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68" r:id="rId6"/>
    <p:sldId id="259" r:id="rId7"/>
    <p:sldId id="285" r:id="rId8"/>
    <p:sldId id="273" r:id="rId9"/>
    <p:sldId id="282" r:id="rId10"/>
    <p:sldId id="274" r:id="rId11"/>
    <p:sldId id="283" r:id="rId12"/>
    <p:sldId id="275" r:id="rId13"/>
    <p:sldId id="276" r:id="rId14"/>
    <p:sldId id="284" r:id="rId15"/>
    <p:sldId id="278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8690-5EB2-AE42-A4CD-21CF32315439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8690-5EB2-AE42-A4CD-21CF32315439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8690-5EB2-AE42-A4CD-21CF32315439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8690-5EB2-AE42-A4CD-21CF32315439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8690-5EB2-AE42-A4CD-21CF32315439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8690-5EB2-AE42-A4CD-21CF32315439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8690-5EB2-AE42-A4CD-21CF32315439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8690-5EB2-AE42-A4CD-21CF32315439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8690-5EB2-AE42-A4CD-21CF32315439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8690-5EB2-AE42-A4CD-21CF32315439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8690-5EB2-AE42-A4CD-21CF32315439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A8690-5EB2-AE42-A4CD-21CF32315439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PUBPOL 639 &amp;  EDUC 737</a:t>
            </a:r>
            <a:br>
              <a:rPr lang="en-US" dirty="0" smtClean="0"/>
            </a:br>
            <a:r>
              <a:rPr lang="en-US" dirty="0" smtClean="0"/>
              <a:t>Quantitative Methods for Program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 – February 11</a:t>
            </a:r>
            <a:r>
              <a:rPr lang="en-US" baseline="30000" dirty="0" smtClean="0"/>
              <a:t>th</a:t>
            </a:r>
            <a:r>
              <a:rPr lang="en-US" dirty="0" smtClean="0"/>
              <a:t> 2011</a:t>
            </a:r>
          </a:p>
          <a:p>
            <a:r>
              <a:rPr lang="en-US" dirty="0" smtClean="0"/>
              <a:t>Yann Toullec – </a:t>
            </a:r>
            <a:r>
              <a:rPr lang="en-US" dirty="0" err="1" smtClean="0"/>
              <a:t>ytoullec@umich.edu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on a dummy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>
                <a:latin typeface="+mj-lt"/>
                <a:cs typeface="Courier New" pitchFamily="49" charset="0"/>
              </a:rPr>
              <a:t>Run </a:t>
            </a:r>
            <a:r>
              <a:rPr lang="en-US" sz="3800" dirty="0" smtClean="0">
                <a:latin typeface="+mj-lt"/>
                <a:cs typeface="Courier New" pitchFamily="49" charset="0"/>
              </a:rPr>
              <a:t>the regression of earnings on female</a:t>
            </a:r>
            <a:r>
              <a:rPr lang="en-US" sz="38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buNone/>
            </a:pPr>
            <a:endParaRPr lang="en-US" sz="3800" dirty="0" smtClean="0">
              <a:latin typeface="+mj-lt"/>
              <a:cs typeface="Courier New" pitchFamily="49" charset="0"/>
            </a:endParaRPr>
          </a:p>
          <a:p>
            <a:r>
              <a:rPr lang="en-US" sz="3800" dirty="0" smtClean="0">
                <a:latin typeface="+mj-lt"/>
                <a:cs typeface="Courier New" pitchFamily="49" charset="0"/>
              </a:rPr>
              <a:t>Output</a:t>
            </a:r>
            <a:r>
              <a:rPr lang="en-US" sz="3800" dirty="0" smtClean="0">
                <a:latin typeface="+mj-lt"/>
                <a:cs typeface="Courier New" pitchFamily="49" charset="0"/>
              </a:rPr>
              <a:t>:</a:t>
            </a:r>
          </a:p>
          <a:p>
            <a:pPr>
              <a:buNone/>
            </a:pPr>
            <a:endParaRPr lang="en-US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hrlyearn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female,r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Linear regression                                      Number of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   2950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                                F(  1,  2948) =   43.74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                    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&gt; F      =  0.0000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                                R-squared     =  0.0135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                                Root MSE      =  9.3398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|               Robust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hrlyearn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|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   Std. Err.      t    P&gt;|t|     [95% Conf. Interval]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-------------+----------------------------------------------------------------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female |  -2.226828   .3366938    -6.61   0.000    -2.887007    -1.56665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_cons |   17.65006   .2409916    73.24   0.000     17.17753    18.12258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pPr>
              <a:buNone/>
            </a:pPr>
            <a:endParaRPr lang="en-US" dirty="0" smtClean="0">
              <a:latin typeface="+mj-lt"/>
              <a:cs typeface="Courier New" pitchFamily="49" charset="0"/>
            </a:endParaRPr>
          </a:p>
          <a:p>
            <a:r>
              <a:rPr lang="en-US" sz="3800" dirty="0" smtClean="0">
                <a:latin typeface="+mj-lt"/>
                <a:cs typeface="Courier New" pitchFamily="49" charset="0"/>
              </a:rPr>
              <a:t>Interpretation of the slope? Of the intercept?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416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Usually </a:t>
            </a:r>
            <a:r>
              <a:rPr lang="en-US" dirty="0" smtClean="0"/>
              <a:t>the group characterized by dummy=0 is called the omitted group</a:t>
            </a:r>
            <a:endParaRPr lang="en-US" dirty="0" smtClean="0"/>
          </a:p>
          <a:p>
            <a:pPr lvl="1"/>
            <a:r>
              <a:rPr lang="en-US" dirty="0" smtClean="0"/>
              <a:t>Here : omitted group = male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Easiest way to interpret these coefficients:</a:t>
            </a:r>
          </a:p>
          <a:p>
            <a:pPr lvl="1"/>
            <a:r>
              <a:rPr lang="en-US" dirty="0" smtClean="0"/>
              <a:t>Intercept :  Mean output for the omitted category</a:t>
            </a:r>
          </a:p>
          <a:p>
            <a:pPr lvl="1"/>
            <a:r>
              <a:rPr lang="en-US" dirty="0" smtClean="0"/>
              <a:t>Slope : Difference in mean output between the two categories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Here : </a:t>
            </a:r>
          </a:p>
          <a:p>
            <a:pPr lvl="1"/>
            <a:r>
              <a:rPr lang="en-US" dirty="0" smtClean="0"/>
              <a:t>On average, males earn $17.65/hour</a:t>
            </a:r>
          </a:p>
          <a:p>
            <a:pPr lvl="1"/>
            <a:r>
              <a:rPr lang="en-US" dirty="0" smtClean="0"/>
              <a:t>On average, females earn $2.23/hour less than males</a:t>
            </a:r>
          </a:p>
          <a:p>
            <a:pPr lvl="1"/>
            <a:r>
              <a:rPr lang="en-US" dirty="0" smtClean="0"/>
              <a:t>On average, females earn $15.42/hour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Again, there is nothing causal, it is only descriptive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Interpreting regression coefficients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Dummy variables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2328"/>
            <a:ext cx="8229600" cy="4823836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>
                <a:latin typeface="+mj-lt"/>
              </a:rPr>
              <a:t>We can calculate estimates of the slope and intercept, but what do we know about their population value?</a:t>
            </a:r>
          </a:p>
          <a:p>
            <a:pPr>
              <a:buNone/>
            </a:pPr>
            <a:r>
              <a:rPr lang="en-US" sz="4000" dirty="0" smtClean="0">
                <a:latin typeface="+mj-lt"/>
              </a:rPr>
              <a:t>	</a:t>
            </a:r>
            <a:r>
              <a:rPr lang="en-US" sz="4000" dirty="0" smtClean="0">
                <a:latin typeface="+mj-lt"/>
                <a:sym typeface="Wingdings" pitchFamily="2" charset="2"/>
              </a:rPr>
              <a:t> t-tests!</a:t>
            </a:r>
            <a:endParaRPr lang="en-US" sz="4000" dirty="0" smtClean="0">
              <a:latin typeface="+mj-lt"/>
            </a:endParaRPr>
          </a:p>
          <a:p>
            <a:endParaRPr lang="en-US" sz="4000" dirty="0" smtClean="0">
              <a:latin typeface="+mj-lt"/>
            </a:endParaRPr>
          </a:p>
          <a:p>
            <a:r>
              <a:rPr lang="en-US" sz="4000" dirty="0" smtClean="0">
                <a:latin typeface="+mj-lt"/>
              </a:rPr>
              <a:t>Exercise : using the previous regression outputs test the following (write the null, the alternative, the t-stat used and the conclusion of the test)</a:t>
            </a:r>
          </a:p>
          <a:p>
            <a:pPr lvl="1"/>
            <a:r>
              <a:rPr lang="en-US" sz="3600" dirty="0" smtClean="0">
                <a:latin typeface="+mj-lt"/>
              </a:rPr>
              <a:t>Is the relationship between education and earnings statistically significant</a:t>
            </a:r>
          </a:p>
          <a:p>
            <a:pPr lvl="1"/>
            <a:r>
              <a:rPr lang="en-US" sz="3600" dirty="0" smtClean="0">
                <a:latin typeface="+mj-lt"/>
              </a:rPr>
              <a:t>Is the difference in mean earnings between male and female statistically significant 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Heteroskedasticity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use </a:t>
            </a:r>
            <a:r>
              <a:rPr lang="en-US" dirty="0" smtClean="0">
                <a:latin typeface="Courier New"/>
                <a:cs typeface="Courier New"/>
              </a:rPr>
              <a:t>robust</a:t>
            </a:r>
            <a:r>
              <a:rPr lang="en-US" dirty="0" smtClean="0"/>
              <a:t> in the </a:t>
            </a:r>
            <a:r>
              <a:rPr lang="en-US" dirty="0" err="1" smtClean="0"/>
              <a:t>regresion</a:t>
            </a:r>
            <a:r>
              <a:rPr lang="en-US" dirty="0" smtClean="0"/>
              <a:t> command on </a:t>
            </a:r>
            <a:r>
              <a:rPr lang="en-US" dirty="0" err="1" smtClean="0"/>
              <a:t>Stata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we did not use robust, how would our results change?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Heteroskedasticity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robust : </a:t>
            </a:r>
            <a:r>
              <a:rPr lang="en-US" dirty="0" smtClean="0">
                <a:latin typeface="+mj-lt"/>
                <a:cs typeface="Courier New"/>
              </a:rPr>
              <a:t>we assume that the error terms are </a:t>
            </a:r>
            <a:r>
              <a:rPr lang="en-US" dirty="0" err="1" smtClean="0">
                <a:latin typeface="+mj-lt"/>
                <a:cs typeface="Courier New"/>
              </a:rPr>
              <a:t>heteroskedastic</a:t>
            </a:r>
            <a:endParaRPr lang="en-US" dirty="0" smtClean="0">
              <a:latin typeface="+mj-lt"/>
              <a:cs typeface="Courier New"/>
            </a:endParaRPr>
          </a:p>
          <a:p>
            <a:pPr>
              <a:buNone/>
            </a:pPr>
            <a:endParaRPr lang="en-US" dirty="0" smtClean="0">
              <a:latin typeface="+mj-lt"/>
              <a:cs typeface="Courier New"/>
            </a:endParaRPr>
          </a:p>
          <a:p>
            <a:r>
              <a:rPr lang="en-US" dirty="0" err="1" smtClean="0">
                <a:latin typeface="+mj-lt"/>
                <a:cs typeface="Courier New"/>
              </a:rPr>
              <a:t>HeteroskeWHAT</a:t>
            </a:r>
            <a:r>
              <a:rPr lang="en-US" dirty="0" smtClean="0">
                <a:latin typeface="+mj-lt"/>
                <a:cs typeface="Courier New"/>
              </a:rPr>
              <a:t>?</a:t>
            </a:r>
          </a:p>
          <a:p>
            <a:pPr lvl="1"/>
            <a:r>
              <a:rPr lang="en-US" dirty="0" smtClean="0">
                <a:latin typeface="+mj-lt"/>
                <a:cs typeface="Courier New"/>
              </a:rPr>
              <a:t>It just means that the spread of the error terms varies with  X. If it’s not the case, we say the error terms are </a:t>
            </a:r>
            <a:r>
              <a:rPr lang="en-US" dirty="0" err="1" smtClean="0">
                <a:latin typeface="+mj-lt"/>
                <a:cs typeface="Courier New"/>
              </a:rPr>
              <a:t>homoskedastic</a:t>
            </a:r>
            <a:endParaRPr lang="en-US" dirty="0" smtClean="0">
              <a:latin typeface="+mj-lt"/>
              <a:cs typeface="Courier New"/>
            </a:endParaRPr>
          </a:p>
          <a:p>
            <a:pPr lvl="1"/>
            <a:r>
              <a:rPr lang="en-US" dirty="0" smtClean="0">
                <a:latin typeface="+mj-lt"/>
                <a:cs typeface="Courier New"/>
              </a:rPr>
              <a:t>See plots from lecture</a:t>
            </a:r>
          </a:p>
          <a:p>
            <a:pPr lvl="1"/>
            <a:r>
              <a:rPr lang="en-US" dirty="0" smtClean="0">
                <a:latin typeface="+mj-lt"/>
                <a:cs typeface="Courier New"/>
              </a:rPr>
              <a:t>Most of the time, error terms are </a:t>
            </a:r>
            <a:r>
              <a:rPr lang="en-US" dirty="0" err="1" smtClean="0">
                <a:latin typeface="+mj-lt"/>
                <a:cs typeface="Courier New"/>
              </a:rPr>
              <a:t>heteroskedastic</a:t>
            </a:r>
            <a:endParaRPr lang="en-US" dirty="0" smtClean="0">
              <a:latin typeface="+mj-lt"/>
              <a:cs typeface="Courier New"/>
            </a:endParaRPr>
          </a:p>
          <a:p>
            <a:pPr lvl="1">
              <a:buNone/>
            </a:pPr>
            <a:endParaRPr lang="en-US" dirty="0" smtClean="0">
              <a:latin typeface="+mj-lt"/>
              <a:cs typeface="Courier New"/>
            </a:endParaRPr>
          </a:p>
          <a:p>
            <a:r>
              <a:rPr lang="en-US" dirty="0" smtClean="0">
                <a:latin typeface="+mj-lt"/>
                <a:cs typeface="Courier New"/>
              </a:rPr>
              <a:t>With </a:t>
            </a:r>
            <a:r>
              <a:rPr lang="en-US" dirty="0" smtClean="0">
                <a:latin typeface="Courier New"/>
                <a:cs typeface="Courier New"/>
              </a:rPr>
              <a:t>robust</a:t>
            </a:r>
            <a:r>
              <a:rPr lang="en-US" dirty="0" smtClean="0">
                <a:latin typeface="+mj-lt"/>
                <a:cs typeface="Courier New"/>
              </a:rPr>
              <a:t>, we ask </a:t>
            </a:r>
            <a:r>
              <a:rPr lang="en-US" dirty="0" err="1" smtClean="0">
                <a:latin typeface="+mj-lt"/>
                <a:cs typeface="Courier New"/>
              </a:rPr>
              <a:t>Stata</a:t>
            </a:r>
            <a:r>
              <a:rPr lang="en-US" dirty="0" smtClean="0">
                <a:latin typeface="+mj-lt"/>
                <a:cs typeface="Courier New"/>
              </a:rPr>
              <a:t> to calculate standard errors with the appropriate formula</a:t>
            </a:r>
          </a:p>
          <a:p>
            <a:pPr lvl="1"/>
            <a:r>
              <a:rPr lang="en-US" dirty="0" smtClean="0">
                <a:latin typeface="+mj-lt"/>
                <a:cs typeface="Courier New"/>
              </a:rPr>
              <a:t>Different standard errors</a:t>
            </a:r>
          </a:p>
          <a:p>
            <a:pPr lvl="1"/>
            <a:r>
              <a:rPr lang="en-US" dirty="0" smtClean="0">
                <a:latin typeface="+mj-lt"/>
                <a:cs typeface="Courier New"/>
              </a:rPr>
              <a:t>Different </a:t>
            </a:r>
            <a:r>
              <a:rPr lang="en-US" dirty="0" err="1" smtClean="0">
                <a:latin typeface="+mj-lt"/>
                <a:cs typeface="Courier New"/>
              </a:rPr>
              <a:t>t</a:t>
            </a:r>
            <a:r>
              <a:rPr lang="en-US" dirty="0" smtClean="0">
                <a:latin typeface="+mj-lt"/>
                <a:cs typeface="Courier New"/>
              </a:rPr>
              <a:t>-tests</a:t>
            </a:r>
          </a:p>
          <a:p>
            <a:pPr lvl="1"/>
            <a:r>
              <a:rPr lang="en-US" dirty="0" smtClean="0">
                <a:latin typeface="+mj-lt"/>
                <a:cs typeface="Courier New"/>
              </a:rPr>
              <a:t>Different confidence intervals</a:t>
            </a:r>
          </a:p>
          <a:p>
            <a:pPr lvl="1">
              <a:buNone/>
            </a:pPr>
            <a:endParaRPr lang="en-US" dirty="0" smtClean="0">
              <a:latin typeface="+mj-lt"/>
              <a:cs typeface="Courier New"/>
            </a:endParaRPr>
          </a:p>
          <a:p>
            <a:pPr lvl="1">
              <a:buNone/>
            </a:pPr>
            <a:r>
              <a:rPr lang="en-US" dirty="0" smtClean="0">
                <a:latin typeface="+mj-lt"/>
                <a:cs typeface="Courier New"/>
              </a:rPr>
              <a:t>-&gt; 	Potentially (but not often), different conclusions about the significance of the estimates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OK, our slope is statistically different from 0, but in a policy perspective, is it big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need an effect size:</a:t>
            </a:r>
          </a:p>
          <a:p>
            <a:pPr lvl="1"/>
            <a:r>
              <a:rPr lang="en-US" dirty="0" smtClean="0"/>
              <a:t>Compare our slope with the standard deviation of the </a:t>
            </a:r>
            <a:r>
              <a:rPr lang="en-US" dirty="0" smtClean="0"/>
              <a:t>input or with the percentile distribution</a:t>
            </a:r>
            <a:endParaRPr lang="en-US" dirty="0" smtClean="0"/>
          </a:p>
          <a:p>
            <a:pPr lvl="1"/>
            <a:r>
              <a:rPr lang="en-US" dirty="0" smtClean="0"/>
              <a:t> What is the effect size </a:t>
            </a:r>
            <a:r>
              <a:rPr lang="en-US" dirty="0" smtClean="0"/>
              <a:t>here?</a:t>
            </a:r>
          </a:p>
          <a:p>
            <a:pPr lvl="2"/>
            <a:r>
              <a:rPr lang="en-US" dirty="0" smtClean="0"/>
              <a:t>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summarize</a:t>
            </a:r>
            <a:r>
              <a:rPr lang="en-US" dirty="0" smtClean="0"/>
              <a:t>, we can have the standard deviation of earnings : </a:t>
            </a:r>
            <a:r>
              <a:rPr lang="en-US" dirty="0" smtClean="0"/>
              <a:t>9.40</a:t>
            </a:r>
          </a:p>
          <a:p>
            <a:pPr lvl="2"/>
            <a:r>
              <a:rPr lang="en-US" dirty="0" smtClean="0"/>
              <a:t>Then</a:t>
            </a:r>
            <a:r>
              <a:rPr lang="en-US" dirty="0" smtClean="0"/>
              <a:t>, a one-year increase in education is associated with a $1.47 increase in earnings, which represents an increase of 1.47/9.4=16% of a standard </a:t>
            </a:r>
            <a:r>
              <a:rPr lang="en-US" dirty="0" smtClean="0"/>
              <a:t>deviation</a:t>
            </a:r>
          </a:p>
          <a:p>
            <a:pPr lvl="2"/>
            <a:r>
              <a:rPr lang="en-US" dirty="0" smtClean="0"/>
              <a:t>You </a:t>
            </a:r>
            <a:r>
              <a:rPr lang="en-US" dirty="0" smtClean="0"/>
              <a:t>can also look at the percentile distribution using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centile</a:t>
            </a:r>
            <a:r>
              <a:rPr lang="en-US" dirty="0" smtClean="0"/>
              <a:t> function on </a:t>
            </a:r>
            <a:r>
              <a:rPr lang="en-US" dirty="0" err="1" smtClean="0"/>
              <a:t>Stata</a:t>
            </a:r>
            <a:r>
              <a:rPr lang="en-US" dirty="0" smtClean="0"/>
              <a:t> : roughly, a $1.47 increase in earnings corresponds to an increase </a:t>
            </a:r>
            <a:r>
              <a:rPr lang="en-US" dirty="0" smtClean="0"/>
              <a:t>from </a:t>
            </a:r>
            <a:r>
              <a:rPr lang="en-US" dirty="0" smtClean="0"/>
              <a:t>the median to the 60</a:t>
            </a:r>
            <a:r>
              <a:rPr lang="en-US" baseline="30000" dirty="0" smtClean="0"/>
              <a:t>th</a:t>
            </a:r>
            <a:r>
              <a:rPr lang="en-US" dirty="0" smtClean="0"/>
              <a:t> percentile in the distribution of earnings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Then, </a:t>
            </a:r>
            <a:r>
              <a:rPr lang="en-US" dirty="0" smtClean="0"/>
              <a:t>you can compare with estimates </a:t>
            </a:r>
            <a:r>
              <a:rPr lang="en-US" dirty="0" smtClean="0"/>
              <a:t>in the </a:t>
            </a:r>
            <a:r>
              <a:rPr lang="en-US" dirty="0" smtClean="0"/>
              <a:t>literature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Use the </a:t>
            </a:r>
            <a:r>
              <a:rPr lang="en-US" dirty="0" err="1" smtClean="0"/>
              <a:t>unions.dta</a:t>
            </a:r>
            <a:r>
              <a:rPr lang="en-US" dirty="0" smtClean="0"/>
              <a:t> </a:t>
            </a:r>
            <a:r>
              <a:rPr lang="en-US" dirty="0" err="1" smtClean="0"/>
              <a:t>databse</a:t>
            </a:r>
            <a:r>
              <a:rPr lang="en-US" dirty="0" smtClean="0"/>
              <a:t> on JT’s website</a:t>
            </a:r>
          </a:p>
          <a:p>
            <a:pPr>
              <a:buNone/>
            </a:pPr>
            <a:r>
              <a:rPr lang="en-US" dirty="0" smtClean="0"/>
              <a:t>Commands:           </a:t>
            </a:r>
            <a:r>
              <a:rPr lang="en-US" dirty="0" smtClean="0">
                <a:latin typeface="Courier New"/>
                <a:cs typeface="Courier New"/>
              </a:rPr>
              <a:t>global pp639</a:t>
            </a:r>
          </a:p>
          <a:p>
            <a:pPr>
              <a:buNone/>
            </a:pPr>
            <a:r>
              <a:rPr lang="en-US" dirty="0" smtClean="0"/>
              <a:t>					 </a:t>
            </a:r>
            <a:r>
              <a:rPr lang="en-US" dirty="0" smtClean="0">
                <a:latin typeface="Courier New"/>
                <a:cs typeface="Courier New"/>
              </a:rPr>
              <a:t>use $pp639/unions.dta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Regress unionization rate on firm size.</a:t>
            </a:r>
          </a:p>
          <a:p>
            <a:pPr lvl="1"/>
            <a:r>
              <a:rPr lang="en-US" dirty="0" smtClean="0"/>
              <a:t> Interpret both coefficients</a:t>
            </a:r>
          </a:p>
          <a:p>
            <a:pPr lvl="1"/>
            <a:r>
              <a:rPr lang="en-US" dirty="0" smtClean="0"/>
              <a:t>Produce the corresponding </a:t>
            </a:r>
            <a:r>
              <a:rPr lang="en-US" dirty="0" err="1" smtClean="0"/>
              <a:t>scatterplot</a:t>
            </a:r>
            <a:r>
              <a:rPr lang="en-US" dirty="0" smtClean="0"/>
              <a:t> including the regression line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Is the slope statistically significant? Which test have you used (be specific)?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How big is the slope?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Regress unionization rate on manager status. Interpret your result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Review of </a:t>
            </a:r>
            <a:r>
              <a:rPr lang="en-US" dirty="0" err="1" smtClean="0"/>
              <a:t>bivariate</a:t>
            </a:r>
            <a:r>
              <a:rPr lang="en-US" dirty="0" smtClean="0"/>
              <a:t> regression:</a:t>
            </a:r>
          </a:p>
          <a:p>
            <a:pPr lvl="1"/>
            <a:r>
              <a:rPr lang="en-US" dirty="0" smtClean="0"/>
              <a:t>Notations : hats, no hats?</a:t>
            </a:r>
          </a:p>
          <a:p>
            <a:pPr lvl="1"/>
            <a:r>
              <a:rPr lang="en-US" dirty="0" err="1" smtClean="0"/>
              <a:t>Heteroskedasticty</a:t>
            </a:r>
            <a:endParaRPr lang="en-US" dirty="0" smtClean="0"/>
          </a:p>
          <a:p>
            <a:pPr lvl="1"/>
            <a:r>
              <a:rPr lang="en-US" dirty="0" smtClean="0"/>
              <a:t>Interpreting coefficients</a:t>
            </a:r>
          </a:p>
          <a:p>
            <a:pPr lvl="1"/>
            <a:r>
              <a:rPr lang="en-US" dirty="0" smtClean="0"/>
              <a:t>Dummy variables</a:t>
            </a:r>
          </a:p>
          <a:p>
            <a:pPr lvl="1"/>
            <a:r>
              <a:rPr lang="en-US" dirty="0" smtClean="0"/>
              <a:t>Testing coefficients</a:t>
            </a:r>
          </a:p>
          <a:p>
            <a:pPr lvl="1"/>
            <a:r>
              <a:rPr lang="en-US" dirty="0" smtClean="0"/>
              <a:t>Effect size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Practice!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question I have been asked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use a do-file? It is complicated,  and I spend much more time than when I simply work in the command window.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causal question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more education lead to higher earnings?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How can we answer this question</a:t>
            </a:r>
          </a:p>
          <a:p>
            <a:pPr lvl="1"/>
            <a:r>
              <a:rPr lang="en-US" dirty="0" smtClean="0"/>
              <a:t>Ideally -&gt; Experiment?</a:t>
            </a:r>
          </a:p>
          <a:p>
            <a:pPr lvl="1"/>
            <a:r>
              <a:rPr lang="en-US" dirty="0" smtClean="0"/>
              <a:t>Practically-&gt; Observational data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Bivariate</a:t>
            </a:r>
            <a:r>
              <a:rPr lang="en-US" dirty="0" smtClean="0"/>
              <a:t> regression is the most basic tool of observational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Bivariate</a:t>
            </a:r>
            <a:r>
              <a:rPr lang="en-US" dirty="0" smtClean="0"/>
              <a:t>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682"/>
            <a:ext cx="8229600" cy="5259986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We fit the best possible line in the cloud of points</a:t>
            </a:r>
          </a:p>
          <a:p>
            <a:pPr lvl="1"/>
            <a:r>
              <a:rPr lang="en-US" sz="2000" dirty="0" smtClean="0"/>
              <a:t>“Best” following the Ordinary Least Squares criteria</a:t>
            </a:r>
          </a:p>
          <a:p>
            <a:pPr lvl="1"/>
            <a:r>
              <a:rPr lang="en-US" sz="2000" dirty="0" smtClean="0"/>
              <a:t>Criteria : we minimize the sum of the squares </a:t>
            </a:r>
            <a:r>
              <a:rPr lang="en-US" sz="2000" dirty="0" err="1" smtClean="0"/>
              <a:t>erros</a:t>
            </a:r>
            <a:endParaRPr lang="en-US" sz="2000" dirty="0" smtClean="0"/>
          </a:p>
          <a:p>
            <a:pPr lvl="1"/>
            <a:r>
              <a:rPr lang="en-US" sz="2000" dirty="0" err="1" smtClean="0"/>
              <a:t>Stata</a:t>
            </a:r>
            <a:r>
              <a:rPr lang="en-US" sz="2000" dirty="0" smtClean="0"/>
              <a:t> : </a:t>
            </a:r>
            <a:r>
              <a:rPr lang="en-US" sz="2000" dirty="0" smtClean="0">
                <a:latin typeface="Courier New"/>
                <a:cs typeface="Courier New"/>
              </a:rPr>
              <a:t>regress </a:t>
            </a:r>
            <a:r>
              <a:rPr lang="en-US" sz="2000" dirty="0" err="1" smtClean="0">
                <a:latin typeface="Courier New"/>
                <a:cs typeface="Courier New"/>
              </a:rPr>
              <a:t>hrlyearn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educ</a:t>
            </a:r>
            <a:r>
              <a:rPr lang="en-US" sz="2000" dirty="0" smtClean="0">
                <a:latin typeface="Courier New"/>
                <a:cs typeface="Courier New"/>
              </a:rPr>
              <a:t>, robust</a:t>
            </a:r>
          </a:p>
          <a:p>
            <a:pPr lvl="1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u="sng" dirty="0" smtClean="0"/>
              <a:t>Notations</a:t>
            </a:r>
            <a:r>
              <a:rPr lang="en-US" sz="2400" dirty="0" smtClean="0"/>
              <a:t> : Hats vs. no hats</a:t>
            </a:r>
          </a:p>
          <a:p>
            <a:pPr>
              <a:buNone/>
            </a:pPr>
            <a:r>
              <a:rPr lang="en-US" sz="2400" dirty="0" smtClean="0"/>
              <a:t>	HAT= ESTIMATED / NO HAT= REAL VALUE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Exercise (5 minutes):</a:t>
            </a:r>
          </a:p>
          <a:p>
            <a:pPr lvl="1"/>
            <a:r>
              <a:rPr lang="en-US" sz="2000" dirty="0" smtClean="0"/>
              <a:t>By hand : represent a </a:t>
            </a:r>
            <a:r>
              <a:rPr lang="en-US" sz="2000" dirty="0" err="1" smtClean="0"/>
              <a:t>scatterplot</a:t>
            </a:r>
            <a:r>
              <a:rPr lang="en-US" sz="2000" dirty="0" smtClean="0"/>
              <a:t> of earnings on education, pick an observation and label all the variables above (except population slope and intercept)</a:t>
            </a:r>
          </a:p>
          <a:p>
            <a:pPr lvl="1"/>
            <a:r>
              <a:rPr lang="en-US" sz="2000" dirty="0" smtClean="0"/>
              <a:t>Write the the equation describing the regression (many possible answers) 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31925" y="2797175"/>
          <a:ext cx="3348038" cy="2468563"/>
        </p:xfrm>
        <a:graphic>
          <a:graphicData uri="http://schemas.openxmlformats.org/presentationml/2006/ole">
            <p:oleObj spid="_x0000_s16386" name="Equation" r:id="rId3" imgW="2616120" imgH="1930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pic>
        <p:nvPicPr>
          <p:cNvPr id="4" name="Content Placeholder 3" descr="Graph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80" y="1417638"/>
            <a:ext cx="6396084" cy="4659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functions</a:t>
            </a:r>
            <a:endParaRPr lang="en-US" dirty="0"/>
          </a:p>
        </p:txBody>
      </p:sp>
      <p:graphicFrame>
        <p:nvGraphicFramePr>
          <p:cNvPr id="52226" name="Content Placeholder 3"/>
          <p:cNvGraphicFramePr>
            <a:graphicFrameLocks noChangeAspect="1"/>
          </p:cNvGraphicFramePr>
          <p:nvPr/>
        </p:nvGraphicFramePr>
        <p:xfrm>
          <a:off x="457200" y="2089859"/>
          <a:ext cx="8618537" cy="3484562"/>
        </p:xfrm>
        <a:graphic>
          <a:graphicData uri="http://schemas.openxmlformats.org/presentationml/2006/ole">
            <p:oleObj spid="_x0000_s52226" name="Equation" r:id="rId3" imgW="4952880" imgH="200628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7385" dirty="0" smtClean="0"/>
              <a:t>Regression output</a:t>
            </a:r>
          </a:p>
          <a:p>
            <a:pPr>
              <a:buNone/>
            </a:pPr>
            <a:endParaRPr lang="en-US" sz="5538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hrlyearn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educ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Linear regression                                      Number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   2950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    F(  1,  2948) =  415.76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F      =  0.0000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    R-squared     =  0.1304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    Root MSE      =  8.7694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|               Robust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hrlyearn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  Std. Err.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P&gt;|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     [95% Conf. Interval]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-------------+----------------------------------------------------------------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educ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   1.466925   .0719423    20.39   0.000     1.325863    1.607988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_cons |  -3.134371   .9258849    -3.39   0.001    -4.949818   -1.318925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8615" dirty="0" smtClean="0"/>
              <a:t>Interpret the slope and the coefficients</a:t>
            </a:r>
            <a:endParaRPr lang="en-US" sz="86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Interpreting regression coefficients Continuous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0940"/>
            <a:ext cx="8229600" cy="470775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Most of the time, a </a:t>
            </a:r>
            <a:r>
              <a:rPr lang="en-US" dirty="0" err="1" smtClean="0"/>
              <a:t>bivariate</a:t>
            </a:r>
            <a:r>
              <a:rPr lang="en-US" dirty="0" smtClean="0"/>
              <a:t> regression </a:t>
            </a:r>
            <a:r>
              <a:rPr lang="en-US" b="1" dirty="0" smtClean="0"/>
              <a:t>doesn’t tell anything about causality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It just describes the correlation between the variables.</a:t>
            </a:r>
          </a:p>
          <a:p>
            <a:pPr lvl="1"/>
            <a:r>
              <a:rPr lang="en-US" dirty="0" smtClean="0"/>
              <a:t> It is just an observation of how things move together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Then, the least causal interpretations are the safest!</a:t>
            </a:r>
          </a:p>
          <a:p>
            <a:pPr lvl="1"/>
            <a:r>
              <a:rPr lang="en-US" dirty="0" smtClean="0"/>
              <a:t>On average, a one-year increase in schooling is associated with a $1.67/hour increase in earnings.</a:t>
            </a:r>
          </a:p>
          <a:p>
            <a:pPr lvl="1"/>
            <a:r>
              <a:rPr lang="en-US" dirty="0" smtClean="0"/>
              <a:t>On average, individuals with an additional year of education earn $1.67/hour more than their peers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This is very different from a causal statement:</a:t>
            </a:r>
          </a:p>
          <a:p>
            <a:pPr lvl="1"/>
            <a:r>
              <a:rPr lang="en-US" dirty="0" smtClean="0"/>
              <a:t>An additional year of education increases earnings by </a:t>
            </a:r>
            <a:r>
              <a:rPr lang="en-US" dirty="0" smtClean="0">
                <a:solidFill>
                  <a:srgbClr val="000000"/>
                </a:solidFill>
              </a:rPr>
              <a:t>$1.67/hour</a:t>
            </a:r>
          </a:p>
          <a:p>
            <a:pPr lvl="1"/>
            <a:r>
              <a:rPr lang="en-US" dirty="0" smtClean="0"/>
              <a:t>Very risky !</a:t>
            </a:r>
          </a:p>
          <a:p>
            <a:pPr lvl="1"/>
            <a:r>
              <a:rPr lang="en-US" dirty="0" smtClean="0"/>
              <a:t>There might be other reasons why people with one more year of education tend to earn more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Interpretation of the intercept:</a:t>
            </a:r>
          </a:p>
          <a:p>
            <a:pPr lvl="1"/>
            <a:r>
              <a:rPr lang="en-US" dirty="0" smtClean="0"/>
              <a:t>On average, individuals who did not attend school earn  -$3.13/hour.</a:t>
            </a:r>
          </a:p>
          <a:p>
            <a:pPr lvl="1"/>
            <a:r>
              <a:rPr lang="en-US" dirty="0" smtClean="0"/>
              <a:t>Not realistic! Can be sometimes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881</Words>
  <Application>Microsoft Office PowerPoint</Application>
  <PresentationFormat>On-screen Show (4:3)</PresentationFormat>
  <Paragraphs>180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Equation</vt:lpstr>
      <vt:lpstr>Microsoft Equation 3.0</vt:lpstr>
      <vt:lpstr>PUBPOL 639 &amp;  EDUC 737 Quantitative Methods for Program Evaluation</vt:lpstr>
      <vt:lpstr>Agenda for today</vt:lpstr>
      <vt:lpstr>Some question I have been asked</vt:lpstr>
      <vt:lpstr>Today’s causal question of interest</vt:lpstr>
      <vt:lpstr>Bivariate regression</vt:lpstr>
      <vt:lpstr>Graphical representation</vt:lpstr>
      <vt:lpstr>Regression functions</vt:lpstr>
      <vt:lpstr> Interpretation</vt:lpstr>
      <vt:lpstr>Interpreting regression coefficients Continuous case</vt:lpstr>
      <vt:lpstr>Regression on a dummy variable</vt:lpstr>
      <vt:lpstr>Slide 11</vt:lpstr>
      <vt:lpstr>Testing coefficients</vt:lpstr>
      <vt:lpstr>Heteroskedasticity</vt:lpstr>
      <vt:lpstr>Heteroskedasticity</vt:lpstr>
      <vt:lpstr>Effect Size</vt:lpstr>
      <vt:lpstr>Some practice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PUBPOL 639 &amp;  EDUC 737 Quantitative Methods for Program Evaluation</dc:title>
  <dc:creator>Yann Toullec</dc:creator>
  <cp:lastModifiedBy>ytoullec</cp:lastModifiedBy>
  <cp:revision>22</cp:revision>
  <dcterms:created xsi:type="dcterms:W3CDTF">2011-02-10T21:41:18Z</dcterms:created>
  <dcterms:modified xsi:type="dcterms:W3CDTF">2011-02-13T22:40:45Z</dcterms:modified>
</cp:coreProperties>
</file>