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68" r:id="rId6"/>
    <p:sldId id="259" r:id="rId7"/>
    <p:sldId id="281" r:id="rId8"/>
    <p:sldId id="284" r:id="rId9"/>
    <p:sldId id="273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8690-5EB2-AE42-A4CD-21CF32315439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C633-D43B-124B-AD3A-5AACA175D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PUBPOL 639 &amp;  EDUC 737</a:t>
            </a:r>
            <a:br>
              <a:rPr lang="en-US" dirty="0" smtClean="0"/>
            </a:br>
            <a:r>
              <a:rPr lang="en-US" dirty="0" smtClean="0"/>
              <a:t>Quantitative Methods for Program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 – February 17</a:t>
            </a:r>
            <a:r>
              <a:rPr lang="en-US" baseline="30000" dirty="0" smtClean="0"/>
              <a:t>th</a:t>
            </a:r>
            <a:r>
              <a:rPr lang="en-US" dirty="0" smtClean="0"/>
              <a:t> 2011</a:t>
            </a:r>
          </a:p>
          <a:p>
            <a:r>
              <a:rPr lang="en-US" dirty="0" smtClean="0"/>
              <a:t>Yann Toullec – </a:t>
            </a:r>
            <a:r>
              <a:rPr lang="en-US" dirty="0" err="1" smtClean="0"/>
              <a:t>ytoullec@umich.edu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 questions and start working on it!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Last topics on </a:t>
            </a:r>
            <a:r>
              <a:rPr lang="en-US" dirty="0" err="1" smtClean="0"/>
              <a:t>bivariate</a:t>
            </a:r>
            <a:r>
              <a:rPr lang="en-US" dirty="0" smtClean="0"/>
              <a:t> regression:</a:t>
            </a:r>
          </a:p>
          <a:p>
            <a:pPr lvl="1"/>
            <a:r>
              <a:rPr lang="en-US" dirty="0" smtClean="0"/>
              <a:t>Categorical variables</a:t>
            </a:r>
          </a:p>
          <a:p>
            <a:pPr lvl="1"/>
            <a:r>
              <a:rPr lang="en-US" dirty="0" smtClean="0"/>
              <a:t>Measures of fit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approach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If time left : start working on assignment 2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Bivariate</a:t>
            </a:r>
            <a:r>
              <a:rPr lang="en-US" dirty="0" smtClean="0"/>
              <a:t>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we expect you to know about </a:t>
            </a:r>
            <a:r>
              <a:rPr lang="en-US" dirty="0" err="1" smtClean="0"/>
              <a:t>bivariate</a:t>
            </a:r>
            <a:r>
              <a:rPr lang="en-US" dirty="0" smtClean="0"/>
              <a:t> regression:</a:t>
            </a:r>
          </a:p>
          <a:p>
            <a:pPr lvl="1"/>
            <a:r>
              <a:rPr lang="en-US" dirty="0" smtClean="0"/>
              <a:t>Defining the OLS method</a:t>
            </a:r>
          </a:p>
          <a:p>
            <a:pPr lvl="1"/>
            <a:r>
              <a:rPr lang="en-US" dirty="0" smtClean="0"/>
              <a:t>Defining </a:t>
            </a:r>
            <a:r>
              <a:rPr lang="en-US" dirty="0" err="1" smtClean="0"/>
              <a:t>homoskedasticity</a:t>
            </a:r>
            <a:r>
              <a:rPr lang="en-US" dirty="0" smtClean="0"/>
              <a:t> / </a:t>
            </a:r>
            <a:r>
              <a:rPr lang="en-US" dirty="0" err="1" smtClean="0"/>
              <a:t>heteroskedasticity</a:t>
            </a:r>
            <a:r>
              <a:rPr lang="en-US" dirty="0" smtClean="0"/>
              <a:t> and knowing which one should be assumed depending on the context</a:t>
            </a:r>
          </a:p>
          <a:p>
            <a:pPr lvl="1"/>
            <a:r>
              <a:rPr lang="en-US" dirty="0" smtClean="0"/>
              <a:t>Estimating coefficients and knowing how they are calculated</a:t>
            </a:r>
          </a:p>
          <a:p>
            <a:pPr lvl="1"/>
            <a:r>
              <a:rPr lang="en-US" dirty="0" smtClean="0"/>
              <a:t>Interpreting coefficients (continuous &amp; dichotomous case)</a:t>
            </a:r>
          </a:p>
          <a:p>
            <a:pPr lvl="1"/>
            <a:r>
              <a:rPr lang="en-US" dirty="0" smtClean="0"/>
              <a:t>Evaluating the explicative power of a regression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Any question about these concepts?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u="sng" dirty="0" smtClean="0"/>
              <a:t>Binary variables </a:t>
            </a:r>
            <a:r>
              <a:rPr lang="en-US" dirty="0" smtClean="0"/>
              <a:t>: take the value 0 or 1 to differentiate between two categories</a:t>
            </a:r>
          </a:p>
          <a:p>
            <a:pPr lvl="1"/>
            <a:r>
              <a:rPr lang="en-US" dirty="0" smtClean="0"/>
              <a:t>Ex: female=0 for females, 1 for males</a:t>
            </a:r>
          </a:p>
          <a:p>
            <a:pPr lvl="1"/>
            <a:r>
              <a:rPr lang="en-US" dirty="0" smtClean="0"/>
              <a:t>Ex: employed=1 if employed, 0 otherwise</a:t>
            </a:r>
          </a:p>
          <a:p>
            <a:pPr lvl="1"/>
            <a:r>
              <a:rPr lang="en-US" u="sng" dirty="0" smtClean="0"/>
              <a:t>Interpretation</a:t>
            </a:r>
            <a:r>
              <a:rPr lang="en-US" dirty="0" smtClean="0"/>
              <a:t>:  </a:t>
            </a:r>
          </a:p>
          <a:p>
            <a:pPr lvl="1">
              <a:buNone/>
            </a:pPr>
            <a:r>
              <a:rPr lang="en-US" dirty="0" smtClean="0"/>
              <a:t>How do you interpret the coefficient on </a:t>
            </a:r>
          </a:p>
          <a:p>
            <a:pPr lvl="1">
              <a:buNone/>
            </a:pPr>
            <a:r>
              <a:rPr lang="en-US" dirty="0" smtClean="0"/>
              <a:t>Answer: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u="sng" dirty="0" smtClean="0"/>
              <a:t>Categorical variables</a:t>
            </a:r>
            <a:r>
              <a:rPr lang="en-US" dirty="0" smtClean="0"/>
              <a:t> : take integer values to differentiate between more than two categories</a:t>
            </a:r>
          </a:p>
          <a:p>
            <a:pPr lvl="1"/>
            <a:r>
              <a:rPr lang="en-US" dirty="0" smtClean="0"/>
              <a:t>Ex: race=1 for blacks, 2 for </a:t>
            </a:r>
            <a:r>
              <a:rPr lang="en-US" dirty="0" err="1" smtClean="0"/>
              <a:t>hispanic</a:t>
            </a:r>
            <a:r>
              <a:rPr lang="en-US" dirty="0" smtClean="0"/>
              <a:t>, 3 for </a:t>
            </a:r>
            <a:r>
              <a:rPr lang="en-US" dirty="0" err="1" smtClean="0"/>
              <a:t>asian</a:t>
            </a:r>
            <a:r>
              <a:rPr lang="en-US" dirty="0" smtClean="0"/>
              <a:t>, 4 for whites, 0 for others</a:t>
            </a:r>
          </a:p>
          <a:p>
            <a:pPr lvl="1"/>
            <a:r>
              <a:rPr lang="en-US" dirty="0" smtClean="0"/>
              <a:t>Ex: degree=1 if no degree, 2 if high school graduate, 3 if college graduate, 4 if master graduate, 5 if PhD</a:t>
            </a:r>
          </a:p>
          <a:p>
            <a:pPr lvl="1"/>
            <a:r>
              <a:rPr lang="en-US" u="sng" dirty="0" smtClean="0"/>
              <a:t>Interpretation</a:t>
            </a:r>
            <a:r>
              <a:rPr lang="en-US" dirty="0" smtClean="0"/>
              <a:t>:  </a:t>
            </a:r>
          </a:p>
          <a:p>
            <a:pPr lvl="1">
              <a:buNone/>
            </a:pPr>
            <a:r>
              <a:rPr lang="en-US" dirty="0" smtClean="0"/>
              <a:t>How do you interpret the coefficient on degree in the regression above?</a:t>
            </a:r>
          </a:p>
          <a:p>
            <a:pPr lvl="1">
              <a:buNone/>
            </a:pPr>
            <a:r>
              <a:rPr lang="en-US" dirty="0" smtClean="0"/>
              <a:t>Answer: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Can this problem be solved?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17410" name="Equation" r:id="rId3" imgW="101600" imgH="1778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68599" y="4584278"/>
          <a:ext cx="2422031" cy="232250"/>
        </p:xfrm>
        <a:graphic>
          <a:graphicData uri="http://schemas.openxmlformats.org/presentationml/2006/ole">
            <p:oleObj spid="_x0000_s17411" name="Equation" r:id="rId4" imgW="1854200" imgH="177800" progId="Equation.3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481263" y="2360613"/>
          <a:ext cx="2473325" cy="231775"/>
        </p:xfrm>
        <a:graphic>
          <a:graphicData uri="http://schemas.openxmlformats.org/presentationml/2006/ole">
            <p:oleObj spid="_x0000_s17412" name="Equation" r:id="rId5" imgW="18923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interpret a regression that involves a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682"/>
            <a:ext cx="8229600" cy="5259986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dummy for each category !</a:t>
            </a:r>
            <a:endParaRPr lang="en-US" sz="3429" dirty="0" smtClean="0"/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  <a:r>
              <a:rPr kumimoji="0" lang="en-US" sz="3429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degree </a:t>
            </a:r>
            <a:r>
              <a:rPr kumimoji="0" lang="en-US" sz="3429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kumimoji="0" lang="en-US" sz="3429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 5 dummy variables for each degree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•"/>
            </a:pPr>
            <a:r>
              <a:rPr lang="en-US" sz="3429" dirty="0" err="1" smtClean="0">
                <a:sym typeface="Wingdings"/>
              </a:rPr>
              <a:t>n</a:t>
            </a:r>
            <a:r>
              <a:rPr lang="en-US" sz="3429" baseline="0" dirty="0" err="1" smtClean="0">
                <a:sym typeface="Wingdings"/>
              </a:rPr>
              <a:t>odeg</a:t>
            </a:r>
            <a:r>
              <a:rPr lang="en-US" sz="3429" baseline="0" dirty="0" smtClean="0">
                <a:sym typeface="Wingdings"/>
              </a:rPr>
              <a:t>=1</a:t>
            </a:r>
            <a:r>
              <a:rPr lang="en-US" sz="3429" dirty="0" smtClean="0">
                <a:sym typeface="Wingdings"/>
              </a:rPr>
              <a:t> if no degree 0 otherwise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•"/>
            </a:pPr>
            <a:r>
              <a:rPr kumimoji="0" lang="en-US" sz="3429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Hsdeg</a:t>
            </a:r>
            <a:r>
              <a:rPr kumimoji="0" lang="en-US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 if High school </a:t>
            </a:r>
            <a:r>
              <a:rPr lang="en-US" sz="3429" dirty="0" err="1" smtClean="0"/>
              <a:t>garduate</a:t>
            </a:r>
            <a:r>
              <a:rPr kumimoji="0" lang="en-US" sz="342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 otherwise</a:t>
            </a:r>
          </a:p>
          <a:p>
            <a:pPr marL="1200150" lvl="2" indent="-285750">
              <a:spcBef>
                <a:spcPct val="20000"/>
              </a:spcBef>
              <a:buFont typeface="Arial"/>
              <a:buChar char="•"/>
            </a:pPr>
            <a:r>
              <a:rPr lang="en-US" sz="3429" dirty="0" smtClean="0"/>
              <a:t>Etc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3429" dirty="0" smtClean="0"/>
              <a:t>The categories have to be mutually exclusive!</a:t>
            </a:r>
          </a:p>
          <a:p>
            <a:pPr marL="742950" lvl="1" indent="-285750">
              <a:spcBef>
                <a:spcPct val="20000"/>
              </a:spcBef>
            </a:pPr>
            <a:endParaRPr lang="en-US" sz="3429" dirty="0" smtClean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3429" dirty="0" smtClean="0"/>
              <a:t>Then, “run a regression with the dummies”. Which regression?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•"/>
            </a:pPr>
            <a:r>
              <a:rPr lang="en-US" sz="3429" dirty="0" smtClean="0"/>
              <a:t>Ex: how to modify the regression of SES on degree so that it makes sense? Use the variables above:</a:t>
            </a:r>
          </a:p>
          <a:p>
            <a:pPr marL="742950" lvl="1" indent="-285750">
              <a:spcBef>
                <a:spcPct val="20000"/>
              </a:spcBef>
            </a:pPr>
            <a:endParaRPr lang="en-US" sz="3429" dirty="0" smtClean="0"/>
          </a:p>
          <a:p>
            <a:pPr marL="1200150" lvl="2" indent="-285750">
              <a:spcBef>
                <a:spcPct val="20000"/>
              </a:spcBef>
            </a:pPr>
            <a:endParaRPr kumimoji="0" lang="en-US" sz="3429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Choosing an omitted category</a:t>
            </a: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u="sng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u="sng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u="sng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Interpretation: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 on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87292"/>
            <a:ext cx="8229600" cy="5439461"/>
          </a:xfrm>
        </p:spPr>
        <p:txBody>
          <a:bodyPr>
            <a:normAutofit/>
          </a:bodyPr>
          <a:lstStyle/>
          <a:p>
            <a:r>
              <a:rPr lang="en-US" dirty="0" smtClean="0"/>
              <a:t>Things to remember and understand: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equation</a:t>
            </a:r>
            <a:br>
              <a:rPr lang="en-US" dirty="0" smtClean="0"/>
            </a:br>
            <a:r>
              <a:rPr lang="en-US" dirty="0" smtClean="0"/>
              <a:t>						   =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tells you 	how much of the variance of Y is explained by your model = Explicative Power of the Regression. Nothing Causal! 	 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263380" y="1520875"/>
          <a:ext cx="4800600" cy="685800"/>
        </p:xfrm>
        <a:graphic>
          <a:graphicData uri="http://schemas.openxmlformats.org/presentationml/2006/ole">
            <p:oleObj spid="_x0000_s50181" name="Equation" r:id="rId3" imgW="1777680" imgH="253800" progId="Equation.3">
              <p:embed/>
            </p:oleObj>
          </a:graphicData>
        </a:graphic>
      </p:graphicFrame>
      <p:sp>
        <p:nvSpPr>
          <p:cNvPr id="6" name="Right Brace 5"/>
          <p:cNvSpPr/>
          <p:nvPr/>
        </p:nvSpPr>
        <p:spPr>
          <a:xfrm rot="5400000">
            <a:off x="5978529" y="1825675"/>
            <a:ext cx="3048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4353524" y="1825675"/>
            <a:ext cx="3048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2743200" y="1825675"/>
            <a:ext cx="3048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0975" y="264020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Total Sum of Squares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(TSS)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3575" y="264020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Explained Sum of Squares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(ESS)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1380" y="2640201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Sum of Square Residuals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(SSR)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630575" y="3894040"/>
          <a:ext cx="798425" cy="828366"/>
        </p:xfrm>
        <a:graphic>
          <a:graphicData uri="http://schemas.openxmlformats.org/presentationml/2006/ole">
            <p:oleObj spid="_x0000_s50182" r:id="rId4" imgW="660400" imgH="787400" progId="">
              <p:embed/>
            </p:oleObj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855642" y="3894040"/>
          <a:ext cx="1379538" cy="930275"/>
        </p:xfrm>
        <a:graphic>
          <a:graphicData uri="http://schemas.openxmlformats.org/presentationml/2006/ole">
            <p:oleObj spid="_x0000_s50183" name="Equation" r:id="rId5" imgW="583920" imgH="393480" progId="Equation.3">
              <p:embed/>
            </p:oleObj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235180" y="3563531"/>
          <a:ext cx="1828800" cy="1624013"/>
        </p:xfrm>
        <a:graphic>
          <a:graphicData uri="http://schemas.openxmlformats.org/presentationml/2006/ole">
            <p:oleObj spid="_x0000_s50184" name="Equation" r:id="rId6" imgW="863600" imgH="876300" progId="Equation.3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2020975" y="4048504"/>
            <a:ext cx="1095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=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689960" y="5344231"/>
            <a:ext cx="3342394" cy="958051"/>
            <a:chOff x="5689960" y="5344231"/>
            <a:chExt cx="3342394" cy="958051"/>
          </a:xfrm>
        </p:grpSpPr>
        <p:sp>
          <p:nvSpPr>
            <p:cNvPr id="16" name="SMARTInkAnnotation0"/>
            <p:cNvSpPr/>
            <p:nvPr/>
          </p:nvSpPr>
          <p:spPr>
            <a:xfrm>
              <a:off x="5857875" y="5554266"/>
              <a:ext cx="35719" cy="35720"/>
            </a:xfrm>
            <a:custGeom>
              <a:avLst/>
              <a:gdLst/>
              <a:ahLst/>
              <a:cxnLst/>
              <a:rect l="0" t="0" r="0" b="0"/>
              <a:pathLst>
                <a:path w="35719" h="35720">
                  <a:moveTo>
                    <a:pt x="35718" y="0"/>
                  </a:moveTo>
                  <a:lnTo>
                    <a:pt x="26237" y="4740"/>
                  </a:lnTo>
                  <a:lnTo>
                    <a:pt x="22452" y="7129"/>
                  </a:lnTo>
                  <a:lnTo>
                    <a:pt x="18937" y="9713"/>
                  </a:lnTo>
                  <a:lnTo>
                    <a:pt x="15600" y="12429"/>
                  </a:lnTo>
                  <a:lnTo>
                    <a:pt x="12384" y="14239"/>
                  </a:lnTo>
                  <a:lnTo>
                    <a:pt x="9249" y="15446"/>
                  </a:lnTo>
                  <a:lnTo>
                    <a:pt x="6165" y="16250"/>
                  </a:lnTo>
                  <a:lnTo>
                    <a:pt x="4110" y="17778"/>
                  </a:lnTo>
                  <a:lnTo>
                    <a:pt x="2740" y="19790"/>
                  </a:lnTo>
                  <a:lnTo>
                    <a:pt x="1827" y="22123"/>
                  </a:lnTo>
                  <a:lnTo>
                    <a:pt x="1218" y="24670"/>
                  </a:lnTo>
                  <a:lnTo>
                    <a:pt x="812" y="27361"/>
                  </a:lnTo>
                  <a:lnTo>
                    <a:pt x="0" y="35719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Annotation1"/>
            <p:cNvSpPr/>
            <p:nvPr/>
          </p:nvSpPr>
          <p:spPr>
            <a:xfrm>
              <a:off x="5689960" y="5344231"/>
              <a:ext cx="1054158" cy="513643"/>
            </a:xfrm>
            <a:custGeom>
              <a:avLst/>
              <a:gdLst/>
              <a:ahLst/>
              <a:cxnLst/>
              <a:rect l="0" t="0" r="0" b="0"/>
              <a:pathLst>
                <a:path w="1054158" h="513643">
                  <a:moveTo>
                    <a:pt x="33969" y="513642"/>
                  </a:moveTo>
                  <a:lnTo>
                    <a:pt x="29229" y="508902"/>
                  </a:lnTo>
                  <a:lnTo>
                    <a:pt x="26840" y="507505"/>
                  </a:lnTo>
                  <a:lnTo>
                    <a:pt x="21540" y="505954"/>
                  </a:lnTo>
                  <a:lnTo>
                    <a:pt x="4158" y="504822"/>
                  </a:lnTo>
                  <a:lnTo>
                    <a:pt x="2189" y="505778"/>
                  </a:lnTo>
                  <a:lnTo>
                    <a:pt x="875" y="507407"/>
                  </a:lnTo>
                  <a:lnTo>
                    <a:pt x="0" y="509485"/>
                  </a:lnTo>
                  <a:lnTo>
                    <a:pt x="409" y="509879"/>
                  </a:lnTo>
                  <a:lnTo>
                    <a:pt x="1674" y="509149"/>
                  </a:lnTo>
                  <a:lnTo>
                    <a:pt x="6093" y="505589"/>
                  </a:lnTo>
                  <a:lnTo>
                    <a:pt x="16338" y="504972"/>
                  </a:lnTo>
                  <a:lnTo>
                    <a:pt x="21223" y="502902"/>
                  </a:lnTo>
                  <a:lnTo>
                    <a:pt x="31942" y="495309"/>
                  </a:lnTo>
                  <a:lnTo>
                    <a:pt x="45967" y="482674"/>
                  </a:lnTo>
                  <a:lnTo>
                    <a:pt x="63114" y="467136"/>
                  </a:lnTo>
                  <a:lnTo>
                    <a:pt x="73243" y="458826"/>
                  </a:lnTo>
                  <a:lnTo>
                    <a:pt x="97065" y="439670"/>
                  </a:lnTo>
                  <a:lnTo>
                    <a:pt x="127496" y="414620"/>
                  </a:lnTo>
                  <a:lnTo>
                    <a:pt x="145930" y="401987"/>
                  </a:lnTo>
                  <a:lnTo>
                    <a:pt x="166156" y="389596"/>
                  </a:lnTo>
                  <a:lnTo>
                    <a:pt x="187579" y="377367"/>
                  </a:lnTo>
                  <a:lnTo>
                    <a:pt x="210789" y="363261"/>
                  </a:lnTo>
                  <a:lnTo>
                    <a:pt x="260392" y="331713"/>
                  </a:lnTo>
                  <a:lnTo>
                    <a:pt x="288104" y="314965"/>
                  </a:lnTo>
                  <a:lnTo>
                    <a:pt x="379254" y="261960"/>
                  </a:lnTo>
                  <a:lnTo>
                    <a:pt x="443083" y="222859"/>
                  </a:lnTo>
                  <a:lnTo>
                    <a:pt x="476376" y="204693"/>
                  </a:lnTo>
                  <a:lnTo>
                    <a:pt x="510477" y="187622"/>
                  </a:lnTo>
                  <a:lnTo>
                    <a:pt x="677149" y="110399"/>
                  </a:lnTo>
                  <a:lnTo>
                    <a:pt x="735553" y="84061"/>
                  </a:lnTo>
                  <a:lnTo>
                    <a:pt x="763629" y="72474"/>
                  </a:lnTo>
                  <a:lnTo>
                    <a:pt x="791277" y="61773"/>
                  </a:lnTo>
                  <a:lnTo>
                    <a:pt x="818638" y="51662"/>
                  </a:lnTo>
                  <a:lnTo>
                    <a:pt x="844816" y="42937"/>
                  </a:lnTo>
                  <a:lnTo>
                    <a:pt x="870205" y="35135"/>
                  </a:lnTo>
                  <a:lnTo>
                    <a:pt x="895069" y="27950"/>
                  </a:lnTo>
                  <a:lnTo>
                    <a:pt x="917599" y="22168"/>
                  </a:lnTo>
                  <a:lnTo>
                    <a:pt x="938571" y="17321"/>
                  </a:lnTo>
                  <a:lnTo>
                    <a:pt x="958506" y="13098"/>
                  </a:lnTo>
                  <a:lnTo>
                    <a:pt x="991239" y="8405"/>
                  </a:lnTo>
                  <a:lnTo>
                    <a:pt x="1017032" y="5327"/>
                  </a:lnTo>
                  <a:lnTo>
                    <a:pt x="1041717" y="0"/>
                  </a:lnTo>
                  <a:lnTo>
                    <a:pt x="1047114" y="559"/>
                  </a:lnTo>
                  <a:lnTo>
                    <a:pt x="1053771" y="2832"/>
                  </a:lnTo>
                  <a:lnTo>
                    <a:pt x="1054157" y="3438"/>
                  </a:lnTo>
                  <a:lnTo>
                    <a:pt x="1053422" y="3842"/>
                  </a:lnTo>
                  <a:lnTo>
                    <a:pt x="1044123" y="5483"/>
                  </a:lnTo>
                  <a:lnTo>
                    <a:pt x="1028687" y="12724"/>
                  </a:lnTo>
                  <a:lnTo>
                    <a:pt x="1005703" y="26005"/>
                  </a:lnTo>
                  <a:lnTo>
                    <a:pt x="981033" y="37657"/>
                  </a:lnTo>
                  <a:lnTo>
                    <a:pt x="961708" y="52243"/>
                  </a:lnTo>
                  <a:lnTo>
                    <a:pt x="952974" y="59868"/>
                  </a:lnTo>
                  <a:lnTo>
                    <a:pt x="950249" y="63290"/>
                  </a:lnTo>
                  <a:lnTo>
                    <a:pt x="947220" y="69738"/>
                  </a:lnTo>
                  <a:lnTo>
                    <a:pt x="948397" y="72847"/>
                  </a:lnTo>
                  <a:lnTo>
                    <a:pt x="951166" y="75912"/>
                  </a:lnTo>
                  <a:lnTo>
                    <a:pt x="962657" y="85018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Annotation2"/>
            <p:cNvSpPr/>
            <p:nvPr/>
          </p:nvSpPr>
          <p:spPr>
            <a:xfrm>
              <a:off x="6563320" y="5706070"/>
              <a:ext cx="303610" cy="240408"/>
            </a:xfrm>
            <a:custGeom>
              <a:avLst/>
              <a:gdLst/>
              <a:ahLst/>
              <a:cxnLst/>
              <a:rect l="0" t="0" r="0" b="0"/>
              <a:pathLst>
                <a:path w="303610" h="240408">
                  <a:moveTo>
                    <a:pt x="0" y="0"/>
                  </a:moveTo>
                  <a:lnTo>
                    <a:pt x="8562" y="0"/>
                  </a:lnTo>
                  <a:lnTo>
                    <a:pt x="14058" y="2646"/>
                  </a:lnTo>
                  <a:lnTo>
                    <a:pt x="18301" y="4740"/>
                  </a:lnTo>
                  <a:lnTo>
                    <a:pt x="24108" y="7129"/>
                  </a:lnTo>
                  <a:lnTo>
                    <a:pt x="30955" y="9714"/>
                  </a:lnTo>
                  <a:lnTo>
                    <a:pt x="46499" y="15231"/>
                  </a:lnTo>
                  <a:lnTo>
                    <a:pt x="63330" y="20991"/>
                  </a:lnTo>
                  <a:lnTo>
                    <a:pt x="70993" y="24908"/>
                  </a:lnTo>
                  <a:lnTo>
                    <a:pt x="78087" y="29503"/>
                  </a:lnTo>
                  <a:lnTo>
                    <a:pt x="84800" y="34552"/>
                  </a:lnTo>
                  <a:lnTo>
                    <a:pt x="93245" y="39902"/>
                  </a:lnTo>
                  <a:lnTo>
                    <a:pt x="102842" y="45453"/>
                  </a:lnTo>
                  <a:lnTo>
                    <a:pt x="113210" y="51137"/>
                  </a:lnTo>
                  <a:lnTo>
                    <a:pt x="123098" y="58897"/>
                  </a:lnTo>
                  <a:lnTo>
                    <a:pt x="132667" y="68038"/>
                  </a:lnTo>
                  <a:lnTo>
                    <a:pt x="142023" y="78101"/>
                  </a:lnTo>
                  <a:lnTo>
                    <a:pt x="153221" y="88778"/>
                  </a:lnTo>
                  <a:lnTo>
                    <a:pt x="165647" y="99865"/>
                  </a:lnTo>
                  <a:lnTo>
                    <a:pt x="178892" y="111225"/>
                  </a:lnTo>
                  <a:lnTo>
                    <a:pt x="191691" y="122768"/>
                  </a:lnTo>
                  <a:lnTo>
                    <a:pt x="216495" y="146175"/>
                  </a:lnTo>
                  <a:lnTo>
                    <a:pt x="248032" y="176926"/>
                  </a:lnTo>
                  <a:lnTo>
                    <a:pt x="257628" y="185419"/>
                  </a:lnTo>
                  <a:lnTo>
                    <a:pt x="267001" y="193066"/>
                  </a:lnTo>
                  <a:lnTo>
                    <a:pt x="276228" y="200149"/>
                  </a:lnTo>
                  <a:lnTo>
                    <a:pt x="282378" y="206854"/>
                  </a:lnTo>
                  <a:lnTo>
                    <a:pt x="286478" y="213310"/>
                  </a:lnTo>
                  <a:lnTo>
                    <a:pt x="289212" y="219597"/>
                  </a:lnTo>
                  <a:lnTo>
                    <a:pt x="292027" y="224781"/>
                  </a:lnTo>
                  <a:lnTo>
                    <a:pt x="294895" y="229229"/>
                  </a:lnTo>
                  <a:lnTo>
                    <a:pt x="303099" y="240407"/>
                  </a:lnTo>
                  <a:lnTo>
                    <a:pt x="303382" y="238147"/>
                  </a:lnTo>
                  <a:lnTo>
                    <a:pt x="303609" y="23217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Annotation3"/>
            <p:cNvSpPr/>
            <p:nvPr/>
          </p:nvSpPr>
          <p:spPr>
            <a:xfrm>
              <a:off x="6688335" y="5822156"/>
              <a:ext cx="222720" cy="203541"/>
            </a:xfrm>
            <a:custGeom>
              <a:avLst/>
              <a:gdLst/>
              <a:ahLst/>
              <a:cxnLst/>
              <a:rect l="0" t="0" r="0" b="0"/>
              <a:pathLst>
                <a:path w="222720" h="203541">
                  <a:moveTo>
                    <a:pt x="125016" y="0"/>
                  </a:moveTo>
                  <a:lnTo>
                    <a:pt x="129756" y="0"/>
                  </a:lnTo>
                  <a:lnTo>
                    <a:pt x="132145" y="992"/>
                  </a:lnTo>
                  <a:lnTo>
                    <a:pt x="137445" y="4740"/>
                  </a:lnTo>
                  <a:lnTo>
                    <a:pt x="148400" y="12359"/>
                  </a:lnTo>
                  <a:lnTo>
                    <a:pt x="155488" y="17170"/>
                  </a:lnTo>
                  <a:lnTo>
                    <a:pt x="161206" y="22360"/>
                  </a:lnTo>
                  <a:lnTo>
                    <a:pt x="166010" y="27805"/>
                  </a:lnTo>
                  <a:lnTo>
                    <a:pt x="170205" y="33419"/>
                  </a:lnTo>
                  <a:lnTo>
                    <a:pt x="173994" y="40139"/>
                  </a:lnTo>
                  <a:lnTo>
                    <a:pt x="177511" y="47595"/>
                  </a:lnTo>
                  <a:lnTo>
                    <a:pt x="180849" y="55543"/>
                  </a:lnTo>
                  <a:lnTo>
                    <a:pt x="187204" y="69665"/>
                  </a:lnTo>
                  <a:lnTo>
                    <a:pt x="190286" y="76209"/>
                  </a:lnTo>
                  <a:lnTo>
                    <a:pt x="193335" y="83548"/>
                  </a:lnTo>
                  <a:lnTo>
                    <a:pt x="196359" y="91418"/>
                  </a:lnTo>
                  <a:lnTo>
                    <a:pt x="199367" y="99641"/>
                  </a:lnTo>
                  <a:lnTo>
                    <a:pt x="202364" y="107107"/>
                  </a:lnTo>
                  <a:lnTo>
                    <a:pt x="205355" y="114069"/>
                  </a:lnTo>
                  <a:lnTo>
                    <a:pt x="211324" y="127095"/>
                  </a:lnTo>
                  <a:lnTo>
                    <a:pt x="217283" y="139500"/>
                  </a:lnTo>
                  <a:lnTo>
                    <a:pt x="219271" y="146578"/>
                  </a:lnTo>
                  <a:lnTo>
                    <a:pt x="220595" y="154274"/>
                  </a:lnTo>
                  <a:lnTo>
                    <a:pt x="221477" y="162381"/>
                  </a:lnTo>
                  <a:lnTo>
                    <a:pt x="222066" y="168777"/>
                  </a:lnTo>
                  <a:lnTo>
                    <a:pt x="222457" y="174034"/>
                  </a:lnTo>
                  <a:lnTo>
                    <a:pt x="222719" y="178530"/>
                  </a:lnTo>
                  <a:lnTo>
                    <a:pt x="221902" y="182520"/>
                  </a:lnTo>
                  <a:lnTo>
                    <a:pt x="220365" y="186172"/>
                  </a:lnTo>
                  <a:lnTo>
                    <a:pt x="218348" y="189600"/>
                  </a:lnTo>
                  <a:lnTo>
                    <a:pt x="215018" y="192876"/>
                  </a:lnTo>
                  <a:lnTo>
                    <a:pt x="210814" y="196053"/>
                  </a:lnTo>
                  <a:lnTo>
                    <a:pt x="206028" y="199163"/>
                  </a:lnTo>
                  <a:lnTo>
                    <a:pt x="200853" y="201236"/>
                  </a:lnTo>
                  <a:lnTo>
                    <a:pt x="195417" y="202618"/>
                  </a:lnTo>
                  <a:lnTo>
                    <a:pt x="189810" y="203540"/>
                  </a:lnTo>
                  <a:lnTo>
                    <a:pt x="183095" y="203162"/>
                  </a:lnTo>
                  <a:lnTo>
                    <a:pt x="175642" y="201918"/>
                  </a:lnTo>
                  <a:lnTo>
                    <a:pt x="148284" y="195427"/>
                  </a:lnTo>
                  <a:lnTo>
                    <a:pt x="137552" y="192792"/>
                  </a:lnTo>
                  <a:lnTo>
                    <a:pt x="125436" y="191037"/>
                  </a:lnTo>
                  <a:lnTo>
                    <a:pt x="112397" y="189865"/>
                  </a:lnTo>
                  <a:lnTo>
                    <a:pt x="98745" y="189085"/>
                  </a:lnTo>
                  <a:lnTo>
                    <a:pt x="85674" y="187572"/>
                  </a:lnTo>
                  <a:lnTo>
                    <a:pt x="72991" y="185572"/>
                  </a:lnTo>
                  <a:lnTo>
                    <a:pt x="60567" y="183246"/>
                  </a:lnTo>
                  <a:lnTo>
                    <a:pt x="49308" y="181695"/>
                  </a:lnTo>
                  <a:lnTo>
                    <a:pt x="38826" y="180662"/>
                  </a:lnTo>
                  <a:lnTo>
                    <a:pt x="21225" y="179513"/>
                  </a:lnTo>
                  <a:lnTo>
                    <a:pt x="0" y="17859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Annotation4"/>
            <p:cNvSpPr/>
            <p:nvPr/>
          </p:nvSpPr>
          <p:spPr>
            <a:xfrm>
              <a:off x="7063382" y="5961307"/>
              <a:ext cx="214314" cy="84092"/>
            </a:xfrm>
            <a:custGeom>
              <a:avLst/>
              <a:gdLst/>
              <a:ahLst/>
              <a:cxnLst/>
              <a:rect l="0" t="0" r="0" b="0"/>
              <a:pathLst>
                <a:path w="214314" h="84092">
                  <a:moveTo>
                    <a:pt x="0" y="84091"/>
                  </a:moveTo>
                  <a:lnTo>
                    <a:pt x="0" y="67506"/>
                  </a:lnTo>
                  <a:lnTo>
                    <a:pt x="992" y="66089"/>
                  </a:lnTo>
                  <a:lnTo>
                    <a:pt x="2646" y="64151"/>
                  </a:lnTo>
                  <a:lnTo>
                    <a:pt x="4740" y="61869"/>
                  </a:lnTo>
                  <a:lnTo>
                    <a:pt x="9714" y="56685"/>
                  </a:lnTo>
                  <a:lnTo>
                    <a:pt x="12429" y="53914"/>
                  </a:lnTo>
                  <a:lnTo>
                    <a:pt x="16223" y="51075"/>
                  </a:lnTo>
                  <a:lnTo>
                    <a:pt x="20738" y="48190"/>
                  </a:lnTo>
                  <a:lnTo>
                    <a:pt x="25731" y="45274"/>
                  </a:lnTo>
                  <a:lnTo>
                    <a:pt x="31045" y="42338"/>
                  </a:lnTo>
                  <a:lnTo>
                    <a:pt x="42241" y="36430"/>
                  </a:lnTo>
                  <a:lnTo>
                    <a:pt x="48997" y="32474"/>
                  </a:lnTo>
                  <a:lnTo>
                    <a:pt x="64440" y="22785"/>
                  </a:lnTo>
                  <a:lnTo>
                    <a:pt x="72727" y="18415"/>
                  </a:lnTo>
                  <a:lnTo>
                    <a:pt x="81226" y="14511"/>
                  </a:lnTo>
                  <a:lnTo>
                    <a:pt x="89870" y="10915"/>
                  </a:lnTo>
                  <a:lnTo>
                    <a:pt x="99600" y="7526"/>
                  </a:lnTo>
                  <a:lnTo>
                    <a:pt x="110057" y="4274"/>
                  </a:lnTo>
                  <a:lnTo>
                    <a:pt x="120997" y="1114"/>
                  </a:lnTo>
                  <a:lnTo>
                    <a:pt x="131266" y="0"/>
                  </a:lnTo>
                  <a:lnTo>
                    <a:pt x="141089" y="249"/>
                  </a:lnTo>
                  <a:lnTo>
                    <a:pt x="150614" y="1407"/>
                  </a:lnTo>
                  <a:lnTo>
                    <a:pt x="158949" y="2179"/>
                  </a:lnTo>
                  <a:lnTo>
                    <a:pt x="166489" y="2694"/>
                  </a:lnTo>
                  <a:lnTo>
                    <a:pt x="173501" y="3038"/>
                  </a:lnTo>
                  <a:lnTo>
                    <a:pt x="181152" y="4258"/>
                  </a:lnTo>
                  <a:lnTo>
                    <a:pt x="189229" y="6065"/>
                  </a:lnTo>
                  <a:lnTo>
                    <a:pt x="214313" y="12653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Annotation5"/>
            <p:cNvSpPr/>
            <p:nvPr/>
          </p:nvSpPr>
          <p:spPr>
            <a:xfrm>
              <a:off x="7018759" y="5982891"/>
              <a:ext cx="187499" cy="319391"/>
            </a:xfrm>
            <a:custGeom>
              <a:avLst/>
              <a:gdLst/>
              <a:ahLst/>
              <a:cxnLst/>
              <a:rect l="0" t="0" r="0" b="0"/>
              <a:pathLst>
                <a:path w="187499" h="319391">
                  <a:moveTo>
                    <a:pt x="98201" y="0"/>
                  </a:moveTo>
                  <a:lnTo>
                    <a:pt x="84898" y="26604"/>
                  </a:lnTo>
                  <a:lnTo>
                    <a:pt x="79721" y="34313"/>
                  </a:lnTo>
                  <a:lnTo>
                    <a:pt x="74113" y="41047"/>
                  </a:lnTo>
                  <a:lnTo>
                    <a:pt x="68313" y="47347"/>
                  </a:lnTo>
                  <a:lnTo>
                    <a:pt x="65377" y="51408"/>
                  </a:lnTo>
                  <a:lnTo>
                    <a:pt x="62428" y="56100"/>
                  </a:lnTo>
                  <a:lnTo>
                    <a:pt x="59470" y="61212"/>
                  </a:lnTo>
                  <a:lnTo>
                    <a:pt x="53537" y="72185"/>
                  </a:lnTo>
                  <a:lnTo>
                    <a:pt x="50566" y="77888"/>
                  </a:lnTo>
                  <a:lnTo>
                    <a:pt x="47592" y="84668"/>
                  </a:lnTo>
                  <a:lnTo>
                    <a:pt x="44618" y="92164"/>
                  </a:lnTo>
                  <a:lnTo>
                    <a:pt x="41643" y="100138"/>
                  </a:lnTo>
                  <a:lnTo>
                    <a:pt x="37675" y="109422"/>
                  </a:lnTo>
                  <a:lnTo>
                    <a:pt x="27975" y="130322"/>
                  </a:lnTo>
                  <a:lnTo>
                    <a:pt x="11358" y="164401"/>
                  </a:lnTo>
                  <a:lnTo>
                    <a:pt x="7564" y="176077"/>
                  </a:lnTo>
                  <a:lnTo>
                    <a:pt x="5033" y="187830"/>
                  </a:lnTo>
                  <a:lnTo>
                    <a:pt x="3347" y="199633"/>
                  </a:lnTo>
                  <a:lnTo>
                    <a:pt x="2224" y="210479"/>
                  </a:lnTo>
                  <a:lnTo>
                    <a:pt x="1473" y="220686"/>
                  </a:lnTo>
                  <a:lnTo>
                    <a:pt x="973" y="230468"/>
                  </a:lnTo>
                  <a:lnTo>
                    <a:pt x="419" y="249274"/>
                  </a:lnTo>
                  <a:lnTo>
                    <a:pt x="0" y="303013"/>
                  </a:lnTo>
                  <a:lnTo>
                    <a:pt x="983" y="307180"/>
                  </a:lnTo>
                  <a:lnTo>
                    <a:pt x="4723" y="314456"/>
                  </a:lnTo>
                  <a:lnTo>
                    <a:pt x="9092" y="316794"/>
                  </a:lnTo>
                  <a:lnTo>
                    <a:pt x="14983" y="318352"/>
                  </a:lnTo>
                  <a:lnTo>
                    <a:pt x="21887" y="319390"/>
                  </a:lnTo>
                  <a:lnTo>
                    <a:pt x="29465" y="319091"/>
                  </a:lnTo>
                  <a:lnTo>
                    <a:pt x="37495" y="317899"/>
                  </a:lnTo>
                  <a:lnTo>
                    <a:pt x="45823" y="316112"/>
                  </a:lnTo>
                  <a:lnTo>
                    <a:pt x="54353" y="312936"/>
                  </a:lnTo>
                  <a:lnTo>
                    <a:pt x="63017" y="308835"/>
                  </a:lnTo>
                  <a:lnTo>
                    <a:pt x="71767" y="304117"/>
                  </a:lnTo>
                  <a:lnTo>
                    <a:pt x="81571" y="297994"/>
                  </a:lnTo>
                  <a:lnTo>
                    <a:pt x="92076" y="290936"/>
                  </a:lnTo>
                  <a:lnTo>
                    <a:pt x="103047" y="283254"/>
                  </a:lnTo>
                  <a:lnTo>
                    <a:pt x="113338" y="275156"/>
                  </a:lnTo>
                  <a:lnTo>
                    <a:pt x="123175" y="266781"/>
                  </a:lnTo>
                  <a:lnTo>
                    <a:pt x="141051" y="250530"/>
                  </a:lnTo>
                  <a:lnTo>
                    <a:pt x="155610" y="236693"/>
                  </a:lnTo>
                  <a:lnTo>
                    <a:pt x="187498" y="20538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Annotation6"/>
            <p:cNvSpPr/>
            <p:nvPr/>
          </p:nvSpPr>
          <p:spPr>
            <a:xfrm>
              <a:off x="6991945" y="6127451"/>
              <a:ext cx="214313" cy="29113"/>
            </a:xfrm>
            <a:custGeom>
              <a:avLst/>
              <a:gdLst/>
              <a:ahLst/>
              <a:cxnLst/>
              <a:rect l="0" t="0" r="0" b="0"/>
              <a:pathLst>
                <a:path w="214313" h="29113">
                  <a:moveTo>
                    <a:pt x="0" y="16174"/>
                  </a:moveTo>
                  <a:lnTo>
                    <a:pt x="4740" y="20914"/>
                  </a:lnTo>
                  <a:lnTo>
                    <a:pt x="7129" y="21318"/>
                  </a:lnTo>
                  <a:lnTo>
                    <a:pt x="9713" y="20596"/>
                  </a:lnTo>
                  <a:lnTo>
                    <a:pt x="12429" y="19122"/>
                  </a:lnTo>
                  <a:lnTo>
                    <a:pt x="25731" y="12307"/>
                  </a:lnTo>
                  <a:lnTo>
                    <a:pt x="32037" y="9627"/>
                  </a:lnTo>
                  <a:lnTo>
                    <a:pt x="39218" y="6848"/>
                  </a:lnTo>
                  <a:lnTo>
                    <a:pt x="46981" y="4004"/>
                  </a:lnTo>
                  <a:lnTo>
                    <a:pt x="54141" y="2107"/>
                  </a:lnTo>
                  <a:lnTo>
                    <a:pt x="60898" y="843"/>
                  </a:lnTo>
                  <a:lnTo>
                    <a:pt x="67388" y="0"/>
                  </a:lnTo>
                  <a:lnTo>
                    <a:pt x="74691" y="430"/>
                  </a:lnTo>
                  <a:lnTo>
                    <a:pt x="82536" y="1709"/>
                  </a:lnTo>
                  <a:lnTo>
                    <a:pt x="100182" y="5776"/>
                  </a:lnTo>
                  <a:lnTo>
                    <a:pt x="121254" y="10892"/>
                  </a:lnTo>
                  <a:lnTo>
                    <a:pt x="131438" y="13645"/>
                  </a:lnTo>
                  <a:lnTo>
                    <a:pt x="150691" y="19349"/>
                  </a:lnTo>
                  <a:lnTo>
                    <a:pt x="178263" y="28139"/>
                  </a:lnTo>
                  <a:lnTo>
                    <a:pt x="186311" y="29112"/>
                  </a:lnTo>
                  <a:lnTo>
                    <a:pt x="193660" y="28768"/>
                  </a:lnTo>
                  <a:lnTo>
                    <a:pt x="214312" y="2510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Annotation7"/>
            <p:cNvSpPr/>
            <p:nvPr/>
          </p:nvSpPr>
          <p:spPr>
            <a:xfrm>
              <a:off x="7236831" y="6036469"/>
              <a:ext cx="121232" cy="160735"/>
            </a:xfrm>
            <a:custGeom>
              <a:avLst/>
              <a:gdLst/>
              <a:ahLst/>
              <a:cxnLst/>
              <a:rect l="0" t="0" r="0" b="0"/>
              <a:pathLst>
                <a:path w="121232" h="160735">
                  <a:moveTo>
                    <a:pt x="5145" y="0"/>
                  </a:moveTo>
                  <a:lnTo>
                    <a:pt x="5145" y="12428"/>
                  </a:lnTo>
                  <a:lnTo>
                    <a:pt x="4152" y="15231"/>
                  </a:lnTo>
                  <a:lnTo>
                    <a:pt x="2499" y="18091"/>
                  </a:lnTo>
                  <a:lnTo>
                    <a:pt x="404" y="20990"/>
                  </a:lnTo>
                  <a:lnTo>
                    <a:pt x="0" y="24907"/>
                  </a:lnTo>
                  <a:lnTo>
                    <a:pt x="723" y="29503"/>
                  </a:lnTo>
                  <a:lnTo>
                    <a:pt x="2196" y="34551"/>
                  </a:lnTo>
                  <a:lnTo>
                    <a:pt x="5164" y="39901"/>
                  </a:lnTo>
                  <a:lnTo>
                    <a:pt x="9126" y="45452"/>
                  </a:lnTo>
                  <a:lnTo>
                    <a:pt x="13752" y="51137"/>
                  </a:lnTo>
                  <a:lnTo>
                    <a:pt x="18820" y="56912"/>
                  </a:lnTo>
                  <a:lnTo>
                    <a:pt x="24183" y="62746"/>
                  </a:lnTo>
                  <a:lnTo>
                    <a:pt x="35435" y="74520"/>
                  </a:lnTo>
                  <a:lnTo>
                    <a:pt x="47049" y="86367"/>
                  </a:lnTo>
                  <a:lnTo>
                    <a:pt x="52925" y="93296"/>
                  </a:lnTo>
                  <a:lnTo>
                    <a:pt x="58826" y="100893"/>
                  </a:lnTo>
                  <a:lnTo>
                    <a:pt x="64745" y="108934"/>
                  </a:lnTo>
                  <a:lnTo>
                    <a:pt x="70675" y="116279"/>
                  </a:lnTo>
                  <a:lnTo>
                    <a:pt x="76613" y="123160"/>
                  </a:lnTo>
                  <a:lnTo>
                    <a:pt x="87510" y="135105"/>
                  </a:lnTo>
                  <a:lnTo>
                    <a:pt x="95660" y="143721"/>
                  </a:lnTo>
                  <a:lnTo>
                    <a:pt x="100215" y="147408"/>
                  </a:lnTo>
                  <a:lnTo>
                    <a:pt x="105236" y="150857"/>
                  </a:lnTo>
                  <a:lnTo>
                    <a:pt x="121231" y="160734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Annotation8"/>
            <p:cNvSpPr/>
            <p:nvPr/>
          </p:nvSpPr>
          <p:spPr>
            <a:xfrm>
              <a:off x="7277695" y="5991820"/>
              <a:ext cx="107157" cy="232173"/>
            </a:xfrm>
            <a:custGeom>
              <a:avLst/>
              <a:gdLst/>
              <a:ahLst/>
              <a:cxnLst/>
              <a:rect l="0" t="0" r="0" b="0"/>
              <a:pathLst>
                <a:path w="107157" h="232173">
                  <a:moveTo>
                    <a:pt x="107156" y="0"/>
                  </a:moveTo>
                  <a:lnTo>
                    <a:pt x="97675" y="18962"/>
                  </a:lnTo>
                  <a:lnTo>
                    <a:pt x="92898" y="26532"/>
                  </a:lnTo>
                  <a:lnTo>
                    <a:pt x="87729" y="33563"/>
                  </a:lnTo>
                  <a:lnTo>
                    <a:pt x="82299" y="40235"/>
                  </a:lnTo>
                  <a:lnTo>
                    <a:pt x="76694" y="47659"/>
                  </a:lnTo>
                  <a:lnTo>
                    <a:pt x="65174" y="63846"/>
                  </a:lnTo>
                  <a:lnTo>
                    <a:pt x="29738" y="116204"/>
                  </a:lnTo>
                  <a:lnTo>
                    <a:pt x="23794" y="124102"/>
                  </a:lnTo>
                  <a:lnTo>
                    <a:pt x="17847" y="131352"/>
                  </a:lnTo>
                  <a:lnTo>
                    <a:pt x="11898" y="138170"/>
                  </a:lnTo>
                  <a:lnTo>
                    <a:pt x="7932" y="145691"/>
                  </a:lnTo>
                  <a:lnTo>
                    <a:pt x="5287" y="153682"/>
                  </a:lnTo>
                  <a:lnTo>
                    <a:pt x="3525" y="161986"/>
                  </a:lnTo>
                  <a:lnTo>
                    <a:pt x="2350" y="169506"/>
                  </a:lnTo>
                  <a:lnTo>
                    <a:pt x="1566" y="176505"/>
                  </a:lnTo>
                  <a:lnTo>
                    <a:pt x="1044" y="183154"/>
                  </a:lnTo>
                  <a:lnTo>
                    <a:pt x="696" y="189571"/>
                  </a:lnTo>
                  <a:lnTo>
                    <a:pt x="310" y="201994"/>
                  </a:lnTo>
                  <a:lnTo>
                    <a:pt x="61" y="219009"/>
                  </a:lnTo>
                  <a:lnTo>
                    <a:pt x="0" y="23217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Annotation9"/>
            <p:cNvSpPr/>
            <p:nvPr/>
          </p:nvSpPr>
          <p:spPr>
            <a:xfrm>
              <a:off x="7429931" y="6018609"/>
              <a:ext cx="26359" cy="142876"/>
            </a:xfrm>
            <a:custGeom>
              <a:avLst/>
              <a:gdLst/>
              <a:ahLst/>
              <a:cxnLst/>
              <a:rect l="0" t="0" r="0" b="0"/>
              <a:pathLst>
                <a:path w="26359" h="142876">
                  <a:moveTo>
                    <a:pt x="26358" y="0"/>
                  </a:moveTo>
                  <a:lnTo>
                    <a:pt x="16876" y="14221"/>
                  </a:lnTo>
                  <a:lnTo>
                    <a:pt x="14083" y="21388"/>
                  </a:lnTo>
                  <a:lnTo>
                    <a:pt x="12221" y="29142"/>
                  </a:lnTo>
                  <a:lnTo>
                    <a:pt x="10980" y="37287"/>
                  </a:lnTo>
                  <a:lnTo>
                    <a:pt x="9161" y="44702"/>
                  </a:lnTo>
                  <a:lnTo>
                    <a:pt x="6955" y="51629"/>
                  </a:lnTo>
                  <a:lnTo>
                    <a:pt x="4492" y="58232"/>
                  </a:lnTo>
                  <a:lnTo>
                    <a:pt x="2851" y="65610"/>
                  </a:lnTo>
                  <a:lnTo>
                    <a:pt x="1757" y="73506"/>
                  </a:lnTo>
                  <a:lnTo>
                    <a:pt x="1027" y="81746"/>
                  </a:lnTo>
                  <a:lnTo>
                    <a:pt x="541" y="89224"/>
                  </a:lnTo>
                  <a:lnTo>
                    <a:pt x="0" y="102824"/>
                  </a:lnTo>
                  <a:lnTo>
                    <a:pt x="848" y="108237"/>
                  </a:lnTo>
                  <a:lnTo>
                    <a:pt x="2406" y="112838"/>
                  </a:lnTo>
                  <a:lnTo>
                    <a:pt x="4436" y="116897"/>
                  </a:lnTo>
                  <a:lnTo>
                    <a:pt x="5790" y="120596"/>
                  </a:lnTo>
                  <a:lnTo>
                    <a:pt x="6692" y="124053"/>
                  </a:lnTo>
                  <a:lnTo>
                    <a:pt x="7294" y="127351"/>
                  </a:lnTo>
                  <a:lnTo>
                    <a:pt x="8688" y="130541"/>
                  </a:lnTo>
                  <a:lnTo>
                    <a:pt x="10609" y="133660"/>
                  </a:lnTo>
                  <a:lnTo>
                    <a:pt x="17428" y="14287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Annotation10"/>
            <p:cNvSpPr/>
            <p:nvPr/>
          </p:nvSpPr>
          <p:spPr>
            <a:xfrm>
              <a:off x="7384992" y="5939486"/>
              <a:ext cx="136646" cy="121813"/>
            </a:xfrm>
            <a:custGeom>
              <a:avLst/>
              <a:gdLst/>
              <a:ahLst/>
              <a:cxnLst/>
              <a:rect l="0" t="0" r="0" b="0"/>
              <a:pathLst>
                <a:path w="136646" h="121813">
                  <a:moveTo>
                    <a:pt x="17718" y="16615"/>
                  </a:moveTo>
                  <a:lnTo>
                    <a:pt x="1467" y="16615"/>
                  </a:lnTo>
                  <a:lnTo>
                    <a:pt x="931" y="15623"/>
                  </a:lnTo>
                  <a:lnTo>
                    <a:pt x="336" y="11875"/>
                  </a:lnTo>
                  <a:lnTo>
                    <a:pt x="0" y="8927"/>
                  </a:lnTo>
                  <a:lnTo>
                    <a:pt x="1938" y="8513"/>
                  </a:lnTo>
                  <a:lnTo>
                    <a:pt x="5213" y="8237"/>
                  </a:lnTo>
                  <a:lnTo>
                    <a:pt x="9381" y="8054"/>
                  </a:lnTo>
                  <a:lnTo>
                    <a:pt x="19304" y="7849"/>
                  </a:lnTo>
                  <a:lnTo>
                    <a:pt x="41844" y="7718"/>
                  </a:lnTo>
                  <a:lnTo>
                    <a:pt x="48685" y="6715"/>
                  </a:lnTo>
                  <a:lnTo>
                    <a:pt x="56222" y="5054"/>
                  </a:lnTo>
                  <a:lnTo>
                    <a:pt x="64224" y="2955"/>
                  </a:lnTo>
                  <a:lnTo>
                    <a:pt x="71542" y="1555"/>
                  </a:lnTo>
                  <a:lnTo>
                    <a:pt x="78406" y="622"/>
                  </a:lnTo>
                  <a:lnTo>
                    <a:pt x="84965" y="0"/>
                  </a:lnTo>
                  <a:lnTo>
                    <a:pt x="91323" y="577"/>
                  </a:lnTo>
                  <a:lnTo>
                    <a:pt x="97546" y="1954"/>
                  </a:lnTo>
                  <a:lnTo>
                    <a:pt x="103679" y="3865"/>
                  </a:lnTo>
                  <a:lnTo>
                    <a:pt x="109752" y="5138"/>
                  </a:lnTo>
                  <a:lnTo>
                    <a:pt x="115785" y="5987"/>
                  </a:lnTo>
                  <a:lnTo>
                    <a:pt x="121791" y="6554"/>
                  </a:lnTo>
                  <a:lnTo>
                    <a:pt x="126789" y="7923"/>
                  </a:lnTo>
                  <a:lnTo>
                    <a:pt x="131112" y="9829"/>
                  </a:lnTo>
                  <a:lnTo>
                    <a:pt x="134986" y="12091"/>
                  </a:lnTo>
                  <a:lnTo>
                    <a:pt x="136577" y="15583"/>
                  </a:lnTo>
                  <a:lnTo>
                    <a:pt x="136645" y="19896"/>
                  </a:lnTo>
                  <a:lnTo>
                    <a:pt x="135697" y="24756"/>
                  </a:lnTo>
                  <a:lnTo>
                    <a:pt x="135066" y="30972"/>
                  </a:lnTo>
                  <a:lnTo>
                    <a:pt x="134645" y="38092"/>
                  </a:lnTo>
                  <a:lnTo>
                    <a:pt x="134365" y="45816"/>
                  </a:lnTo>
                  <a:lnTo>
                    <a:pt x="133186" y="53942"/>
                  </a:lnTo>
                  <a:lnTo>
                    <a:pt x="131408" y="62336"/>
                  </a:lnTo>
                  <a:lnTo>
                    <a:pt x="129230" y="70908"/>
                  </a:lnTo>
                  <a:lnTo>
                    <a:pt x="126786" y="78608"/>
                  </a:lnTo>
                  <a:lnTo>
                    <a:pt x="124165" y="85724"/>
                  </a:lnTo>
                  <a:lnTo>
                    <a:pt x="121425" y="92454"/>
                  </a:lnTo>
                  <a:lnTo>
                    <a:pt x="118606" y="97932"/>
                  </a:lnTo>
                  <a:lnTo>
                    <a:pt x="115734" y="102576"/>
                  </a:lnTo>
                  <a:lnTo>
                    <a:pt x="112828" y="106665"/>
                  </a:lnTo>
                  <a:lnTo>
                    <a:pt x="109898" y="110383"/>
                  </a:lnTo>
                  <a:lnTo>
                    <a:pt x="106953" y="113854"/>
                  </a:lnTo>
                  <a:lnTo>
                    <a:pt x="99837" y="121812"/>
                  </a:lnTo>
                  <a:lnTo>
                    <a:pt x="98261" y="121473"/>
                  </a:lnTo>
                  <a:lnTo>
                    <a:pt x="96218" y="120255"/>
                  </a:lnTo>
                  <a:lnTo>
                    <a:pt x="93863" y="118450"/>
                  </a:lnTo>
                  <a:lnTo>
                    <a:pt x="91302" y="117248"/>
                  </a:lnTo>
                  <a:lnTo>
                    <a:pt x="88603" y="116446"/>
                  </a:lnTo>
                  <a:lnTo>
                    <a:pt x="80226" y="114842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Annotation11"/>
            <p:cNvSpPr/>
            <p:nvPr/>
          </p:nvSpPr>
          <p:spPr>
            <a:xfrm>
              <a:off x="7572897" y="5893593"/>
              <a:ext cx="151283" cy="221286"/>
            </a:xfrm>
            <a:custGeom>
              <a:avLst/>
              <a:gdLst/>
              <a:ahLst/>
              <a:cxnLst/>
              <a:rect l="0" t="0" r="0" b="0"/>
              <a:pathLst>
                <a:path w="151283" h="221286">
                  <a:moveTo>
                    <a:pt x="70915" y="0"/>
                  </a:moveTo>
                  <a:lnTo>
                    <a:pt x="61434" y="14222"/>
                  </a:lnTo>
                  <a:lnTo>
                    <a:pt x="57649" y="20396"/>
                  </a:lnTo>
                  <a:lnTo>
                    <a:pt x="54134" y="26495"/>
                  </a:lnTo>
                  <a:lnTo>
                    <a:pt x="47582" y="38565"/>
                  </a:lnTo>
                  <a:lnTo>
                    <a:pt x="35291" y="62483"/>
                  </a:lnTo>
                  <a:lnTo>
                    <a:pt x="32282" y="68444"/>
                  </a:lnTo>
                  <a:lnTo>
                    <a:pt x="29286" y="75395"/>
                  </a:lnTo>
                  <a:lnTo>
                    <a:pt x="26294" y="83006"/>
                  </a:lnTo>
                  <a:lnTo>
                    <a:pt x="23309" y="91056"/>
                  </a:lnTo>
                  <a:lnTo>
                    <a:pt x="20326" y="100392"/>
                  </a:lnTo>
                  <a:lnTo>
                    <a:pt x="17345" y="110585"/>
                  </a:lnTo>
                  <a:lnTo>
                    <a:pt x="14366" y="121348"/>
                  </a:lnTo>
                  <a:lnTo>
                    <a:pt x="11388" y="130508"/>
                  </a:lnTo>
                  <a:lnTo>
                    <a:pt x="8410" y="138600"/>
                  </a:lnTo>
                  <a:lnTo>
                    <a:pt x="5433" y="145978"/>
                  </a:lnTo>
                  <a:lnTo>
                    <a:pt x="3448" y="153874"/>
                  </a:lnTo>
                  <a:lnTo>
                    <a:pt x="2125" y="162114"/>
                  </a:lnTo>
                  <a:lnTo>
                    <a:pt x="1242" y="170584"/>
                  </a:lnTo>
                  <a:lnTo>
                    <a:pt x="653" y="178215"/>
                  </a:lnTo>
                  <a:lnTo>
                    <a:pt x="262" y="185287"/>
                  </a:lnTo>
                  <a:lnTo>
                    <a:pt x="0" y="191985"/>
                  </a:lnTo>
                  <a:lnTo>
                    <a:pt x="819" y="197444"/>
                  </a:lnTo>
                  <a:lnTo>
                    <a:pt x="2356" y="202075"/>
                  </a:lnTo>
                  <a:lnTo>
                    <a:pt x="4373" y="206154"/>
                  </a:lnTo>
                  <a:lnTo>
                    <a:pt x="6710" y="209865"/>
                  </a:lnTo>
                  <a:lnTo>
                    <a:pt x="9260" y="213333"/>
                  </a:lnTo>
                  <a:lnTo>
                    <a:pt x="11953" y="216636"/>
                  </a:lnTo>
                  <a:lnTo>
                    <a:pt x="14739" y="218838"/>
                  </a:lnTo>
                  <a:lnTo>
                    <a:pt x="17590" y="220306"/>
                  </a:lnTo>
                  <a:lnTo>
                    <a:pt x="20482" y="221285"/>
                  </a:lnTo>
                  <a:lnTo>
                    <a:pt x="24395" y="220945"/>
                  </a:lnTo>
                  <a:lnTo>
                    <a:pt x="28987" y="219727"/>
                  </a:lnTo>
                  <a:lnTo>
                    <a:pt x="40373" y="215727"/>
                  </a:lnTo>
                  <a:lnTo>
                    <a:pt x="55356" y="210642"/>
                  </a:lnTo>
                  <a:lnTo>
                    <a:pt x="63519" y="206905"/>
                  </a:lnTo>
                  <a:lnTo>
                    <a:pt x="71937" y="202429"/>
                  </a:lnTo>
                  <a:lnTo>
                    <a:pt x="80526" y="197461"/>
                  </a:lnTo>
                  <a:lnTo>
                    <a:pt x="89229" y="193156"/>
                  </a:lnTo>
                  <a:lnTo>
                    <a:pt x="98007" y="189295"/>
                  </a:lnTo>
                  <a:lnTo>
                    <a:pt x="106835" y="185728"/>
                  </a:lnTo>
                  <a:lnTo>
                    <a:pt x="114705" y="182358"/>
                  </a:lnTo>
                  <a:lnTo>
                    <a:pt x="128742" y="175967"/>
                  </a:lnTo>
                  <a:lnTo>
                    <a:pt x="134271" y="172874"/>
                  </a:lnTo>
                  <a:lnTo>
                    <a:pt x="138950" y="169820"/>
                  </a:lnTo>
                  <a:lnTo>
                    <a:pt x="151282" y="16073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Annotation12"/>
            <p:cNvSpPr/>
            <p:nvPr/>
          </p:nvSpPr>
          <p:spPr>
            <a:xfrm>
              <a:off x="7768828" y="5870157"/>
              <a:ext cx="112226" cy="225104"/>
            </a:xfrm>
            <a:custGeom>
              <a:avLst/>
              <a:gdLst/>
              <a:ahLst/>
              <a:cxnLst/>
              <a:rect l="0" t="0" r="0" b="0"/>
              <a:pathLst>
                <a:path w="112226" h="225104">
                  <a:moveTo>
                    <a:pt x="0" y="202029"/>
                  </a:moveTo>
                  <a:lnTo>
                    <a:pt x="20991" y="139057"/>
                  </a:lnTo>
                  <a:lnTo>
                    <a:pt x="22923" y="130282"/>
                  </a:lnTo>
                  <a:lnTo>
                    <a:pt x="24212" y="121456"/>
                  </a:lnTo>
                  <a:lnTo>
                    <a:pt x="25070" y="112596"/>
                  </a:lnTo>
                  <a:lnTo>
                    <a:pt x="26636" y="103712"/>
                  </a:lnTo>
                  <a:lnTo>
                    <a:pt x="28671" y="94813"/>
                  </a:lnTo>
                  <a:lnTo>
                    <a:pt x="31020" y="85903"/>
                  </a:lnTo>
                  <a:lnTo>
                    <a:pt x="33577" y="77979"/>
                  </a:lnTo>
                  <a:lnTo>
                    <a:pt x="36276" y="70712"/>
                  </a:lnTo>
                  <a:lnTo>
                    <a:pt x="39066" y="63883"/>
                  </a:lnTo>
                  <a:lnTo>
                    <a:pt x="41920" y="57346"/>
                  </a:lnTo>
                  <a:lnTo>
                    <a:pt x="47735" y="44791"/>
                  </a:lnTo>
                  <a:lnTo>
                    <a:pt x="49682" y="38665"/>
                  </a:lnTo>
                  <a:lnTo>
                    <a:pt x="50981" y="32597"/>
                  </a:lnTo>
                  <a:lnTo>
                    <a:pt x="51847" y="26566"/>
                  </a:lnTo>
                  <a:lnTo>
                    <a:pt x="53415" y="20562"/>
                  </a:lnTo>
                  <a:lnTo>
                    <a:pt x="55454" y="14574"/>
                  </a:lnTo>
                  <a:lnTo>
                    <a:pt x="61114" y="188"/>
                  </a:lnTo>
                  <a:lnTo>
                    <a:pt x="62571" y="0"/>
                  </a:lnTo>
                  <a:lnTo>
                    <a:pt x="64534" y="867"/>
                  </a:lnTo>
                  <a:lnTo>
                    <a:pt x="66835" y="2437"/>
                  </a:lnTo>
                  <a:lnTo>
                    <a:pt x="69361" y="5468"/>
                  </a:lnTo>
                  <a:lnTo>
                    <a:pt x="72037" y="9473"/>
                  </a:lnTo>
                  <a:lnTo>
                    <a:pt x="74814" y="14127"/>
                  </a:lnTo>
                  <a:lnTo>
                    <a:pt x="76665" y="20207"/>
                  </a:lnTo>
                  <a:lnTo>
                    <a:pt x="77899" y="27236"/>
                  </a:lnTo>
                  <a:lnTo>
                    <a:pt x="78722" y="34899"/>
                  </a:lnTo>
                  <a:lnTo>
                    <a:pt x="80262" y="42985"/>
                  </a:lnTo>
                  <a:lnTo>
                    <a:pt x="82281" y="51351"/>
                  </a:lnTo>
                  <a:lnTo>
                    <a:pt x="84619" y="59905"/>
                  </a:lnTo>
                  <a:lnTo>
                    <a:pt x="89864" y="77348"/>
                  </a:lnTo>
                  <a:lnTo>
                    <a:pt x="92651" y="86166"/>
                  </a:lnTo>
                  <a:lnTo>
                    <a:pt x="94510" y="95022"/>
                  </a:lnTo>
                  <a:lnTo>
                    <a:pt x="95748" y="103902"/>
                  </a:lnTo>
                  <a:lnTo>
                    <a:pt x="96574" y="112799"/>
                  </a:lnTo>
                  <a:lnTo>
                    <a:pt x="97125" y="122699"/>
                  </a:lnTo>
                  <a:lnTo>
                    <a:pt x="97736" y="144282"/>
                  </a:lnTo>
                  <a:lnTo>
                    <a:pt x="98892" y="154602"/>
                  </a:lnTo>
                  <a:lnTo>
                    <a:pt x="100654" y="164457"/>
                  </a:lnTo>
                  <a:lnTo>
                    <a:pt x="102821" y="174005"/>
                  </a:lnTo>
                  <a:lnTo>
                    <a:pt x="104266" y="182354"/>
                  </a:lnTo>
                  <a:lnTo>
                    <a:pt x="105230" y="189905"/>
                  </a:lnTo>
                  <a:lnTo>
                    <a:pt x="105872" y="196923"/>
                  </a:lnTo>
                  <a:lnTo>
                    <a:pt x="106299" y="203586"/>
                  </a:lnTo>
                  <a:lnTo>
                    <a:pt x="106775" y="216281"/>
                  </a:lnTo>
                  <a:lnTo>
                    <a:pt x="107894" y="220460"/>
                  </a:lnTo>
                  <a:lnTo>
                    <a:pt x="109632" y="223246"/>
                  </a:lnTo>
                  <a:lnTo>
                    <a:pt x="111783" y="225103"/>
                  </a:lnTo>
                  <a:lnTo>
                    <a:pt x="112225" y="224357"/>
                  </a:lnTo>
                  <a:lnTo>
                    <a:pt x="109099" y="214818"/>
                  </a:lnTo>
                  <a:lnTo>
                    <a:pt x="108019" y="208375"/>
                  </a:lnTo>
                  <a:lnTo>
                    <a:pt x="107540" y="202204"/>
                  </a:lnTo>
                  <a:lnTo>
                    <a:pt x="107156" y="19310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Annotation13"/>
            <p:cNvSpPr/>
            <p:nvPr/>
          </p:nvSpPr>
          <p:spPr>
            <a:xfrm>
              <a:off x="7808331" y="5920382"/>
              <a:ext cx="103373" cy="53579"/>
            </a:xfrm>
            <a:custGeom>
              <a:avLst/>
              <a:gdLst/>
              <a:ahLst/>
              <a:cxnLst/>
              <a:rect l="0" t="0" r="0" b="0"/>
              <a:pathLst>
                <a:path w="103373" h="53579">
                  <a:moveTo>
                    <a:pt x="5145" y="53578"/>
                  </a:moveTo>
                  <a:lnTo>
                    <a:pt x="0" y="53578"/>
                  </a:lnTo>
                  <a:lnTo>
                    <a:pt x="2196" y="53578"/>
                  </a:lnTo>
                  <a:lnTo>
                    <a:pt x="4172" y="52587"/>
                  </a:lnTo>
                  <a:lnTo>
                    <a:pt x="6480" y="50933"/>
                  </a:lnTo>
                  <a:lnTo>
                    <a:pt x="9011" y="48838"/>
                  </a:lnTo>
                  <a:lnTo>
                    <a:pt x="12683" y="46449"/>
                  </a:lnTo>
                  <a:lnTo>
                    <a:pt x="17116" y="43865"/>
                  </a:lnTo>
                  <a:lnTo>
                    <a:pt x="22056" y="41150"/>
                  </a:lnTo>
                  <a:lnTo>
                    <a:pt x="28324" y="37355"/>
                  </a:lnTo>
                  <a:lnTo>
                    <a:pt x="43227" y="27847"/>
                  </a:lnTo>
                  <a:lnTo>
                    <a:pt x="50377" y="23526"/>
                  </a:lnTo>
                  <a:lnTo>
                    <a:pt x="57128" y="19653"/>
                  </a:lnTo>
                  <a:lnTo>
                    <a:pt x="63613" y="16078"/>
                  </a:lnTo>
                  <a:lnTo>
                    <a:pt x="70912" y="12703"/>
                  </a:lnTo>
                  <a:lnTo>
                    <a:pt x="78755" y="9461"/>
                  </a:lnTo>
                  <a:lnTo>
                    <a:pt x="103372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Annotation14"/>
            <p:cNvSpPr/>
            <p:nvPr/>
          </p:nvSpPr>
          <p:spPr>
            <a:xfrm>
              <a:off x="7967993" y="5741789"/>
              <a:ext cx="229461" cy="335543"/>
            </a:xfrm>
            <a:custGeom>
              <a:avLst/>
              <a:gdLst/>
              <a:ahLst/>
              <a:cxnLst/>
              <a:rect l="0" t="0" r="0" b="0"/>
              <a:pathLst>
                <a:path w="229461" h="335543">
                  <a:moveTo>
                    <a:pt x="41936" y="330398"/>
                  </a:moveTo>
                  <a:lnTo>
                    <a:pt x="22975" y="335138"/>
                  </a:lnTo>
                  <a:lnTo>
                    <a:pt x="16397" y="335542"/>
                  </a:lnTo>
                  <a:lnTo>
                    <a:pt x="11019" y="334819"/>
                  </a:lnTo>
                  <a:lnTo>
                    <a:pt x="6441" y="333346"/>
                  </a:lnTo>
                  <a:lnTo>
                    <a:pt x="3390" y="331370"/>
                  </a:lnTo>
                  <a:lnTo>
                    <a:pt x="1356" y="329062"/>
                  </a:lnTo>
                  <a:lnTo>
                    <a:pt x="0" y="326531"/>
                  </a:lnTo>
                  <a:lnTo>
                    <a:pt x="88" y="322859"/>
                  </a:lnTo>
                  <a:lnTo>
                    <a:pt x="2832" y="313487"/>
                  </a:lnTo>
                  <a:lnTo>
                    <a:pt x="18348" y="267189"/>
                  </a:lnTo>
                  <a:lnTo>
                    <a:pt x="22243" y="257501"/>
                  </a:lnTo>
                  <a:lnTo>
                    <a:pt x="26822" y="247073"/>
                  </a:lnTo>
                  <a:lnTo>
                    <a:pt x="37203" y="224904"/>
                  </a:lnTo>
                  <a:lnTo>
                    <a:pt x="48432" y="201821"/>
                  </a:lnTo>
                  <a:lnTo>
                    <a:pt x="53211" y="191102"/>
                  </a:lnTo>
                  <a:lnTo>
                    <a:pt x="57390" y="180979"/>
                  </a:lnTo>
                  <a:lnTo>
                    <a:pt x="61168" y="171255"/>
                  </a:lnTo>
                  <a:lnTo>
                    <a:pt x="65672" y="161794"/>
                  </a:lnTo>
                  <a:lnTo>
                    <a:pt x="70658" y="152511"/>
                  </a:lnTo>
                  <a:lnTo>
                    <a:pt x="75967" y="143346"/>
                  </a:lnTo>
                  <a:lnTo>
                    <a:pt x="80499" y="137235"/>
                  </a:lnTo>
                  <a:lnTo>
                    <a:pt x="84511" y="133162"/>
                  </a:lnTo>
                  <a:lnTo>
                    <a:pt x="88179" y="130446"/>
                  </a:lnTo>
                  <a:lnTo>
                    <a:pt x="90625" y="127644"/>
                  </a:lnTo>
                  <a:lnTo>
                    <a:pt x="92254" y="124783"/>
                  </a:lnTo>
                  <a:lnTo>
                    <a:pt x="93340" y="121884"/>
                  </a:lnTo>
                  <a:lnTo>
                    <a:pt x="95058" y="120943"/>
                  </a:lnTo>
                  <a:lnTo>
                    <a:pt x="97195" y="121308"/>
                  </a:lnTo>
                  <a:lnTo>
                    <a:pt x="99611" y="122544"/>
                  </a:lnTo>
                  <a:lnTo>
                    <a:pt x="101222" y="125352"/>
                  </a:lnTo>
                  <a:lnTo>
                    <a:pt x="103012" y="133764"/>
                  </a:lnTo>
                  <a:lnTo>
                    <a:pt x="103489" y="139777"/>
                  </a:lnTo>
                  <a:lnTo>
                    <a:pt x="103807" y="146763"/>
                  </a:lnTo>
                  <a:lnTo>
                    <a:pt x="104160" y="162462"/>
                  </a:lnTo>
                  <a:lnTo>
                    <a:pt x="104318" y="179361"/>
                  </a:lnTo>
                  <a:lnTo>
                    <a:pt x="103368" y="189027"/>
                  </a:lnTo>
                  <a:lnTo>
                    <a:pt x="101742" y="199440"/>
                  </a:lnTo>
                  <a:lnTo>
                    <a:pt x="99667" y="210350"/>
                  </a:lnTo>
                  <a:lnTo>
                    <a:pt x="98282" y="220600"/>
                  </a:lnTo>
                  <a:lnTo>
                    <a:pt x="97359" y="230411"/>
                  </a:lnTo>
                  <a:lnTo>
                    <a:pt x="96744" y="239927"/>
                  </a:lnTo>
                  <a:lnTo>
                    <a:pt x="96334" y="249248"/>
                  </a:lnTo>
                  <a:lnTo>
                    <a:pt x="95879" y="267542"/>
                  </a:lnTo>
                  <a:lnTo>
                    <a:pt x="96749" y="275596"/>
                  </a:lnTo>
                  <a:lnTo>
                    <a:pt x="98322" y="282949"/>
                  </a:lnTo>
                  <a:lnTo>
                    <a:pt x="103234" y="299528"/>
                  </a:lnTo>
                  <a:lnTo>
                    <a:pt x="104629" y="299896"/>
                  </a:lnTo>
                  <a:lnTo>
                    <a:pt x="106552" y="299150"/>
                  </a:lnTo>
                  <a:lnTo>
                    <a:pt x="108825" y="297659"/>
                  </a:lnTo>
                  <a:lnTo>
                    <a:pt x="113998" y="290712"/>
                  </a:lnTo>
                  <a:lnTo>
                    <a:pt x="116766" y="286081"/>
                  </a:lnTo>
                  <a:lnTo>
                    <a:pt x="120597" y="279026"/>
                  </a:lnTo>
                  <a:lnTo>
                    <a:pt x="130143" y="260602"/>
                  </a:lnTo>
                  <a:lnTo>
                    <a:pt x="134475" y="250133"/>
                  </a:lnTo>
                  <a:lnTo>
                    <a:pt x="138355" y="239185"/>
                  </a:lnTo>
                  <a:lnTo>
                    <a:pt x="141935" y="227917"/>
                  </a:lnTo>
                  <a:lnTo>
                    <a:pt x="148558" y="204814"/>
                  </a:lnTo>
                  <a:lnTo>
                    <a:pt x="151712" y="193097"/>
                  </a:lnTo>
                  <a:lnTo>
                    <a:pt x="155800" y="180325"/>
                  </a:lnTo>
                  <a:lnTo>
                    <a:pt x="160510" y="166849"/>
                  </a:lnTo>
                  <a:lnTo>
                    <a:pt x="165633" y="152905"/>
                  </a:lnTo>
                  <a:lnTo>
                    <a:pt x="170041" y="139639"/>
                  </a:lnTo>
                  <a:lnTo>
                    <a:pt x="173972" y="126827"/>
                  </a:lnTo>
                  <a:lnTo>
                    <a:pt x="177586" y="114317"/>
                  </a:lnTo>
                  <a:lnTo>
                    <a:pt x="181979" y="102008"/>
                  </a:lnTo>
                  <a:lnTo>
                    <a:pt x="186892" y="89833"/>
                  </a:lnTo>
                  <a:lnTo>
                    <a:pt x="192150" y="77748"/>
                  </a:lnTo>
                  <a:lnTo>
                    <a:pt x="197642" y="66715"/>
                  </a:lnTo>
                  <a:lnTo>
                    <a:pt x="203287" y="56383"/>
                  </a:lnTo>
                  <a:lnTo>
                    <a:pt x="209035" y="46518"/>
                  </a:lnTo>
                  <a:lnTo>
                    <a:pt x="213858" y="36965"/>
                  </a:lnTo>
                  <a:lnTo>
                    <a:pt x="218067" y="27620"/>
                  </a:lnTo>
                  <a:lnTo>
                    <a:pt x="229460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Annotation15"/>
            <p:cNvSpPr/>
            <p:nvPr/>
          </p:nvSpPr>
          <p:spPr>
            <a:xfrm>
              <a:off x="8251031" y="5756305"/>
              <a:ext cx="133573" cy="253376"/>
            </a:xfrm>
            <a:custGeom>
              <a:avLst/>
              <a:gdLst/>
              <a:ahLst/>
              <a:cxnLst/>
              <a:rect l="0" t="0" r="0" b="0"/>
              <a:pathLst>
                <a:path w="133573" h="253376">
                  <a:moveTo>
                    <a:pt x="0" y="235516"/>
                  </a:moveTo>
                  <a:lnTo>
                    <a:pt x="9481" y="211813"/>
                  </a:lnTo>
                  <a:lnTo>
                    <a:pt x="16781" y="192239"/>
                  </a:lnTo>
                  <a:lnTo>
                    <a:pt x="20116" y="182852"/>
                  </a:lnTo>
                  <a:lnTo>
                    <a:pt x="22341" y="173618"/>
                  </a:lnTo>
                  <a:lnTo>
                    <a:pt x="23824" y="164485"/>
                  </a:lnTo>
                  <a:lnTo>
                    <a:pt x="24812" y="155419"/>
                  </a:lnTo>
                  <a:lnTo>
                    <a:pt x="26463" y="146399"/>
                  </a:lnTo>
                  <a:lnTo>
                    <a:pt x="28557" y="137410"/>
                  </a:lnTo>
                  <a:lnTo>
                    <a:pt x="30944" y="128440"/>
                  </a:lnTo>
                  <a:lnTo>
                    <a:pt x="36241" y="110536"/>
                  </a:lnTo>
                  <a:lnTo>
                    <a:pt x="47728" y="74789"/>
                  </a:lnTo>
                  <a:lnTo>
                    <a:pt x="49678" y="66848"/>
                  </a:lnTo>
                  <a:lnTo>
                    <a:pt x="50978" y="59571"/>
                  </a:lnTo>
                  <a:lnTo>
                    <a:pt x="51845" y="52735"/>
                  </a:lnTo>
                  <a:lnTo>
                    <a:pt x="53414" y="45200"/>
                  </a:lnTo>
                  <a:lnTo>
                    <a:pt x="55454" y="37202"/>
                  </a:lnTo>
                  <a:lnTo>
                    <a:pt x="57805" y="28892"/>
                  </a:lnTo>
                  <a:lnTo>
                    <a:pt x="59373" y="22360"/>
                  </a:lnTo>
                  <a:lnTo>
                    <a:pt x="60418" y="17014"/>
                  </a:lnTo>
                  <a:lnTo>
                    <a:pt x="61115" y="12457"/>
                  </a:lnTo>
                  <a:lnTo>
                    <a:pt x="61888" y="4748"/>
                  </a:lnTo>
                  <a:lnTo>
                    <a:pt x="62095" y="1304"/>
                  </a:lnTo>
                  <a:lnTo>
                    <a:pt x="63225" y="0"/>
                  </a:lnTo>
                  <a:lnTo>
                    <a:pt x="64969" y="122"/>
                  </a:lnTo>
                  <a:lnTo>
                    <a:pt x="67125" y="1196"/>
                  </a:lnTo>
                  <a:lnTo>
                    <a:pt x="69555" y="2904"/>
                  </a:lnTo>
                  <a:lnTo>
                    <a:pt x="72167" y="5035"/>
                  </a:lnTo>
                  <a:lnTo>
                    <a:pt x="74900" y="7448"/>
                  </a:lnTo>
                  <a:lnTo>
                    <a:pt x="77714" y="11041"/>
                  </a:lnTo>
                  <a:lnTo>
                    <a:pt x="80582" y="15420"/>
                  </a:lnTo>
                  <a:lnTo>
                    <a:pt x="83488" y="20324"/>
                  </a:lnTo>
                  <a:lnTo>
                    <a:pt x="85423" y="25579"/>
                  </a:lnTo>
                  <a:lnTo>
                    <a:pt x="86715" y="31065"/>
                  </a:lnTo>
                  <a:lnTo>
                    <a:pt x="87575" y="36708"/>
                  </a:lnTo>
                  <a:lnTo>
                    <a:pt x="89141" y="43446"/>
                  </a:lnTo>
                  <a:lnTo>
                    <a:pt x="91178" y="50915"/>
                  </a:lnTo>
                  <a:lnTo>
                    <a:pt x="93527" y="58871"/>
                  </a:lnTo>
                  <a:lnTo>
                    <a:pt x="97078" y="66158"/>
                  </a:lnTo>
                  <a:lnTo>
                    <a:pt x="101430" y="73001"/>
                  </a:lnTo>
                  <a:lnTo>
                    <a:pt x="106315" y="79548"/>
                  </a:lnTo>
                  <a:lnTo>
                    <a:pt x="110564" y="86889"/>
                  </a:lnTo>
                  <a:lnTo>
                    <a:pt x="114389" y="94759"/>
                  </a:lnTo>
                  <a:lnTo>
                    <a:pt x="117931" y="102983"/>
                  </a:lnTo>
                  <a:lnTo>
                    <a:pt x="120293" y="112434"/>
                  </a:lnTo>
                  <a:lnTo>
                    <a:pt x="121868" y="122703"/>
                  </a:lnTo>
                  <a:lnTo>
                    <a:pt x="122917" y="133518"/>
                  </a:lnTo>
                  <a:lnTo>
                    <a:pt x="123616" y="143705"/>
                  </a:lnTo>
                  <a:lnTo>
                    <a:pt x="124082" y="153473"/>
                  </a:lnTo>
                  <a:lnTo>
                    <a:pt x="124601" y="172263"/>
                  </a:lnTo>
                  <a:lnTo>
                    <a:pt x="124832" y="190536"/>
                  </a:lnTo>
                  <a:lnTo>
                    <a:pt x="125885" y="199576"/>
                  </a:lnTo>
                  <a:lnTo>
                    <a:pt x="127579" y="208579"/>
                  </a:lnTo>
                  <a:lnTo>
                    <a:pt x="129701" y="217558"/>
                  </a:lnTo>
                  <a:lnTo>
                    <a:pt x="131116" y="224536"/>
                  </a:lnTo>
                  <a:lnTo>
                    <a:pt x="132058" y="230180"/>
                  </a:lnTo>
                  <a:lnTo>
                    <a:pt x="132687" y="234935"/>
                  </a:lnTo>
                  <a:lnTo>
                    <a:pt x="133107" y="239098"/>
                  </a:lnTo>
                  <a:lnTo>
                    <a:pt x="133572" y="246368"/>
                  </a:lnTo>
                  <a:lnTo>
                    <a:pt x="132704" y="248704"/>
                  </a:lnTo>
                  <a:lnTo>
                    <a:pt x="131133" y="250260"/>
                  </a:lnTo>
                  <a:lnTo>
                    <a:pt x="125015" y="253375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Annotation16"/>
            <p:cNvSpPr/>
            <p:nvPr/>
          </p:nvSpPr>
          <p:spPr>
            <a:xfrm>
              <a:off x="8313539" y="5795367"/>
              <a:ext cx="107157" cy="71439"/>
            </a:xfrm>
            <a:custGeom>
              <a:avLst/>
              <a:gdLst/>
              <a:ahLst/>
              <a:cxnLst/>
              <a:rect l="0" t="0" r="0" b="0"/>
              <a:pathLst>
                <a:path w="107157" h="71439">
                  <a:moveTo>
                    <a:pt x="0" y="71438"/>
                  </a:moveTo>
                  <a:lnTo>
                    <a:pt x="9480" y="61956"/>
                  </a:lnTo>
                  <a:lnTo>
                    <a:pt x="14257" y="58172"/>
                  </a:lnTo>
                  <a:lnTo>
                    <a:pt x="19426" y="54656"/>
                  </a:lnTo>
                  <a:lnTo>
                    <a:pt x="24857" y="51320"/>
                  </a:lnTo>
                  <a:lnTo>
                    <a:pt x="46722" y="37145"/>
                  </a:lnTo>
                  <a:lnTo>
                    <a:pt x="53968" y="32700"/>
                  </a:lnTo>
                  <a:lnTo>
                    <a:pt x="60783" y="28746"/>
                  </a:lnTo>
                  <a:lnTo>
                    <a:pt x="67310" y="25117"/>
                  </a:lnTo>
                  <a:lnTo>
                    <a:pt x="74638" y="20714"/>
                  </a:lnTo>
                  <a:lnTo>
                    <a:pt x="107156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Annotation17"/>
            <p:cNvSpPr/>
            <p:nvPr/>
          </p:nvSpPr>
          <p:spPr>
            <a:xfrm>
              <a:off x="8447484" y="5661421"/>
              <a:ext cx="35720" cy="263823"/>
            </a:xfrm>
            <a:custGeom>
              <a:avLst/>
              <a:gdLst/>
              <a:ahLst/>
              <a:cxnLst/>
              <a:rect l="0" t="0" r="0" b="0"/>
              <a:pathLst>
                <a:path w="35720" h="263823">
                  <a:moveTo>
                    <a:pt x="35719" y="0"/>
                  </a:moveTo>
                  <a:lnTo>
                    <a:pt x="30978" y="14222"/>
                  </a:lnTo>
                  <a:lnTo>
                    <a:pt x="29582" y="21388"/>
                  </a:lnTo>
                  <a:lnTo>
                    <a:pt x="28650" y="29142"/>
                  </a:lnTo>
                  <a:lnTo>
                    <a:pt x="28029" y="37287"/>
                  </a:lnTo>
                  <a:lnTo>
                    <a:pt x="26624" y="46686"/>
                  </a:lnTo>
                  <a:lnTo>
                    <a:pt x="24694" y="56921"/>
                  </a:lnTo>
                  <a:lnTo>
                    <a:pt x="14470" y="106604"/>
                  </a:lnTo>
                  <a:lnTo>
                    <a:pt x="12622" y="120679"/>
                  </a:lnTo>
                  <a:lnTo>
                    <a:pt x="11391" y="135023"/>
                  </a:lnTo>
                  <a:lnTo>
                    <a:pt x="10571" y="149547"/>
                  </a:lnTo>
                  <a:lnTo>
                    <a:pt x="9659" y="176268"/>
                  </a:lnTo>
                  <a:lnTo>
                    <a:pt x="9074" y="225759"/>
                  </a:lnTo>
                  <a:lnTo>
                    <a:pt x="8938" y="263822"/>
                  </a:lnTo>
                  <a:lnTo>
                    <a:pt x="8933" y="261783"/>
                  </a:lnTo>
                  <a:lnTo>
                    <a:pt x="7940" y="259850"/>
                  </a:lnTo>
                  <a:lnTo>
                    <a:pt x="6285" y="257569"/>
                  </a:lnTo>
                  <a:lnTo>
                    <a:pt x="4190" y="255057"/>
                  </a:lnTo>
                  <a:lnTo>
                    <a:pt x="2794" y="251397"/>
                  </a:lnTo>
                  <a:lnTo>
                    <a:pt x="1862" y="246973"/>
                  </a:lnTo>
                  <a:lnTo>
                    <a:pt x="0" y="232171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Annotation18"/>
            <p:cNvSpPr/>
            <p:nvPr/>
          </p:nvSpPr>
          <p:spPr>
            <a:xfrm>
              <a:off x="8393906" y="5616773"/>
              <a:ext cx="133946" cy="40864"/>
            </a:xfrm>
            <a:custGeom>
              <a:avLst/>
              <a:gdLst/>
              <a:ahLst/>
              <a:cxnLst/>
              <a:rect l="0" t="0" r="0" b="0"/>
              <a:pathLst>
                <a:path w="133946" h="40864">
                  <a:moveTo>
                    <a:pt x="0" y="35719"/>
                  </a:moveTo>
                  <a:lnTo>
                    <a:pt x="0" y="40459"/>
                  </a:lnTo>
                  <a:lnTo>
                    <a:pt x="991" y="40863"/>
                  </a:lnTo>
                  <a:lnTo>
                    <a:pt x="2646" y="40141"/>
                  </a:lnTo>
                  <a:lnTo>
                    <a:pt x="4740" y="38667"/>
                  </a:lnTo>
                  <a:lnTo>
                    <a:pt x="8122" y="37684"/>
                  </a:lnTo>
                  <a:lnTo>
                    <a:pt x="12359" y="37029"/>
                  </a:lnTo>
                  <a:lnTo>
                    <a:pt x="17168" y="36592"/>
                  </a:lnTo>
                  <a:lnTo>
                    <a:pt x="23353" y="35309"/>
                  </a:lnTo>
                  <a:lnTo>
                    <a:pt x="30451" y="33461"/>
                  </a:lnTo>
                  <a:lnTo>
                    <a:pt x="38160" y="31238"/>
                  </a:lnTo>
                  <a:lnTo>
                    <a:pt x="45284" y="29755"/>
                  </a:lnTo>
                  <a:lnTo>
                    <a:pt x="52017" y="28767"/>
                  </a:lnTo>
                  <a:lnTo>
                    <a:pt x="58490" y="28107"/>
                  </a:lnTo>
                  <a:lnTo>
                    <a:pt x="65783" y="26676"/>
                  </a:lnTo>
                  <a:lnTo>
                    <a:pt x="73620" y="24729"/>
                  </a:lnTo>
                  <a:lnTo>
                    <a:pt x="81822" y="22440"/>
                  </a:lnTo>
                  <a:lnTo>
                    <a:pt x="89275" y="19921"/>
                  </a:lnTo>
                  <a:lnTo>
                    <a:pt x="96227" y="17249"/>
                  </a:lnTo>
                  <a:lnTo>
                    <a:pt x="102847" y="14476"/>
                  </a:lnTo>
                  <a:lnTo>
                    <a:pt x="109244" y="11635"/>
                  </a:lnTo>
                  <a:lnTo>
                    <a:pt x="133945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Annotation19"/>
            <p:cNvSpPr/>
            <p:nvPr/>
          </p:nvSpPr>
          <p:spPr>
            <a:xfrm>
              <a:off x="8511232" y="5723930"/>
              <a:ext cx="109547" cy="170590"/>
            </a:xfrm>
            <a:custGeom>
              <a:avLst/>
              <a:gdLst/>
              <a:ahLst/>
              <a:cxnLst/>
              <a:rect l="0" t="0" r="0" b="0"/>
              <a:pathLst>
                <a:path w="109547" h="170590">
                  <a:moveTo>
                    <a:pt x="7689" y="0"/>
                  </a:moveTo>
                  <a:lnTo>
                    <a:pt x="7689" y="4739"/>
                  </a:lnTo>
                  <a:lnTo>
                    <a:pt x="6696" y="8121"/>
                  </a:lnTo>
                  <a:lnTo>
                    <a:pt x="5043" y="12358"/>
                  </a:lnTo>
                  <a:lnTo>
                    <a:pt x="2948" y="17169"/>
                  </a:lnTo>
                  <a:lnTo>
                    <a:pt x="1552" y="22359"/>
                  </a:lnTo>
                  <a:lnTo>
                    <a:pt x="620" y="27804"/>
                  </a:lnTo>
                  <a:lnTo>
                    <a:pt x="0" y="33419"/>
                  </a:lnTo>
                  <a:lnTo>
                    <a:pt x="578" y="40139"/>
                  </a:lnTo>
                  <a:lnTo>
                    <a:pt x="1957" y="47595"/>
                  </a:lnTo>
                  <a:lnTo>
                    <a:pt x="3868" y="55542"/>
                  </a:lnTo>
                  <a:lnTo>
                    <a:pt x="6134" y="63817"/>
                  </a:lnTo>
                  <a:lnTo>
                    <a:pt x="11297" y="80949"/>
                  </a:lnTo>
                  <a:lnTo>
                    <a:pt x="13071" y="89684"/>
                  </a:lnTo>
                  <a:lnTo>
                    <a:pt x="14253" y="98485"/>
                  </a:lnTo>
                  <a:lnTo>
                    <a:pt x="15042" y="107328"/>
                  </a:lnTo>
                  <a:lnTo>
                    <a:pt x="16559" y="115208"/>
                  </a:lnTo>
                  <a:lnTo>
                    <a:pt x="18564" y="122446"/>
                  </a:lnTo>
                  <a:lnTo>
                    <a:pt x="20892" y="129256"/>
                  </a:lnTo>
                  <a:lnTo>
                    <a:pt x="22444" y="135779"/>
                  </a:lnTo>
                  <a:lnTo>
                    <a:pt x="23479" y="142113"/>
                  </a:lnTo>
                  <a:lnTo>
                    <a:pt x="24169" y="148320"/>
                  </a:lnTo>
                  <a:lnTo>
                    <a:pt x="25621" y="154443"/>
                  </a:lnTo>
                  <a:lnTo>
                    <a:pt x="27582" y="160509"/>
                  </a:lnTo>
                  <a:lnTo>
                    <a:pt x="29880" y="166536"/>
                  </a:lnTo>
                  <a:lnTo>
                    <a:pt x="32405" y="169563"/>
                  </a:lnTo>
                  <a:lnTo>
                    <a:pt x="35081" y="170589"/>
                  </a:lnTo>
                  <a:lnTo>
                    <a:pt x="37857" y="170281"/>
                  </a:lnTo>
                  <a:lnTo>
                    <a:pt x="41692" y="169082"/>
                  </a:lnTo>
                  <a:lnTo>
                    <a:pt x="46232" y="167292"/>
                  </a:lnTo>
                  <a:lnTo>
                    <a:pt x="51244" y="165106"/>
                  </a:lnTo>
                  <a:lnTo>
                    <a:pt x="56570" y="160672"/>
                  </a:lnTo>
                  <a:lnTo>
                    <a:pt x="62105" y="154739"/>
                  </a:lnTo>
                  <a:lnTo>
                    <a:pt x="67780" y="147808"/>
                  </a:lnTo>
                  <a:lnTo>
                    <a:pt x="73546" y="140210"/>
                  </a:lnTo>
                  <a:lnTo>
                    <a:pt x="85245" y="123831"/>
                  </a:lnTo>
                  <a:lnTo>
                    <a:pt x="90152" y="115296"/>
                  </a:lnTo>
                  <a:lnTo>
                    <a:pt x="94414" y="106630"/>
                  </a:lnTo>
                  <a:lnTo>
                    <a:pt x="98248" y="97875"/>
                  </a:lnTo>
                  <a:lnTo>
                    <a:pt x="101796" y="89062"/>
                  </a:lnTo>
                  <a:lnTo>
                    <a:pt x="108384" y="71333"/>
                  </a:lnTo>
                  <a:lnTo>
                    <a:pt x="109546" y="63430"/>
                  </a:lnTo>
                  <a:lnTo>
                    <a:pt x="109328" y="56178"/>
                  </a:lnTo>
                  <a:lnTo>
                    <a:pt x="108190" y="49357"/>
                  </a:lnTo>
                  <a:lnTo>
                    <a:pt x="107432" y="42827"/>
                  </a:lnTo>
                  <a:lnTo>
                    <a:pt x="106927" y="36488"/>
                  </a:lnTo>
                  <a:lnTo>
                    <a:pt x="106590" y="30279"/>
                  </a:lnTo>
                  <a:lnTo>
                    <a:pt x="104380" y="25146"/>
                  </a:lnTo>
                  <a:lnTo>
                    <a:pt x="100925" y="20733"/>
                  </a:lnTo>
                  <a:lnTo>
                    <a:pt x="96635" y="16798"/>
                  </a:lnTo>
                  <a:lnTo>
                    <a:pt x="90799" y="13183"/>
                  </a:lnTo>
                  <a:lnTo>
                    <a:pt x="83931" y="9781"/>
                  </a:lnTo>
                  <a:lnTo>
                    <a:pt x="76377" y="6520"/>
                  </a:lnTo>
                  <a:lnTo>
                    <a:pt x="69356" y="4347"/>
                  </a:lnTo>
                  <a:lnTo>
                    <a:pt x="62691" y="2897"/>
                  </a:lnTo>
                  <a:lnTo>
                    <a:pt x="56263" y="1932"/>
                  </a:lnTo>
                  <a:lnTo>
                    <a:pt x="49994" y="2280"/>
                  </a:lnTo>
                  <a:lnTo>
                    <a:pt x="43830" y="3504"/>
                  </a:lnTo>
                  <a:lnTo>
                    <a:pt x="37736" y="5312"/>
                  </a:lnTo>
                  <a:lnTo>
                    <a:pt x="31689" y="7510"/>
                  </a:lnTo>
                  <a:lnTo>
                    <a:pt x="25673" y="9967"/>
                  </a:lnTo>
                  <a:lnTo>
                    <a:pt x="19679" y="12598"/>
                  </a:lnTo>
                  <a:lnTo>
                    <a:pt x="15682" y="16336"/>
                  </a:lnTo>
                  <a:lnTo>
                    <a:pt x="13018" y="20812"/>
                  </a:lnTo>
                  <a:lnTo>
                    <a:pt x="11242" y="25781"/>
                  </a:lnTo>
                  <a:lnTo>
                    <a:pt x="10057" y="31078"/>
                  </a:lnTo>
                  <a:lnTo>
                    <a:pt x="9268" y="36593"/>
                  </a:lnTo>
                  <a:lnTo>
                    <a:pt x="8742" y="42254"/>
                  </a:lnTo>
                  <a:lnTo>
                    <a:pt x="8391" y="48013"/>
                  </a:lnTo>
                  <a:lnTo>
                    <a:pt x="7689" y="7143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Annotation20"/>
            <p:cNvSpPr/>
            <p:nvPr/>
          </p:nvSpPr>
          <p:spPr>
            <a:xfrm>
              <a:off x="8652876" y="5621092"/>
              <a:ext cx="187515" cy="200377"/>
            </a:xfrm>
            <a:custGeom>
              <a:avLst/>
              <a:gdLst/>
              <a:ahLst/>
              <a:cxnLst/>
              <a:rect l="0" t="0" r="0" b="0"/>
              <a:pathLst>
                <a:path w="187515" h="200377">
                  <a:moveTo>
                    <a:pt x="17850" y="67119"/>
                  </a:moveTo>
                  <a:lnTo>
                    <a:pt x="17850" y="71859"/>
                  </a:lnTo>
                  <a:lnTo>
                    <a:pt x="16857" y="74247"/>
                  </a:lnTo>
                  <a:lnTo>
                    <a:pt x="13108" y="79548"/>
                  </a:lnTo>
                  <a:lnTo>
                    <a:pt x="11712" y="84334"/>
                  </a:lnTo>
                  <a:lnTo>
                    <a:pt x="10781" y="90502"/>
                  </a:lnTo>
                  <a:lnTo>
                    <a:pt x="10161" y="97591"/>
                  </a:lnTo>
                  <a:lnTo>
                    <a:pt x="9747" y="104300"/>
                  </a:lnTo>
                  <a:lnTo>
                    <a:pt x="9287" y="117047"/>
                  </a:lnTo>
                  <a:lnTo>
                    <a:pt x="8968" y="154465"/>
                  </a:lnTo>
                  <a:lnTo>
                    <a:pt x="8952" y="161069"/>
                  </a:lnTo>
                  <a:lnTo>
                    <a:pt x="7949" y="167455"/>
                  </a:lnTo>
                  <a:lnTo>
                    <a:pt x="6289" y="173697"/>
                  </a:lnTo>
                  <a:lnTo>
                    <a:pt x="4189" y="179843"/>
                  </a:lnTo>
                  <a:lnTo>
                    <a:pt x="2790" y="184933"/>
                  </a:lnTo>
                  <a:lnTo>
                    <a:pt x="1856" y="189317"/>
                  </a:lnTo>
                  <a:lnTo>
                    <a:pt x="100" y="200376"/>
                  </a:lnTo>
                  <a:lnTo>
                    <a:pt x="22" y="196120"/>
                  </a:lnTo>
                  <a:lnTo>
                    <a:pt x="0" y="179093"/>
                  </a:lnTo>
                  <a:lnTo>
                    <a:pt x="988" y="172527"/>
                  </a:lnTo>
                  <a:lnTo>
                    <a:pt x="2640" y="166164"/>
                  </a:lnTo>
                  <a:lnTo>
                    <a:pt x="4734" y="159938"/>
                  </a:lnTo>
                  <a:lnTo>
                    <a:pt x="6129" y="151818"/>
                  </a:lnTo>
                  <a:lnTo>
                    <a:pt x="7059" y="142437"/>
                  </a:lnTo>
                  <a:lnTo>
                    <a:pt x="7679" y="132214"/>
                  </a:lnTo>
                  <a:lnTo>
                    <a:pt x="9085" y="122421"/>
                  </a:lnTo>
                  <a:lnTo>
                    <a:pt x="11016" y="112917"/>
                  </a:lnTo>
                  <a:lnTo>
                    <a:pt x="13293" y="103604"/>
                  </a:lnTo>
                  <a:lnTo>
                    <a:pt x="15804" y="94418"/>
                  </a:lnTo>
                  <a:lnTo>
                    <a:pt x="21240" y="76276"/>
                  </a:lnTo>
                  <a:lnTo>
                    <a:pt x="24078" y="68262"/>
                  </a:lnTo>
                  <a:lnTo>
                    <a:pt x="26963" y="60936"/>
                  </a:lnTo>
                  <a:lnTo>
                    <a:pt x="29880" y="54067"/>
                  </a:lnTo>
                  <a:lnTo>
                    <a:pt x="32814" y="46511"/>
                  </a:lnTo>
                  <a:lnTo>
                    <a:pt x="38722" y="30178"/>
                  </a:lnTo>
                  <a:lnTo>
                    <a:pt x="41686" y="23640"/>
                  </a:lnTo>
                  <a:lnTo>
                    <a:pt x="44655" y="18289"/>
                  </a:lnTo>
                  <a:lnTo>
                    <a:pt x="51808" y="7313"/>
                  </a:lnTo>
                  <a:lnTo>
                    <a:pt x="55432" y="3165"/>
                  </a:lnTo>
                  <a:lnTo>
                    <a:pt x="57787" y="671"/>
                  </a:lnTo>
                  <a:lnTo>
                    <a:pt x="61342" y="0"/>
                  </a:lnTo>
                  <a:lnTo>
                    <a:pt x="65696" y="545"/>
                  </a:lnTo>
                  <a:lnTo>
                    <a:pt x="77462" y="3808"/>
                  </a:lnTo>
                  <a:lnTo>
                    <a:pt x="78427" y="5068"/>
                  </a:lnTo>
                  <a:lnTo>
                    <a:pt x="79499" y="9113"/>
                  </a:lnTo>
                  <a:lnTo>
                    <a:pt x="79785" y="12573"/>
                  </a:lnTo>
                  <a:lnTo>
                    <a:pt x="79976" y="16865"/>
                  </a:lnTo>
                  <a:lnTo>
                    <a:pt x="80103" y="21710"/>
                  </a:lnTo>
                  <a:lnTo>
                    <a:pt x="79195" y="26924"/>
                  </a:lnTo>
                  <a:lnTo>
                    <a:pt x="77599" y="32385"/>
                  </a:lnTo>
                  <a:lnTo>
                    <a:pt x="75542" y="38009"/>
                  </a:lnTo>
                  <a:lnTo>
                    <a:pt x="73178" y="42752"/>
                  </a:lnTo>
                  <a:lnTo>
                    <a:pt x="70610" y="46905"/>
                  </a:lnTo>
                  <a:lnTo>
                    <a:pt x="67906" y="50666"/>
                  </a:lnTo>
                  <a:lnTo>
                    <a:pt x="65112" y="55158"/>
                  </a:lnTo>
                  <a:lnTo>
                    <a:pt x="62256" y="60137"/>
                  </a:lnTo>
                  <a:lnTo>
                    <a:pt x="59360" y="65441"/>
                  </a:lnTo>
                  <a:lnTo>
                    <a:pt x="56438" y="69969"/>
                  </a:lnTo>
                  <a:lnTo>
                    <a:pt x="53497" y="73980"/>
                  </a:lnTo>
                  <a:lnTo>
                    <a:pt x="50543" y="77646"/>
                  </a:lnTo>
                  <a:lnTo>
                    <a:pt x="47583" y="81082"/>
                  </a:lnTo>
                  <a:lnTo>
                    <a:pt x="44617" y="84365"/>
                  </a:lnTo>
                  <a:lnTo>
                    <a:pt x="41649" y="87546"/>
                  </a:lnTo>
                  <a:lnTo>
                    <a:pt x="37685" y="89666"/>
                  </a:lnTo>
                  <a:lnTo>
                    <a:pt x="33057" y="91080"/>
                  </a:lnTo>
                  <a:lnTo>
                    <a:pt x="18114" y="93859"/>
                  </a:lnTo>
                  <a:lnTo>
                    <a:pt x="22668" y="89153"/>
                  </a:lnTo>
                  <a:lnTo>
                    <a:pt x="25030" y="88753"/>
                  </a:lnTo>
                  <a:lnTo>
                    <a:pt x="27598" y="89479"/>
                  </a:lnTo>
                  <a:lnTo>
                    <a:pt x="30302" y="90955"/>
                  </a:lnTo>
                  <a:lnTo>
                    <a:pt x="35951" y="92596"/>
                  </a:lnTo>
                  <a:lnTo>
                    <a:pt x="41770" y="93325"/>
                  </a:lnTo>
                  <a:lnTo>
                    <a:pt x="44710" y="93519"/>
                  </a:lnTo>
                  <a:lnTo>
                    <a:pt x="47663" y="93649"/>
                  </a:lnTo>
                  <a:lnTo>
                    <a:pt x="51616" y="94728"/>
                  </a:lnTo>
                  <a:lnTo>
                    <a:pt x="56235" y="96439"/>
                  </a:lnTo>
                  <a:lnTo>
                    <a:pt x="61299" y="98572"/>
                  </a:lnTo>
                  <a:lnTo>
                    <a:pt x="66660" y="100985"/>
                  </a:lnTo>
                  <a:lnTo>
                    <a:pt x="77908" y="106314"/>
                  </a:lnTo>
                  <a:lnTo>
                    <a:pt x="83686" y="110116"/>
                  </a:lnTo>
                  <a:lnTo>
                    <a:pt x="89522" y="114635"/>
                  </a:lnTo>
                  <a:lnTo>
                    <a:pt x="95396" y="119632"/>
                  </a:lnTo>
                  <a:lnTo>
                    <a:pt x="101298" y="123956"/>
                  </a:lnTo>
                  <a:lnTo>
                    <a:pt x="107217" y="127831"/>
                  </a:lnTo>
                  <a:lnTo>
                    <a:pt x="113146" y="131406"/>
                  </a:lnTo>
                  <a:lnTo>
                    <a:pt x="119083" y="134781"/>
                  </a:lnTo>
                  <a:lnTo>
                    <a:pt x="130973" y="141178"/>
                  </a:lnTo>
                  <a:lnTo>
                    <a:pt x="148823" y="150358"/>
                  </a:lnTo>
                  <a:lnTo>
                    <a:pt x="153782" y="151385"/>
                  </a:lnTo>
                  <a:lnTo>
                    <a:pt x="158080" y="151077"/>
                  </a:lnTo>
                  <a:lnTo>
                    <a:pt x="161939" y="149880"/>
                  </a:lnTo>
                  <a:lnTo>
                    <a:pt x="165502" y="149082"/>
                  </a:lnTo>
                  <a:lnTo>
                    <a:pt x="168871" y="148550"/>
                  </a:lnTo>
                  <a:lnTo>
                    <a:pt x="172109" y="148195"/>
                  </a:lnTo>
                  <a:lnTo>
                    <a:pt x="175259" y="145974"/>
                  </a:lnTo>
                  <a:lnTo>
                    <a:pt x="178352" y="142509"/>
                  </a:lnTo>
                  <a:lnTo>
                    <a:pt x="187514" y="12962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Annotation21"/>
            <p:cNvSpPr/>
            <p:nvPr/>
          </p:nvSpPr>
          <p:spPr>
            <a:xfrm>
              <a:off x="8849320" y="5440627"/>
              <a:ext cx="183034" cy="426178"/>
            </a:xfrm>
            <a:custGeom>
              <a:avLst/>
              <a:gdLst/>
              <a:ahLst/>
              <a:cxnLst/>
              <a:rect l="0" t="0" r="0" b="0"/>
              <a:pathLst>
                <a:path w="183034" h="426178">
                  <a:moveTo>
                    <a:pt x="0" y="104709"/>
                  </a:moveTo>
                  <a:lnTo>
                    <a:pt x="4740" y="123671"/>
                  </a:lnTo>
                  <a:lnTo>
                    <a:pt x="8121" y="131241"/>
                  </a:lnTo>
                  <a:lnTo>
                    <a:pt x="12360" y="138271"/>
                  </a:lnTo>
                  <a:lnTo>
                    <a:pt x="17169" y="144944"/>
                  </a:lnTo>
                  <a:lnTo>
                    <a:pt x="22514" y="157648"/>
                  </a:lnTo>
                  <a:lnTo>
                    <a:pt x="25880" y="168917"/>
                  </a:lnTo>
                  <a:lnTo>
                    <a:pt x="30684" y="177233"/>
                  </a:lnTo>
                  <a:lnTo>
                    <a:pt x="34347" y="179847"/>
                  </a:lnTo>
                  <a:lnTo>
                    <a:pt x="38773" y="181590"/>
                  </a:lnTo>
                  <a:lnTo>
                    <a:pt x="43707" y="182752"/>
                  </a:lnTo>
                  <a:lnTo>
                    <a:pt x="48982" y="181543"/>
                  </a:lnTo>
                  <a:lnTo>
                    <a:pt x="54483" y="178752"/>
                  </a:lnTo>
                  <a:lnTo>
                    <a:pt x="60134" y="174906"/>
                  </a:lnTo>
                  <a:lnTo>
                    <a:pt x="66879" y="171351"/>
                  </a:lnTo>
                  <a:lnTo>
                    <a:pt x="74350" y="167988"/>
                  </a:lnTo>
                  <a:lnTo>
                    <a:pt x="82309" y="164754"/>
                  </a:lnTo>
                  <a:lnTo>
                    <a:pt x="90591" y="159622"/>
                  </a:lnTo>
                  <a:lnTo>
                    <a:pt x="99089" y="153223"/>
                  </a:lnTo>
                  <a:lnTo>
                    <a:pt x="107731" y="145982"/>
                  </a:lnTo>
                  <a:lnTo>
                    <a:pt x="115478" y="139170"/>
                  </a:lnTo>
                  <a:lnTo>
                    <a:pt x="129375" y="126309"/>
                  </a:lnTo>
                  <a:lnTo>
                    <a:pt x="135859" y="118117"/>
                  </a:lnTo>
                  <a:lnTo>
                    <a:pt x="142166" y="108686"/>
                  </a:lnTo>
                  <a:lnTo>
                    <a:pt x="154466" y="88617"/>
                  </a:lnTo>
                  <a:lnTo>
                    <a:pt x="166547" y="69776"/>
                  </a:lnTo>
                  <a:lnTo>
                    <a:pt x="170563" y="60584"/>
                  </a:lnTo>
                  <a:lnTo>
                    <a:pt x="173239" y="51480"/>
                  </a:lnTo>
                  <a:lnTo>
                    <a:pt x="175024" y="42434"/>
                  </a:lnTo>
                  <a:lnTo>
                    <a:pt x="177206" y="34419"/>
                  </a:lnTo>
                  <a:lnTo>
                    <a:pt x="179652" y="27091"/>
                  </a:lnTo>
                  <a:lnTo>
                    <a:pt x="182276" y="20221"/>
                  </a:lnTo>
                  <a:lnTo>
                    <a:pt x="183033" y="14649"/>
                  </a:lnTo>
                  <a:lnTo>
                    <a:pt x="182546" y="9943"/>
                  </a:lnTo>
                  <a:lnTo>
                    <a:pt x="179374" y="0"/>
                  </a:lnTo>
                  <a:lnTo>
                    <a:pt x="178122" y="176"/>
                  </a:lnTo>
                  <a:lnTo>
                    <a:pt x="174084" y="3018"/>
                  </a:lnTo>
                  <a:lnTo>
                    <a:pt x="168982" y="10234"/>
                  </a:lnTo>
                  <a:lnTo>
                    <a:pt x="166232" y="14937"/>
                  </a:lnTo>
                  <a:lnTo>
                    <a:pt x="157886" y="28099"/>
                  </a:lnTo>
                  <a:lnTo>
                    <a:pt x="152882" y="35776"/>
                  </a:lnTo>
                  <a:lnTo>
                    <a:pt x="148554" y="44863"/>
                  </a:lnTo>
                  <a:lnTo>
                    <a:pt x="144677" y="54890"/>
                  </a:lnTo>
                  <a:lnTo>
                    <a:pt x="141099" y="65543"/>
                  </a:lnTo>
                  <a:lnTo>
                    <a:pt x="136730" y="76614"/>
                  </a:lnTo>
                  <a:lnTo>
                    <a:pt x="131833" y="87963"/>
                  </a:lnTo>
                  <a:lnTo>
                    <a:pt x="126584" y="99498"/>
                  </a:lnTo>
                  <a:lnTo>
                    <a:pt x="122092" y="112149"/>
                  </a:lnTo>
                  <a:lnTo>
                    <a:pt x="118106" y="125544"/>
                  </a:lnTo>
                  <a:lnTo>
                    <a:pt x="114456" y="139435"/>
                  </a:lnTo>
                  <a:lnTo>
                    <a:pt x="110038" y="154649"/>
                  </a:lnTo>
                  <a:lnTo>
                    <a:pt x="99838" y="187428"/>
                  </a:lnTo>
                  <a:lnTo>
                    <a:pt x="95332" y="204503"/>
                  </a:lnTo>
                  <a:lnTo>
                    <a:pt x="91336" y="221840"/>
                  </a:lnTo>
                  <a:lnTo>
                    <a:pt x="74682" y="302108"/>
                  </a:lnTo>
                  <a:lnTo>
                    <a:pt x="68579" y="328702"/>
                  </a:lnTo>
                  <a:lnTo>
                    <a:pt x="66556" y="341350"/>
                  </a:lnTo>
                  <a:lnTo>
                    <a:pt x="65206" y="353751"/>
                  </a:lnTo>
                  <a:lnTo>
                    <a:pt x="64306" y="365987"/>
                  </a:lnTo>
                  <a:lnTo>
                    <a:pt x="63307" y="384874"/>
                  </a:lnTo>
                  <a:lnTo>
                    <a:pt x="63041" y="392689"/>
                  </a:lnTo>
                  <a:lnTo>
                    <a:pt x="63855" y="399883"/>
                  </a:lnTo>
                  <a:lnTo>
                    <a:pt x="65390" y="406663"/>
                  </a:lnTo>
                  <a:lnTo>
                    <a:pt x="71437" y="426177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Annotation22"/>
            <p:cNvSpPr/>
            <p:nvPr/>
          </p:nvSpPr>
          <p:spPr>
            <a:xfrm>
              <a:off x="8920757" y="5759648"/>
              <a:ext cx="40865" cy="7690"/>
            </a:xfrm>
            <a:custGeom>
              <a:avLst/>
              <a:gdLst/>
              <a:ahLst/>
              <a:cxnLst/>
              <a:rect l="0" t="0" r="0" b="0"/>
              <a:pathLst>
                <a:path w="40865" h="7690">
                  <a:moveTo>
                    <a:pt x="35719" y="0"/>
                  </a:moveTo>
                  <a:lnTo>
                    <a:pt x="40459" y="0"/>
                  </a:lnTo>
                  <a:lnTo>
                    <a:pt x="40864" y="992"/>
                  </a:lnTo>
                  <a:lnTo>
                    <a:pt x="40140" y="2646"/>
                  </a:lnTo>
                  <a:lnTo>
                    <a:pt x="38667" y="4740"/>
                  </a:lnTo>
                  <a:lnTo>
                    <a:pt x="35700" y="6138"/>
                  </a:lnTo>
                  <a:lnTo>
                    <a:pt x="31737" y="7068"/>
                  </a:lnTo>
                  <a:lnTo>
                    <a:pt x="27111" y="7689"/>
                  </a:lnTo>
                  <a:lnTo>
                    <a:pt x="22043" y="7110"/>
                  </a:lnTo>
                  <a:lnTo>
                    <a:pt x="16680" y="5732"/>
                  </a:lnTo>
                  <a:lnTo>
                    <a:pt x="0" y="0"/>
                  </a:lnTo>
                </a:path>
              </a:pathLst>
            </a:cu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fit – Stat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Stata</a:t>
            </a:r>
            <a:r>
              <a:rPr lang="en-US" dirty="0" smtClean="0"/>
              <a:t> commands !</a:t>
            </a:r>
          </a:p>
          <a:p>
            <a:pPr lvl="1"/>
            <a:r>
              <a:rPr lang="en-US" dirty="0" smtClean="0"/>
              <a:t>We work again on the earnings </a:t>
            </a:r>
            <a:r>
              <a:rPr lang="en-US" dirty="0" err="1" smtClean="0"/>
              <a:t>databse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reg</a:t>
            </a:r>
            <a:r>
              <a:rPr lang="en-US" dirty="0" smtClean="0">
                <a:latin typeface="Courier New"/>
                <a:cs typeface="Courier New"/>
              </a:rPr>
              <a:t>, level()</a:t>
            </a:r>
          </a:p>
          <a:p>
            <a:pPr lvl="1"/>
            <a:r>
              <a:rPr lang="en-US" dirty="0" smtClean="0"/>
              <a:t>You can create a variable </a:t>
            </a:r>
            <a:r>
              <a:rPr lang="en-US" dirty="0" err="1" smtClean="0"/>
              <a:t>containiung</a:t>
            </a:r>
            <a:r>
              <a:rPr lang="en-US" dirty="0" smtClean="0"/>
              <a:t> the predicted outcome by using the following command right after the regression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		predict </a:t>
            </a:r>
            <a:r>
              <a:rPr lang="en-US" dirty="0" err="1" smtClean="0">
                <a:latin typeface="Courier New"/>
                <a:cs typeface="Courier New"/>
              </a:rPr>
              <a:t>y_hat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You can create the residuals, by adding “</a:t>
            </a:r>
            <a:r>
              <a:rPr lang="en-US" dirty="0" smtClean="0">
                <a:latin typeface="Courier New"/>
                <a:cs typeface="Courier New"/>
              </a:rPr>
              <a:t>residual</a:t>
            </a:r>
            <a:r>
              <a:rPr lang="en-US" dirty="0" smtClean="0"/>
              <a:t>” as on option in the previous command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Using the commands seen before and the formula below calculate the 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of the regression of earnings on education</a:t>
            </a:r>
          </a:p>
          <a:p>
            <a:pPr>
              <a:buNone/>
            </a:pPr>
            <a:r>
              <a:rPr lang="en-US" sz="2800" dirty="0" smtClean="0"/>
              <a:t>	1 – Using the </a:t>
            </a:r>
            <a:r>
              <a:rPr lang="en-US" sz="2800" dirty="0" err="1" smtClean="0"/>
              <a:t>reg</a:t>
            </a:r>
            <a:r>
              <a:rPr lang="en-US" sz="2800" dirty="0" smtClean="0"/>
              <a:t> command on </a:t>
            </a:r>
            <a:r>
              <a:rPr lang="en-US" sz="2800" dirty="0" err="1" smtClean="0"/>
              <a:t>Stata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2 – Creating variables with the predicted outcome and </a:t>
            </a:r>
            <a:r>
              <a:rPr lang="en-US" sz="2800" dirty="0" smtClean="0"/>
              <a:t>residuals on </a:t>
            </a:r>
            <a:r>
              <a:rPr lang="en-US" sz="2800" smtClean="0"/>
              <a:t>Stata </a:t>
            </a:r>
            <a:r>
              <a:rPr lang="en-US" sz="2800" dirty="0" smtClean="0"/>
              <a:t>and using Excel to sum the observations (Copy the data using the database editor)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(10-15 minutes)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190492" y="5511006"/>
          <a:ext cx="3181350" cy="1230313"/>
        </p:xfrm>
        <a:graphic>
          <a:graphicData uri="http://schemas.openxmlformats.org/presentationml/2006/ole">
            <p:oleObj spid="_x0000_s51202" name="Equation" r:id="rId3" imgW="1346200" imgH="520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429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PUBPOL 639 &amp;  EDUC 737 Quantitative Methods for Program Evaluation</vt:lpstr>
      <vt:lpstr>Agenda for today</vt:lpstr>
      <vt:lpstr>Bivariate regression</vt:lpstr>
      <vt:lpstr>Categorical variables</vt:lpstr>
      <vt:lpstr>How can we interpret a regression that involves a categorical variables</vt:lpstr>
      <vt:lpstr>Categorical variables on Stata</vt:lpstr>
      <vt:lpstr>Measures of fit</vt:lpstr>
      <vt:lpstr>Measures of fit – Stat verification</vt:lpstr>
      <vt:lpstr>Exercise (10-15 minutes)</vt:lpstr>
      <vt:lpstr>Assignment 2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PUBPOL 639 &amp;  EDUC 737 Quantitative Methods for Program Evaluation</dc:title>
  <dc:creator>Yann Toullec</dc:creator>
  <cp:lastModifiedBy>ytoullec</cp:lastModifiedBy>
  <cp:revision>14</cp:revision>
  <dcterms:created xsi:type="dcterms:W3CDTF">2011-02-18T12:05:30Z</dcterms:created>
  <dcterms:modified xsi:type="dcterms:W3CDTF">2011-02-18T15:41:09Z</dcterms:modified>
</cp:coreProperties>
</file>