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C70B-C136-4DE6-B3E4-A5A0241DDCC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7FB-603F-4C2F-80CB-C59FDBB7D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C70B-C136-4DE6-B3E4-A5A0241DDCC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7FB-603F-4C2F-80CB-C59FDBB7D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C70B-C136-4DE6-B3E4-A5A0241DDCC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7FB-603F-4C2F-80CB-C59FDBB7D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C70B-C136-4DE6-B3E4-A5A0241DDCC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7FB-603F-4C2F-80CB-C59FDBB7D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C70B-C136-4DE6-B3E4-A5A0241DDCC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7FB-603F-4C2F-80CB-C59FDBB7D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C70B-C136-4DE6-B3E4-A5A0241DDCC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7FB-603F-4C2F-80CB-C59FDBB7D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C70B-C136-4DE6-B3E4-A5A0241DDCC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7FB-603F-4C2F-80CB-C59FDBB7D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C70B-C136-4DE6-B3E4-A5A0241DDCC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7FB-603F-4C2F-80CB-C59FDBB7D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C70B-C136-4DE6-B3E4-A5A0241DDCC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7FB-603F-4C2F-80CB-C59FDBB7D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C70B-C136-4DE6-B3E4-A5A0241DDCC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7FB-603F-4C2F-80CB-C59FDBB7D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C70B-C136-4DE6-B3E4-A5A0241DDCC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17FB-603F-4C2F-80CB-C59FDBB7D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C70B-C136-4DE6-B3E4-A5A0241DDCC9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C17FB-603F-4C2F-80CB-C59FDBB7D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-personal.umich.edu/~thomasjl/pp639/unions.d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PUBPOL 639 </a:t>
            </a:r>
            <a:br>
              <a:rPr lang="en-US" dirty="0" smtClean="0"/>
            </a:br>
            <a:r>
              <a:rPr lang="en-US" dirty="0" smtClean="0"/>
              <a:t>Quantitative methods for </a:t>
            </a:r>
            <a:r>
              <a:rPr lang="en-US" dirty="0"/>
              <a:t>P</a:t>
            </a:r>
            <a:r>
              <a:rPr lang="en-US" dirty="0" smtClean="0"/>
              <a:t>rogram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6 - February 25</a:t>
            </a:r>
            <a:r>
              <a:rPr lang="en-US" baseline="30000" dirty="0" smtClean="0"/>
              <a:t>,</a:t>
            </a:r>
            <a:r>
              <a:rPr lang="en-US" dirty="0" smtClean="0"/>
              <a:t> 2011</a:t>
            </a:r>
            <a:endParaRPr lang="en-US" dirty="0" smtClean="0"/>
          </a:p>
          <a:p>
            <a:r>
              <a:rPr lang="en-US" dirty="0" err="1" smtClean="0"/>
              <a:t>Yann</a:t>
            </a:r>
            <a:r>
              <a:rPr lang="en-US" dirty="0" smtClean="0"/>
              <a:t> </a:t>
            </a:r>
            <a:r>
              <a:rPr lang="en-US" dirty="0" err="1" smtClean="0"/>
              <a:t>Toullec</a:t>
            </a:r>
            <a:r>
              <a:rPr lang="en-US" dirty="0" smtClean="0"/>
              <a:t> – ytoullec@umich.edu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your table look nice?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 click on the help menu, you will find a lot of cool options that can make your table good. Some good ones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adjr2</a:t>
            </a:r>
            <a:r>
              <a:rPr lang="en-US" dirty="0" smtClean="0"/>
              <a:t> : gives the adjusted R squared !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label(insert) </a:t>
            </a:r>
            <a:r>
              <a:rPr lang="en-US" dirty="0" smtClean="0"/>
              <a:t>: put the label names under the name of the variables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dirty="0" smtClean="0"/>
              <a:t> : gives a table to the table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ctitle</a:t>
            </a:r>
            <a:r>
              <a:rPr lang="en-US" dirty="0" smtClean="0"/>
              <a:t> : gives a title to each column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Always reformat your table on Excel so it does not look messy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With the unions.dta database</a:t>
            </a:r>
          </a:p>
          <a:p>
            <a:pPr lvl="1"/>
            <a:r>
              <a:rPr lang="en-US" dirty="0" smtClean="0"/>
              <a:t>Create a regression table that try to explains the relationship between hourly wage and:</a:t>
            </a:r>
          </a:p>
          <a:p>
            <a:pPr lvl="2"/>
            <a:r>
              <a:rPr lang="en-US" dirty="0" smtClean="0"/>
              <a:t>Unionization rate</a:t>
            </a:r>
          </a:p>
          <a:p>
            <a:pPr lvl="2"/>
            <a:r>
              <a:rPr lang="en-US" dirty="0" smtClean="0"/>
              <a:t>Unionization rate controlling for manager status</a:t>
            </a:r>
          </a:p>
          <a:p>
            <a:pPr lvl="2"/>
            <a:r>
              <a:rPr lang="en-US" dirty="0" smtClean="0"/>
              <a:t>Unionization rate controlling for manager status and firm size</a:t>
            </a:r>
          </a:p>
          <a:p>
            <a:pPr lvl="2"/>
            <a:r>
              <a:rPr lang="en-US" dirty="0" smtClean="0"/>
              <a:t>Unionization rate controlling for manager status and age</a:t>
            </a:r>
          </a:p>
          <a:p>
            <a:pPr lvl="2"/>
            <a:r>
              <a:rPr lang="en-US" dirty="0" smtClean="0"/>
              <a:t>Unionization rate controlling for manager status, age and firm size</a:t>
            </a:r>
          </a:p>
          <a:p>
            <a:pPr lvl="1"/>
            <a:r>
              <a:rPr lang="en-US" dirty="0" smtClean="0"/>
              <a:t>Make your table look nice</a:t>
            </a:r>
          </a:p>
          <a:p>
            <a:pPr lvl="1"/>
            <a:r>
              <a:rPr lang="en-US" dirty="0" smtClean="0"/>
              <a:t>Give a brief summary of your results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Comments about last quiz</a:t>
            </a:r>
          </a:p>
          <a:p>
            <a:r>
              <a:rPr lang="en-US" dirty="0" smtClean="0"/>
              <a:t>Multiple regressions : interpreting coefficients, comparing models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err="1" smtClean="0"/>
              <a:t>Stata</a:t>
            </a:r>
            <a:r>
              <a:rPr lang="en-US" dirty="0" smtClean="0"/>
              <a:t> commands!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 smtClean="0"/>
              <a:t>practice</a:t>
            </a:r>
            <a:endParaRPr lang="en-US" dirty="0" smtClean="0"/>
          </a:p>
          <a:p>
            <a:r>
              <a:rPr lang="en-US" dirty="0" smtClean="0"/>
              <a:t>Questions about problem set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where most credits were lost: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Write the null and alternative hypotheses </a:t>
            </a:r>
            <a:r>
              <a:rPr lang="en-US" dirty="0" smtClean="0"/>
              <a:t>for testing the slope of a </a:t>
            </a:r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What is OLS?</a:t>
            </a:r>
          </a:p>
          <a:p>
            <a:pPr lvl="1"/>
            <a:r>
              <a:rPr lang="en-US" dirty="0" smtClean="0"/>
              <a:t>Writing the regression equation (and using the hats correctly)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Now we have seen that adding variables to a regression model on the relationship of interest while controlling for other “stuff”.</a:t>
            </a:r>
          </a:p>
          <a:p>
            <a:r>
              <a:rPr lang="en-US" dirty="0" smtClean="0"/>
              <a:t>What does it mean?</a:t>
            </a:r>
          </a:p>
          <a:p>
            <a:pPr lvl="1"/>
            <a:r>
              <a:rPr lang="en-US" dirty="0" smtClean="0"/>
              <a:t>Example: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Interpret the coefficients on earnings and </a:t>
            </a:r>
            <a:r>
              <a:rPr lang="en-US" dirty="0" err="1" smtClean="0"/>
              <a:t>educ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43200" y="3505200"/>
          <a:ext cx="4363508" cy="1447800"/>
        </p:xfrm>
        <a:graphic>
          <a:graphicData uri="http://schemas.openxmlformats.org/presentationml/2006/ole">
            <p:oleObj spid="_x0000_s1026" name="Equation" r:id="rId3" imgW="2755800" imgH="9144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“controlling for” age or education </a:t>
            </a:r>
            <a:r>
              <a:rPr lang="en-US" dirty="0" smtClean="0"/>
              <a:t>m</a:t>
            </a:r>
            <a:r>
              <a:rPr lang="en-US" dirty="0" smtClean="0"/>
              <a:t>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What is the predicted increase in earnings associated with a 5 years increase in education for a 30-year old individual? For a 50-year old individual?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is </a:t>
            </a:r>
            <a:r>
              <a:rPr lang="en-US" dirty="0" smtClean="0"/>
              <a:t>the predicted </a:t>
            </a:r>
            <a:r>
              <a:rPr lang="en-US" dirty="0" smtClean="0"/>
              <a:t>increase in earnings </a:t>
            </a:r>
            <a:r>
              <a:rPr lang="en-US" dirty="0" smtClean="0"/>
              <a:t>associated </a:t>
            </a:r>
            <a:r>
              <a:rPr lang="en-US" dirty="0" smtClean="0"/>
              <a:t>with a </a:t>
            </a:r>
            <a:r>
              <a:rPr lang="en-US" dirty="0" smtClean="0"/>
              <a:t>20 years increase </a:t>
            </a:r>
            <a:r>
              <a:rPr lang="en-US" dirty="0" smtClean="0"/>
              <a:t>in </a:t>
            </a:r>
            <a:r>
              <a:rPr lang="en-US" dirty="0" smtClean="0"/>
              <a:t>age </a:t>
            </a:r>
            <a:r>
              <a:rPr lang="en-US" dirty="0" smtClean="0"/>
              <a:t>for a </a:t>
            </a:r>
            <a:r>
              <a:rPr lang="en-US" dirty="0" smtClean="0"/>
              <a:t>individual with 8 years-of education? And with 13 years of education?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is the difference in predicted earnings between a 24-years old individual with 10 years of education and a 30-year old-man with 12 years of education?</a:t>
            </a:r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447800" y="1447800"/>
          <a:ext cx="6431214" cy="533400"/>
        </p:xfrm>
        <a:graphic>
          <a:graphicData uri="http://schemas.openxmlformats.org/presentationml/2006/ole">
            <p:oleObj spid="_x0000_s2051" name="Equation" r:id="rId3" imgW="27558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“controlling for” age or education </a:t>
            </a:r>
            <a:r>
              <a:rPr lang="en-US" dirty="0" smtClean="0"/>
              <a:t>m</a:t>
            </a:r>
            <a:r>
              <a:rPr lang="en-US" dirty="0" smtClean="0"/>
              <a:t>ean?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tables : how to use them on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have seen that regression results are presented in tables that allow a quick analysis and comparison of results </a:t>
            </a:r>
          </a:p>
          <a:p>
            <a:pPr lvl="1"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Let’ s learn how to generate cool tables with </a:t>
            </a:r>
            <a:r>
              <a:rPr lang="en-US" dirty="0" err="1" smtClean="0">
                <a:sym typeface="Wingdings" pitchFamily="2" charset="2"/>
              </a:rPr>
              <a:t>Stata</a:t>
            </a:r>
            <a:r>
              <a:rPr lang="en-US" dirty="0" smtClean="0">
                <a:sym typeface="Wingdings" pitchFamily="2" charset="2"/>
              </a:rPr>
              <a:t>!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First ,you have </a:t>
            </a:r>
            <a:r>
              <a:rPr lang="en-US" dirty="0" smtClean="0"/>
              <a:t>to install </a:t>
            </a:r>
            <a:r>
              <a:rPr lang="en-US" dirty="0" smtClean="0"/>
              <a:t>the</a:t>
            </a:r>
            <a:r>
              <a:rPr lang="en-US" dirty="0" smtClean="0"/>
              <a:t> command “outreg2” </a:t>
            </a:r>
            <a:r>
              <a:rPr lang="en-US" dirty="0" smtClean="0"/>
              <a:t>that is not </a:t>
            </a:r>
            <a:r>
              <a:rPr lang="en-US" dirty="0" smtClean="0"/>
              <a:t>built </a:t>
            </a:r>
            <a:r>
              <a:rPr lang="en-US" dirty="0" smtClean="0"/>
              <a:t>into </a:t>
            </a:r>
            <a:r>
              <a:rPr lang="en-US" dirty="0" err="1" smtClean="0"/>
              <a:t>Stata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net search outreg2</a:t>
            </a:r>
          </a:p>
          <a:p>
            <a:pPr lvl="1"/>
            <a:r>
              <a:rPr lang="en-US" dirty="0" smtClean="0"/>
              <a:t>Click on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outreg2</a:t>
            </a:r>
            <a:r>
              <a:rPr lang="en-US" dirty="0" smtClean="0"/>
              <a:t> link</a:t>
            </a:r>
          </a:p>
          <a:p>
            <a:pPr lvl="1"/>
            <a:r>
              <a:rPr lang="en-US" dirty="0" smtClean="0"/>
              <a:t>Click on the “Click here to install” link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outreg2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command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outreg2</a:t>
            </a:r>
            <a:r>
              <a:rPr lang="en-US" dirty="0" smtClean="0"/>
              <a:t> has to be used right after running a regression on </a:t>
            </a:r>
            <a:r>
              <a:rPr lang="en-US" dirty="0" err="1" smtClean="0"/>
              <a:t>Stata</a:t>
            </a:r>
            <a:r>
              <a:rPr lang="en-US" dirty="0" smtClean="0"/>
              <a:t>. It puts the results of the regression in an Excel table (can do that in other format to) in a specified file.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 (using the unions.dta) </a:t>
            </a:r>
            <a:r>
              <a:rPr lang="en-US" dirty="0" smtClean="0"/>
              <a:t>:</a:t>
            </a:r>
          </a:p>
          <a:p>
            <a:pPr lvl="1"/>
            <a:r>
              <a:rPr lang="en-US" sz="1700" dirty="0" smtClean="0">
                <a:latin typeface="Courier New"/>
                <a:cs typeface="Courier New"/>
              </a:rPr>
              <a:t>use </a:t>
            </a:r>
            <a:r>
              <a:rPr lang="en-US" sz="1700" dirty="0" smtClean="0">
                <a:latin typeface="Courier New"/>
                <a:cs typeface="Courier New"/>
                <a:hlinkClick r:id="rId2"/>
              </a:rPr>
              <a:t>http://www-personal.umich.edu/~thomasjl/pp639/unions.dta</a:t>
            </a:r>
            <a:endParaRPr lang="en-US" sz="1700" dirty="0" smtClean="0"/>
          </a:p>
          <a:p>
            <a:pPr lvl="1">
              <a:buFontTx/>
              <a:buChar char="-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hrwage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union, r</a:t>
            </a:r>
          </a:p>
          <a:p>
            <a:pPr lvl="1">
              <a:buFontTx/>
              <a:buChar char="-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outreg2 using “M:\Private\Section 5\table.xls”</a:t>
            </a:r>
          </a:p>
          <a:p>
            <a:pPr lvl="1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Open your file and check what happened.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outreg2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If you want to add another column with the results of another regression, add the option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append</a:t>
            </a:r>
            <a:r>
              <a:rPr lang="en-US" dirty="0" smtClean="0"/>
              <a:t>” (after a “,”).</a:t>
            </a:r>
          </a:p>
          <a:p>
            <a:pPr lvl="1">
              <a:buFontTx/>
              <a:buChar char="-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hrwage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union manager, r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outreg2 using “M:\Private\Section 5\table.xls”, append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+mj-lt"/>
                <a:cs typeface="Courier New" pitchFamily="49" charset="0"/>
              </a:rPr>
              <a:t>Check your table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If you want to delete the content of your file and have another regression in the first column, add the option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replace</a:t>
            </a:r>
            <a:r>
              <a:rPr lang="en-US" dirty="0" smtClean="0"/>
              <a:t>”</a:t>
            </a:r>
          </a:p>
          <a:p>
            <a:pPr lvl="1">
              <a:buFontTx/>
              <a:buChar char="-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hrwage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r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outreg2 using “M:\Private\Section 5\table.xls”, replace</a:t>
            </a:r>
          </a:p>
          <a:p>
            <a:pPr lvl="1">
              <a:buFontTx/>
              <a:buChar char="-"/>
            </a:pPr>
            <a:r>
              <a:rPr lang="en-US" dirty="0" smtClean="0">
                <a:latin typeface="+mj-lt"/>
                <a:cs typeface="Courier New" pitchFamily="49" charset="0"/>
              </a:rPr>
              <a:t>Check your table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570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Microsoft Equation 3.0</vt:lpstr>
      <vt:lpstr>PUBPOL 639  Quantitative methods for Program Evaluation</vt:lpstr>
      <vt:lpstr>Agenda</vt:lpstr>
      <vt:lpstr>Question</vt:lpstr>
      <vt:lpstr>Multiple regression</vt:lpstr>
      <vt:lpstr>What does “controlling for” age or education mean?</vt:lpstr>
      <vt:lpstr>What does “controlling for” age or education mean?</vt:lpstr>
      <vt:lpstr>Regression tables : how to use them on Stata</vt:lpstr>
      <vt:lpstr>The outreg2 command</vt:lpstr>
      <vt:lpstr>The outreg2 command</vt:lpstr>
      <vt:lpstr>How to make your table look nice?</vt:lpstr>
      <vt:lpstr>Exercise 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PUBPOL 639 &amp; EDUC 737 Quantitative methods for Program Evaluation</dc:title>
  <dc:creator>ytoullec</dc:creator>
  <cp:lastModifiedBy>ytoullec</cp:lastModifiedBy>
  <cp:revision>14</cp:revision>
  <dcterms:created xsi:type="dcterms:W3CDTF">2010-10-01T17:04:22Z</dcterms:created>
  <dcterms:modified xsi:type="dcterms:W3CDTF">2011-02-25T14:57:36Z</dcterms:modified>
</cp:coreProperties>
</file>