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5" r:id="rId5"/>
    <p:sldId id="266" r:id="rId6"/>
    <p:sldId id="267" r:id="rId7"/>
    <p:sldId id="268" r:id="rId8"/>
    <p:sldId id="262" r:id="rId9"/>
    <p:sldId id="261" r:id="rId10"/>
    <p:sldId id="263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A341C-F835-43DB-937E-A339C86AF540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B24A9-0AB1-4468-8C65-6EDD141F9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B24A9-0AB1-4468-8C65-6EDD141F95F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314-3274-494C-A46F-D8F91EEFA14F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5F0B-8C73-4091-8749-8D59DCF3F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314-3274-494C-A46F-D8F91EEFA14F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5F0B-8C73-4091-8749-8D59DCF3F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314-3274-494C-A46F-D8F91EEFA14F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5F0B-8C73-4091-8749-8D59DCF3F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314-3274-494C-A46F-D8F91EEFA14F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5F0B-8C73-4091-8749-8D59DCF3F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314-3274-494C-A46F-D8F91EEFA14F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5F0B-8C73-4091-8749-8D59DCF3F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314-3274-494C-A46F-D8F91EEFA14F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5F0B-8C73-4091-8749-8D59DCF3F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314-3274-494C-A46F-D8F91EEFA14F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5F0B-8C73-4091-8749-8D59DCF3F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314-3274-494C-A46F-D8F91EEFA14F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5F0B-8C73-4091-8749-8D59DCF3F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314-3274-494C-A46F-D8F91EEFA14F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5F0B-8C73-4091-8749-8D59DCF3F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314-3274-494C-A46F-D8F91EEFA14F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5F0B-8C73-4091-8749-8D59DCF3F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314-3274-494C-A46F-D8F91EEFA14F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5F0B-8C73-4091-8749-8D59DCF3F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5D314-3274-494C-A46F-D8F91EEFA14F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E5F0B-8C73-4091-8749-8D59DCF3F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PUBPOL </a:t>
            </a:r>
            <a:r>
              <a:rPr lang="en-US" dirty="0" smtClean="0"/>
              <a:t>639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Quantitative Methods for Program Evaluation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/>
              <a:t>9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March 25</a:t>
            </a:r>
            <a:r>
              <a:rPr lang="en-US" baseline="30000" dirty="0" smtClean="0"/>
              <a:t>th</a:t>
            </a:r>
            <a:r>
              <a:rPr lang="en-US" dirty="0" smtClean="0"/>
              <a:t> 2011</a:t>
            </a:r>
            <a:endParaRPr lang="en-US" dirty="0" smtClean="0"/>
          </a:p>
          <a:p>
            <a:r>
              <a:rPr lang="en-US" dirty="0" smtClean="0"/>
              <a:t>Yann Toullec – </a:t>
            </a:r>
            <a:r>
              <a:rPr lang="en-US" dirty="0" err="1" smtClean="0"/>
              <a:t>ytoullec@umich</a:t>
            </a:r>
            <a:r>
              <a:rPr lang="en-US" dirty="0" err="1"/>
              <a:t>.</a:t>
            </a:r>
            <a:r>
              <a:rPr lang="en-US" dirty="0" err="1" smtClean="0"/>
              <a:t>edu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the categorical variable to the saturated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three dummy variables :</a:t>
            </a:r>
          </a:p>
          <a:p>
            <a:pPr lvl="1"/>
            <a:r>
              <a:rPr lang="en-US" dirty="0" smtClean="0"/>
              <a:t>“low” if </a:t>
            </a:r>
            <a:r>
              <a:rPr lang="en-US" dirty="0" err="1" smtClean="0"/>
              <a:t>beauty_ranking</a:t>
            </a:r>
            <a:r>
              <a:rPr lang="en-US" dirty="0" smtClean="0"/>
              <a:t>=1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average_low</a:t>
            </a:r>
            <a:r>
              <a:rPr lang="en-US" dirty="0" smtClean="0"/>
              <a:t>” </a:t>
            </a:r>
            <a:r>
              <a:rPr lang="en-US" dirty="0" smtClean="0"/>
              <a:t>if </a:t>
            </a:r>
            <a:r>
              <a:rPr lang="en-US" dirty="0" err="1" smtClean="0"/>
              <a:t>beauty_ranking</a:t>
            </a:r>
            <a:r>
              <a:rPr lang="en-US" dirty="0" smtClean="0"/>
              <a:t>=2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average_low</a:t>
            </a:r>
            <a:r>
              <a:rPr lang="en-US" dirty="0" smtClean="0"/>
              <a:t>” if </a:t>
            </a:r>
            <a:r>
              <a:rPr lang="en-US" dirty="0" err="1" smtClean="0"/>
              <a:t>beauty_ranking</a:t>
            </a:r>
            <a:r>
              <a:rPr lang="en-US" dirty="0" smtClean="0"/>
              <a:t>=3</a:t>
            </a:r>
            <a:endParaRPr lang="en-US" dirty="0" smtClean="0"/>
          </a:p>
          <a:p>
            <a:pPr lvl="1"/>
            <a:r>
              <a:rPr lang="en-US" dirty="0" smtClean="0"/>
              <a:t>“high” if </a:t>
            </a:r>
            <a:r>
              <a:rPr lang="en-US" dirty="0" err="1" smtClean="0"/>
              <a:t>beauty_ranking</a:t>
            </a:r>
            <a:r>
              <a:rPr lang="en-US" dirty="0" smtClean="0"/>
              <a:t>=4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Now regress teacher’s ranking on </a:t>
            </a:r>
            <a:r>
              <a:rPr lang="en-US" dirty="0" smtClean="0"/>
              <a:t>three </a:t>
            </a:r>
            <a:r>
              <a:rPr lang="en-US" dirty="0" smtClean="0"/>
              <a:t>of your dummies (so you choose the omitted categories) and interpret the coefficients. </a:t>
            </a:r>
            <a:r>
              <a:rPr lang="en-US" dirty="0" smtClean="0"/>
              <a:t>What </a:t>
            </a:r>
            <a:r>
              <a:rPr lang="en-US" dirty="0" smtClean="0"/>
              <a:t>type of </a:t>
            </a:r>
            <a:r>
              <a:rPr lang="en-US" dirty="0" smtClean="0"/>
              <a:t>model is it?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Add age to your previous regression and interpret the coefficient on age. What would a graphical representation of your regression would look like?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look at the difference between male and female teachers within each category. How many categories do you need to create to saturate your model?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How would you do it on </a:t>
            </a:r>
            <a:r>
              <a:rPr lang="en-US" dirty="0" err="1" smtClean="0"/>
              <a:t>Stata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From the categorical variable to the saturated model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ratings!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New database!</a:t>
            </a:r>
            <a:endParaRPr lang="en-US" sz="2000" dirty="0" smtClean="0"/>
          </a:p>
          <a:p>
            <a:r>
              <a:rPr lang="en-US" sz="2000" dirty="0" smtClean="0"/>
              <a:t>Today’s topic is to study the relationship between teacher’s </a:t>
            </a:r>
            <a:r>
              <a:rPr lang="en-US" sz="2000" dirty="0" smtClean="0"/>
              <a:t>rating, physical appearance and age</a:t>
            </a:r>
          </a:p>
          <a:p>
            <a:r>
              <a:rPr lang="en-US" sz="2000" dirty="0" smtClean="0"/>
              <a:t>On </a:t>
            </a:r>
            <a:r>
              <a:rPr lang="en-US" sz="2000" dirty="0" err="1" smtClean="0"/>
              <a:t>Ctools</a:t>
            </a:r>
            <a:r>
              <a:rPr lang="en-US" sz="2000" dirty="0" smtClean="0"/>
              <a:t> : teacher_ratings.dta </a:t>
            </a:r>
            <a:endParaRPr lang="en-US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048000"/>
            <a:ext cx="6361259" cy="3654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multivariate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relationship between beauty and teaching evaluation score? Is it a big relationship?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do you think would happen if age was added in the regression?</a:t>
            </a:r>
            <a:r>
              <a:rPr lang="en-US" dirty="0"/>
              <a:t> </a:t>
            </a:r>
            <a:r>
              <a:rPr lang="en-US" dirty="0" smtClean="0"/>
              <a:t>Explain.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Check your guess on </a:t>
            </a:r>
            <a:r>
              <a:rPr lang="en-US" dirty="0" err="1" smtClean="0"/>
              <a:t>Stata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a quadratic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Generate a plot of </a:t>
            </a:r>
            <a:r>
              <a:rPr lang="en-US" dirty="0" err="1" smtClean="0"/>
              <a:t>course_eval</a:t>
            </a:r>
            <a:r>
              <a:rPr lang="en-US" dirty="0" smtClean="0"/>
              <a:t> against beauty. Does the relationship look linear?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Using the command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generate</a:t>
            </a:r>
            <a:r>
              <a:rPr lang="en-US" dirty="0" smtClean="0"/>
              <a:t>, create the variable beauty</a:t>
            </a:r>
            <a:r>
              <a:rPr lang="en-US" baseline="30000" dirty="0" smtClean="0"/>
              <a:t>2 </a:t>
            </a:r>
            <a:r>
              <a:rPr lang="en-US" dirty="0" smtClean="0"/>
              <a:t>and call it beauty_2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Using the command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estimates store</a:t>
            </a:r>
            <a:r>
              <a:rPr lang="en-US" dirty="0" smtClean="0"/>
              <a:t>. Create and store the regressions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dirty="0" err="1" smtClean="0"/>
              <a:t>course_eval</a:t>
            </a:r>
            <a:r>
              <a:rPr lang="en-US" dirty="0" smtClean="0"/>
              <a:t> on :</a:t>
            </a:r>
          </a:p>
          <a:p>
            <a:pPr lvl="2"/>
            <a:r>
              <a:rPr lang="en-US" dirty="0" smtClean="0"/>
              <a:t>b</a:t>
            </a:r>
            <a:r>
              <a:rPr lang="en-US" dirty="0" smtClean="0"/>
              <a:t>eauty</a:t>
            </a:r>
          </a:p>
          <a:p>
            <a:pPr lvl="2"/>
            <a:r>
              <a:rPr lang="en-US" dirty="0" smtClean="0"/>
              <a:t>b</a:t>
            </a:r>
            <a:r>
              <a:rPr lang="en-US" dirty="0" smtClean="0"/>
              <a:t>eauty and age</a:t>
            </a:r>
          </a:p>
          <a:p>
            <a:pPr lvl="2"/>
            <a:r>
              <a:rPr lang="en-US" dirty="0" smtClean="0"/>
              <a:t>b</a:t>
            </a:r>
            <a:r>
              <a:rPr lang="en-US" dirty="0" smtClean="0"/>
              <a:t>eauty and beauty</a:t>
            </a:r>
            <a:r>
              <a:rPr lang="en-US" baseline="30000" dirty="0" smtClean="0"/>
              <a:t>2</a:t>
            </a:r>
          </a:p>
          <a:p>
            <a:pPr lvl="2"/>
            <a:r>
              <a:rPr lang="en-US" dirty="0" smtClean="0"/>
              <a:t>b</a:t>
            </a:r>
            <a:r>
              <a:rPr lang="en-US" dirty="0" smtClean="0"/>
              <a:t>eauty, </a:t>
            </a:r>
            <a:r>
              <a:rPr lang="en-US" dirty="0" smtClean="0"/>
              <a:t>beauty</a:t>
            </a:r>
            <a:r>
              <a:rPr lang="en-US" baseline="30000" dirty="0" smtClean="0"/>
              <a:t>2 </a:t>
            </a:r>
            <a:r>
              <a:rPr lang="en-US" dirty="0" smtClean="0"/>
              <a:t>and age</a:t>
            </a:r>
          </a:p>
          <a:p>
            <a:pPr lvl="2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Using the command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estimates table</a:t>
            </a:r>
            <a:r>
              <a:rPr lang="en-US" dirty="0" smtClean="0"/>
              <a:t>, generate a summary of your </a:t>
            </a:r>
            <a:r>
              <a:rPr lang="en-US" dirty="0" smtClean="0"/>
              <a:t>results on </a:t>
            </a:r>
            <a:r>
              <a:rPr lang="en-US" dirty="0" err="1" smtClean="0"/>
              <a:t>Stata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Using the full model :  describe qualitatively and qualitatively the relationship between physical appearance and course evaluation controlling for age</a:t>
            </a:r>
          </a:p>
          <a:p>
            <a:pPr lvl="1"/>
            <a:r>
              <a:rPr lang="en-US" dirty="0" smtClean="0"/>
              <a:t>Does omitting age bias our estimate of the relationship between course </a:t>
            </a:r>
            <a:r>
              <a:rPr lang="en-US" dirty="0" smtClean="0"/>
              <a:t>e</a:t>
            </a:r>
            <a:r>
              <a:rPr lang="en-US" dirty="0" smtClean="0"/>
              <a:t>valuation and physical appearance? If so, how? If not, which OVB condition is not satisfied?</a:t>
            </a:r>
          </a:p>
          <a:p>
            <a:pPr lvl="1"/>
            <a:r>
              <a:rPr lang="en-US" dirty="0" smtClean="0"/>
              <a:t>Is there a significant quadratic relationship between course evaluation and physical appearance? Why or why not?</a:t>
            </a:r>
          </a:p>
          <a:p>
            <a:pPr lvl="1"/>
            <a:r>
              <a:rPr lang="en-US" dirty="0" smtClean="0"/>
              <a:t>Using the full model (the last one): is there a significant relationship between course evaluation and physical appearance controlling for age?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Relationship </a:t>
            </a:r>
            <a:r>
              <a:rPr lang="en-US" dirty="0" smtClean="0"/>
              <a:t>between physical appearance and course evaluation controlling for </a:t>
            </a:r>
            <a:r>
              <a:rPr lang="en-US" dirty="0" smtClean="0"/>
              <a:t>age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Does omitting age bias our estimates?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lvl="1"/>
            <a:r>
              <a:rPr lang="en-US" dirty="0" smtClean="0"/>
              <a:t>Is the relationship quadratic?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Is there a statistically significant relationship between course evaluation and beauty?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dummies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 a categorical variable “</a:t>
            </a:r>
            <a:r>
              <a:rPr lang="en-US" dirty="0" err="1" smtClean="0"/>
              <a:t>beauty_category</a:t>
            </a:r>
            <a:r>
              <a:rPr lang="en-US" dirty="0" smtClean="0"/>
              <a:t>” that takes the values:</a:t>
            </a:r>
          </a:p>
          <a:p>
            <a:pPr lvl="1"/>
            <a:r>
              <a:rPr lang="en-US" dirty="0" smtClean="0"/>
              <a:t> 1 for teacher’s in the 1</a:t>
            </a:r>
            <a:r>
              <a:rPr lang="en-US" baseline="30000" dirty="0" smtClean="0"/>
              <a:t>st</a:t>
            </a:r>
            <a:r>
              <a:rPr lang="en-US" dirty="0" smtClean="0"/>
              <a:t> quartile of beauty ranking</a:t>
            </a:r>
          </a:p>
          <a:p>
            <a:pPr lvl="1"/>
            <a:r>
              <a:rPr lang="en-US" dirty="0" smtClean="0"/>
              <a:t>2 for teacher’s between the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/>
              <a:t>quartile and </a:t>
            </a:r>
            <a:r>
              <a:rPr lang="en-US" dirty="0" smtClean="0"/>
              <a:t>the </a:t>
            </a:r>
            <a:r>
              <a:rPr lang="en-US" dirty="0" smtClean="0"/>
              <a:t>median of </a:t>
            </a:r>
            <a:r>
              <a:rPr lang="en-US" dirty="0" smtClean="0"/>
              <a:t>beauty </a:t>
            </a:r>
            <a:r>
              <a:rPr lang="en-US" dirty="0" smtClean="0"/>
              <a:t>ranking</a:t>
            </a:r>
          </a:p>
          <a:p>
            <a:pPr lvl="1"/>
            <a:r>
              <a:rPr lang="en-US" dirty="0" smtClean="0"/>
              <a:t>3 </a:t>
            </a:r>
            <a:r>
              <a:rPr lang="en-US" dirty="0" smtClean="0"/>
              <a:t>for teacher’s between the </a:t>
            </a:r>
            <a:r>
              <a:rPr lang="en-US" dirty="0" smtClean="0"/>
              <a:t>median and the 3</a:t>
            </a:r>
            <a:r>
              <a:rPr lang="en-US" baseline="30000" dirty="0" smtClean="0"/>
              <a:t>rd</a:t>
            </a:r>
            <a:r>
              <a:rPr lang="en-US" dirty="0" smtClean="0"/>
              <a:t> quartile of </a:t>
            </a:r>
            <a:r>
              <a:rPr lang="en-US" dirty="0" smtClean="0"/>
              <a:t>beauty </a:t>
            </a:r>
            <a:r>
              <a:rPr lang="en-US" dirty="0" smtClean="0"/>
              <a:t>ranking</a:t>
            </a:r>
            <a:endParaRPr lang="en-US" dirty="0" smtClean="0"/>
          </a:p>
          <a:p>
            <a:pPr lvl="1"/>
            <a:r>
              <a:rPr lang="en-US" dirty="0" smtClean="0"/>
              <a:t>4 </a:t>
            </a:r>
            <a:r>
              <a:rPr lang="en-US" dirty="0" smtClean="0"/>
              <a:t>for teacher’s in the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quartile of beauty ranking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You can give name to your categories if you think it helps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 teacher’s rating on </a:t>
            </a:r>
            <a:r>
              <a:rPr lang="en-US" dirty="0" err="1" smtClean="0"/>
              <a:t>beauty_category</a:t>
            </a:r>
            <a:r>
              <a:rPr lang="en-US" dirty="0" smtClean="0"/>
              <a:t>. Interpret your estimated coefficients.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Categorical dummies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499</Words>
  <Application>Microsoft Office PowerPoint</Application>
  <PresentationFormat>On-screen Show (4:3)</PresentationFormat>
  <Paragraphs>70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PUBPOL 639 Quantitative Methods for Program Evaluation </vt:lpstr>
      <vt:lpstr>Teacher ratings!</vt:lpstr>
      <vt:lpstr>Regular multivariate regression</vt:lpstr>
      <vt:lpstr>Introducing a quadratic term</vt:lpstr>
      <vt:lpstr>Interpretation</vt:lpstr>
      <vt:lpstr>Slide 6</vt:lpstr>
      <vt:lpstr>Slide 7</vt:lpstr>
      <vt:lpstr>Categorical dummies</vt:lpstr>
      <vt:lpstr>Categorical dummies</vt:lpstr>
      <vt:lpstr>From the categorical variable to the saturated model</vt:lpstr>
      <vt:lpstr>From the categorical variable to the saturated model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PUBPOL 639 &amp;  EDUC 737 Quantitative Methods for Program Evaluation</dc:title>
  <dc:creator>ytoullec</dc:creator>
  <cp:lastModifiedBy>ytoullec</cp:lastModifiedBy>
  <cp:revision>7</cp:revision>
  <dcterms:created xsi:type="dcterms:W3CDTF">2010-10-29T17:22:20Z</dcterms:created>
  <dcterms:modified xsi:type="dcterms:W3CDTF">2011-03-25T14:00:27Z</dcterms:modified>
</cp:coreProperties>
</file>