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85" r:id="rId6"/>
    <p:sldId id="263" r:id="rId7"/>
    <p:sldId id="264" r:id="rId8"/>
    <p:sldId id="278" r:id="rId9"/>
    <p:sldId id="265" r:id="rId10"/>
    <p:sldId id="266" r:id="rId11"/>
    <p:sldId id="286" r:id="rId12"/>
    <p:sldId id="267" r:id="rId13"/>
    <p:sldId id="282" r:id="rId14"/>
    <p:sldId id="288" r:id="rId15"/>
    <p:sldId id="283" r:id="rId16"/>
    <p:sldId id="268" r:id="rId17"/>
    <p:sldId id="269" r:id="rId18"/>
    <p:sldId id="277" r:id="rId19"/>
    <p:sldId id="270" r:id="rId20"/>
    <p:sldId id="271" r:id="rId21"/>
    <p:sldId id="281" r:id="rId22"/>
    <p:sldId id="275" r:id="rId23"/>
    <p:sldId id="284" r:id="rId24"/>
    <p:sldId id="272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4545" autoAdjust="0"/>
    <p:restoredTop sz="86473" autoAdjust="0"/>
  </p:normalViewPr>
  <p:slideViewPr>
    <p:cSldViewPr snapToGrid="0" snapToObjects="1">
      <p:cViewPr>
        <p:scale>
          <a:sx n="75" d="100"/>
          <a:sy n="75" d="100"/>
        </p:scale>
        <p:origin x="-592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276E-2B08-5A42-B466-F80C170988C6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0C7C-1F9A-9B4A-A30D-44E037562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276E-2B08-5A42-B466-F80C170988C6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0C7C-1F9A-9B4A-A30D-44E037562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276E-2B08-5A42-B466-F80C170988C6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0C7C-1F9A-9B4A-A30D-44E037562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276E-2B08-5A42-B466-F80C170988C6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0C7C-1F9A-9B4A-A30D-44E037562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276E-2B08-5A42-B466-F80C170988C6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0C7C-1F9A-9B4A-A30D-44E037562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276E-2B08-5A42-B466-F80C170988C6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0C7C-1F9A-9B4A-A30D-44E037562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276E-2B08-5A42-B466-F80C170988C6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0C7C-1F9A-9B4A-A30D-44E037562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276E-2B08-5A42-B466-F80C170988C6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0C7C-1F9A-9B4A-A30D-44E037562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276E-2B08-5A42-B466-F80C170988C6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0C7C-1F9A-9B4A-A30D-44E037562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276E-2B08-5A42-B466-F80C170988C6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0C7C-1F9A-9B4A-A30D-44E037562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276E-2B08-5A42-B466-F80C170988C6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0C7C-1F9A-9B4A-A30D-44E037562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276E-2B08-5A42-B466-F80C170988C6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0C7C-1F9A-9B4A-A30D-44E037562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toullec@umich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a.com/order/new/edu/gradplans/gp-campus.html" TargetMode="External"/><Relationship Id="rId3" Type="http://schemas.openxmlformats.org/officeDocument/2006/relationships/hyperlink" Target="https://virtualsites.umich.edu/connect/setup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PUBPOL </a:t>
            </a:r>
            <a:r>
              <a:rPr lang="en-US" dirty="0" smtClean="0"/>
              <a:t>639</a:t>
            </a:r>
            <a:br>
              <a:rPr lang="en-US" dirty="0" smtClean="0"/>
            </a:br>
            <a:r>
              <a:rPr lang="en-US" dirty="0" smtClean="0"/>
              <a:t>Quantitative Methods for Program Evaluation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584"/>
            <a:ext cx="6400800" cy="1752600"/>
          </a:xfrm>
        </p:spPr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1 – </a:t>
            </a:r>
            <a:r>
              <a:rPr lang="en-US" dirty="0" err="1" smtClean="0"/>
              <a:t>january</a:t>
            </a:r>
            <a:r>
              <a:rPr lang="en-US" dirty="0" smtClean="0"/>
              <a:t> 14</a:t>
            </a:r>
            <a:r>
              <a:rPr lang="en-US" baseline="30000" dirty="0" smtClean="0"/>
              <a:t>th</a:t>
            </a:r>
            <a:r>
              <a:rPr lang="en-US" dirty="0" smtClean="0"/>
              <a:t>, 2011 </a:t>
            </a:r>
          </a:p>
          <a:p>
            <a:r>
              <a:rPr lang="en-US" dirty="0" smtClean="0"/>
              <a:t>Yann Toullec – </a:t>
            </a:r>
            <a:r>
              <a:rPr lang="en-US" dirty="0" err="1" smtClean="0"/>
              <a:t>ytoullec@umich</a:t>
            </a:r>
            <a:r>
              <a:rPr lang="en-US" dirty="0" err="1"/>
              <a:t>.</a:t>
            </a:r>
            <a:r>
              <a:rPr lang="en-US" dirty="0" err="1" smtClean="0"/>
              <a:t>edu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748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Let’s do it</a:t>
            </a:r>
            <a:r>
              <a:rPr lang="en-US" dirty="0" smtClean="0">
                <a:cs typeface="Calibri"/>
              </a:rPr>
              <a:t> with the “</a:t>
            </a:r>
            <a:r>
              <a:rPr lang="en-US" dirty="0" err="1" smtClean="0">
                <a:solidFill>
                  <a:srgbClr val="000000"/>
                </a:solidFill>
                <a:cs typeface="Calibri"/>
              </a:rPr>
              <a:t>earnings.dta</a:t>
            </a:r>
            <a:r>
              <a:rPr lang="en-US" dirty="0" smtClean="0">
                <a:solidFill>
                  <a:srgbClr val="000000"/>
                </a:solidFill>
                <a:cs typeface="Calibri"/>
              </a:rPr>
              <a:t>”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database </a:t>
            </a:r>
            <a:r>
              <a:rPr lang="en-US" dirty="0" smtClean="0">
                <a:cs typeface="Calibri"/>
              </a:rPr>
              <a:t>in </a:t>
            </a:r>
            <a:r>
              <a:rPr lang="en-US" dirty="0">
                <a:cs typeface="Calibri"/>
              </a:rPr>
              <a:t>the section folder on </a:t>
            </a:r>
            <a:r>
              <a:rPr lang="en-US" dirty="0" err="1" smtClean="0">
                <a:cs typeface="Calibri"/>
              </a:rPr>
              <a:t>Ctools</a:t>
            </a:r>
            <a:r>
              <a:rPr lang="en-US" dirty="0" smtClean="0">
                <a:cs typeface="Calibri"/>
              </a:rPr>
              <a:t>. Download it from </a:t>
            </a:r>
            <a:r>
              <a:rPr lang="en-US" dirty="0" err="1" smtClean="0">
                <a:cs typeface="Calibri"/>
              </a:rPr>
              <a:t>Ctools</a:t>
            </a:r>
            <a:r>
              <a:rPr lang="en-US" dirty="0" smtClean="0">
                <a:cs typeface="Calibri"/>
              </a:rPr>
              <a:t> in your working directory. (details about the database source in section notes)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You can visualize your database clicking </a:t>
            </a:r>
            <a:r>
              <a:rPr lang="en-US" dirty="0" smtClean="0"/>
              <a:t>on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</a:rPr>
              <a:t>Data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View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icon.</a:t>
            </a:r>
          </a:p>
          <a:p>
            <a:endParaRPr lang="en-US" dirty="0" smtClean="0"/>
          </a:p>
          <a:p>
            <a:r>
              <a:rPr lang="en-US" dirty="0" smtClean="0"/>
              <a:t>Once you enter the command, all the variables of your database are listed in the variable box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Entering </a:t>
            </a:r>
            <a:r>
              <a:rPr lang="en-US" dirty="0" smtClean="0"/>
              <a:t>existing data into </a:t>
            </a:r>
            <a:r>
              <a:rPr lang="en-US" dirty="0" err="1" smtClean="0"/>
              <a:t>Stata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a command:</a:t>
            </a:r>
          </a:p>
          <a:p>
            <a:pPr algn="ctr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c</a:t>
            </a:r>
            <a:r>
              <a:rPr lang="en-US" sz="2400" dirty="0" err="1" smtClean="0">
                <a:latin typeface="Courier New"/>
                <a:cs typeface="Courier New"/>
              </a:rPr>
              <a:t>ommand_name</a:t>
            </a:r>
            <a:r>
              <a:rPr lang="en-US" sz="2400" dirty="0" smtClean="0">
                <a:latin typeface="Courier New"/>
                <a:cs typeface="Courier New"/>
              </a:rPr>
              <a:t> variable1 variable2 …, </a:t>
            </a:r>
            <a:r>
              <a:rPr lang="en-US" sz="2400" dirty="0" err="1" smtClean="0">
                <a:latin typeface="Courier New"/>
                <a:cs typeface="Courier New"/>
              </a:rPr>
              <a:t>optio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u="sng" dirty="0" smtClean="0">
                <a:latin typeface="+mj-lt"/>
                <a:cs typeface="Courier New"/>
              </a:rPr>
              <a:t>Example</a:t>
            </a:r>
            <a:r>
              <a:rPr lang="en-US" sz="2400" dirty="0" smtClean="0">
                <a:latin typeface="+mj-lt"/>
                <a:cs typeface="Courier New"/>
              </a:rPr>
              <a:t>: </a:t>
            </a:r>
            <a:r>
              <a:rPr lang="en-US" sz="2400" dirty="0" smtClean="0">
                <a:latin typeface="Courier New"/>
                <a:cs typeface="Courier New"/>
              </a:rPr>
              <a:t>summarize age, detail</a:t>
            </a:r>
          </a:p>
          <a:p>
            <a:pPr>
              <a:buNone/>
            </a:pPr>
            <a:r>
              <a:rPr lang="en-US" sz="2400" u="sng" dirty="0" smtClean="0">
                <a:latin typeface="+mj-lt"/>
                <a:cs typeface="Courier New"/>
              </a:rPr>
              <a:t>Example</a:t>
            </a:r>
            <a:r>
              <a:rPr lang="en-US" sz="2400" dirty="0" smtClean="0">
                <a:latin typeface="Courier New"/>
                <a:cs typeface="Courier New"/>
              </a:rPr>
              <a:t>: summarize age </a:t>
            </a:r>
            <a:r>
              <a:rPr lang="en-US" sz="2400" dirty="0" err="1" smtClean="0">
                <a:latin typeface="Courier New"/>
                <a:cs typeface="Courier New"/>
              </a:rPr>
              <a:t>educ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+mj-lt"/>
                <a:cs typeface="Courier New"/>
              </a:rPr>
              <a:t>For some commands, if you don’t specify variable names, </a:t>
            </a:r>
            <a:r>
              <a:rPr lang="en-US" sz="2400" dirty="0" err="1" smtClean="0">
                <a:latin typeface="+mj-lt"/>
                <a:cs typeface="Courier New"/>
              </a:rPr>
              <a:t>Stata</a:t>
            </a:r>
            <a:r>
              <a:rPr lang="en-US" sz="2400" dirty="0" smtClean="0">
                <a:latin typeface="+mj-lt"/>
                <a:cs typeface="Courier New"/>
              </a:rPr>
              <a:t> will execute the command for all the variable of your dataset.</a:t>
            </a:r>
          </a:p>
          <a:p>
            <a:pPr>
              <a:buNone/>
            </a:pPr>
            <a:r>
              <a:rPr lang="en-US" sz="2400" u="sng" dirty="0" smtClean="0">
                <a:latin typeface="+mj-lt"/>
                <a:cs typeface="Courier New"/>
              </a:rPr>
              <a:t>Example</a:t>
            </a:r>
            <a:r>
              <a:rPr lang="en-US" sz="2400" dirty="0" smtClean="0">
                <a:latin typeface="+mj-lt"/>
                <a:cs typeface="Courier New"/>
              </a:rPr>
              <a:t>: </a:t>
            </a:r>
            <a:r>
              <a:rPr lang="en-US" sz="2400" dirty="0" smtClean="0">
                <a:latin typeface="Courier New"/>
                <a:cs typeface="Courier New"/>
              </a:rPr>
              <a:t>summarize</a:t>
            </a:r>
          </a:p>
          <a:p>
            <a:pPr>
              <a:buNone/>
            </a:pPr>
            <a:r>
              <a:rPr lang="en-US" sz="2400" u="sng" dirty="0" smtClean="0">
                <a:latin typeface="+mj-lt"/>
                <a:cs typeface="Courier New"/>
              </a:rPr>
              <a:t>Example</a:t>
            </a:r>
            <a:r>
              <a:rPr lang="en-US" sz="2400" dirty="0" smtClean="0">
                <a:latin typeface="Courier New"/>
                <a:cs typeface="Courier New"/>
              </a:rPr>
              <a:t>: summarize, detail</a:t>
            </a:r>
          </a:p>
          <a:p>
            <a:pPr algn="ctr">
              <a:buNone/>
            </a:pP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 First commands : Describing data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 First commands : Describing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45" y="1417638"/>
            <a:ext cx="8662361" cy="5146066"/>
          </a:xfrm>
        </p:spPr>
        <p:txBody>
          <a:bodyPr>
            <a:normAutofit fontScale="62500" lnSpcReduction="20000"/>
          </a:bodyPr>
          <a:lstStyle/>
          <a:p>
            <a:r>
              <a:rPr lang="en-US" sz="3636" dirty="0" smtClean="0">
                <a:latin typeface="Courier New"/>
                <a:cs typeface="Courier New"/>
              </a:rPr>
              <a:t>describe</a:t>
            </a:r>
            <a:endParaRPr lang="en-US" sz="3636" dirty="0" smtClean="0">
              <a:latin typeface="Courier New"/>
              <a:cs typeface="Courier New"/>
            </a:endParaRPr>
          </a:p>
          <a:p>
            <a:pPr lvl="1"/>
            <a:r>
              <a:rPr lang="en-US" sz="2909" dirty="0" smtClean="0">
                <a:solidFill>
                  <a:srgbClr val="000000"/>
                </a:solidFill>
              </a:rPr>
              <a:t>Display a table describing the variables of your dataset (name, labels and type)</a:t>
            </a:r>
          </a:p>
          <a:p>
            <a:pPr lvl="1"/>
            <a:r>
              <a:rPr lang="en-US" sz="2909" dirty="0" smtClean="0">
                <a:solidFill>
                  <a:srgbClr val="000000"/>
                </a:solidFill>
              </a:rPr>
              <a:t>To limit the output to some variables, list their names after the command : </a:t>
            </a:r>
            <a:r>
              <a:rPr lang="en-US" sz="2909" dirty="0" smtClean="0">
                <a:latin typeface="Courier New"/>
                <a:cs typeface="Courier New"/>
              </a:rPr>
              <a:t>describe age</a:t>
            </a:r>
          </a:p>
          <a:p>
            <a:pPr lvl="1">
              <a:buNone/>
            </a:pPr>
            <a:endParaRPr lang="en-US" sz="2909" dirty="0" smtClean="0">
              <a:latin typeface="Courier New"/>
              <a:cs typeface="Courier New"/>
            </a:endParaRPr>
          </a:p>
          <a:p>
            <a:r>
              <a:rPr lang="en-US" sz="3636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</a:p>
          <a:p>
            <a:pPr lvl="1"/>
            <a:r>
              <a:rPr lang="en-US" sz="2909" dirty="0" smtClean="0">
                <a:solidFill>
                  <a:srgbClr val="000000"/>
                </a:solidFill>
                <a:latin typeface="Calibri"/>
                <a:cs typeface="Calibri"/>
              </a:rPr>
              <a:t>Display the dataset in the results window . Specify you variables of interest to limit the output.</a:t>
            </a:r>
          </a:p>
          <a:p>
            <a:pPr lvl="1">
              <a:buNone/>
            </a:pPr>
            <a:endParaRPr lang="en-US" sz="2909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3636" dirty="0" smtClean="0">
                <a:solidFill>
                  <a:srgbClr val="000000"/>
                </a:solidFill>
                <a:latin typeface="Courier New"/>
                <a:cs typeface="Courier New"/>
              </a:rPr>
              <a:t>summarize</a:t>
            </a:r>
          </a:p>
          <a:p>
            <a:pPr lvl="1"/>
            <a:r>
              <a:rPr lang="en-US" sz="2909" dirty="0" smtClean="0">
                <a:solidFill>
                  <a:srgbClr val="000000"/>
                </a:solidFill>
              </a:rPr>
              <a:t>Display summary statistics for all the variables of your dataset. You can also specify</a:t>
            </a:r>
          </a:p>
          <a:p>
            <a:pPr lvl="1"/>
            <a:r>
              <a:rPr lang="en-US" sz="2909" dirty="0" smtClean="0">
                <a:solidFill>
                  <a:srgbClr val="000000"/>
                </a:solidFill>
              </a:rPr>
              <a:t>You will have more summary statistics (percentiles for example) using the option </a:t>
            </a:r>
            <a:r>
              <a:rPr lang="en-US" sz="2909" dirty="0" smtClean="0">
                <a:solidFill>
                  <a:srgbClr val="000000"/>
                </a:solidFill>
                <a:latin typeface="Courier New"/>
                <a:cs typeface="Courier New"/>
              </a:rPr>
              <a:t>detail : summarize </a:t>
            </a:r>
            <a:r>
              <a:rPr lang="en-US" sz="2909" dirty="0" err="1" smtClean="0">
                <a:solidFill>
                  <a:srgbClr val="000000"/>
                </a:solidFill>
                <a:latin typeface="Courier New"/>
                <a:cs typeface="Courier New"/>
              </a:rPr>
              <a:t>educ</a:t>
            </a:r>
            <a:r>
              <a:rPr lang="en-US" sz="2909" dirty="0" smtClean="0">
                <a:solidFill>
                  <a:srgbClr val="000000"/>
                </a:solidFill>
                <a:latin typeface="Courier New"/>
                <a:cs typeface="Courier New"/>
              </a:rPr>
              <a:t>, detail</a:t>
            </a:r>
          </a:p>
          <a:p>
            <a:pPr lvl="1"/>
            <a:r>
              <a:rPr lang="en-US" sz="2909" dirty="0" smtClean="0">
                <a:solidFill>
                  <a:srgbClr val="000000"/>
                </a:solidFill>
              </a:rPr>
              <a:t>Quick review of summary statistics : what do they mean? </a:t>
            </a:r>
          </a:p>
          <a:p>
            <a:pPr lvl="1">
              <a:buNone/>
            </a:pPr>
            <a:endParaRPr lang="en-US" sz="2909" dirty="0" smtClean="0">
              <a:solidFill>
                <a:srgbClr val="000000"/>
              </a:solidFill>
            </a:endParaRPr>
          </a:p>
          <a:p>
            <a:r>
              <a:rPr lang="en-US" sz="3636" dirty="0" smtClean="0">
                <a:solidFill>
                  <a:srgbClr val="000000"/>
                </a:solidFill>
                <a:latin typeface="Courier New"/>
                <a:cs typeface="Courier New"/>
              </a:rPr>
              <a:t>tabulate </a:t>
            </a:r>
            <a:r>
              <a:rPr lang="en-US" sz="3636" dirty="0" err="1" smtClean="0">
                <a:solidFill>
                  <a:srgbClr val="000000"/>
                </a:solidFill>
                <a:latin typeface="Courier New"/>
                <a:cs typeface="Courier New"/>
              </a:rPr>
              <a:t>educ</a:t>
            </a:r>
            <a:endParaRPr lang="en-US" sz="3636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2909" dirty="0" smtClean="0">
                <a:solidFill>
                  <a:srgbClr val="000000"/>
                </a:solidFill>
                <a:latin typeface="Calibri"/>
                <a:cs typeface="Calibri"/>
              </a:rPr>
              <a:t>Display the frequency table for the variable </a:t>
            </a:r>
            <a:r>
              <a:rPr lang="en-US" sz="2909" dirty="0" err="1" smtClean="0">
                <a:solidFill>
                  <a:srgbClr val="000000"/>
                </a:solidFill>
                <a:latin typeface="Calibri"/>
                <a:cs typeface="Calibri"/>
              </a:rPr>
              <a:t>educ</a:t>
            </a:r>
            <a:r>
              <a:rPr lang="en-US" sz="2909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909" dirty="0" smtClean="0">
                <a:solidFill>
                  <a:srgbClr val="000000"/>
                </a:solidFill>
                <a:latin typeface="Calibri"/>
                <a:cs typeface="Calibri"/>
              </a:rPr>
              <a:t>(how many times each value of the variables is observed in the dataset)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5090"/>
          </a:xfrm>
        </p:spPr>
        <p:txBody>
          <a:bodyPr>
            <a:normAutofit fontScale="92500"/>
          </a:bodyPr>
          <a:lstStyle/>
          <a:p>
            <a:r>
              <a:rPr lang="en-US" sz="2353" dirty="0" smtClean="0"/>
              <a:t>You can restrict the use of your commands to certain observations of your dataset that satisfy one or more conditions</a:t>
            </a:r>
          </a:p>
          <a:p>
            <a:pPr>
              <a:buNone/>
            </a:pPr>
            <a:endParaRPr lang="en-US" sz="2162" dirty="0" smtClean="0"/>
          </a:p>
          <a:p>
            <a:r>
              <a:rPr lang="en-US" sz="2162" dirty="0" smtClean="0"/>
              <a:t>Format  of a command line</a:t>
            </a:r>
          </a:p>
          <a:p>
            <a:pPr lvl="1" algn="ctr">
              <a:buNone/>
            </a:pPr>
            <a:r>
              <a:rPr lang="en-US" sz="1800" i="1" dirty="0" smtClean="0">
                <a:latin typeface="Courier New"/>
                <a:cs typeface="Courier New"/>
              </a:rPr>
              <a:t>command</a:t>
            </a:r>
            <a:r>
              <a:rPr lang="en-US" sz="1800" dirty="0" smtClean="0">
                <a:latin typeface="Courier New"/>
                <a:cs typeface="Courier New"/>
              </a:rPr>
              <a:t> if </a:t>
            </a:r>
            <a:r>
              <a:rPr lang="en-US" sz="1800" i="1" dirty="0" smtClean="0">
                <a:latin typeface="Courier New"/>
                <a:cs typeface="Courier New"/>
              </a:rPr>
              <a:t>condition1 condition2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i="1" dirty="0" smtClean="0">
                <a:latin typeface="Courier New"/>
                <a:cs typeface="Courier New"/>
              </a:rPr>
              <a:t>options;</a:t>
            </a:r>
          </a:p>
          <a:p>
            <a:pPr lvl="1" algn="ctr">
              <a:buNone/>
            </a:pPr>
            <a:endParaRPr lang="en-US" sz="1800" i="1" dirty="0" smtClean="0">
              <a:latin typeface="Courier New"/>
              <a:cs typeface="Courier New"/>
            </a:endParaRPr>
          </a:p>
          <a:p>
            <a:r>
              <a:rPr lang="en-US" sz="2162" dirty="0" smtClean="0">
                <a:latin typeface="Calibri"/>
                <a:cs typeface="Calibri"/>
              </a:rPr>
              <a:t>Be careful with the syntax of conditions (big source of error messages) :</a:t>
            </a:r>
          </a:p>
          <a:p>
            <a:pPr lvl="3">
              <a:buFontTx/>
              <a:buChar char="-"/>
            </a:pPr>
            <a:r>
              <a:rPr lang="en-US" sz="1730" dirty="0" smtClean="0">
                <a:latin typeface="Calibri"/>
                <a:cs typeface="Calibri"/>
              </a:rPr>
              <a:t>Equal to                         ==</a:t>
            </a:r>
          </a:p>
          <a:p>
            <a:pPr lvl="3">
              <a:buFontTx/>
              <a:buChar char="-"/>
            </a:pPr>
            <a:r>
              <a:rPr lang="en-US" sz="1730" dirty="0" smtClean="0">
                <a:latin typeface="Calibri"/>
                <a:cs typeface="Calibri"/>
              </a:rPr>
              <a:t>Not equal to                 !=</a:t>
            </a:r>
          </a:p>
          <a:p>
            <a:pPr lvl="3">
              <a:buFontTx/>
              <a:buChar char="-"/>
            </a:pPr>
            <a:r>
              <a:rPr lang="en-US" sz="1730" dirty="0" smtClean="0">
                <a:latin typeface="Calibri"/>
                <a:cs typeface="Calibri"/>
              </a:rPr>
              <a:t>Higher than&gt;                &gt;</a:t>
            </a:r>
          </a:p>
          <a:p>
            <a:pPr lvl="3">
              <a:buFontTx/>
              <a:buChar char="-"/>
            </a:pPr>
            <a:r>
              <a:rPr lang="en-US" sz="1730" dirty="0" smtClean="0">
                <a:latin typeface="Calibri"/>
                <a:cs typeface="Calibri"/>
              </a:rPr>
              <a:t>Higher or equal to       &gt;=</a:t>
            </a:r>
          </a:p>
          <a:p>
            <a:pPr lvl="3">
              <a:buFontTx/>
              <a:buChar char="-"/>
            </a:pPr>
            <a:r>
              <a:rPr lang="en-US" sz="1730" dirty="0" smtClean="0">
                <a:latin typeface="Calibri"/>
                <a:cs typeface="Calibri"/>
              </a:rPr>
              <a:t>Condition 1 AND condition 2 : </a:t>
            </a:r>
            <a:r>
              <a:rPr lang="en-US" sz="1730" dirty="0" smtClean="0">
                <a:latin typeface="Courier New"/>
                <a:cs typeface="Courier New"/>
              </a:rPr>
              <a:t>condition1 &amp; condition2</a:t>
            </a:r>
          </a:p>
          <a:p>
            <a:pPr lvl="3">
              <a:buFontTx/>
              <a:buChar char="-"/>
            </a:pPr>
            <a:r>
              <a:rPr lang="en-US" sz="1730" dirty="0" smtClean="0">
                <a:latin typeface="Calibri"/>
                <a:cs typeface="Calibri"/>
              </a:rPr>
              <a:t>Condition 1 OR condition 2 : </a:t>
            </a:r>
            <a:r>
              <a:rPr lang="en-US" sz="1730" dirty="0" smtClean="0">
                <a:latin typeface="Courier New"/>
                <a:cs typeface="Courier New"/>
              </a:rPr>
              <a:t>condition1 | condition2</a:t>
            </a:r>
          </a:p>
          <a:p>
            <a:pPr lvl="4">
              <a:buFontTx/>
              <a:buChar char="-"/>
            </a:pPr>
            <a:endParaRPr lang="en-US" sz="1730" dirty="0" smtClean="0">
              <a:latin typeface="Calibri"/>
              <a:cs typeface="Calibri"/>
            </a:endParaRPr>
          </a:p>
          <a:p>
            <a:r>
              <a:rPr lang="en-US" sz="2162" dirty="0" smtClean="0">
                <a:latin typeface="Calibri"/>
                <a:cs typeface="Calibri"/>
              </a:rPr>
              <a:t>Example : detailed summary statistics of earnings for female :</a:t>
            </a:r>
          </a:p>
          <a:p>
            <a:pPr algn="ctr">
              <a:buNone/>
            </a:pPr>
            <a:r>
              <a:rPr lang="en-US" sz="2162" dirty="0" smtClean="0">
                <a:latin typeface="Calibri"/>
                <a:cs typeface="Calibri"/>
              </a:rPr>
              <a:t>	</a:t>
            </a:r>
            <a:r>
              <a:rPr lang="en-US" sz="1946" dirty="0" smtClean="0">
                <a:latin typeface="Courier New"/>
                <a:cs typeface="Courier New"/>
              </a:rPr>
              <a:t>summarize </a:t>
            </a:r>
            <a:r>
              <a:rPr lang="en-US" sz="1946" dirty="0" err="1" smtClean="0">
                <a:latin typeface="Courier New"/>
                <a:cs typeface="Courier New"/>
              </a:rPr>
              <a:t>hrlyearn</a:t>
            </a:r>
            <a:r>
              <a:rPr lang="en-US" sz="1946" dirty="0" smtClean="0">
                <a:latin typeface="Courier New"/>
                <a:cs typeface="Courier New"/>
              </a:rPr>
              <a:t> if female==1, detail</a:t>
            </a:r>
            <a:endParaRPr lang="en-US" sz="2162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/ </a:t>
            </a:r>
            <a:r>
              <a:rPr lang="en-US" dirty="0" err="1" smtClean="0"/>
              <a:t>bysort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By and </a:t>
            </a:r>
            <a:r>
              <a:rPr lang="en-US" dirty="0" err="1" smtClean="0"/>
              <a:t>bysort</a:t>
            </a:r>
            <a:r>
              <a:rPr lang="en-US" dirty="0" smtClean="0"/>
              <a:t> are an alternative </a:t>
            </a:r>
            <a:r>
              <a:rPr lang="en-US" dirty="0" smtClean="0"/>
              <a:t>to</a:t>
            </a:r>
            <a:r>
              <a:rPr lang="en-US" dirty="0" smtClean="0"/>
              <a:t> the “</a:t>
            </a:r>
            <a:r>
              <a:rPr lang="en-US" dirty="0" smtClean="0"/>
              <a:t>if”</a:t>
            </a:r>
            <a:r>
              <a:rPr lang="en-US" dirty="0" smtClean="0"/>
              <a:t> option. T</a:t>
            </a:r>
          </a:p>
          <a:p>
            <a:r>
              <a:rPr lang="en-US" dirty="0" smtClean="0"/>
              <a:t>It allows a command to be run separately for each value of a variable.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pPr lvl="1" algn="ctr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by female : summarize </a:t>
            </a:r>
            <a:r>
              <a:rPr lang="en-US" sz="2400" dirty="0" err="1" smtClean="0">
                <a:latin typeface="Courier New"/>
                <a:cs typeface="Courier New"/>
              </a:rPr>
              <a:t>hrlyear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2400" dirty="0" smtClean="0">
                <a:cs typeface="Calibri"/>
              </a:rPr>
              <a:t>Gives the summary statistics of earnings for each value of female, i.e. first for male, then for female</a:t>
            </a:r>
          </a:p>
          <a:p>
            <a:pPr lvl="1">
              <a:buNone/>
            </a:pPr>
            <a:r>
              <a:rPr lang="en-US" sz="2400" b="1" dirty="0" smtClean="0">
                <a:cs typeface="Calibri"/>
              </a:rPr>
              <a:t>BUT </a:t>
            </a:r>
            <a:r>
              <a:rPr lang="en-US" sz="2400" dirty="0" smtClean="0">
                <a:cs typeface="Calibri"/>
              </a:rPr>
              <a:t>the dataset needs to be sorted on “female” first :</a:t>
            </a:r>
          </a:p>
          <a:p>
            <a:pPr lvl="1" algn="ctr">
              <a:buNone/>
            </a:pPr>
            <a:r>
              <a:rPr lang="en-US" sz="2400" dirty="0" smtClean="0">
                <a:cs typeface="Calibri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sort female;</a:t>
            </a:r>
          </a:p>
          <a:p>
            <a:pPr lvl="1" algn="ctr">
              <a:buNone/>
            </a:pP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You can combine both commands using </a:t>
            </a:r>
            <a:r>
              <a:rPr lang="en-US" dirty="0" err="1" smtClean="0"/>
              <a:t>bysort</a:t>
            </a:r>
            <a:r>
              <a:rPr lang="en-US" dirty="0" smtClean="0"/>
              <a:t> :</a:t>
            </a:r>
          </a:p>
          <a:p>
            <a:pPr lvl="1" algn="ctr">
              <a:buNone/>
            </a:pPr>
            <a:r>
              <a:rPr lang="en-US" dirty="0" smtClean="0"/>
              <a:t>	</a:t>
            </a:r>
            <a:r>
              <a:rPr lang="en-US" sz="2162" dirty="0" err="1" smtClean="0">
                <a:latin typeface="Courier New"/>
                <a:cs typeface="Courier New"/>
              </a:rPr>
              <a:t>bysort</a:t>
            </a:r>
            <a:r>
              <a:rPr lang="en-US" sz="2162" dirty="0" smtClean="0">
                <a:latin typeface="Courier New"/>
                <a:cs typeface="Courier New"/>
              </a:rPr>
              <a:t> female : summarize </a:t>
            </a:r>
            <a:r>
              <a:rPr lang="en-US" sz="2162" dirty="0" err="1" smtClean="0">
                <a:latin typeface="Courier New"/>
                <a:cs typeface="Courier New"/>
              </a:rPr>
              <a:t>hrlyearn</a:t>
            </a:r>
            <a:r>
              <a:rPr lang="en-US" sz="2162" dirty="0" smtClean="0">
                <a:latin typeface="Courier New"/>
                <a:cs typeface="Courier New"/>
              </a:rPr>
              <a:t>;</a:t>
            </a:r>
          </a:p>
          <a:p>
            <a:pPr lvl="1" algn="ctr">
              <a:buNone/>
            </a:pPr>
            <a:endParaRPr lang="en-US" sz="2162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alibri"/>
              </a:rPr>
              <a:t>Really useful when you want to compare many subsets of your sample</a:t>
            </a:r>
            <a:endParaRPr lang="en-US" dirty="0" smtClean="0"/>
          </a:p>
          <a:p>
            <a:pPr lvl="2" algn="ctr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educ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summarize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hrlyearn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. Creating &amp; Editing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5333"/>
            <a:ext cx="9144000" cy="5672667"/>
          </a:xfrm>
        </p:spPr>
        <p:txBody>
          <a:bodyPr>
            <a:noAutofit/>
          </a:bodyPr>
          <a:lstStyle/>
          <a:p>
            <a:r>
              <a:rPr lang="en-US" sz="1500" dirty="0" smtClean="0"/>
              <a:t>Names and labels</a:t>
            </a:r>
          </a:p>
          <a:p>
            <a:pPr lvl="1"/>
            <a:r>
              <a:rPr lang="en-US" sz="1500" dirty="0" smtClean="0"/>
              <a:t>Change a variable name :</a:t>
            </a:r>
          </a:p>
          <a:p>
            <a:pPr lvl="1">
              <a:buNone/>
            </a:pPr>
            <a:r>
              <a:rPr lang="en-US" sz="1500" dirty="0" smtClean="0">
                <a:latin typeface="Courier New"/>
                <a:cs typeface="Courier New"/>
              </a:rPr>
              <a:t>	rename </a:t>
            </a:r>
            <a:r>
              <a:rPr lang="en-US" sz="1500" dirty="0" err="1" smtClean="0">
                <a:latin typeface="Courier New"/>
                <a:cs typeface="Courier New"/>
              </a:rPr>
              <a:t>educ</a:t>
            </a:r>
            <a:r>
              <a:rPr lang="en-US" sz="1500" dirty="0" smtClean="0">
                <a:latin typeface="Courier New"/>
                <a:cs typeface="Courier New"/>
              </a:rPr>
              <a:t> education;</a:t>
            </a:r>
          </a:p>
          <a:p>
            <a:pPr lvl="1"/>
            <a:r>
              <a:rPr lang="en-US" sz="1500" dirty="0" smtClean="0"/>
              <a:t>Give a label to a variable (will be useful later in the semester) : </a:t>
            </a:r>
            <a:br>
              <a:rPr lang="en-US" sz="1500" dirty="0" smtClean="0"/>
            </a:br>
            <a:r>
              <a:rPr lang="en-US" sz="1500" dirty="0" smtClean="0">
                <a:latin typeface="Courier New"/>
                <a:cs typeface="Courier New"/>
              </a:rPr>
              <a:t>label variable education “Years of education”</a:t>
            </a:r>
          </a:p>
          <a:p>
            <a:pPr>
              <a:buNone/>
            </a:pPr>
            <a:endParaRPr lang="en-US" sz="1500" dirty="0" smtClean="0"/>
          </a:p>
          <a:p>
            <a:r>
              <a:rPr lang="en-US" sz="1500" dirty="0" smtClean="0"/>
              <a:t>Generating a new variable using an equation</a:t>
            </a:r>
          </a:p>
          <a:p>
            <a:pPr>
              <a:buNone/>
            </a:pPr>
            <a:r>
              <a:rPr lang="en-US" sz="1500" dirty="0" smtClean="0"/>
              <a:t>	Ex : generate the dummy variable male :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	generate male=1-female;</a:t>
            </a:r>
          </a:p>
          <a:p>
            <a:pPr>
              <a:buNone/>
            </a:pPr>
            <a:endParaRPr lang="en-US" sz="1500" dirty="0" smtClean="0"/>
          </a:p>
          <a:p>
            <a:r>
              <a:rPr lang="en-US" sz="1500" dirty="0" smtClean="0"/>
              <a:t>Modifying an existing variable : replace</a:t>
            </a:r>
          </a:p>
          <a:p>
            <a:pPr>
              <a:buNone/>
            </a:pPr>
            <a:r>
              <a:rPr lang="en-US" sz="1500" dirty="0" smtClean="0"/>
              <a:t>	Ex : other way to generate the male variable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smtClean="0">
                <a:latin typeface="Courier New"/>
                <a:cs typeface="Courier New"/>
              </a:rPr>
              <a:t>gen male=1;  </a:t>
            </a:r>
            <a:r>
              <a:rPr lang="en-US" sz="1500" dirty="0" smtClean="0"/>
              <a:t>(each observation takes the value 1)</a:t>
            </a:r>
            <a:br>
              <a:rPr lang="en-US" sz="1500" dirty="0" smtClean="0"/>
            </a:br>
            <a:r>
              <a:rPr lang="en-US" sz="1500" dirty="0" smtClean="0">
                <a:latin typeface="Courier New"/>
                <a:cs typeface="Courier New"/>
              </a:rPr>
              <a:t>replace male=0 if female==1;  </a:t>
            </a:r>
            <a:r>
              <a:rPr lang="en-US" sz="1500" dirty="0" smtClean="0"/>
              <a:t>(replace the 1 by 0 for females)</a:t>
            </a:r>
          </a:p>
          <a:p>
            <a:endParaRPr lang="en-US" sz="1500" dirty="0" smtClean="0"/>
          </a:p>
          <a:p>
            <a:r>
              <a:rPr lang="en-US" sz="1500" dirty="0" smtClean="0"/>
              <a:t>If you have modified the data, you might have to save it :</a:t>
            </a:r>
          </a:p>
          <a:p>
            <a:pPr lvl="1" algn="ctr">
              <a:buNone/>
            </a:pPr>
            <a:r>
              <a:rPr lang="en-US" sz="1500" dirty="0" smtClean="0"/>
              <a:t> </a:t>
            </a:r>
            <a:r>
              <a:rPr lang="en-US" sz="1500" dirty="0" smtClean="0">
                <a:latin typeface="Courier New"/>
                <a:cs typeface="Courier New"/>
              </a:rPr>
              <a:t>save “M:/…/Section 1/newdataset.dta”;</a:t>
            </a:r>
          </a:p>
          <a:p>
            <a:pPr lvl="1" algn="ctr"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r>
              <a:rPr lang="en-US" sz="1500" dirty="0" smtClean="0"/>
              <a:t>If you want to overwrite an existing database, add the option </a:t>
            </a:r>
            <a:r>
              <a:rPr lang="en-US" sz="1500" dirty="0" smtClean="0">
                <a:latin typeface="Courier New"/>
                <a:cs typeface="Courier New"/>
              </a:rPr>
              <a:t>replace</a:t>
            </a:r>
            <a:endParaRPr lang="en-US"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en-US" dirty="0" smtClean="0"/>
              <a:t>File </a:t>
            </a:r>
            <a:r>
              <a:rPr lang="en-US" dirty="0" smtClean="0"/>
              <a:t>management on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02030"/>
          </a:xfrm>
        </p:spPr>
        <p:txBody>
          <a:bodyPr/>
          <a:lstStyle/>
          <a:p>
            <a:r>
              <a:rPr lang="en-US" dirty="0" smtClean="0"/>
              <a:t>Problems with using the command window only :</a:t>
            </a:r>
          </a:p>
          <a:p>
            <a:pPr lvl="2"/>
            <a:r>
              <a:rPr lang="en-US" dirty="0" smtClean="0"/>
              <a:t>We might want to use the output generated and paste it somewhere (in your Program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en-US" dirty="0" err="1" smtClean="0"/>
              <a:t>homeworks</a:t>
            </a:r>
            <a:r>
              <a:rPr lang="en-US" dirty="0" smtClean="0"/>
              <a:t> for example…)</a:t>
            </a:r>
          </a:p>
          <a:p>
            <a:pPr lvl="2"/>
            <a:r>
              <a:rPr lang="en-US" dirty="0" smtClean="0"/>
              <a:t>We might want to run a long sequence of commands many times</a:t>
            </a:r>
          </a:p>
          <a:p>
            <a:r>
              <a:rPr lang="en-US" dirty="0" smtClean="0"/>
              <a:t>Solutions :</a:t>
            </a:r>
          </a:p>
          <a:p>
            <a:pPr lvl="2"/>
            <a:r>
              <a:rPr lang="en-US" dirty="0" smtClean="0"/>
              <a:t>Log-files</a:t>
            </a:r>
          </a:p>
          <a:p>
            <a:pPr lvl="2"/>
            <a:r>
              <a:rPr lang="en-US" dirty="0" smtClean="0"/>
              <a:t>Do-files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log file (extension “.log”) contains the output you generate: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sz="2162" dirty="0" smtClean="0">
                <a:latin typeface="Courier New"/>
                <a:cs typeface="Courier New"/>
              </a:rPr>
              <a:t>log using “M://…/Section1/section1.log”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creates a log-file in the specified directory, and allows </a:t>
            </a:r>
            <a:r>
              <a:rPr lang="en-US" dirty="0" err="1" smtClean="0"/>
              <a:t>Stata</a:t>
            </a:r>
            <a:r>
              <a:rPr lang="en-US" dirty="0" smtClean="0"/>
              <a:t> to copy all the oncoming output in this file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logging-related commands :</a:t>
            </a:r>
          </a:p>
          <a:p>
            <a:pPr lvl="1"/>
            <a:r>
              <a:rPr lang="en-US" sz="2595" dirty="0" smtClean="0">
                <a:latin typeface="Courier New"/>
                <a:cs typeface="Courier New"/>
              </a:rPr>
              <a:t>log off </a:t>
            </a:r>
            <a:r>
              <a:rPr lang="en-US" dirty="0" smtClean="0"/>
              <a:t>and </a:t>
            </a:r>
            <a:r>
              <a:rPr lang="en-US" sz="2595" dirty="0" smtClean="0">
                <a:latin typeface="Courier New"/>
                <a:cs typeface="Courier New"/>
              </a:rPr>
              <a:t>log on </a:t>
            </a:r>
            <a:r>
              <a:rPr lang="en-US" dirty="0" smtClean="0"/>
              <a:t>temporarily suspend and resume logging</a:t>
            </a:r>
          </a:p>
          <a:p>
            <a:pPr lvl="1"/>
            <a:r>
              <a:rPr lang="en-US" sz="2595" dirty="0" smtClean="0">
                <a:latin typeface="Courier New"/>
                <a:cs typeface="Courier New"/>
              </a:rPr>
              <a:t>log close </a:t>
            </a:r>
            <a:r>
              <a:rPr lang="en-US" dirty="0" smtClean="0"/>
              <a:t>closes the current log-file</a:t>
            </a:r>
          </a:p>
          <a:p>
            <a:pPr lvl="1"/>
            <a:r>
              <a:rPr lang="en-US" dirty="0" smtClean="0"/>
              <a:t>to log in a preexisting log file, use the option </a:t>
            </a:r>
            <a:r>
              <a:rPr lang="en-US" sz="2400" dirty="0" smtClean="0">
                <a:latin typeface="Courier New"/>
                <a:cs typeface="Courier New"/>
              </a:rPr>
              <a:t>replace, </a:t>
            </a:r>
            <a:r>
              <a:rPr lang="en-US" sz="2824" dirty="0" smtClean="0">
                <a:latin typeface="Calibri"/>
                <a:cs typeface="Calibri"/>
              </a:rPr>
              <a:t>which allows </a:t>
            </a:r>
            <a:r>
              <a:rPr lang="en-US" sz="2824" dirty="0" err="1" smtClean="0">
                <a:latin typeface="Calibri"/>
                <a:cs typeface="Calibri"/>
              </a:rPr>
              <a:t>Stata</a:t>
            </a:r>
            <a:r>
              <a:rPr lang="en-US" sz="2824" dirty="0" smtClean="0">
                <a:latin typeface="Calibri"/>
                <a:cs typeface="Calibri"/>
              </a:rPr>
              <a:t> to overwrite a file</a:t>
            </a: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sz="2323" dirty="0" smtClean="0">
                <a:latin typeface="Courier New"/>
                <a:cs typeface="Courier New"/>
              </a:rPr>
              <a:t>log using “M://…/Section1/section1.log”, replace </a:t>
            </a:r>
          </a:p>
          <a:p>
            <a:pPr lvl="2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Log-files : </a:t>
            </a:r>
            <a:r>
              <a:rPr lang="en-US" dirty="0" smtClean="0">
                <a:solidFill>
                  <a:srgbClr val="000000"/>
                </a:solidFill>
              </a:rPr>
              <a:t>practicing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858"/>
            <a:ext cx="8229600" cy="513179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the command </a:t>
            </a:r>
            <a:r>
              <a:rPr lang="en-US" dirty="0" smtClean="0">
                <a:latin typeface="Courier New"/>
                <a:cs typeface="Courier New"/>
              </a:rPr>
              <a:t>log using</a:t>
            </a:r>
            <a:r>
              <a:rPr lang="en-US" dirty="0" smtClean="0"/>
              <a:t> to start logging your output in a file that you will call “section1.log” (to create in your working directory) </a:t>
            </a:r>
          </a:p>
          <a:p>
            <a:endParaRPr lang="en-US" dirty="0" smtClean="0"/>
          </a:p>
          <a:p>
            <a:r>
              <a:rPr lang="en-US" dirty="0" smtClean="0"/>
              <a:t>Use the command </a:t>
            </a:r>
            <a:r>
              <a:rPr lang="en-US" sz="2400" dirty="0" smtClean="0">
                <a:latin typeface="Courier New"/>
                <a:cs typeface="Courier New"/>
              </a:rPr>
              <a:t>summarize</a:t>
            </a:r>
            <a:r>
              <a:rPr lang="en-US" dirty="0" smtClean="0"/>
              <a:t> on the variables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hrlyearn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err="1" smtClean="0">
                <a:solidFill>
                  <a:srgbClr val="000000"/>
                </a:solidFill>
              </a:rPr>
              <a:t>educ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Open your log file (with a text editor) and check that your output has been copied there</a:t>
            </a:r>
          </a:p>
          <a:p>
            <a:endParaRPr lang="en-US" dirty="0" smtClean="0"/>
          </a:p>
          <a:p>
            <a:r>
              <a:rPr lang="en-US" dirty="0" smtClean="0"/>
              <a:t>Go back to </a:t>
            </a:r>
            <a:r>
              <a:rPr lang="en-US" dirty="0" err="1" smtClean="0"/>
              <a:t>Stata</a:t>
            </a:r>
            <a:r>
              <a:rPr lang="en-US" dirty="0" smtClean="0"/>
              <a:t>, suspend logging with </a:t>
            </a:r>
            <a:r>
              <a:rPr lang="en-US" dirty="0" smtClean="0">
                <a:latin typeface="Courier New"/>
                <a:cs typeface="Courier New"/>
              </a:rPr>
              <a:t>log off </a:t>
            </a:r>
            <a:r>
              <a:rPr lang="en-US" dirty="0" smtClean="0">
                <a:latin typeface="Calibri"/>
                <a:cs typeface="Calibri"/>
              </a:rPr>
              <a:t>and use the command </a:t>
            </a:r>
            <a:r>
              <a:rPr lang="en-US" dirty="0" smtClean="0">
                <a:latin typeface="Courier New"/>
                <a:cs typeface="Courier New"/>
              </a:rPr>
              <a:t>describe</a:t>
            </a:r>
            <a:r>
              <a:rPr lang="en-US" dirty="0" smtClean="0">
                <a:latin typeface="Calibri"/>
                <a:cs typeface="Calibri"/>
              </a:rPr>
              <a:t> on all the variables of the dataset.</a:t>
            </a:r>
          </a:p>
          <a:p>
            <a:pPr>
              <a:buNone/>
            </a:pP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Resume logging with </a:t>
            </a:r>
            <a:r>
              <a:rPr lang="en-US" sz="2857" dirty="0" smtClean="0">
                <a:latin typeface="Courier New"/>
                <a:cs typeface="Courier New"/>
              </a:rPr>
              <a:t>log on </a:t>
            </a:r>
            <a:r>
              <a:rPr lang="en-US" dirty="0" smtClean="0">
                <a:latin typeface="Calibri"/>
                <a:cs typeface="Calibri"/>
              </a:rPr>
              <a:t>and run the command </a:t>
            </a:r>
            <a:r>
              <a:rPr lang="en-US" dirty="0" smtClean="0">
                <a:latin typeface="Courier New"/>
                <a:cs typeface="Courier New"/>
              </a:rPr>
              <a:t>tabulate </a:t>
            </a:r>
          </a:p>
          <a:p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Go back to your log file and check which output has been copied</a:t>
            </a: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do-file contains a sequence of commands that can be processed automatically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create a do-file, click on the </a:t>
            </a:r>
            <a:r>
              <a:rPr lang="en-US" dirty="0" smtClean="0">
                <a:solidFill>
                  <a:srgbClr val="000000"/>
                </a:solidFill>
              </a:rPr>
              <a:t>Do-file Editor </a:t>
            </a:r>
            <a:r>
              <a:rPr lang="en-US" dirty="0" smtClean="0"/>
              <a:t>icon in the toolbar. Save the do-file that you have created in your working directory.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your do-file is open, you can run all the commands it contains by clicking on “</a:t>
            </a:r>
            <a:r>
              <a:rPr lang="en-US" dirty="0" smtClean="0">
                <a:solidFill>
                  <a:srgbClr val="000000"/>
                </a:solidFill>
              </a:rPr>
              <a:t>Do</a:t>
            </a:r>
            <a:r>
              <a:rPr lang="en-US" dirty="0" smtClean="0"/>
              <a:t>” or using </a:t>
            </a:r>
            <a:r>
              <a:rPr lang="en-US" dirty="0" err="1" smtClean="0">
                <a:solidFill>
                  <a:srgbClr val="000000"/>
                </a:solidFill>
              </a:rPr>
              <a:t>Ctrl+D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OH/ Sections organization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Stata</a:t>
            </a:r>
            <a:r>
              <a:rPr lang="en-US" dirty="0" smtClean="0"/>
              <a:t> : first </a:t>
            </a:r>
            <a:r>
              <a:rPr lang="en-US" dirty="0" smtClean="0"/>
              <a:t>steps</a:t>
            </a:r>
          </a:p>
          <a:p>
            <a:endParaRPr lang="en-US" dirty="0" smtClean="0"/>
          </a:p>
          <a:p>
            <a:r>
              <a:rPr lang="en-US" dirty="0" smtClean="0"/>
              <a:t>Questions about the diagnostic quiz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do-file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Magic lines : a good do file would always start the same way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1800" dirty="0" smtClean="0">
                <a:latin typeface="Courier New"/>
                <a:cs typeface="Courier New"/>
              </a:rPr>
              <a:t>clear all    </a:t>
            </a:r>
            <a:r>
              <a:rPr lang="en-US" sz="1800" dirty="0" smtClean="0">
                <a:latin typeface="Calibri"/>
                <a:cs typeface="Calibri"/>
              </a:rPr>
              <a:t>(clear all variables being used)</a:t>
            </a:r>
          </a:p>
          <a:p>
            <a:pPr lvl="2">
              <a:buNone/>
            </a:pPr>
            <a:r>
              <a:rPr lang="en-US" sz="1800" dirty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et </a:t>
            </a:r>
            <a:r>
              <a:rPr lang="en-US" sz="1800" dirty="0" err="1" smtClean="0">
                <a:latin typeface="Courier New"/>
                <a:cs typeface="Courier New"/>
              </a:rPr>
              <a:t>mem</a:t>
            </a:r>
            <a:r>
              <a:rPr lang="en-US" sz="1800" dirty="0" smtClean="0">
                <a:latin typeface="Courier New"/>
                <a:cs typeface="Courier New"/>
              </a:rPr>
              <a:t> 50m  </a:t>
            </a:r>
            <a:r>
              <a:rPr lang="en-US" sz="1800" dirty="0" smtClean="0">
                <a:latin typeface="Calibri"/>
                <a:cs typeface="Calibri"/>
              </a:rPr>
              <a:t>(set the memory size)</a:t>
            </a:r>
          </a:p>
          <a:p>
            <a:pPr lvl="2">
              <a:buNone/>
            </a:pPr>
            <a:r>
              <a:rPr lang="en-US" sz="1800" dirty="0" smtClean="0">
                <a:latin typeface="Courier New"/>
                <a:cs typeface="Courier New"/>
              </a:rPr>
              <a:t>capture log close </a:t>
            </a:r>
            <a:r>
              <a:rPr lang="en-US" sz="1800" dirty="0" smtClean="0">
                <a:latin typeface="Calibri"/>
                <a:cs typeface="Calibri"/>
              </a:rPr>
              <a:t>(closes all active log-files)</a:t>
            </a:r>
          </a:p>
          <a:p>
            <a:pPr lvl="2">
              <a:buNone/>
            </a:pPr>
            <a:r>
              <a:rPr lang="en-US" sz="1800" dirty="0" smtClean="0">
                <a:latin typeface="Courier New"/>
                <a:cs typeface="Courier New"/>
              </a:rPr>
              <a:t>set more off </a:t>
            </a:r>
            <a:r>
              <a:rPr lang="en-US" sz="1800" dirty="0" smtClean="0">
                <a:latin typeface="Calibri"/>
                <a:cs typeface="Calibri"/>
              </a:rPr>
              <a:t>(</a:t>
            </a:r>
            <a:r>
              <a:rPr lang="en-US" sz="1800" dirty="0" err="1" smtClean="0">
                <a:latin typeface="Calibri"/>
                <a:cs typeface="Calibri"/>
              </a:rPr>
              <a:t>desactivate</a:t>
            </a:r>
            <a:r>
              <a:rPr lang="en-US" sz="1800" dirty="0" smtClean="0">
                <a:latin typeface="Calibri"/>
                <a:cs typeface="Calibri"/>
              </a:rPr>
              <a:t> the more function that makes  you press  Enter to </a:t>
            </a:r>
            <a:r>
              <a:rPr lang="en-US" sz="1800" dirty="0" err="1" smtClean="0">
                <a:latin typeface="Calibri"/>
                <a:cs typeface="Calibri"/>
              </a:rPr>
              <a:t>diplay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</a:rPr>
              <a:t>smore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</a:rPr>
              <a:t>ouput</a:t>
            </a:r>
            <a:r>
              <a:rPr lang="en-US" sz="1800" dirty="0" smtClean="0">
                <a:latin typeface="Calibri"/>
                <a:cs typeface="Calibri"/>
              </a:rPr>
              <a:t> [can be annoying])</a:t>
            </a:r>
          </a:p>
          <a:p>
            <a:pPr lvl="2">
              <a:buNone/>
            </a:pPr>
            <a:r>
              <a:rPr lang="en-US" sz="1800" dirty="0" smtClean="0">
                <a:latin typeface="Courier New"/>
                <a:cs typeface="Courier New"/>
              </a:rPr>
              <a:t>#delimit;  </a:t>
            </a:r>
            <a:r>
              <a:rPr lang="en-US" sz="1800" dirty="0" smtClean="0">
                <a:cs typeface="Calibri"/>
              </a:rPr>
              <a:t>(optional starting from now, every command must end with a “;”)</a:t>
            </a:r>
            <a:endParaRPr lang="en-US" sz="1800" dirty="0" smtClean="0">
              <a:solidFill>
                <a:srgbClr val="FF0000"/>
              </a:solidFill>
              <a:cs typeface="Calibri"/>
            </a:endParaRPr>
          </a:p>
          <a:p>
            <a:pPr lvl="2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2">
              <a:buNone/>
            </a:pPr>
            <a:r>
              <a:rPr lang="en-US" sz="1800" dirty="0">
                <a:latin typeface="Courier New"/>
                <a:cs typeface="Courier New"/>
              </a:rPr>
              <a:t>u</a:t>
            </a:r>
            <a:r>
              <a:rPr lang="en-US" sz="1800" dirty="0" smtClean="0">
                <a:latin typeface="Courier New"/>
                <a:cs typeface="Courier New"/>
              </a:rPr>
              <a:t>se “M:\\...\Section 1\earnings.dta”, clear;</a:t>
            </a:r>
            <a:endParaRPr lang="en-US" sz="1800" dirty="0" smtClean="0">
              <a:latin typeface="Calibri"/>
              <a:cs typeface="Calibri"/>
            </a:endParaRPr>
          </a:p>
          <a:p>
            <a:pPr lvl="2">
              <a:buNone/>
            </a:pPr>
            <a:r>
              <a:rPr lang="en-US" sz="1800" dirty="0" smtClean="0">
                <a:latin typeface="Courier New"/>
                <a:cs typeface="Courier New"/>
              </a:rPr>
              <a:t>log using “M:\\...\Section 1\earnings.dta”, replace;        </a:t>
            </a:r>
            <a:endParaRPr lang="en-US" sz="1800" dirty="0" smtClean="0">
              <a:latin typeface="Calibri"/>
              <a:cs typeface="Calibri"/>
            </a:endParaRPr>
          </a:p>
          <a:p>
            <a:pPr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67" y="274638"/>
            <a:ext cx="7876933" cy="809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Executing your do-file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4438"/>
            <a:ext cx="8229600" cy="5550610"/>
          </a:xfrm>
        </p:spPr>
        <p:txBody>
          <a:bodyPr>
            <a:normAutofit fontScale="92500" lnSpcReduction="10000"/>
          </a:bodyPr>
          <a:lstStyle/>
          <a:p>
            <a:r>
              <a:rPr lang="en-US" sz="2323" dirty="0" smtClean="0"/>
              <a:t>Let’s fill our do-file with our basic commands:</a:t>
            </a:r>
          </a:p>
          <a:p>
            <a:pPr>
              <a:buNone/>
            </a:pPr>
            <a:r>
              <a:rPr lang="en-US" sz="1548" dirty="0" smtClean="0">
                <a:latin typeface="Courier New"/>
                <a:cs typeface="Courier New"/>
              </a:rPr>
              <a:t>			describe;</a:t>
            </a:r>
          </a:p>
          <a:p>
            <a:pPr>
              <a:buNone/>
            </a:pPr>
            <a:r>
              <a:rPr lang="en-US" sz="1548" dirty="0" smtClean="0">
                <a:latin typeface="Courier New"/>
                <a:cs typeface="Courier New"/>
              </a:rPr>
              <a:t>			summarize;</a:t>
            </a:r>
          </a:p>
          <a:p>
            <a:pPr>
              <a:buNone/>
            </a:pPr>
            <a:r>
              <a:rPr lang="en-US" sz="1548" dirty="0" smtClean="0">
                <a:latin typeface="Courier New"/>
                <a:cs typeface="Courier New"/>
              </a:rPr>
              <a:t>			tabulate </a:t>
            </a:r>
            <a:r>
              <a:rPr lang="en-US" sz="1548" dirty="0" err="1" smtClean="0">
                <a:latin typeface="Courier New"/>
                <a:cs typeface="Courier New"/>
              </a:rPr>
              <a:t>educ</a:t>
            </a:r>
            <a:r>
              <a:rPr lang="en-US" sz="1548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48" dirty="0" smtClean="0"/>
              <a:t>(if you included </a:t>
            </a:r>
            <a:r>
              <a:rPr lang="en-US" sz="1548" dirty="0" smtClean="0">
                <a:latin typeface="Courier New"/>
                <a:cs typeface="Courier New"/>
              </a:rPr>
              <a:t>#delimit; </a:t>
            </a:r>
            <a:r>
              <a:rPr lang="en-US" sz="1548" dirty="0" smtClean="0"/>
              <a:t>at the beginning of your do-file, you have to separate the commands with ; )</a:t>
            </a:r>
            <a:endParaRPr lang="en-US" sz="2323" dirty="0" smtClean="0"/>
          </a:p>
          <a:p>
            <a:pPr>
              <a:buNone/>
            </a:pPr>
            <a:endParaRPr lang="en-US" sz="2323" dirty="0" smtClean="0"/>
          </a:p>
          <a:p>
            <a:r>
              <a:rPr lang="en-US" sz="2323" dirty="0" smtClean="0"/>
              <a:t>To execute the commands, you have four options :</a:t>
            </a:r>
          </a:p>
          <a:p>
            <a:pPr lvl="1"/>
            <a:r>
              <a:rPr lang="en-US" sz="1730" dirty="0" smtClean="0">
                <a:sym typeface="Wingdings"/>
              </a:rPr>
              <a:t>Recommended : If you are working on your do-file, just press </a:t>
            </a:r>
            <a:r>
              <a:rPr lang="en-US" sz="1730" dirty="0" err="1" smtClean="0">
                <a:sym typeface="Wingdings"/>
              </a:rPr>
              <a:t>Ctrl+D</a:t>
            </a:r>
            <a:r>
              <a:rPr lang="en-US" sz="1730" dirty="0" smtClean="0">
                <a:sym typeface="Wingdings"/>
              </a:rPr>
              <a:t>, or click on the “Do” Icon</a:t>
            </a:r>
            <a:endParaRPr lang="en-US" sz="1730" dirty="0" smtClean="0"/>
          </a:p>
          <a:p>
            <a:pPr lvl="1"/>
            <a:r>
              <a:rPr lang="en-US" sz="1730" dirty="0" smtClean="0"/>
              <a:t>use the menu </a:t>
            </a:r>
            <a:r>
              <a:rPr lang="en-US" sz="1730" dirty="0" err="1" smtClean="0"/>
              <a:t>File</a:t>
            </a:r>
            <a:r>
              <a:rPr lang="en-US" sz="1730" dirty="0" err="1" smtClean="0">
                <a:solidFill>
                  <a:srgbClr val="000000"/>
                </a:solidFill>
                <a:sym typeface="Wingdings"/>
              </a:rPr>
              <a:t>Do</a:t>
            </a:r>
            <a:r>
              <a:rPr lang="en-US" sz="1730" dirty="0" smtClean="0">
                <a:solidFill>
                  <a:srgbClr val="000000"/>
                </a:solidFill>
                <a:sym typeface="Wingdings"/>
              </a:rPr>
              <a:t>…</a:t>
            </a:r>
          </a:p>
          <a:p>
            <a:pPr lvl="1"/>
            <a:r>
              <a:rPr lang="en-US" sz="1730" dirty="0" smtClean="0">
                <a:sym typeface="Wingdings"/>
              </a:rPr>
              <a:t>Use the command : </a:t>
            </a:r>
            <a:r>
              <a:rPr lang="en-US" sz="1730" dirty="0" smtClean="0">
                <a:solidFill>
                  <a:srgbClr val="000000"/>
                </a:solidFill>
                <a:latin typeface="Courier New"/>
                <a:cs typeface="Courier New"/>
                <a:sym typeface="Wingdings"/>
              </a:rPr>
              <a:t>do “M:\...\Section 1\section1.do”</a:t>
            </a:r>
          </a:p>
          <a:p>
            <a:pPr lvl="1"/>
            <a:r>
              <a:rPr lang="en-US" sz="1730" dirty="0" smtClean="0">
                <a:sym typeface="Wingdings"/>
              </a:rPr>
              <a:t>Go to your working directory and double-click on your do-file (</a:t>
            </a:r>
            <a:r>
              <a:rPr lang="en-US" sz="1730" dirty="0" err="1" smtClean="0">
                <a:sym typeface="Wingdings"/>
              </a:rPr>
              <a:t>Stata</a:t>
            </a:r>
            <a:r>
              <a:rPr lang="en-US" sz="1730" dirty="0" smtClean="0">
                <a:sym typeface="Wingdings"/>
              </a:rPr>
              <a:t> does not have to be opened)</a:t>
            </a:r>
          </a:p>
          <a:p>
            <a:pPr lvl="1">
              <a:buNone/>
            </a:pPr>
            <a:endParaRPr lang="en-US" sz="1548" dirty="0" smtClean="0">
              <a:sym typeface="Wingdings"/>
            </a:endParaRPr>
          </a:p>
          <a:p>
            <a:r>
              <a:rPr lang="en-US" sz="2323" dirty="0" err="1" smtClean="0">
                <a:sym typeface="Wingdings"/>
              </a:rPr>
              <a:t>Stata</a:t>
            </a:r>
            <a:r>
              <a:rPr lang="en-US" sz="2323" dirty="0" smtClean="0">
                <a:sym typeface="Wingdings"/>
              </a:rPr>
              <a:t> will stop for the first error in the do-file : better executing it many times during your work</a:t>
            </a:r>
          </a:p>
          <a:p>
            <a:endParaRPr lang="en-US" sz="2323" dirty="0" smtClean="0">
              <a:sym typeface="Wingdings"/>
            </a:endParaRPr>
          </a:p>
          <a:p>
            <a:r>
              <a:rPr lang="en-US" sz="2323" dirty="0" smtClean="0">
                <a:sym typeface="Wingdings"/>
              </a:rPr>
              <a:t>Don’t get to impatient about error message, it often a little mistakes (check the “;” , the brackets and the spelling first.)</a:t>
            </a:r>
          </a:p>
          <a:p>
            <a:endParaRPr lang="en-US" dirty="0" smtClean="0">
              <a:sym typeface="Wingding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824"/>
            <a:ext cx="8229600" cy="5407922"/>
          </a:xfrm>
        </p:spPr>
        <p:txBody>
          <a:bodyPr>
            <a:normAutofit fontScale="70000" lnSpcReduction="20000"/>
          </a:bodyPr>
          <a:lstStyle/>
          <a:p>
            <a:r>
              <a:rPr lang="en-US" sz="3368" dirty="0" err="1" smtClean="0"/>
              <a:t>Stata</a:t>
            </a:r>
            <a:r>
              <a:rPr lang="en-US" sz="3368" dirty="0" smtClean="0"/>
              <a:t> understand “short” commands :</a:t>
            </a:r>
          </a:p>
          <a:p>
            <a:pPr lvl="1"/>
            <a:r>
              <a:rPr lang="en-US" sz="2526" dirty="0" smtClean="0">
                <a:latin typeface="Courier New"/>
                <a:cs typeface="Courier New"/>
              </a:rPr>
              <a:t>sum</a:t>
            </a:r>
            <a:r>
              <a:rPr lang="en-US" sz="2526" dirty="0" smtClean="0"/>
              <a:t> instead of</a:t>
            </a:r>
            <a:r>
              <a:rPr lang="en-US" sz="2526" dirty="0" smtClean="0">
                <a:latin typeface="Courier New"/>
                <a:cs typeface="Courier New"/>
              </a:rPr>
              <a:t> summarize</a:t>
            </a:r>
          </a:p>
          <a:p>
            <a:pPr lvl="1"/>
            <a:r>
              <a:rPr lang="en-US" sz="2526" dirty="0" smtClean="0">
                <a:latin typeface="Courier New"/>
                <a:cs typeface="Courier New"/>
              </a:rPr>
              <a:t>tab </a:t>
            </a:r>
            <a:r>
              <a:rPr lang="en-US" sz="2526" dirty="0" smtClean="0"/>
              <a:t>instead of </a:t>
            </a:r>
            <a:r>
              <a:rPr lang="en-US" sz="2526" dirty="0" smtClean="0">
                <a:latin typeface="Courier New"/>
                <a:cs typeface="Courier New"/>
              </a:rPr>
              <a:t>tabulate</a:t>
            </a:r>
          </a:p>
          <a:p>
            <a:pPr lvl="1"/>
            <a:r>
              <a:rPr lang="en-US" sz="2526" dirty="0" err="1" smtClean="0">
                <a:latin typeface="Courier New"/>
                <a:cs typeface="Courier New"/>
              </a:rPr>
              <a:t>desc</a:t>
            </a:r>
            <a:r>
              <a:rPr lang="en-US" sz="2526" dirty="0" smtClean="0"/>
              <a:t> instead of </a:t>
            </a:r>
            <a:r>
              <a:rPr lang="en-US" sz="2526" dirty="0" smtClean="0">
                <a:latin typeface="Courier New"/>
                <a:cs typeface="Courier New"/>
              </a:rPr>
              <a:t>describe</a:t>
            </a:r>
          </a:p>
          <a:p>
            <a:pPr lvl="1"/>
            <a:r>
              <a:rPr lang="en-US" sz="2526" dirty="0" smtClean="0">
                <a:latin typeface="Courier New"/>
                <a:cs typeface="Courier New"/>
              </a:rPr>
              <a:t>d </a:t>
            </a:r>
            <a:r>
              <a:rPr lang="en-US" sz="2526" dirty="0" smtClean="0">
                <a:latin typeface="Calibri"/>
                <a:cs typeface="Calibri"/>
              </a:rPr>
              <a:t>instead of </a:t>
            </a:r>
            <a:r>
              <a:rPr lang="en-US" sz="2526" dirty="0" smtClean="0">
                <a:latin typeface="Courier New"/>
                <a:cs typeface="Courier New"/>
              </a:rPr>
              <a:t>detail</a:t>
            </a:r>
          </a:p>
          <a:p>
            <a:pPr lvl="1">
              <a:buNone/>
            </a:pPr>
            <a:r>
              <a:rPr lang="en-US" sz="2526" dirty="0" smtClean="0">
                <a:latin typeface="Calibri"/>
                <a:cs typeface="Calibri"/>
              </a:rPr>
              <a:t>Etc.</a:t>
            </a:r>
          </a:p>
          <a:p>
            <a:pPr lvl="1">
              <a:buNone/>
            </a:pPr>
            <a:endParaRPr lang="en-US" sz="2526" dirty="0" smtClean="0">
              <a:latin typeface="Calibri"/>
              <a:cs typeface="Calibri"/>
            </a:endParaRPr>
          </a:p>
          <a:p>
            <a:pPr lvl="1">
              <a:buNone/>
            </a:pPr>
            <a:r>
              <a:rPr lang="en-US" sz="2526" dirty="0" smtClean="0">
                <a:latin typeface="Calibri"/>
                <a:cs typeface="Calibri"/>
              </a:rPr>
              <a:t>Ex : </a:t>
            </a:r>
            <a:r>
              <a:rPr lang="en-US" sz="2526" dirty="0" smtClean="0">
                <a:latin typeface="Courier New"/>
                <a:cs typeface="Courier New"/>
              </a:rPr>
              <a:t>sum </a:t>
            </a:r>
            <a:r>
              <a:rPr lang="en-US" sz="2526" dirty="0" err="1" smtClean="0">
                <a:latin typeface="Courier New"/>
                <a:cs typeface="Courier New"/>
              </a:rPr>
              <a:t>hrlyearn</a:t>
            </a:r>
            <a:r>
              <a:rPr lang="en-US" sz="2526" dirty="0" smtClean="0">
                <a:latin typeface="Courier New"/>
                <a:cs typeface="Courier New"/>
              </a:rPr>
              <a:t>, </a:t>
            </a:r>
            <a:r>
              <a:rPr lang="en-US" sz="2526" dirty="0" err="1" smtClean="0">
                <a:latin typeface="Courier New"/>
                <a:cs typeface="Courier New"/>
              </a:rPr>
              <a:t>d</a:t>
            </a:r>
            <a:r>
              <a:rPr lang="en-US" sz="2526" dirty="0" smtClean="0">
                <a:latin typeface="Courier New"/>
                <a:cs typeface="Courier New"/>
              </a:rPr>
              <a:t> </a:t>
            </a:r>
            <a:r>
              <a:rPr lang="en-US" sz="2526" dirty="0" smtClean="0">
                <a:latin typeface="Calibri"/>
                <a:cs typeface="Calibri"/>
              </a:rPr>
              <a:t>instead of </a:t>
            </a:r>
            <a:r>
              <a:rPr lang="en-US" sz="2526" dirty="0" smtClean="0">
                <a:latin typeface="Courier New"/>
                <a:cs typeface="Courier New"/>
              </a:rPr>
              <a:t>summarize </a:t>
            </a:r>
            <a:r>
              <a:rPr lang="en-US" sz="2526" dirty="0" err="1" smtClean="0">
                <a:latin typeface="Courier New"/>
                <a:cs typeface="Courier New"/>
              </a:rPr>
              <a:t>hrlyearn</a:t>
            </a:r>
            <a:r>
              <a:rPr lang="en-US" sz="2526" dirty="0" smtClean="0">
                <a:latin typeface="Courier New"/>
                <a:cs typeface="Courier New"/>
              </a:rPr>
              <a:t>, detail</a:t>
            </a:r>
          </a:p>
          <a:p>
            <a:pPr lvl="1">
              <a:buNone/>
            </a:pPr>
            <a:endParaRPr lang="en-US" sz="2526" dirty="0" smtClean="0">
              <a:latin typeface="Calibri"/>
              <a:cs typeface="Calibri"/>
            </a:endParaRPr>
          </a:p>
          <a:p>
            <a:r>
              <a:rPr lang="en-US" sz="3368" dirty="0" smtClean="0"/>
              <a:t>To make a comment in </a:t>
            </a:r>
            <a:r>
              <a:rPr lang="en-US" sz="3368" dirty="0" err="1" smtClean="0"/>
              <a:t>Stata</a:t>
            </a:r>
            <a:r>
              <a:rPr lang="en-US" sz="3368" dirty="0" smtClean="0"/>
              <a:t>, use * at the beginning of a command line in your do-file. </a:t>
            </a:r>
          </a:p>
          <a:p>
            <a:pPr lvl="1"/>
            <a:r>
              <a:rPr lang="en-US" sz="2947" dirty="0" smtClean="0"/>
              <a:t>to comment a whole section of your do file, use */ before the first line and  after the last line of you commands</a:t>
            </a:r>
          </a:p>
          <a:p>
            <a:pPr lvl="1"/>
            <a:r>
              <a:rPr lang="en-US" sz="2947" dirty="0" smtClean="0"/>
              <a:t> useful if you don’t want to execute a series of command but want to keep them</a:t>
            </a:r>
          </a:p>
          <a:p>
            <a:endParaRPr lang="en-US" sz="2947" dirty="0" smtClean="0"/>
          </a:p>
          <a:p>
            <a:r>
              <a:rPr lang="en-US" sz="3368" dirty="0" smtClean="0"/>
              <a:t>Help on </a:t>
            </a:r>
            <a:r>
              <a:rPr lang="en-US" sz="3368" dirty="0" err="1" smtClean="0"/>
              <a:t>Stata</a:t>
            </a:r>
            <a:r>
              <a:rPr lang="en-US" sz="3368" dirty="0" smtClean="0"/>
              <a:t> is very useful ! Just type help + the name of a  command, and see what happens.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latin typeface="Calibri"/>
              <a:cs typeface="Calibri"/>
            </a:endParaRPr>
          </a:p>
          <a:p>
            <a:pPr lvl="1">
              <a:buNone/>
            </a:pP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262"/>
          </a:xfrm>
        </p:spPr>
        <p:txBody>
          <a:bodyPr/>
          <a:lstStyle/>
          <a:p>
            <a:r>
              <a:rPr lang="en-US" dirty="0" smtClean="0"/>
              <a:t>6. Some </a:t>
            </a:r>
            <a:r>
              <a:rPr lang="en-US" dirty="0" err="1" smtClean="0"/>
              <a:t>Stata</a:t>
            </a:r>
            <a:r>
              <a:rPr lang="en-US" dirty="0" smtClean="0"/>
              <a:t> tricks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6. Some o</a:t>
            </a:r>
            <a:r>
              <a:rPr lang="en-US" dirty="0" smtClean="0"/>
              <a:t>ther tricks…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 When</a:t>
            </a:r>
            <a:r>
              <a:rPr lang="en-US" sz="2800" dirty="0" smtClean="0"/>
              <a:t> </a:t>
            </a:r>
            <a:r>
              <a:rPr lang="en-US" sz="2800" dirty="0" smtClean="0"/>
              <a:t>work</a:t>
            </a:r>
            <a:r>
              <a:rPr lang="en-US" sz="2800" dirty="0" smtClean="0"/>
              <a:t>ing in the </a:t>
            </a:r>
            <a:r>
              <a:rPr lang="en-US" sz="2800" dirty="0" smtClean="0"/>
              <a:t>command window :</a:t>
            </a:r>
          </a:p>
          <a:p>
            <a:pPr lvl="1"/>
            <a:r>
              <a:rPr lang="en-US" sz="2400" dirty="0" smtClean="0"/>
              <a:t>You can click on a command in the review window instead of retyping it</a:t>
            </a:r>
          </a:p>
          <a:p>
            <a:pPr lvl="1"/>
            <a:r>
              <a:rPr lang="en-US" sz="2400" dirty="0" smtClean="0"/>
              <a:t>Click on the names of a variable in the variable window instead of typing its name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dirty="0" smtClean="0"/>
              <a:t>In problem sets, you will be asked to include a do and log file in your answers, so work on a do-file instead of using the command window. To paste your log-file, use the “Courier new” font and reduce the size to make it fit on the page.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In</a:t>
            </a:r>
            <a:r>
              <a:rPr lang="en-US" dirty="0" smtClean="0"/>
              <a:t>-class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Using a do-file :</a:t>
            </a:r>
          </a:p>
          <a:p>
            <a:pPr lvl="1">
              <a:buNone/>
            </a:pPr>
            <a:r>
              <a:rPr lang="en-US" dirty="0" smtClean="0"/>
              <a:t>1- Create a variable “</a:t>
            </a:r>
            <a:r>
              <a:rPr lang="en-US" dirty="0" err="1" smtClean="0"/>
              <a:t>studenttype</a:t>
            </a:r>
            <a:r>
              <a:rPr lang="en-US" dirty="0" smtClean="0"/>
              <a:t>” that takes the value 1 for high-school dropouts, 2 for high-school graduates  3 for college </a:t>
            </a:r>
            <a:r>
              <a:rPr lang="en-US" dirty="0" smtClean="0"/>
              <a:t>graduates (it is called a categorical variable)</a:t>
            </a:r>
          </a:p>
          <a:p>
            <a:pPr lvl="1">
              <a:buNone/>
            </a:pPr>
            <a:r>
              <a:rPr lang="en-US" dirty="0" smtClean="0"/>
              <a:t>2- Replace the variable “female” by a variable “male” that takes 1 for males, 0 for females</a:t>
            </a:r>
          </a:p>
          <a:p>
            <a:pPr lvl="1">
              <a:buNone/>
            </a:pPr>
            <a:r>
              <a:rPr lang="en-US" dirty="0" smtClean="0"/>
              <a:t>3- Display in a new log-file detailed summary statistics for male college graduates.</a:t>
            </a:r>
          </a:p>
          <a:p>
            <a:pPr lvl="1">
              <a:buNone/>
            </a:pPr>
            <a:r>
              <a:rPr lang="en-US" dirty="0" smtClean="0"/>
              <a:t>4- Label your variables with relevant and short descriptions</a:t>
            </a:r>
          </a:p>
          <a:p>
            <a:pPr lvl="1">
              <a:buNone/>
            </a:pPr>
            <a:r>
              <a:rPr lang="en-US" dirty="0" smtClean="0"/>
              <a:t>5- Save the modified dataset overwriting the previous one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 on Monday</a:t>
            </a:r>
          </a:p>
          <a:p>
            <a:r>
              <a:rPr lang="en-US" dirty="0" smtClean="0"/>
              <a:t>Lecture on Wednesday is replaced by section : Second part of </a:t>
            </a:r>
            <a:r>
              <a:rPr lang="en-US" dirty="0" err="1" smtClean="0"/>
              <a:t>Stata</a:t>
            </a:r>
            <a:r>
              <a:rPr lang="en-US" dirty="0" smtClean="0"/>
              <a:t> introduction:</a:t>
            </a:r>
          </a:p>
          <a:p>
            <a:pPr lvl="1"/>
            <a:r>
              <a:rPr lang="en-US" dirty="0" smtClean="0"/>
              <a:t>Hypothesis testing</a:t>
            </a:r>
          </a:p>
          <a:p>
            <a:pPr lvl="1"/>
            <a:r>
              <a:rPr lang="en-US" dirty="0" smtClean="0"/>
              <a:t>Introduction to </a:t>
            </a:r>
            <a:r>
              <a:rPr lang="en-US" dirty="0" err="1" smtClean="0"/>
              <a:t>bivariate</a:t>
            </a:r>
            <a:r>
              <a:rPr lang="en-US" dirty="0" smtClean="0"/>
              <a:t> regression</a:t>
            </a:r>
            <a:endParaRPr lang="en-US" dirty="0" smtClean="0"/>
          </a:p>
          <a:p>
            <a:pPr lvl="1"/>
            <a:r>
              <a:rPr lang="en-US" dirty="0" smtClean="0"/>
              <a:t>Generating plots</a:t>
            </a:r>
          </a:p>
          <a:p>
            <a:r>
              <a:rPr lang="en-US" dirty="0" smtClean="0"/>
              <a:t>No section on Saturday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Hours : </a:t>
            </a:r>
            <a:r>
              <a:rPr lang="en-US" dirty="0" err="1" smtClean="0"/>
              <a:t>Tu-Th</a:t>
            </a:r>
            <a:r>
              <a:rPr lang="en-US" dirty="0" smtClean="0"/>
              <a:t> noon-1pm </a:t>
            </a:r>
            <a:r>
              <a:rPr lang="en-US" dirty="0" smtClean="0"/>
              <a:t>Weill  </a:t>
            </a:r>
            <a:r>
              <a:rPr lang="en-US" dirty="0" smtClean="0"/>
              <a:t>3204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2"/>
              </a:rPr>
              <a:t>ytoullec@umich.edu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I answer emails within 24 hours.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8849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Fridays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smtClean="0"/>
              <a:t> 11:30, same </a:t>
            </a:r>
            <a:r>
              <a:rPr lang="en-US" dirty="0" smtClean="0"/>
              <a:t>classroom as </a:t>
            </a:r>
            <a:r>
              <a:rPr lang="en-US" dirty="0" smtClean="0"/>
              <a:t>lectures or computer lab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will do </a:t>
            </a:r>
            <a:r>
              <a:rPr lang="en-US" dirty="0" err="1" smtClean="0"/>
              <a:t>Stata</a:t>
            </a:r>
            <a:r>
              <a:rPr lang="en-US" dirty="0" smtClean="0"/>
              <a:t> trainings, review of the main concepts and readings, a couple of exercises, quizzes.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 usually start</a:t>
            </a:r>
            <a:r>
              <a:rPr lang="en-US" dirty="0" smtClean="0"/>
              <a:t> with 10 minutes of </a:t>
            </a:r>
            <a:r>
              <a:rPr lang="en-US" dirty="0" smtClean="0"/>
              <a:t>questions about lectures, readings, and </a:t>
            </a:r>
            <a:r>
              <a:rPr lang="en-US" dirty="0" err="1" smtClean="0"/>
              <a:t>homeworks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Sections are here to help you with the material. If there is anything you want me to cover, please email me beforehand !</a:t>
            </a:r>
          </a:p>
          <a:p>
            <a:endParaRPr lang="en-US" dirty="0" smtClean="0"/>
          </a:p>
          <a:p>
            <a:r>
              <a:rPr lang="en-US" dirty="0" smtClean="0"/>
              <a:t>I will post section material (</a:t>
            </a:r>
            <a:r>
              <a:rPr lang="en-US" dirty="0" err="1" smtClean="0"/>
              <a:t>ppt</a:t>
            </a:r>
            <a:r>
              <a:rPr lang="en-US" dirty="0" smtClean="0"/>
              <a:t> and/or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  <a:r>
              <a:rPr lang="en-US" dirty="0" smtClean="0"/>
              <a:t>notes, </a:t>
            </a:r>
            <a:r>
              <a:rPr lang="en-US" dirty="0" err="1" smtClean="0"/>
              <a:t>Stata</a:t>
            </a:r>
            <a:r>
              <a:rPr lang="en-US" dirty="0" smtClean="0"/>
              <a:t> material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Feedback/suggestions about sections are welcome 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Intoduction</a:t>
            </a:r>
            <a:r>
              <a:rPr lang="en-US" dirty="0" smtClean="0"/>
              <a:t> to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Stata</a:t>
            </a:r>
            <a:r>
              <a:rPr lang="en-US" dirty="0" smtClean="0"/>
              <a:t> Screen</a:t>
            </a:r>
          </a:p>
          <a:p>
            <a:pPr marL="514350" indent="-514350">
              <a:buAutoNum type="arabicPeriod"/>
            </a:pPr>
            <a:r>
              <a:rPr lang="en-US" dirty="0" smtClean="0"/>
              <a:t>Entering a database into </a:t>
            </a:r>
            <a:r>
              <a:rPr lang="en-US" dirty="0" err="1" smtClean="0"/>
              <a:t>Stata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First commands: describing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Creating / Editing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File management</a:t>
            </a:r>
          </a:p>
          <a:p>
            <a:pPr marL="514350" indent="-514350">
              <a:buAutoNum type="arabicPeriod"/>
            </a:pPr>
            <a:r>
              <a:rPr lang="en-US" dirty="0" smtClean="0"/>
              <a:t>Some </a:t>
            </a:r>
            <a:r>
              <a:rPr lang="en-US" dirty="0" err="1" smtClean="0"/>
              <a:t>Stata</a:t>
            </a:r>
            <a:r>
              <a:rPr lang="en-US" dirty="0" smtClean="0"/>
              <a:t> tricks</a:t>
            </a:r>
          </a:p>
          <a:p>
            <a:pPr marL="514350" indent="-514350">
              <a:buAutoNum type="arabicPeriod"/>
            </a:pPr>
            <a:r>
              <a:rPr lang="en-US" dirty="0" smtClean="0"/>
              <a:t>In-class exercise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 with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can you find </a:t>
            </a:r>
            <a:r>
              <a:rPr lang="en-US" dirty="0" err="1" smtClean="0"/>
              <a:t>Stata</a:t>
            </a:r>
            <a:endParaRPr lang="en-US" dirty="0" smtClean="0"/>
          </a:p>
          <a:p>
            <a:pPr lvl="1"/>
            <a:r>
              <a:rPr lang="en-US" dirty="0" smtClean="0"/>
              <a:t>You can buy it </a:t>
            </a:r>
            <a:r>
              <a:rPr lang="en-US" dirty="0" smtClean="0">
                <a:solidFill>
                  <a:srgbClr val="000000"/>
                </a:solidFill>
              </a:rPr>
              <a:t>through the </a:t>
            </a:r>
            <a:r>
              <a:rPr lang="en-US" dirty="0" err="1" smtClean="0">
                <a:solidFill>
                  <a:srgbClr val="000000"/>
                </a:solidFill>
              </a:rPr>
              <a:t>Stata</a:t>
            </a:r>
            <a:r>
              <a:rPr lang="en-US" dirty="0" smtClean="0">
                <a:solidFill>
                  <a:srgbClr val="000000"/>
                </a:solidFill>
              </a:rPr>
              <a:t> website :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  <a:hlinkClick r:id="rId2"/>
              </a:rPr>
              <a:t>http://www.stata.com/order/new/edu/gradplans/gp-campus.html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/>
              <a:t>Or use the virtual sites 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virtualsites.umich.edu</a:t>
            </a:r>
            <a:r>
              <a:rPr lang="en-US" dirty="0" smtClean="0">
                <a:hlinkClick r:id="rId3"/>
              </a:rPr>
              <a:t>/connect/setup/</a:t>
            </a:r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 will use </a:t>
            </a:r>
            <a:r>
              <a:rPr lang="en-US" dirty="0" err="1" smtClean="0"/>
              <a:t>Stata</a:t>
            </a:r>
            <a:r>
              <a:rPr lang="en-US" dirty="0" smtClean="0"/>
              <a:t> 11 </a:t>
            </a:r>
            <a:r>
              <a:rPr lang="en-US" dirty="0" smtClean="0"/>
              <a:t>(but the commands we will use are also in previous versions)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</a:t>
            </a:r>
            <a:r>
              <a:rPr lang="en-US" dirty="0" err="1" smtClean="0"/>
              <a:t>Stata</a:t>
            </a:r>
            <a:r>
              <a:rPr lang="en-US" dirty="0" smtClean="0"/>
              <a:t>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Command window</a:t>
            </a:r>
          </a:p>
          <a:p>
            <a:pPr lvl="1"/>
            <a:r>
              <a:rPr lang="en-US" dirty="0" smtClean="0"/>
              <a:t>Where you write commands and execute </a:t>
            </a:r>
            <a:r>
              <a:rPr lang="en-US" dirty="0" err="1" smtClean="0"/>
              <a:t>them(pressing</a:t>
            </a:r>
            <a:r>
              <a:rPr lang="en-US" dirty="0" smtClean="0"/>
              <a:t> the Enter key)</a:t>
            </a:r>
          </a:p>
          <a:p>
            <a:r>
              <a:rPr lang="en-US" dirty="0" smtClean="0"/>
              <a:t>Results window</a:t>
            </a:r>
          </a:p>
          <a:p>
            <a:pPr lvl="1"/>
            <a:r>
              <a:rPr lang="en-US" dirty="0" smtClean="0"/>
              <a:t>Where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output (or error messages) resulting from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commands is displayed</a:t>
            </a:r>
          </a:p>
          <a:p>
            <a:r>
              <a:rPr lang="en-US" dirty="0" smtClean="0"/>
              <a:t>Variables window</a:t>
            </a:r>
          </a:p>
          <a:p>
            <a:pPr lvl="1"/>
            <a:r>
              <a:rPr lang="en-US" dirty="0" smtClean="0"/>
              <a:t>Where the variables you are working with are listed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Review window</a:t>
            </a:r>
          </a:p>
          <a:p>
            <a:pPr lvl="1"/>
            <a:r>
              <a:rPr lang="en-US" dirty="0" smtClean="0"/>
              <a:t>Displays the history of the commands you have used during your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step : Create a 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748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Easy way to gather all your work in the same place and reuse it quickly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using a </a:t>
            </a:r>
            <a:r>
              <a:rPr lang="en-US" dirty="0" err="1" smtClean="0"/>
              <a:t>Umich</a:t>
            </a:r>
            <a:r>
              <a:rPr lang="en-US" dirty="0" smtClean="0"/>
              <a:t> session, go to “My IFS Home” and then in the “Private” folder.</a:t>
            </a:r>
          </a:p>
          <a:p>
            <a:endParaRPr lang="en-US" dirty="0" smtClean="0"/>
          </a:p>
          <a:p>
            <a:r>
              <a:rPr lang="en-US" dirty="0" smtClean="0"/>
              <a:t>Create a folder “Section 1” for today’s section.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Once</a:t>
            </a:r>
            <a:r>
              <a:rPr lang="en-US" dirty="0" smtClean="0"/>
              <a:t> </a:t>
            </a:r>
            <a:r>
              <a:rPr lang="en-US" dirty="0" smtClean="0"/>
              <a:t>your folder is </a:t>
            </a:r>
            <a:r>
              <a:rPr lang="en-US" dirty="0" smtClean="0"/>
              <a:t>created</a:t>
            </a:r>
            <a:r>
              <a:rPr lang="en-US" dirty="0" smtClean="0"/>
              <a:t>, copy the name of the </a:t>
            </a:r>
            <a:r>
              <a:rPr lang="en-US" dirty="0" smtClean="0"/>
              <a:t>directory (</a:t>
            </a:r>
            <a:r>
              <a:rPr lang="en-US" dirty="0" err="1" smtClean="0"/>
              <a:t>Ctrl+C</a:t>
            </a:r>
            <a:r>
              <a:rPr lang="en-US" dirty="0" smtClean="0"/>
              <a:t>), </a:t>
            </a:r>
            <a:r>
              <a:rPr lang="en-US" dirty="0" smtClean="0"/>
              <a:t>you will have to paste it many times later.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Entering </a:t>
            </a:r>
            <a:r>
              <a:rPr lang="en-US" dirty="0" smtClean="0"/>
              <a:t>existing data into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72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databases we will use in</a:t>
            </a:r>
            <a:r>
              <a:rPr lang="en-US" dirty="0" smtClean="0"/>
              <a:t> section have </a:t>
            </a:r>
            <a:r>
              <a:rPr lang="en-US" dirty="0" smtClean="0"/>
              <a:t>the extension “.</a:t>
            </a:r>
            <a:r>
              <a:rPr lang="en-US" dirty="0" err="1" smtClean="0"/>
              <a:t>dta</a:t>
            </a:r>
            <a:r>
              <a:rPr lang="en-US" dirty="0" smtClean="0"/>
              <a:t>”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Command to enter </a:t>
            </a:r>
            <a:r>
              <a:rPr lang="en-US" dirty="0"/>
              <a:t>a</a:t>
            </a:r>
            <a:r>
              <a:rPr lang="en-US" dirty="0" smtClean="0"/>
              <a:t> database in </a:t>
            </a:r>
            <a:r>
              <a:rPr lang="en-US" dirty="0" err="1" smtClean="0"/>
              <a:t>Stata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smtClean="0">
                <a:latin typeface="Courier New"/>
                <a:cs typeface="Courier New"/>
              </a:rPr>
              <a:t>use M:\\...\Section1\name.dta</a:t>
            </a:r>
          </a:p>
          <a:p>
            <a:pPr>
              <a:buNone/>
            </a:pP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Warning! </a:t>
            </a:r>
            <a:r>
              <a:rPr lang="en-US" sz="2800" dirty="0" err="1" smtClean="0">
                <a:latin typeface="Calibri"/>
                <a:cs typeface="Calibri"/>
              </a:rPr>
              <a:t>Stata</a:t>
            </a:r>
            <a:r>
              <a:rPr lang="en-US" sz="2800" dirty="0" smtClean="0">
                <a:latin typeface="Calibri"/>
                <a:cs typeface="Calibri"/>
              </a:rPr>
              <a:t> is not able to read directories that include one or more spaces, unless you use quotes :</a:t>
            </a:r>
          </a:p>
          <a:p>
            <a:pPr algn="ctr">
              <a:buNone/>
            </a:pPr>
            <a:r>
              <a:rPr lang="en-US" sz="2800" dirty="0" smtClean="0">
                <a:latin typeface="Cambria"/>
                <a:cs typeface="Cambria"/>
              </a:rPr>
              <a:t> </a:t>
            </a:r>
            <a:r>
              <a:rPr lang="en-US" sz="2824" dirty="0" smtClean="0">
                <a:latin typeface="Courier New"/>
                <a:cs typeface="Courier New"/>
              </a:rPr>
              <a:t>use </a:t>
            </a:r>
            <a:r>
              <a:rPr lang="en-US" sz="2824" dirty="0" smtClean="0">
                <a:solidFill>
                  <a:srgbClr val="FF0000"/>
                </a:solidFill>
                <a:latin typeface="Courier New"/>
                <a:cs typeface="Courier New"/>
              </a:rPr>
              <a:t>“</a:t>
            </a:r>
            <a:r>
              <a:rPr lang="en-US" sz="2824" dirty="0" smtClean="0">
                <a:solidFill>
                  <a:srgbClr val="000000"/>
                </a:solidFill>
                <a:latin typeface="Courier New"/>
                <a:cs typeface="Courier New"/>
              </a:rPr>
              <a:t>M:\\...\</a:t>
            </a:r>
            <a:r>
              <a:rPr lang="en-US" sz="2824" dirty="0" smtClean="0">
                <a:solidFill>
                  <a:srgbClr val="FF0000"/>
                </a:solidFill>
                <a:latin typeface="Courier New"/>
                <a:cs typeface="Courier New"/>
              </a:rPr>
              <a:t>Section 1</a:t>
            </a:r>
            <a:r>
              <a:rPr lang="en-US" sz="2824" dirty="0" smtClean="0">
                <a:solidFill>
                  <a:srgbClr val="000000"/>
                </a:solidFill>
                <a:latin typeface="Courier New"/>
                <a:cs typeface="Courier New"/>
              </a:rPr>
              <a:t>\name.dta</a:t>
            </a:r>
            <a:r>
              <a:rPr lang="en-US" sz="2824" dirty="0" smtClean="0">
                <a:solidFill>
                  <a:srgbClr val="FF0000"/>
                </a:solidFill>
                <a:latin typeface="Courier New"/>
                <a:cs typeface="Courier New"/>
              </a:rPr>
              <a:t>”</a:t>
            </a:r>
          </a:p>
          <a:p>
            <a:pPr algn="ctr">
              <a:buNone/>
            </a:pPr>
            <a:endParaRPr lang="en-US" sz="2824" dirty="0" smtClean="0">
              <a:latin typeface="Courier New"/>
              <a:cs typeface="Courier New"/>
            </a:endParaRPr>
          </a:p>
          <a:p>
            <a:r>
              <a:rPr lang="en-US" dirty="0" smtClean="0"/>
              <a:t>To avoid losing previous data when enter new data into </a:t>
            </a:r>
            <a:r>
              <a:rPr lang="en-US" dirty="0" err="1" smtClean="0"/>
              <a:t>Stata</a:t>
            </a:r>
            <a:r>
              <a:rPr lang="en-US" dirty="0" smtClean="0"/>
              <a:t>, </a:t>
            </a:r>
            <a:r>
              <a:rPr lang="en-US" dirty="0" smtClean="0"/>
              <a:t>add the option </a:t>
            </a:r>
            <a:r>
              <a:rPr lang="en-US" dirty="0" smtClean="0">
                <a:latin typeface="Courier New"/>
                <a:cs typeface="Courier New"/>
              </a:rPr>
              <a:t>clear</a:t>
            </a:r>
            <a:r>
              <a:rPr lang="en-US" dirty="0" smtClean="0"/>
              <a:t> (always use a coma before any option)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2400" dirty="0" smtClean="0">
                <a:latin typeface="Courier New"/>
                <a:cs typeface="Courier New"/>
              </a:rPr>
              <a:t>use “</a:t>
            </a:r>
            <a:r>
              <a:rPr lang="en-US" sz="2400" dirty="0" err="1" smtClean="0">
                <a:latin typeface="Courier New"/>
                <a:cs typeface="Courier New"/>
              </a:rPr>
              <a:t>locationOfMyFile.dta</a:t>
            </a:r>
            <a:r>
              <a:rPr lang="en-US" sz="2400" dirty="0" smtClean="0">
                <a:latin typeface="Courier New"/>
                <a:cs typeface="Courier New"/>
              </a:rPr>
              <a:t>”, clear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2223</Words>
  <Application>Microsoft Macintosh PowerPoint</Application>
  <PresentationFormat>On-screen Show (4:3)</PresentationFormat>
  <Paragraphs>256</Paragraphs>
  <Slides>25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PUBPOL 639 Quantitative Methods for Program Evaluation </vt:lpstr>
      <vt:lpstr>Agenda for today</vt:lpstr>
      <vt:lpstr>Contact Info</vt:lpstr>
      <vt:lpstr>Section</vt:lpstr>
      <vt:lpstr>Intoduction to Stata</vt:lpstr>
      <vt:lpstr>First steps with Stata</vt:lpstr>
      <vt:lpstr>1. The Stata Screen</vt:lpstr>
      <vt:lpstr>First step : Create a working directory</vt:lpstr>
      <vt:lpstr>2. Entering existing data into Stata</vt:lpstr>
      <vt:lpstr>2. Entering existing data into Stata</vt:lpstr>
      <vt:lpstr>3. First commands : Describing data</vt:lpstr>
      <vt:lpstr>3. First commands : Describing data</vt:lpstr>
      <vt:lpstr>if option</vt:lpstr>
      <vt:lpstr>By / bysort</vt:lpstr>
      <vt:lpstr>4. Creating &amp; Editing data</vt:lpstr>
      <vt:lpstr>5. File management on Stata</vt:lpstr>
      <vt:lpstr>Log-files</vt:lpstr>
      <vt:lpstr>Log-files : practicing</vt:lpstr>
      <vt:lpstr>Do-files</vt:lpstr>
      <vt:lpstr>Starting a do-file</vt:lpstr>
      <vt:lpstr>Executing your do-file</vt:lpstr>
      <vt:lpstr>6. Some Stata tricks</vt:lpstr>
      <vt:lpstr>6. Some other tricks…</vt:lpstr>
      <vt:lpstr>7. In-class exercise</vt:lpstr>
      <vt:lpstr>Next week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PUBPOL 639 &amp;  EDUC 737 Quantitative Methods for Program Evaluation </dc:title>
  <dc:creator>Yann Toullec</dc:creator>
  <cp:lastModifiedBy>Yann Toullec</cp:lastModifiedBy>
  <cp:revision>31</cp:revision>
  <dcterms:created xsi:type="dcterms:W3CDTF">2011-01-14T13:04:14Z</dcterms:created>
  <dcterms:modified xsi:type="dcterms:W3CDTF">2011-01-14T14:42:07Z</dcterms:modified>
</cp:coreProperties>
</file>