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Default Extension="pict" ContentType="image/pict"/>
  <Override PartName="/docProps/core.xml" ContentType="application/vnd.openxmlformats-package.core-properties+xml"/>
  <Default Extension="xlsx" ContentType="application/vnd.openxmlformats-officedocument.spreadsheetml.sheet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docProps/app.xml" ContentType="application/vnd.openxmlformats-officedocument.extended-properties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73" r:id="rId9"/>
    <p:sldId id="274" r:id="rId10"/>
    <p:sldId id="262" r:id="rId11"/>
    <p:sldId id="275" r:id="rId12"/>
    <p:sldId id="276" r:id="rId13"/>
    <p:sldId id="277" r:id="rId14"/>
    <p:sldId id="264" r:id="rId15"/>
    <p:sldId id="278" r:id="rId16"/>
    <p:sldId id="265" r:id="rId17"/>
    <p:sldId id="281" r:id="rId18"/>
    <p:sldId id="266" r:id="rId19"/>
    <p:sldId id="267" r:id="rId20"/>
    <p:sldId id="282" r:id="rId21"/>
    <p:sldId id="26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360F-2CA7-EE43-8099-D61EE688CE70}" type="datetimeFigureOut">
              <a:rPr lang="en-US" smtClean="0"/>
              <a:pPr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package" Target="../embeddings/Microsoft_Excel_Sheet1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r>
              <a:rPr lang="en-US" dirty="0" smtClean="0"/>
              <a:t> 7 – March 11</a:t>
            </a:r>
            <a:r>
              <a:rPr lang="en-US" baseline="30000" dirty="0" smtClean="0"/>
              <a:t>th</a:t>
            </a:r>
            <a:r>
              <a:rPr lang="en-US" dirty="0" smtClean="0"/>
              <a:t>,</a:t>
            </a:r>
            <a:r>
              <a:rPr lang="en-US" dirty="0" smtClean="0"/>
              <a:t> 2011</a:t>
            </a:r>
            <a:br>
              <a:rPr lang="en-US" dirty="0" smtClean="0"/>
            </a:br>
            <a:r>
              <a:rPr lang="en-US" dirty="0" smtClean="0"/>
              <a:t>Yann Toullec- </a:t>
            </a:r>
            <a:r>
              <a:rPr lang="en-US" dirty="0" err="1" smtClean="0"/>
              <a:t>ytoullec@umich.edu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PUBPOL 639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Quantitative Methods for </a:t>
            </a:r>
            <a:r>
              <a:rPr lang="en-US" dirty="0"/>
              <a:t>P</a:t>
            </a:r>
            <a:r>
              <a:rPr lang="en-US" dirty="0" smtClean="0"/>
              <a:t>rogram Evaluation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does the coefficient on</a:t>
            </a:r>
            <a:r>
              <a:rPr lang="en-US" dirty="0" smtClean="0"/>
              <a:t> high income change from </a:t>
            </a:r>
            <a:r>
              <a:rPr lang="en-US" dirty="0" smtClean="0"/>
              <a:t>regression</a:t>
            </a:r>
            <a:r>
              <a:rPr lang="en-US" dirty="0" smtClean="0"/>
              <a:t> 1 </a:t>
            </a:r>
            <a:r>
              <a:rPr lang="en-US" dirty="0" smtClean="0"/>
              <a:t>to</a:t>
            </a:r>
            <a:r>
              <a:rPr lang="en-US" dirty="0" smtClean="0"/>
              <a:t> 2? </a:t>
            </a:r>
            <a:r>
              <a:rPr lang="en-US" dirty="0" smtClean="0"/>
              <a:t>Could you expect this change? Explain using the OVB framework.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Same question</a:t>
            </a:r>
            <a:r>
              <a:rPr lang="en-US" dirty="0" smtClean="0"/>
              <a:t>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the coefficient on</a:t>
            </a:r>
            <a:r>
              <a:rPr lang="en-US" dirty="0" smtClean="0"/>
              <a:t> father’s education between 1 </a:t>
            </a:r>
            <a:r>
              <a:rPr lang="en-US" dirty="0" smtClean="0"/>
              <a:t>and 2.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Same question</a:t>
            </a:r>
            <a:r>
              <a:rPr lang="en-US" dirty="0" smtClean="0"/>
              <a:t> for the coefficient on high income between </a:t>
            </a:r>
            <a:r>
              <a:rPr lang="en-US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and 5.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the coefficient on high income change from regression 1 to 2? Could you expect this change? Explain using the OVB framework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question for the coefficient on father’s education between 1 and 2.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question for the coefficient on high income between 4 and 5.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Using the table and/or </a:t>
            </a:r>
            <a:r>
              <a:rPr lang="en-US" dirty="0" err="1" smtClean="0"/>
              <a:t>Stata</a:t>
            </a:r>
            <a:r>
              <a:rPr lang="en-US" dirty="0" smtClean="0"/>
              <a:t> commands, calculate the bias</a:t>
            </a:r>
            <a:r>
              <a:rPr lang="en-US" dirty="0" smtClean="0"/>
              <a:t> on </a:t>
            </a:r>
            <a:r>
              <a:rPr lang="en-US" dirty="0" smtClean="0"/>
              <a:t>the coefficient on</a:t>
            </a:r>
            <a:r>
              <a:rPr lang="en-US" dirty="0" smtClean="0"/>
              <a:t> high income </a:t>
            </a:r>
            <a:r>
              <a:rPr lang="en-US" dirty="0" smtClean="0"/>
              <a:t>in regression 1 due to omitting</a:t>
            </a:r>
            <a:r>
              <a:rPr lang="en-US" dirty="0" smtClean="0"/>
              <a:t> father’s education in </a:t>
            </a:r>
            <a:r>
              <a:rPr lang="en-US" dirty="0" smtClean="0"/>
              <a:t>the regression. Use two different methods.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2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consequence of omitting</a:t>
            </a:r>
            <a:r>
              <a:rPr lang="en-US" dirty="0" smtClean="0"/>
              <a:t> parental education in </a:t>
            </a:r>
            <a:r>
              <a:rPr lang="en-US" dirty="0" smtClean="0"/>
              <a:t>the interpretation of the relationship between</a:t>
            </a:r>
            <a:r>
              <a:rPr lang="en-US" dirty="0" smtClean="0"/>
              <a:t> education and income?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Would the answer be the same if we had used “Low income” instead of “High income”?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issues with OVB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the coefficient on</a:t>
            </a:r>
            <a:r>
              <a:rPr lang="en-US" dirty="0" smtClean="0"/>
              <a:t> female in </a:t>
            </a:r>
            <a:r>
              <a:rPr lang="en-US" dirty="0" smtClean="0"/>
              <a:t>regression 5 statistically </a:t>
            </a:r>
            <a:r>
              <a:rPr lang="en-US" dirty="0" smtClean="0"/>
              <a:t>significant? Describe the </a:t>
            </a:r>
            <a:r>
              <a:rPr lang="en-US" dirty="0" smtClean="0"/>
              <a:t>test and give an interpretation of your </a:t>
            </a:r>
            <a:r>
              <a:rPr lang="en-US" dirty="0" smtClean="0"/>
              <a:t>results.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Same question for the coefficient on</a:t>
            </a:r>
            <a:r>
              <a:rPr lang="en-US" dirty="0" smtClean="0"/>
              <a:t> </a:t>
            </a:r>
            <a:r>
              <a:rPr lang="en-US" dirty="0" smtClean="0"/>
              <a:t>distance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Is the relationship between education and parental (mother AND father’s education) holding income constant statistically significant?</a:t>
            </a:r>
            <a:r>
              <a:rPr lang="en-US" dirty="0" smtClean="0"/>
              <a:t> </a:t>
            </a:r>
            <a:r>
              <a:rPr lang="en-US" dirty="0" smtClean="0"/>
              <a:t>Fully </a:t>
            </a:r>
            <a:r>
              <a:rPr lang="en-US" dirty="0" smtClean="0"/>
              <a:t>describe the test and answer this </a:t>
            </a:r>
            <a:r>
              <a:rPr lang="en-US" dirty="0" smtClean="0"/>
              <a:t>question using </a:t>
            </a:r>
            <a:r>
              <a:rPr lang="en-US" dirty="0" err="1" smtClean="0"/>
              <a:t>Stata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new </a:t>
            </a:r>
            <a:r>
              <a:rPr lang="en-US" dirty="0" err="1" smtClean="0"/>
              <a:t>Stata</a:t>
            </a:r>
            <a:r>
              <a:rPr lang="en-US" dirty="0" smtClean="0"/>
              <a:t> commands: </a:t>
            </a:r>
            <a:r>
              <a:rPr lang="en-US" sz="2800" dirty="0" err="1" smtClean="0">
                <a:latin typeface="Courier New"/>
                <a:cs typeface="Courier New"/>
              </a:rPr>
              <a:t>est</a:t>
            </a:r>
            <a:r>
              <a:rPr lang="en-US" sz="2800" dirty="0" smtClean="0">
                <a:latin typeface="Courier New"/>
                <a:cs typeface="Courier New"/>
              </a:rPr>
              <a:t>, display, outreg2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Interpreting </a:t>
            </a:r>
            <a:r>
              <a:rPr lang="en-US" dirty="0" smtClean="0"/>
              <a:t>coefficients (</a:t>
            </a:r>
            <a:r>
              <a:rPr lang="en-US" dirty="0" err="1" smtClean="0"/>
              <a:t>bivariate</a:t>
            </a:r>
            <a:r>
              <a:rPr lang="en-US" dirty="0" smtClean="0"/>
              <a:t>, multiple, continuous variable, binary variable)</a:t>
            </a:r>
            <a:endParaRPr lang="en-US" dirty="0" smtClean="0"/>
          </a:p>
          <a:p>
            <a:r>
              <a:rPr lang="en-US" dirty="0" smtClean="0"/>
              <a:t>OVB </a:t>
            </a:r>
            <a:r>
              <a:rPr lang="en-US" dirty="0" smtClean="0"/>
              <a:t>framework (methods, how to guess the sign, understate-</a:t>
            </a:r>
            <a:r>
              <a:rPr lang="en-US" dirty="0" err="1" smtClean="0"/>
              <a:t>overtsate</a:t>
            </a:r>
            <a:r>
              <a:rPr lang="en-US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Hypothesis test in multiple regression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coefficient on female in regression 5 statistically significant? Describe the test and give an interpretation of your </a:t>
            </a:r>
            <a:r>
              <a:rPr lang="en-US" dirty="0" smtClean="0"/>
              <a:t>results.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question for the coefficient on</a:t>
            </a:r>
            <a:r>
              <a:rPr lang="en-US" dirty="0" smtClean="0"/>
              <a:t> distance in </a:t>
            </a:r>
            <a:r>
              <a:rPr lang="en-US" dirty="0" smtClean="0"/>
              <a:t>regression 5.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Is the relationship between education and parental (mother AND father’s education) holding income constant statistically significant? Fully describe the test and answer this question using </a:t>
            </a:r>
            <a:r>
              <a:rPr lang="en-US" sz="2400" dirty="0" err="1" smtClean="0"/>
              <a:t>Stata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</a:t>
            </a:r>
            <a:r>
              <a:rPr lang="en-US" dirty="0" smtClean="0"/>
              <a:t> the database</a:t>
            </a:r>
            <a:r>
              <a:rPr lang="en-US" dirty="0" smtClean="0"/>
              <a:t> from assignment 2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ariables :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ed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  <a:r>
              <a:rPr lang="en-US" dirty="0" smtClean="0"/>
              <a:t> education in years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err="1" smtClean="0">
                <a:latin typeface="Courier New"/>
                <a:cs typeface="Courier New"/>
              </a:rPr>
              <a:t>ncomehi</a:t>
            </a:r>
            <a:r>
              <a:rPr lang="en-US" dirty="0" smtClean="0"/>
              <a:t>: =1 if income &gt;$25k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d</a:t>
            </a:r>
            <a:r>
              <a:rPr lang="en-US" dirty="0" err="1" smtClean="0">
                <a:latin typeface="Courier New"/>
                <a:cs typeface="Courier New"/>
              </a:rPr>
              <a:t>adcoll</a:t>
            </a:r>
            <a:r>
              <a:rPr lang="en-US" dirty="0" smtClean="0"/>
              <a:t> </a:t>
            </a:r>
            <a:r>
              <a:rPr lang="en-US" dirty="0" smtClean="0"/>
              <a:t>: =1</a:t>
            </a:r>
            <a:r>
              <a:rPr lang="en-US" dirty="0" smtClean="0"/>
              <a:t> if father </a:t>
            </a:r>
            <a:r>
              <a:rPr lang="en-US" dirty="0" smtClean="0"/>
              <a:t>has a college degree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momcoll</a:t>
            </a:r>
            <a:r>
              <a:rPr lang="en-US" dirty="0" smtClean="0"/>
              <a:t> </a:t>
            </a:r>
            <a:r>
              <a:rPr lang="en-US" dirty="0" smtClean="0"/>
              <a:t>: =1 if</a:t>
            </a:r>
            <a:r>
              <a:rPr lang="en-US" dirty="0" smtClean="0"/>
              <a:t> mother </a:t>
            </a:r>
            <a:r>
              <a:rPr lang="en-US" dirty="0" smtClean="0"/>
              <a:t>has a college </a:t>
            </a:r>
            <a:r>
              <a:rPr lang="en-US" dirty="0" smtClean="0"/>
              <a:t>degree</a:t>
            </a:r>
            <a:endParaRPr lang="en-US" dirty="0" smtClean="0"/>
          </a:p>
          <a:p>
            <a:pPr lvl="1"/>
            <a:r>
              <a:rPr lang="en-US" dirty="0" smtClean="0">
                <a:latin typeface="Courier New"/>
                <a:cs typeface="Courier New"/>
              </a:rPr>
              <a:t>female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  <a:r>
              <a:rPr lang="en-US" dirty="0" smtClean="0"/>
              <a:t> =1 for females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dist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  <a:r>
              <a:rPr lang="en-US" dirty="0" smtClean="0"/>
              <a:t> distance in 10s of miles form the closest 4-year colleg</a:t>
            </a:r>
            <a:r>
              <a:rPr lang="en-US" dirty="0" smtClean="0"/>
              <a:t>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outreg2, build a regression table with 5 different models. The first model should be he regression of schooling on </a:t>
            </a:r>
            <a:r>
              <a:rPr lang="en-US" dirty="0" err="1" smtClean="0"/>
              <a:t>incomehi</a:t>
            </a:r>
            <a:r>
              <a:rPr lang="en-US" dirty="0" smtClean="0"/>
              <a:t>. For the following models, add successively </a:t>
            </a:r>
            <a:r>
              <a:rPr lang="en-US" dirty="0" err="1" smtClean="0"/>
              <a:t>dadcoll</a:t>
            </a:r>
            <a:r>
              <a:rPr lang="en-US" dirty="0" smtClean="0"/>
              <a:t>, </a:t>
            </a:r>
            <a:r>
              <a:rPr lang="en-US" dirty="0" err="1" smtClean="0"/>
              <a:t>momcoll</a:t>
            </a:r>
            <a:r>
              <a:rPr lang="en-US" dirty="0" smtClean="0"/>
              <a:t>, female and distance.</a:t>
            </a:r>
            <a:endParaRPr lang="en-US" smtClean="0"/>
          </a:p>
          <a:p>
            <a:pPr>
              <a:buNone/>
            </a:pPr>
            <a:endParaRPr lang="en-US" smtClean="0"/>
          </a:p>
          <a:p>
            <a:r>
              <a:rPr lang="en-US" dirty="0" smtClean="0"/>
              <a:t>Reformat your table so that it looks a bit better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results :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7017" y="1601466"/>
          <a:ext cx="8366983" cy="4335784"/>
        </p:xfrm>
        <a:graphic>
          <a:graphicData uri="http://schemas.openxmlformats.org/presentationml/2006/ole">
            <p:oleObj spid="_x0000_s16389" name="Worksheet" r:id="rId3" imgW="7721600" imgH="4000500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 the following elements :</a:t>
            </a:r>
          </a:p>
          <a:p>
            <a:pPr lvl="1"/>
            <a:r>
              <a:rPr lang="en-US" dirty="0" smtClean="0"/>
              <a:t>Coefficient on</a:t>
            </a:r>
            <a:r>
              <a:rPr lang="en-US" dirty="0" smtClean="0"/>
              <a:t> High Income </a:t>
            </a:r>
            <a:r>
              <a:rPr lang="en-US" dirty="0" smtClean="0"/>
              <a:t>in 1</a:t>
            </a:r>
          </a:p>
          <a:p>
            <a:pPr lvl="1"/>
            <a:r>
              <a:rPr lang="en-US" dirty="0" smtClean="0"/>
              <a:t>Coefficient on</a:t>
            </a:r>
            <a:r>
              <a:rPr lang="en-US" dirty="0" smtClean="0"/>
              <a:t> High Income in 3</a:t>
            </a:r>
          </a:p>
          <a:p>
            <a:pPr lvl="1"/>
            <a:r>
              <a:rPr lang="en-US" dirty="0" smtClean="0"/>
              <a:t>Coefficient on</a:t>
            </a:r>
            <a:r>
              <a:rPr lang="en-US" dirty="0" smtClean="0"/>
              <a:t> Female in 4</a:t>
            </a:r>
          </a:p>
          <a:p>
            <a:pPr lvl="1"/>
            <a:r>
              <a:rPr lang="en-US" dirty="0" smtClean="0"/>
              <a:t>Coefficient on</a:t>
            </a:r>
            <a:r>
              <a:rPr lang="en-US" dirty="0" smtClean="0"/>
              <a:t> Distance in </a:t>
            </a:r>
            <a:r>
              <a:rPr lang="en-US" dirty="0" smtClean="0"/>
              <a:t>5</a:t>
            </a:r>
          </a:p>
          <a:p>
            <a:pPr lvl="1"/>
            <a:r>
              <a:rPr lang="en-US" dirty="0" smtClean="0"/>
              <a:t>Constant in</a:t>
            </a:r>
            <a:r>
              <a:rPr lang="en-US" dirty="0" smtClean="0"/>
              <a:t> 4</a:t>
            </a:r>
          </a:p>
          <a:p>
            <a:pPr lvl="1"/>
            <a:r>
              <a:rPr lang="en-US" dirty="0" smtClean="0"/>
              <a:t>Constant in 5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1 -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Coefficient on</a:t>
            </a:r>
            <a:r>
              <a:rPr lang="en-US" dirty="0" smtClean="0"/>
              <a:t> Coefficient on High Income in </a:t>
            </a:r>
            <a:r>
              <a:rPr lang="en-US" dirty="0" smtClean="0"/>
              <a:t>1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Coefficient on firm size in 3</a:t>
            </a:r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1 -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1" indent="-514350">
              <a:buFont typeface="Arial"/>
              <a:buChar char="•"/>
            </a:pPr>
            <a:r>
              <a:rPr lang="en-US" dirty="0" smtClean="0"/>
              <a:t>Coefficient </a:t>
            </a:r>
            <a:r>
              <a:rPr lang="en-US" dirty="0" smtClean="0"/>
              <a:t>on Female in </a:t>
            </a:r>
            <a:r>
              <a:rPr lang="en-US" dirty="0" smtClean="0"/>
              <a:t>4</a:t>
            </a:r>
          </a:p>
          <a:p>
            <a:pPr marL="571500" lvl="1" indent="-514350">
              <a:buFont typeface="Arial"/>
              <a:buChar char="•"/>
            </a:pPr>
            <a:endParaRPr lang="en-US" dirty="0" smtClean="0"/>
          </a:p>
          <a:p>
            <a:pPr marL="571500" lvl="1" indent="-514350">
              <a:buFont typeface="Arial"/>
              <a:buChar char="•"/>
            </a:pPr>
            <a:endParaRPr lang="en-US" dirty="0" smtClean="0"/>
          </a:p>
          <a:p>
            <a:pPr marL="571500" lvl="1" indent="-514350">
              <a:buFont typeface="Arial"/>
              <a:buChar char="•"/>
            </a:pPr>
            <a:endParaRPr lang="en-US" dirty="0" smtClean="0"/>
          </a:p>
          <a:p>
            <a:pPr marL="571500" lvl="1" indent="-514350">
              <a:buFont typeface="Arial"/>
              <a:buChar char="•"/>
            </a:pPr>
            <a:endParaRPr lang="en-US" dirty="0" smtClean="0"/>
          </a:p>
          <a:p>
            <a:pPr marL="571500" lvl="1" indent="-514350">
              <a:buFont typeface="Arial"/>
              <a:buChar char="•"/>
            </a:pPr>
            <a:r>
              <a:rPr lang="en-US" dirty="0" smtClean="0"/>
              <a:t>Coefficient </a:t>
            </a:r>
            <a:r>
              <a:rPr lang="en-US" dirty="0" smtClean="0"/>
              <a:t>on Distance in 5</a:t>
            </a:r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1 -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Constant </a:t>
            </a:r>
            <a:r>
              <a:rPr lang="en-US" sz="2800" dirty="0" smtClean="0"/>
              <a:t>in 4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None/>
            </a:pPr>
            <a:endParaRPr lang="en-US" dirty="0"/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Constant in 5</a:t>
            </a:r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605</Words>
  <Application>Microsoft Macintosh PowerPoint</Application>
  <PresentationFormat>On-screen Show (4:3)</PresentationFormat>
  <Paragraphs>98</Paragraphs>
  <Slides>22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Microsoft Excel Sheet</vt:lpstr>
      <vt:lpstr>PUBPOL 639  Quantitative Methods for Program Evaluation</vt:lpstr>
      <vt:lpstr>Agenda</vt:lpstr>
      <vt:lpstr>Database</vt:lpstr>
      <vt:lpstr>Sensitivity analysis</vt:lpstr>
      <vt:lpstr>Regression results :</vt:lpstr>
      <vt:lpstr>Question 1</vt:lpstr>
      <vt:lpstr>Question 1 - answer</vt:lpstr>
      <vt:lpstr>Question 1 - answer</vt:lpstr>
      <vt:lpstr>Question 1 - answer</vt:lpstr>
      <vt:lpstr>Question 2</vt:lpstr>
      <vt:lpstr>Question 2 - Answer</vt:lpstr>
      <vt:lpstr>Question 2</vt:lpstr>
      <vt:lpstr>Question 2</vt:lpstr>
      <vt:lpstr>Question 3</vt:lpstr>
      <vt:lpstr>Question 3 - Answer</vt:lpstr>
      <vt:lpstr>Question 3 - Answer</vt:lpstr>
      <vt:lpstr>Question 4</vt:lpstr>
      <vt:lpstr>Vocabulary issues with OVB</vt:lpstr>
      <vt:lpstr>Question 5</vt:lpstr>
      <vt:lpstr>Question 5</vt:lpstr>
      <vt:lpstr>Question 5 - answer</vt:lpstr>
      <vt:lpstr>Question 5 - answer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PUBPOL 639 &amp; EDUC 737 Quantitative Methods for Program Evaluation</dc:title>
  <dc:creator>Yann Toullec</dc:creator>
  <cp:lastModifiedBy>Yann Toullec</cp:lastModifiedBy>
  <cp:revision>8</cp:revision>
  <dcterms:created xsi:type="dcterms:W3CDTF">2011-03-11T03:08:04Z</dcterms:created>
  <dcterms:modified xsi:type="dcterms:W3CDTF">2011-03-11T13:52:44Z</dcterms:modified>
</cp:coreProperties>
</file>