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73" r:id="rId9"/>
    <p:sldId id="274" r:id="rId10"/>
    <p:sldId id="262" r:id="rId11"/>
    <p:sldId id="275" r:id="rId12"/>
    <p:sldId id="276" r:id="rId13"/>
    <p:sldId id="277" r:id="rId14"/>
    <p:sldId id="264" r:id="rId15"/>
    <p:sldId id="278" r:id="rId16"/>
    <p:sldId id="265" r:id="rId17"/>
    <p:sldId id="281" r:id="rId18"/>
    <p:sldId id="267" r:id="rId19"/>
    <p:sldId id="282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7505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360F-2CA7-EE43-8099-D61EE688CE70}" type="datetimeFigureOut">
              <a:rPr lang="en-US" smtClean="0"/>
              <a:pPr/>
              <a:t>3/12/11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3F997-F4DC-1047-A845-432210662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Excel_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7 – March 11</a:t>
            </a:r>
            <a:r>
              <a:rPr lang="en-US" baseline="30000" dirty="0" smtClean="0"/>
              <a:t>th</a:t>
            </a:r>
            <a:r>
              <a:rPr lang="en-US" dirty="0" smtClean="0"/>
              <a:t>, 2011</a:t>
            </a:r>
            <a:br>
              <a:rPr lang="en-US" dirty="0" smtClean="0"/>
            </a:br>
            <a:r>
              <a:rPr lang="en-US" dirty="0" smtClean="0"/>
              <a:t>Yann Toullec- </a:t>
            </a:r>
            <a:r>
              <a:rPr lang="en-US" dirty="0" err="1" smtClean="0"/>
              <a:t>ytoullec@umich.edu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 </a:t>
            </a:r>
            <a:br>
              <a:rPr lang="en-US" dirty="0" smtClean="0"/>
            </a:br>
            <a:r>
              <a:rPr lang="en-US" dirty="0" smtClean="0"/>
              <a:t>Quantitative Methods for </a:t>
            </a:r>
            <a:r>
              <a:rPr lang="en-US" dirty="0"/>
              <a:t>P</a:t>
            </a:r>
            <a:r>
              <a:rPr lang="en-US" dirty="0" smtClean="0"/>
              <a:t>rogram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does the coefficient on high income change from regression 1 to 2? Could you expect this change? Explain using the OVB framework.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Same question for the coefficient on father’s education between 1 and 2.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Same question for the coefficient on high income between 4 and 5.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958"/>
            <a:ext cx="8229600" cy="4888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the coefficient on high income change from regression 1 to 2? Could you expect this change? Explain using the OVB framework.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adcoll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might be positively correlated </a:t>
            </a:r>
            <a:r>
              <a:rPr lang="en-US" dirty="0" smtClean="0">
                <a:solidFill>
                  <a:srgbClr val="FF0000"/>
                </a:solidFill>
              </a:rPr>
              <a:t>because</a:t>
            </a:r>
            <a:r>
              <a:rPr lang="en-US" dirty="0" smtClean="0">
                <a:solidFill>
                  <a:srgbClr val="FF0000"/>
                </a:solidFill>
              </a:rPr>
              <a:t> (arguments)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adcoll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education might be </a:t>
            </a:r>
            <a:r>
              <a:rPr lang="en-US" dirty="0" smtClean="0">
                <a:solidFill>
                  <a:srgbClr val="FF0000"/>
                </a:solidFill>
              </a:rPr>
              <a:t>positively </a:t>
            </a:r>
            <a:r>
              <a:rPr lang="en-US" dirty="0" smtClean="0">
                <a:solidFill>
                  <a:srgbClr val="FF0000"/>
                </a:solidFill>
              </a:rPr>
              <a:t>correlated (arguments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coefficient on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(1) is: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Positively biased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Too positive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question for the coefficient on father’s education between 2 and 3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dadcoll</a:t>
            </a:r>
            <a:r>
              <a:rPr lang="en-US" dirty="0" smtClean="0">
                <a:solidFill>
                  <a:srgbClr val="FF0000"/>
                </a:solidFill>
              </a:rPr>
              <a:t> 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momcoll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might be positively correlated because (arguments)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momcoll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education might be positively correlated (arguments)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coefficient 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dadcoll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(2) </a:t>
            </a:r>
            <a:r>
              <a:rPr lang="en-US" dirty="0" smtClean="0">
                <a:solidFill>
                  <a:srgbClr val="FF0000"/>
                </a:solidFill>
              </a:rPr>
              <a:t>is: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Positively biased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Too positive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question for the coefficient on high income between 3 and 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coefficient on female is not significantly different from 0 so female might not be correlated to education. Then one of the two conditions for OVB is not met and the coefficient on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in (3) should not be biased. In fact, it does not significantly change between reg(3) and </a:t>
            </a: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the table and/or </a:t>
            </a:r>
            <a:r>
              <a:rPr lang="en-US" dirty="0" err="1" smtClean="0"/>
              <a:t>Stata</a:t>
            </a:r>
            <a:r>
              <a:rPr lang="en-US" dirty="0" smtClean="0"/>
              <a:t> commands, calculate the bias on the coefficient on high income in regression 1 due to omitting father’s education in the regression. Use two different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We compare the coefficients on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between </a:t>
            </a: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1 and reg2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Beta1hat=0.87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Alpha1hat=0.521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Bias=0.87-0.51=0.36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Bias = gama1hat . Alpha2hat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Alpha2hat=1.115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Gama1hat=0.406 (from </a:t>
            </a: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dadcoll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on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1.115*0.32=0.36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consequence of omitting parental education in the interpretation of the relationship between education and income?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coefficient on </a:t>
            </a:r>
            <a:r>
              <a:rPr lang="en-US" dirty="0" err="1" smtClean="0">
                <a:solidFill>
                  <a:srgbClr val="FF0000"/>
                </a:solidFill>
              </a:rPr>
              <a:t>incomehi</a:t>
            </a:r>
            <a:r>
              <a:rPr lang="en-US" dirty="0" smtClean="0">
                <a:solidFill>
                  <a:srgbClr val="FF0000"/>
                </a:solidFill>
              </a:rPr>
              <a:t> is too positive in 1) compared to 3), which means that by failing to control for parental education, we overstate the relationship between education and income.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 coefficient on female in regression 5 statistically significant? Describe the test and give an interpretation of your results.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Same question for the coefficient on distance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Is the relationship between education and parental (mother AND father’s education) holding income constant statistically significant? Fully describe the test and answer this question using </a:t>
            </a:r>
            <a:r>
              <a:rPr lang="en-US" dirty="0" err="1" smtClean="0"/>
              <a:t>Stata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the coefficient on female in regression 5 statistically significant? Describe the test and give an interpretation of your results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No, because the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 for </a:t>
            </a:r>
            <a:r>
              <a:rPr lang="en-US" dirty="0" smtClean="0">
                <a:solidFill>
                  <a:srgbClr val="FF0000"/>
                </a:solidFill>
              </a:rPr>
              <a:t>the test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H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:Beta_Female=0 vs. H</a:t>
            </a:r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:Beta_Female≠0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Is equal to 0.81 which is lower than the 95% threshold of 1.96 so that we cannot reject the null. We cannot be confident in saying that there is a significant difference in education between males and females controlling for income and parental education.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new </a:t>
            </a:r>
            <a:r>
              <a:rPr lang="en-US" dirty="0" err="1" smtClean="0"/>
              <a:t>Stata</a:t>
            </a:r>
            <a:r>
              <a:rPr lang="en-US" dirty="0" smtClean="0"/>
              <a:t> commands: </a:t>
            </a:r>
            <a:r>
              <a:rPr lang="en-US" sz="2800" dirty="0" err="1" smtClean="0">
                <a:latin typeface="Courier New"/>
                <a:cs typeface="Courier New"/>
              </a:rPr>
              <a:t>est</a:t>
            </a:r>
            <a:r>
              <a:rPr lang="en-US" sz="2800" dirty="0" smtClean="0">
                <a:latin typeface="Courier New"/>
                <a:cs typeface="Courier New"/>
              </a:rPr>
              <a:t>, display, outreg2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Interpreting coefficients (</a:t>
            </a:r>
            <a:r>
              <a:rPr lang="en-US" dirty="0" err="1" smtClean="0"/>
              <a:t>bivariate</a:t>
            </a:r>
            <a:r>
              <a:rPr lang="en-US" dirty="0" smtClean="0"/>
              <a:t>, multiple, continuous variable, binary variable)</a:t>
            </a:r>
          </a:p>
          <a:p>
            <a:r>
              <a:rPr lang="en-US" dirty="0" smtClean="0"/>
              <a:t>OVB framework (methods, how to guess the sign, understate-</a:t>
            </a:r>
            <a:r>
              <a:rPr lang="en-US" dirty="0" err="1" smtClean="0"/>
              <a:t>overtsate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Hypothesis test in multiple regression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Same question for the coefficient on distance in regression 5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Yes, because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-test for the test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H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Beta_distance=</a:t>
            </a:r>
            <a:r>
              <a:rPr lang="en-US" dirty="0" smtClean="0">
                <a:solidFill>
                  <a:srgbClr val="FF0000"/>
                </a:solidFill>
              </a:rPr>
              <a:t>0 vs. H</a:t>
            </a:r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:Beta_Female≠0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Is equal to</a:t>
            </a:r>
            <a:r>
              <a:rPr lang="en-US" dirty="0" smtClean="0">
                <a:solidFill>
                  <a:srgbClr val="FF0000"/>
                </a:solidFill>
              </a:rPr>
              <a:t> 3 </a:t>
            </a:r>
            <a:r>
              <a:rPr lang="en-US" dirty="0" smtClean="0">
                <a:solidFill>
                  <a:srgbClr val="FF0000"/>
                </a:solidFill>
              </a:rPr>
              <a:t>which is</a:t>
            </a:r>
            <a:r>
              <a:rPr lang="en-US" dirty="0" smtClean="0">
                <a:solidFill>
                  <a:srgbClr val="FF0000"/>
                </a:solidFill>
              </a:rPr>
              <a:t> higher </a:t>
            </a:r>
            <a:r>
              <a:rPr lang="en-US" dirty="0" smtClean="0">
                <a:solidFill>
                  <a:srgbClr val="FF0000"/>
                </a:solidFill>
              </a:rPr>
              <a:t>than the 95% threshold of</a:t>
            </a:r>
            <a:r>
              <a:rPr lang="en-US" dirty="0" smtClean="0">
                <a:solidFill>
                  <a:srgbClr val="FF0000"/>
                </a:solidFill>
              </a:rPr>
              <a:t> 1.96 </a:t>
            </a:r>
            <a:r>
              <a:rPr lang="en-US" dirty="0" smtClean="0">
                <a:solidFill>
                  <a:srgbClr val="FF0000"/>
                </a:solidFill>
              </a:rPr>
              <a:t>so that we 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>
                <a:solidFill>
                  <a:srgbClr val="FF0000"/>
                </a:solidFill>
              </a:rPr>
              <a:t>reject the null. We</a:t>
            </a:r>
            <a:r>
              <a:rPr lang="en-US" dirty="0" smtClean="0">
                <a:solidFill>
                  <a:srgbClr val="FF0000"/>
                </a:solidFill>
              </a:rPr>
              <a:t> are confident that </a:t>
            </a:r>
            <a:r>
              <a:rPr lang="en-US" dirty="0" smtClean="0">
                <a:solidFill>
                  <a:srgbClr val="FF0000"/>
                </a:solidFill>
              </a:rPr>
              <a:t>there is a significant</a:t>
            </a:r>
            <a:r>
              <a:rPr lang="en-US" dirty="0" smtClean="0">
                <a:solidFill>
                  <a:srgbClr val="FF0000"/>
                </a:solidFill>
              </a:rPr>
              <a:t> relationship between education and  distance to the closet a 4-year college controlling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income, gender </a:t>
            </a:r>
            <a:r>
              <a:rPr lang="en-US" dirty="0" smtClean="0">
                <a:solidFill>
                  <a:srgbClr val="FF0000"/>
                </a:solidFill>
              </a:rPr>
              <a:t>and parental education.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Is the relationship between education and parental (mother AND father’s education) holding income constant statistically significant? Fully describe the test and answer this question using </a:t>
            </a:r>
            <a:r>
              <a:rPr lang="en-US" sz="2400" dirty="0" err="1" smtClean="0"/>
              <a:t>Stata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r>
              <a:rPr lang="en-US" sz="2400" dirty="0" smtClean="0">
                <a:solidFill>
                  <a:srgbClr val="FF0000"/>
                </a:solidFill>
              </a:rPr>
              <a:t>, because the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-value for </a:t>
            </a:r>
            <a:r>
              <a:rPr lang="en-US" sz="2400" dirty="0" smtClean="0">
                <a:solidFill>
                  <a:srgbClr val="FF0000"/>
                </a:solidFill>
              </a:rPr>
              <a:t>the test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H</a:t>
            </a:r>
            <a:r>
              <a:rPr lang="en-US" sz="12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Beta_dadcoll=0 AND </a:t>
            </a:r>
            <a:r>
              <a:rPr lang="en-US" sz="2400" dirty="0" err="1" smtClean="0">
                <a:solidFill>
                  <a:srgbClr val="FF0000"/>
                </a:solidFill>
              </a:rPr>
              <a:t>Beta_momcoll</a:t>
            </a:r>
            <a:r>
              <a:rPr lang="en-US" sz="2400" dirty="0" smtClean="0">
                <a:solidFill>
                  <a:srgbClr val="FF0000"/>
                </a:solidFill>
              </a:rPr>
              <a:t>=0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vs. </a:t>
            </a: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12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:Beta_dadcoll≠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AND/OR Beta_momcoll≠</a:t>
            </a:r>
            <a:r>
              <a:rPr lang="en-US" sz="2400" dirty="0" smtClean="0">
                <a:solidFill>
                  <a:srgbClr val="FF0000"/>
                </a:solidFill>
              </a:rPr>
              <a:t>0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is lower than 0.01 so that </a:t>
            </a:r>
            <a:r>
              <a:rPr lang="en-US" sz="2400" dirty="0" smtClean="0">
                <a:solidFill>
                  <a:srgbClr val="FF0000"/>
                </a:solidFill>
              </a:rPr>
              <a:t>we can reject the </a:t>
            </a:r>
            <a:r>
              <a:rPr lang="en-US" sz="2400" dirty="0" smtClean="0">
                <a:solidFill>
                  <a:srgbClr val="FF0000"/>
                </a:solidFill>
              </a:rPr>
              <a:t>null at the 99% confidence level. (on </a:t>
            </a:r>
            <a:r>
              <a:rPr lang="en-US" sz="2400" dirty="0" err="1" smtClean="0">
                <a:solidFill>
                  <a:srgbClr val="FF0000"/>
                </a:solidFill>
              </a:rPr>
              <a:t>Stata</a:t>
            </a:r>
            <a:r>
              <a:rPr lang="en-US" sz="2400" dirty="0" smtClean="0">
                <a:solidFill>
                  <a:srgbClr val="FF0000"/>
                </a:solidFill>
              </a:rPr>
              <a:t>, after </a:t>
            </a:r>
            <a:r>
              <a:rPr lang="en-US" sz="2400" dirty="0" err="1" smtClean="0">
                <a:solidFill>
                  <a:srgbClr val="FF0000"/>
                </a:solidFill>
              </a:rPr>
              <a:t>reg</a:t>
            </a:r>
            <a:r>
              <a:rPr lang="en-US" sz="2400" dirty="0" smtClean="0">
                <a:solidFill>
                  <a:srgbClr val="FF0000"/>
                </a:solidFill>
              </a:rPr>
              <a:t> 3 : test </a:t>
            </a:r>
            <a:r>
              <a:rPr lang="en-US" sz="2400" dirty="0" err="1" smtClean="0">
                <a:solidFill>
                  <a:srgbClr val="FF0000"/>
                </a:solidFill>
              </a:rPr>
              <a:t>momcoll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dadcoll</a:t>
            </a:r>
            <a:r>
              <a:rPr lang="en-US" sz="2400" dirty="0" smtClean="0">
                <a:solidFill>
                  <a:srgbClr val="FF0000"/>
                </a:solidFill>
              </a:rPr>
              <a:t>) We </a:t>
            </a:r>
            <a:r>
              <a:rPr lang="en-US" sz="2400" dirty="0" smtClean="0">
                <a:solidFill>
                  <a:srgbClr val="FF0000"/>
                </a:solidFill>
              </a:rPr>
              <a:t>are confident that there is a significant relationship between</a:t>
            </a:r>
            <a:r>
              <a:rPr lang="en-US" sz="2400" dirty="0" smtClean="0">
                <a:solidFill>
                  <a:srgbClr val="FF0000"/>
                </a:solidFill>
              </a:rPr>
              <a:t> parental education and education, holding income constant.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the database from assignment 2</a:t>
            </a:r>
          </a:p>
          <a:p>
            <a:r>
              <a:rPr lang="en-US" dirty="0"/>
              <a:t>V</a:t>
            </a:r>
            <a:r>
              <a:rPr lang="en-US" dirty="0" smtClean="0"/>
              <a:t>ariables 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ed</a:t>
            </a:r>
            <a:r>
              <a:rPr lang="en-US" dirty="0" smtClean="0"/>
              <a:t> : education in years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incomehi</a:t>
            </a:r>
            <a:r>
              <a:rPr lang="en-US" dirty="0" smtClean="0"/>
              <a:t>: =1 if income &gt;$25k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dadcoll</a:t>
            </a:r>
            <a:r>
              <a:rPr lang="en-US" dirty="0" smtClean="0"/>
              <a:t> : =1 if father has a college degree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momcoll</a:t>
            </a:r>
            <a:r>
              <a:rPr lang="en-US" dirty="0" smtClean="0"/>
              <a:t> : =1 if mother has a college degree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female</a:t>
            </a:r>
            <a:r>
              <a:rPr lang="en-US" dirty="0" smtClean="0"/>
              <a:t> : =1 for females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dist</a:t>
            </a:r>
            <a:r>
              <a:rPr lang="en-US" dirty="0" smtClean="0"/>
              <a:t> : distance in 10s of miles form the closest 4-year college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outreg2, build a regression table with 5 different models. The first model should be the regression of schooling on </a:t>
            </a:r>
            <a:r>
              <a:rPr lang="en-US" dirty="0" err="1" smtClean="0"/>
              <a:t>incomehi</a:t>
            </a:r>
            <a:r>
              <a:rPr lang="en-US" dirty="0" smtClean="0"/>
              <a:t>. For the following models, add successively </a:t>
            </a:r>
            <a:r>
              <a:rPr lang="en-US" dirty="0" err="1" smtClean="0"/>
              <a:t>dadcoll</a:t>
            </a:r>
            <a:r>
              <a:rPr lang="en-US" dirty="0" smtClean="0"/>
              <a:t>, </a:t>
            </a:r>
            <a:r>
              <a:rPr lang="en-US" dirty="0" err="1" smtClean="0"/>
              <a:t>momcoll</a:t>
            </a:r>
            <a:r>
              <a:rPr lang="en-US" dirty="0" smtClean="0"/>
              <a:t>, female and distance.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Reformat your table so that it looks a bit better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288" y="1601788"/>
          <a:ext cx="7731125" cy="4243387"/>
        </p:xfrm>
        <a:graphic>
          <a:graphicData uri="http://schemas.openxmlformats.org/presentationml/2006/ole">
            <p:oleObj spid="_x0000_s16389" name="Worksheet" r:id="rId3" imgW="9525000" imgH="52324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the following elements :</a:t>
            </a:r>
          </a:p>
          <a:p>
            <a:pPr lvl="1"/>
            <a:r>
              <a:rPr lang="en-US" dirty="0" smtClean="0"/>
              <a:t>Coefficient on High Income in 1</a:t>
            </a:r>
          </a:p>
          <a:p>
            <a:pPr lvl="1"/>
            <a:r>
              <a:rPr lang="en-US" dirty="0" smtClean="0"/>
              <a:t>Coefficient on High Income in 3</a:t>
            </a:r>
          </a:p>
          <a:p>
            <a:pPr lvl="1"/>
            <a:r>
              <a:rPr lang="en-US" dirty="0" smtClean="0"/>
              <a:t>Coefficient on Female in 4</a:t>
            </a:r>
          </a:p>
          <a:p>
            <a:pPr lvl="1"/>
            <a:r>
              <a:rPr lang="en-US" dirty="0" smtClean="0"/>
              <a:t>Coefficient on Distance in 5</a:t>
            </a:r>
          </a:p>
          <a:p>
            <a:pPr lvl="1"/>
            <a:r>
              <a:rPr lang="en-US" dirty="0" smtClean="0"/>
              <a:t>Constant in 4</a:t>
            </a:r>
          </a:p>
          <a:p>
            <a:pPr lvl="1"/>
            <a:r>
              <a:rPr lang="en-US" dirty="0" smtClean="0"/>
              <a:t>Constant in 5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Coefficient on Coefficient on High Income in 1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FF0000"/>
                </a:solidFill>
              </a:rPr>
              <a:t>On average, individuals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families earning more than $25 completed 0.87 more years of completed education than their peers coming from families earning less than $25k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Coefficient on high income in 3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FF0000"/>
                </a:solidFill>
              </a:rPr>
              <a:t>On average, individuals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families earning more than $25 completed 0.463 more years of completed education than their peers coming from families earning less than $25k holding parental education constant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lvl="1" indent="-514350">
              <a:buFont typeface="Arial"/>
              <a:buChar char="•"/>
            </a:pPr>
            <a:r>
              <a:rPr lang="en-US" dirty="0" smtClean="0"/>
              <a:t>Coefficient on Female in 4</a:t>
            </a:r>
          </a:p>
          <a:p>
            <a:pPr marL="1714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On average, female complete 0.048 more years of education than males holding income and parental education constant.</a:t>
            </a:r>
          </a:p>
          <a:p>
            <a:pPr marL="571500" lvl="1" indent="-514350">
              <a:buNone/>
            </a:pPr>
            <a:endParaRPr lang="en-US" dirty="0" smtClean="0"/>
          </a:p>
          <a:p>
            <a:pPr marL="571500" lvl="1" indent="-514350">
              <a:buFont typeface="Arial"/>
              <a:buChar char="•"/>
            </a:pPr>
            <a:r>
              <a:rPr lang="en-US" dirty="0" smtClean="0"/>
              <a:t>Coefficient on Distance in 5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FF0000"/>
                </a:solidFill>
              </a:rPr>
              <a:t>On average, a 10 mile increase in distance to the nearest college is associated with a 0.038 decrease in competed education , holding female, parental education and income constant.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Constant in </a:t>
            </a:r>
            <a:r>
              <a:rPr lang="en-US" sz="2800" dirty="0" smtClean="0"/>
              <a:t>4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On average, males from low income families whose parents do not have a college degree completed 13.40 years of education.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Constant in 5</a:t>
            </a:r>
            <a:endParaRPr lang="en-US" dirty="0" smtClean="0"/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FF0000"/>
                </a:solidFill>
              </a:rPr>
              <a:t>On average, males from low income families whose parents do not have a college </a:t>
            </a:r>
            <a:r>
              <a:rPr lang="en-US" dirty="0" smtClean="0">
                <a:solidFill>
                  <a:srgbClr val="FF0000"/>
                </a:solidFill>
              </a:rPr>
              <a:t>degree and living </a:t>
            </a:r>
            <a:r>
              <a:rPr lang="en-US" dirty="0" err="1" smtClean="0">
                <a:solidFill>
                  <a:srgbClr val="FF0000"/>
                </a:solidFill>
              </a:rPr>
              <a:t>rigth</a:t>
            </a:r>
            <a:r>
              <a:rPr lang="en-US" dirty="0" smtClean="0">
                <a:solidFill>
                  <a:srgbClr val="FF0000"/>
                </a:solidFill>
              </a:rPr>
              <a:t> next to a college </a:t>
            </a:r>
            <a:r>
              <a:rPr lang="en-US" dirty="0" smtClean="0">
                <a:solidFill>
                  <a:srgbClr val="FF0000"/>
                </a:solidFill>
              </a:rPr>
              <a:t>completed 13.40 years of education.</a:t>
            </a:r>
          </a:p>
          <a:p>
            <a:pPr marL="342900" lvl="1" indent="-342900">
              <a:buNone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1190</Words>
  <Application>Microsoft Macintosh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Worksheet</vt:lpstr>
      <vt:lpstr>PUBPOL 639  Quantitative Methods for Program Evaluation</vt:lpstr>
      <vt:lpstr>Agenda</vt:lpstr>
      <vt:lpstr>Database</vt:lpstr>
      <vt:lpstr>Sensitivity analysis</vt:lpstr>
      <vt:lpstr>Regression results :</vt:lpstr>
      <vt:lpstr>Question 1</vt:lpstr>
      <vt:lpstr>Question 1 - answer</vt:lpstr>
      <vt:lpstr>Question 1 - answer</vt:lpstr>
      <vt:lpstr>Question 1 - answer</vt:lpstr>
      <vt:lpstr>Question 2</vt:lpstr>
      <vt:lpstr>Question 2 - Answer</vt:lpstr>
      <vt:lpstr>Question 2</vt:lpstr>
      <vt:lpstr>Question 2</vt:lpstr>
      <vt:lpstr>Question 3</vt:lpstr>
      <vt:lpstr>Question 3 - Answer</vt:lpstr>
      <vt:lpstr>Question 3 - Answer</vt:lpstr>
      <vt:lpstr>Question 4</vt:lpstr>
      <vt:lpstr>Question 5</vt:lpstr>
      <vt:lpstr>Question 5</vt:lpstr>
      <vt:lpstr>Question 5 - answer</vt:lpstr>
      <vt:lpstr>Question 5 - answer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EDUC 737 Quantitative Methods for Program Evaluation</dc:title>
  <dc:creator>Yann Toullec</dc:creator>
  <cp:lastModifiedBy>Yann Toullec</cp:lastModifiedBy>
  <cp:revision>17</cp:revision>
  <dcterms:created xsi:type="dcterms:W3CDTF">2011-03-12T23:18:33Z</dcterms:created>
  <dcterms:modified xsi:type="dcterms:W3CDTF">2011-03-12T23:46:52Z</dcterms:modified>
</cp:coreProperties>
</file>