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5" r:id="rId4"/>
    <p:sldId id="266" r:id="rId5"/>
    <p:sldId id="258" r:id="rId6"/>
    <p:sldId id="268" r:id="rId7"/>
    <p:sldId id="275" r:id="rId8"/>
    <p:sldId id="271" r:id="rId9"/>
    <p:sldId id="273" r:id="rId10"/>
    <p:sldId id="274" r:id="rId11"/>
    <p:sldId id="269" r:id="rId12"/>
    <p:sldId id="267" r:id="rId13"/>
    <p:sldId id="270" r:id="rId14"/>
    <p:sldId id="272" r:id="rId15"/>
    <p:sldId id="259" r:id="rId16"/>
    <p:sldId id="262" r:id="rId17"/>
    <p:sldId id="261" r:id="rId18"/>
    <p:sldId id="276" r:id="rId19"/>
    <p:sldId id="277"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25" autoAdjust="0"/>
    <p:restoredTop sz="94660"/>
  </p:normalViewPr>
  <p:slideViewPr>
    <p:cSldViewPr snapToGrid="0">
      <p:cViewPr varScale="1">
        <p:scale>
          <a:sx n="60" d="100"/>
          <a:sy n="60" d="100"/>
        </p:scale>
        <p:origin x="90" y="2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098F21-7634-4EE8-9496-4F74BC768447}"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256913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98F21-7634-4EE8-9496-4F74BC768447}"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385295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98F21-7634-4EE8-9496-4F74BC768447}"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413017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98F21-7634-4EE8-9496-4F74BC768447}"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58299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098F21-7634-4EE8-9496-4F74BC768447}"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53429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098F21-7634-4EE8-9496-4F74BC768447}"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14954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098F21-7634-4EE8-9496-4F74BC768447}" type="datetimeFigureOut">
              <a:rPr lang="en-US" smtClean="0"/>
              <a:t>7/7/2017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383605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098F21-7634-4EE8-9496-4F74BC768447}" type="datetimeFigureOut">
              <a:rPr lang="en-US" smtClean="0"/>
              <a:t>7/7/2017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5543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98F21-7634-4EE8-9496-4F74BC768447}" type="datetimeFigureOut">
              <a:rPr lang="en-US" smtClean="0"/>
              <a:t>7/7/2017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18945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098F21-7634-4EE8-9496-4F74BC768447}"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17857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098F21-7634-4EE8-9496-4F74BC768447}"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88173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98F21-7634-4EE8-9496-4F74BC768447}" type="datetimeFigureOut">
              <a:rPr lang="en-US" smtClean="0"/>
              <a:t>7/7/2017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4B314-8085-4EFE-BCC4-BAA73E8CD813}" type="slidenum">
              <a:rPr lang="en-US" smtClean="0"/>
              <a:t>‹#›</a:t>
            </a:fld>
            <a:endParaRPr lang="en-US"/>
          </a:p>
        </p:txBody>
      </p:sp>
    </p:spTree>
    <p:extLst>
      <p:ext uri="{BB962C8B-B14F-4D97-AF65-F5344CB8AC3E}">
        <p14:creationId xmlns:p14="http://schemas.microsoft.com/office/powerpoint/2010/main" val="255180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proquest.com/docview/245380083?accountid=39704" TargetMode="External"/><Relationship Id="rId2" Type="http://schemas.openxmlformats.org/officeDocument/2006/relationships/hyperlink" Target="https://search.proquest.com/docview/318584735?accountid=3970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earch.proquest.com/docview/1555923120?accountid=39704" TargetMode="External"/><Relationship Id="rId2" Type="http://schemas.openxmlformats.org/officeDocument/2006/relationships/hyperlink" Target="https://search.proquest.com/docview/1553962294?accountid=39704" TargetMode="External"/><Relationship Id="rId1" Type="http://schemas.openxmlformats.org/officeDocument/2006/relationships/slideLayout" Target="../slideLayouts/slideLayout2.xml"/><Relationship Id="rId4" Type="http://schemas.openxmlformats.org/officeDocument/2006/relationships/hyperlink" Target="https://search.proquest.com/docview/1555592597?accountid=39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earch.proquest.com/docview/419924015?accountid=39704" TargetMode="External"/><Relationship Id="rId2" Type="http://schemas.openxmlformats.org/officeDocument/2006/relationships/hyperlink" Target="https://search.proquest.com/docview/429703118?accountid=3970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rch.proquest.com/docview/307076045?accountid=39704" TargetMode="External"/><Relationship Id="rId2" Type="http://schemas.openxmlformats.org/officeDocument/2006/relationships/hyperlink" Target="http://search.proquest.com/docview/294491173?accountid=3970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earch.proquest.com/docview/419924015?accountid=39704" TargetMode="External"/><Relationship Id="rId2" Type="http://schemas.openxmlformats.org/officeDocument/2006/relationships/hyperlink" Target="https://search.proquest.com/docview/427021759?accountid=3970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arch.proquest.com/newsstand/commandline?accountid=3970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ranks.nl/stopwo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earch.proquest.com/docview/1748535069?accountid=397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earch.proquest.com/docview/282685288?accountid=3970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earch.proquest.com/docview/427011256?accountid=39704" TargetMode="External"/><Relationship Id="rId2" Type="http://schemas.openxmlformats.org/officeDocument/2006/relationships/hyperlink" Target="https://search.proquest.com/docview/427465416?accountid=3970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earch.proquest.com/docview/422126099?accountid=39704" TargetMode="External"/><Relationship Id="rId2" Type="http://schemas.openxmlformats.org/officeDocument/2006/relationships/hyperlink" Target="https://search.proquest.com/docview/318127277?accountid=3970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37"/>
            <a:ext cx="10515600" cy="804863"/>
          </a:xfrm>
        </p:spPr>
        <p:txBody>
          <a:bodyPr/>
          <a:lstStyle/>
          <a:p>
            <a:r>
              <a:rPr lang="en-US" dirty="0" smtClean="0"/>
              <a:t>Notes on Constructing the Audit</a:t>
            </a:r>
            <a:endParaRPr lang="en-US" dirty="0"/>
          </a:p>
        </p:txBody>
      </p:sp>
      <p:sp>
        <p:nvSpPr>
          <p:cNvPr id="3" name="Content Placeholder 2"/>
          <p:cNvSpPr>
            <a:spLocks noGrp="1"/>
          </p:cNvSpPr>
          <p:nvPr>
            <p:ph idx="1"/>
          </p:nvPr>
        </p:nvSpPr>
        <p:spPr>
          <a:xfrm>
            <a:off x="838200" y="939800"/>
            <a:ext cx="10515600" cy="5664199"/>
          </a:xfrm>
        </p:spPr>
        <p:txBody>
          <a:bodyPr>
            <a:normAutofit/>
          </a:bodyPr>
          <a:lstStyle/>
          <a:p>
            <a:r>
              <a:rPr lang="en-US" dirty="0" smtClean="0"/>
              <a:t>These notes describe details about the audit in the paper “Measuring Geopolitical Risk” by Dario Caldara and Matteo Iacoviello</a:t>
            </a:r>
          </a:p>
        </p:txBody>
      </p:sp>
    </p:spTree>
    <p:extLst>
      <p:ext uri="{BB962C8B-B14F-4D97-AF65-F5344CB8AC3E}">
        <p14:creationId xmlns:p14="http://schemas.microsoft.com/office/powerpoint/2010/main" val="3823033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5" y="365125"/>
            <a:ext cx="11338759" cy="1325563"/>
          </a:xfrm>
        </p:spPr>
        <p:txBody>
          <a:bodyPr/>
          <a:lstStyle/>
          <a:p>
            <a:r>
              <a:rPr lang="en-US" dirty="0" smtClean="0"/>
              <a:t>How to Code Articles</a:t>
            </a:r>
            <a:br>
              <a:rPr lang="en-US" dirty="0" smtClean="0"/>
            </a:br>
            <a:r>
              <a:rPr lang="en-US" dirty="0" smtClean="0"/>
              <a:t>Historical Accounts and Anniversaries</a:t>
            </a:r>
            <a:endParaRPr lang="en-US" dirty="0"/>
          </a:p>
        </p:txBody>
      </p:sp>
      <p:sp>
        <p:nvSpPr>
          <p:cNvPr id="3" name="Content Placeholder 2"/>
          <p:cNvSpPr>
            <a:spLocks noGrp="1"/>
          </p:cNvSpPr>
          <p:nvPr>
            <p:ph idx="1"/>
          </p:nvPr>
        </p:nvSpPr>
        <p:spPr>
          <a:xfrm>
            <a:off x="681445" y="2011680"/>
            <a:ext cx="10515600" cy="4705530"/>
          </a:xfrm>
        </p:spPr>
        <p:txBody>
          <a:bodyPr>
            <a:normAutofit fontScale="92500" lnSpcReduction="20000"/>
          </a:bodyPr>
          <a:lstStyle/>
          <a:p>
            <a:r>
              <a:rPr lang="en-US" dirty="0" smtClean="0"/>
              <a:t>If the articles does not highlight any of these risks, including anniversaries/historical accounts except when highlighting risks associated to them, label it as 0.</a:t>
            </a:r>
          </a:p>
          <a:p>
            <a:endParaRPr lang="en-US" dirty="0" smtClean="0"/>
          </a:p>
          <a:p>
            <a:r>
              <a:rPr lang="en-US" dirty="0" smtClean="0"/>
              <a:t>E.g</a:t>
            </a:r>
            <a:r>
              <a:rPr lang="en-US" dirty="0"/>
              <a:t>. “Moments That Make History”, The Times; London, </a:t>
            </a:r>
            <a:r>
              <a:rPr lang="en-US" dirty="0" smtClean="0"/>
              <a:t>Dec 31</a:t>
            </a:r>
            <a:r>
              <a:rPr lang="en-US" dirty="0"/>
              <a:t>, 2001, </a:t>
            </a:r>
            <a:r>
              <a:rPr lang="en-US" dirty="0">
                <a:hlinkClick r:id="rId2"/>
              </a:rPr>
              <a:t>https://</a:t>
            </a:r>
            <a:r>
              <a:rPr lang="en-US" dirty="0" smtClean="0">
                <a:hlinkClick r:id="rId2"/>
              </a:rPr>
              <a:t>search.proquest.com/docview/318584735?accountid=39704</a:t>
            </a:r>
            <a:r>
              <a:rPr lang="en-US" dirty="0" smtClean="0"/>
              <a:t> </a:t>
            </a:r>
            <a:endParaRPr lang="en-US" b="1" i="1" dirty="0"/>
          </a:p>
          <a:p>
            <a:pPr lvl="1"/>
            <a:r>
              <a:rPr lang="en-US" b="1" i="1" dirty="0" smtClean="0"/>
              <a:t>coded </a:t>
            </a:r>
            <a:r>
              <a:rPr lang="en-US" b="1" i="1" dirty="0"/>
              <a:t>as 0 as </a:t>
            </a:r>
            <a:r>
              <a:rPr lang="en-US" b="1" i="1" dirty="0" smtClean="0"/>
              <a:t>the article historicizes 9/11 without discussing current developments.</a:t>
            </a:r>
          </a:p>
          <a:p>
            <a:pPr marL="0" indent="0">
              <a:buNone/>
            </a:pPr>
            <a:endParaRPr lang="en-US" b="1" i="1" dirty="0"/>
          </a:p>
          <a:p>
            <a:r>
              <a:rPr lang="en-US" dirty="0"/>
              <a:t>E.g. “Analysis: Death From </a:t>
            </a:r>
            <a:r>
              <a:rPr lang="en-US" dirty="0" smtClean="0"/>
              <a:t>Afar, There‘s </a:t>
            </a:r>
            <a:r>
              <a:rPr lang="en-US" dirty="0"/>
              <a:t>A Long History Of Us Military Mistakes. They Destroyed A Cambodian Town Like That In 1973</a:t>
            </a:r>
            <a:r>
              <a:rPr lang="en-US" dirty="0" smtClean="0"/>
              <a:t>”, The Guardian, </a:t>
            </a:r>
            <a:r>
              <a:rPr lang="en-US" dirty="0"/>
              <a:t>Apr </a:t>
            </a:r>
            <a:r>
              <a:rPr lang="en-US" dirty="0" smtClean="0"/>
              <a:t>21, 1999</a:t>
            </a:r>
            <a:r>
              <a:rPr lang="en-US" dirty="0"/>
              <a:t>, </a:t>
            </a:r>
            <a:r>
              <a:rPr lang="en-US" dirty="0">
                <a:hlinkClick r:id="rId3"/>
              </a:rPr>
              <a:t>https://</a:t>
            </a:r>
            <a:r>
              <a:rPr lang="en-US" dirty="0" smtClean="0">
                <a:hlinkClick r:id="rId3"/>
              </a:rPr>
              <a:t>search.proquest.com/docview/245380083?accountid=39704</a:t>
            </a:r>
            <a:r>
              <a:rPr lang="en-US" dirty="0"/>
              <a:t> </a:t>
            </a:r>
            <a:endParaRPr lang="en-US" b="1" i="1" dirty="0"/>
          </a:p>
          <a:p>
            <a:pPr lvl="1"/>
            <a:r>
              <a:rPr lang="en-US" b="1" i="1" dirty="0" smtClean="0"/>
              <a:t>coded </a:t>
            </a:r>
            <a:r>
              <a:rPr lang="en-US" b="1" i="1" dirty="0"/>
              <a:t>as </a:t>
            </a:r>
            <a:r>
              <a:rPr lang="en-US" b="1" i="1" dirty="0" smtClean="0"/>
              <a:t>1 as it assets the connection between current and past conflicts.</a:t>
            </a:r>
            <a:endParaRPr lang="en-US" b="1" i="1" dirty="0"/>
          </a:p>
          <a:p>
            <a:endParaRPr lang="en-US" dirty="0" smtClean="0"/>
          </a:p>
        </p:txBody>
      </p:sp>
    </p:spTree>
    <p:extLst>
      <p:ext uri="{BB962C8B-B14F-4D97-AF65-F5344CB8AC3E}">
        <p14:creationId xmlns:p14="http://schemas.microsoft.com/office/powerpoint/2010/main" val="3661598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5" y="215496"/>
            <a:ext cx="10515600" cy="1325563"/>
          </a:xfrm>
        </p:spPr>
        <p:txBody>
          <a:bodyPr/>
          <a:lstStyle/>
          <a:p>
            <a:r>
              <a:rPr lang="en-US" dirty="0" smtClean="0"/>
              <a:t>How to Code Articles</a:t>
            </a:r>
            <a:br>
              <a:rPr lang="en-US" dirty="0" smtClean="0"/>
            </a:br>
            <a:r>
              <a:rPr lang="en-US" dirty="0" smtClean="0"/>
              <a:t>Tensions and Markets</a:t>
            </a:r>
            <a:endParaRPr lang="en-US" dirty="0"/>
          </a:p>
        </p:txBody>
      </p:sp>
      <p:sp>
        <p:nvSpPr>
          <p:cNvPr id="3" name="Content Placeholder 2"/>
          <p:cNvSpPr>
            <a:spLocks noGrp="1"/>
          </p:cNvSpPr>
          <p:nvPr>
            <p:ph idx="1"/>
          </p:nvPr>
        </p:nvSpPr>
        <p:spPr>
          <a:xfrm>
            <a:off x="681445" y="1541059"/>
            <a:ext cx="10515600" cy="5176151"/>
          </a:xfrm>
        </p:spPr>
        <p:txBody>
          <a:bodyPr>
            <a:normAutofit fontScale="85000" lnSpcReduction="20000"/>
          </a:bodyPr>
          <a:lstStyle/>
          <a:p>
            <a:r>
              <a:rPr lang="en-US" dirty="0" smtClean="0"/>
              <a:t>Note: If using the -1/0/1 scale, only code articles -1 if they discuss easing tensions, not if they discuss market strength </a:t>
            </a:r>
            <a:r>
              <a:rPr lang="en-US" i="1" dirty="0" smtClean="0"/>
              <a:t>despite </a:t>
            </a:r>
            <a:r>
              <a:rPr lang="en-US" dirty="0" smtClean="0"/>
              <a:t>tensions:</a:t>
            </a:r>
          </a:p>
          <a:p>
            <a:endParaRPr lang="en-US" b="1" dirty="0"/>
          </a:p>
          <a:p>
            <a:r>
              <a:rPr lang="en-US" dirty="0" smtClean="0"/>
              <a:t>E.g</a:t>
            </a:r>
            <a:r>
              <a:rPr lang="en-US" dirty="0"/>
              <a:t>. </a:t>
            </a:r>
            <a:r>
              <a:rPr lang="en-US" dirty="0" smtClean="0"/>
              <a:t>“</a:t>
            </a:r>
            <a:r>
              <a:rPr lang="en-US" dirty="0"/>
              <a:t>Report: Stocks Leap as Fear Over Ukraine Eases</a:t>
            </a:r>
            <a:r>
              <a:rPr lang="en-US" dirty="0" smtClean="0"/>
              <a:t>”, Wall Street Journal, Aug 19, 2014</a:t>
            </a:r>
            <a:r>
              <a:rPr lang="en-US" dirty="0"/>
              <a:t>, </a:t>
            </a:r>
            <a:r>
              <a:rPr lang="en-US" dirty="0">
                <a:hlinkClick r:id="rId2"/>
              </a:rPr>
              <a:t>https://</a:t>
            </a:r>
            <a:r>
              <a:rPr lang="en-US" dirty="0" smtClean="0">
                <a:hlinkClick r:id="rId2"/>
              </a:rPr>
              <a:t>search.proquest.com/docview/1553962294?accountid=39704</a:t>
            </a:r>
            <a:endParaRPr lang="en-US" dirty="0" smtClean="0"/>
          </a:p>
          <a:p>
            <a:pPr lvl="1"/>
            <a:r>
              <a:rPr lang="en-US" b="1" i="1" dirty="0" smtClean="0"/>
              <a:t>coded </a:t>
            </a:r>
            <a:r>
              <a:rPr lang="en-US" b="1" i="1" dirty="0"/>
              <a:t>as </a:t>
            </a:r>
            <a:r>
              <a:rPr lang="en-US" b="1" i="1" dirty="0" smtClean="0"/>
              <a:t>-1 </a:t>
            </a:r>
            <a:r>
              <a:rPr lang="en-US" b="1" i="1" dirty="0"/>
              <a:t>as </a:t>
            </a:r>
            <a:r>
              <a:rPr lang="en-US" b="1" i="1" dirty="0" smtClean="0"/>
              <a:t>it explicitly discusses </a:t>
            </a:r>
            <a:r>
              <a:rPr lang="en-US" b="1" i="1" dirty="0"/>
              <a:t>the </a:t>
            </a:r>
            <a:r>
              <a:rPr lang="en-US" b="1" i="1" dirty="0" smtClean="0"/>
              <a:t>decline </a:t>
            </a:r>
            <a:r>
              <a:rPr lang="en-US" b="1" i="1" dirty="0"/>
              <a:t>of </a:t>
            </a:r>
            <a:r>
              <a:rPr lang="en-US" b="1" i="1" dirty="0" smtClean="0"/>
              <a:t>geopolitical </a:t>
            </a:r>
            <a:r>
              <a:rPr lang="en-US" b="1" i="1" dirty="0"/>
              <a:t>risk.</a:t>
            </a:r>
            <a:endParaRPr lang="en-US" b="1" dirty="0"/>
          </a:p>
          <a:p>
            <a:pPr marL="0" indent="0">
              <a:buNone/>
            </a:pPr>
            <a:endParaRPr lang="en-US" b="1" i="1" dirty="0"/>
          </a:p>
          <a:p>
            <a:r>
              <a:rPr lang="en-US" dirty="0" smtClean="0">
                <a:solidFill>
                  <a:srgbClr val="FF0000"/>
                </a:solidFill>
              </a:rPr>
              <a:t>E.g</a:t>
            </a:r>
            <a:r>
              <a:rPr lang="en-US" dirty="0">
                <a:solidFill>
                  <a:srgbClr val="FF0000"/>
                </a:solidFill>
              </a:rPr>
              <a:t>. </a:t>
            </a:r>
            <a:r>
              <a:rPr lang="en-US" dirty="0" smtClean="0">
                <a:solidFill>
                  <a:srgbClr val="FF0000"/>
                </a:solidFill>
              </a:rPr>
              <a:t>“Market Roundu</a:t>
            </a:r>
            <a:r>
              <a:rPr lang="en-US" dirty="0">
                <a:solidFill>
                  <a:srgbClr val="FF0000"/>
                </a:solidFill>
              </a:rPr>
              <a:t>p</a:t>
            </a:r>
            <a:r>
              <a:rPr lang="en-US" dirty="0" smtClean="0">
                <a:solidFill>
                  <a:srgbClr val="FF0000"/>
                </a:solidFill>
              </a:rPr>
              <a:t>; </a:t>
            </a:r>
            <a:r>
              <a:rPr lang="en-US" dirty="0">
                <a:solidFill>
                  <a:srgbClr val="FF0000"/>
                </a:solidFill>
              </a:rPr>
              <a:t>S&amp;P 500 reaches 2,000, falls back”, </a:t>
            </a:r>
            <a:r>
              <a:rPr lang="en-US" dirty="0" smtClean="0">
                <a:solidFill>
                  <a:srgbClr val="FF0000"/>
                </a:solidFill>
              </a:rPr>
              <a:t>Los Angeles Times, Aug 26, 2014, </a:t>
            </a:r>
            <a:r>
              <a:rPr lang="en-US" dirty="0" smtClean="0">
                <a:solidFill>
                  <a:srgbClr val="FF0000"/>
                </a:solidFill>
                <a:hlinkClick r:id="rId3"/>
              </a:rPr>
              <a:t>https</a:t>
            </a:r>
            <a:r>
              <a:rPr lang="en-US" dirty="0">
                <a:solidFill>
                  <a:srgbClr val="FF0000"/>
                </a:solidFill>
                <a:hlinkClick r:id="rId3"/>
              </a:rPr>
              <a:t>://</a:t>
            </a:r>
            <a:r>
              <a:rPr lang="en-US" dirty="0" smtClean="0">
                <a:solidFill>
                  <a:srgbClr val="FF0000"/>
                </a:solidFill>
                <a:hlinkClick r:id="rId3"/>
              </a:rPr>
              <a:t>search.proquest.com/docview/1555923120?accountid=39704</a:t>
            </a:r>
            <a:endParaRPr lang="en-US" dirty="0" smtClean="0">
              <a:solidFill>
                <a:srgbClr val="FF0000"/>
              </a:solidFill>
            </a:endParaRPr>
          </a:p>
          <a:p>
            <a:pPr lvl="1"/>
            <a:r>
              <a:rPr lang="en-US" b="1" i="1" dirty="0" smtClean="0">
                <a:solidFill>
                  <a:srgbClr val="FF0000"/>
                </a:solidFill>
              </a:rPr>
              <a:t> coded as 0 as it does not discuss the decline or presence of current geopolitical risk factors. (it discuss past </a:t>
            </a:r>
            <a:r>
              <a:rPr lang="en-US" b="1" i="1" smtClean="0">
                <a:solidFill>
                  <a:srgbClr val="FF0000"/>
                </a:solidFill>
              </a:rPr>
              <a:t>geopolitical risks) </a:t>
            </a:r>
            <a:endParaRPr lang="en-US" b="1" i="1" dirty="0" smtClean="0">
              <a:solidFill>
                <a:srgbClr val="FF0000"/>
              </a:solidFill>
            </a:endParaRPr>
          </a:p>
          <a:p>
            <a:pPr marL="0" indent="0">
              <a:buNone/>
            </a:pPr>
            <a:endParaRPr lang="en-US" b="1" i="1" dirty="0"/>
          </a:p>
          <a:p>
            <a:r>
              <a:rPr lang="en-US" dirty="0"/>
              <a:t>E.g. </a:t>
            </a:r>
            <a:r>
              <a:rPr lang="en-US" dirty="0" smtClean="0"/>
              <a:t>“</a:t>
            </a:r>
            <a:r>
              <a:rPr lang="en-US" dirty="0"/>
              <a:t>Global turmoil fails to unsettle markets</a:t>
            </a:r>
            <a:r>
              <a:rPr lang="en-US" dirty="0" smtClean="0"/>
              <a:t>”, </a:t>
            </a:r>
            <a:r>
              <a:rPr lang="en-US" dirty="0"/>
              <a:t>The Daily Telegraph</a:t>
            </a:r>
            <a:r>
              <a:rPr lang="en-US" dirty="0" smtClean="0"/>
              <a:t>, Aug 25, 2014, </a:t>
            </a:r>
            <a:r>
              <a:rPr lang="en-US" dirty="0">
                <a:hlinkClick r:id="rId4"/>
              </a:rPr>
              <a:t>https://</a:t>
            </a:r>
            <a:r>
              <a:rPr lang="en-US" dirty="0" smtClean="0">
                <a:hlinkClick r:id="rId4"/>
              </a:rPr>
              <a:t>search.proquest.com/docview/1555592597?accountid=39704</a:t>
            </a:r>
            <a:r>
              <a:rPr lang="en-US" dirty="0" smtClean="0"/>
              <a:t> </a:t>
            </a:r>
            <a:endParaRPr lang="en-US" b="1" i="1" dirty="0"/>
          </a:p>
          <a:p>
            <a:pPr lvl="1"/>
            <a:r>
              <a:rPr lang="en-US" b="1" i="1" dirty="0" smtClean="0"/>
              <a:t>coded </a:t>
            </a:r>
            <a:r>
              <a:rPr lang="en-US" b="1" i="1" dirty="0"/>
              <a:t>as 1 as </a:t>
            </a:r>
            <a:r>
              <a:rPr lang="en-US" b="1" i="1" dirty="0" smtClean="0"/>
              <a:t>it discusses the presence of current geopolitical risk.</a:t>
            </a:r>
            <a:endParaRPr lang="en-US" b="1" dirty="0"/>
          </a:p>
        </p:txBody>
      </p:sp>
    </p:spTree>
    <p:extLst>
      <p:ext uri="{BB962C8B-B14F-4D97-AF65-F5344CB8AC3E}">
        <p14:creationId xmlns:p14="http://schemas.microsoft.com/office/powerpoint/2010/main" val="2812813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Code Articles</a:t>
            </a:r>
            <a:br>
              <a:rPr lang="en-US" dirty="0" smtClean="0"/>
            </a:br>
            <a:r>
              <a:rPr lang="en-US" dirty="0" smtClean="0"/>
              <a:t>War or Military or Terror Trials</a:t>
            </a:r>
            <a:endParaRPr lang="en-US" dirty="0"/>
          </a:p>
        </p:txBody>
      </p:sp>
      <p:sp>
        <p:nvSpPr>
          <p:cNvPr id="3" name="Content Placeholder 2"/>
          <p:cNvSpPr>
            <a:spLocks noGrp="1"/>
          </p:cNvSpPr>
          <p:nvPr>
            <p:ph idx="1"/>
          </p:nvPr>
        </p:nvSpPr>
        <p:spPr>
          <a:xfrm>
            <a:off x="681445" y="1961804"/>
            <a:ext cx="10515600" cy="4755406"/>
          </a:xfrm>
        </p:spPr>
        <p:txBody>
          <a:bodyPr>
            <a:normAutofit fontScale="92500"/>
          </a:bodyPr>
          <a:lstStyle/>
          <a:p>
            <a:r>
              <a:rPr lang="en-US" dirty="0" smtClean="0"/>
              <a:t>Terror trials or war trials are counted as 1 if their account highlights current or recent geopolitical, terrorist or war risks</a:t>
            </a:r>
          </a:p>
          <a:p>
            <a:endParaRPr lang="en-US" dirty="0" smtClean="0"/>
          </a:p>
          <a:p>
            <a:r>
              <a:rPr lang="en-US" dirty="0" smtClean="0"/>
              <a:t>E.g</a:t>
            </a:r>
            <a:r>
              <a:rPr lang="en-US" dirty="0"/>
              <a:t>. “C.I.A. Head Sees More Spy Cases Ahead”, The </a:t>
            </a:r>
            <a:r>
              <a:rPr lang="en-US" dirty="0" smtClean="0"/>
              <a:t>New York Times, </a:t>
            </a:r>
            <a:r>
              <a:rPr lang="en-US" dirty="0"/>
              <a:t>Apr </a:t>
            </a:r>
            <a:r>
              <a:rPr lang="en-US" dirty="0" smtClean="0"/>
              <a:t>20, 1994</a:t>
            </a:r>
            <a:r>
              <a:rPr lang="en-US" dirty="0"/>
              <a:t>, </a:t>
            </a:r>
            <a:r>
              <a:rPr lang="en-US" dirty="0">
                <a:hlinkClick r:id="rId2"/>
              </a:rPr>
              <a:t>https://</a:t>
            </a:r>
            <a:r>
              <a:rPr lang="en-US" dirty="0" smtClean="0">
                <a:hlinkClick r:id="rId2"/>
              </a:rPr>
              <a:t>search.proquest.com/docview/429703118?accountid=39704</a:t>
            </a:r>
            <a:endParaRPr lang="en-US" dirty="0"/>
          </a:p>
          <a:p>
            <a:pPr lvl="1"/>
            <a:r>
              <a:rPr lang="en-US" b="1" i="1" dirty="0"/>
              <a:t>coded as 0</a:t>
            </a:r>
            <a:r>
              <a:rPr lang="en-US" b="1" i="1" dirty="0" smtClean="0"/>
              <a:t> </a:t>
            </a:r>
            <a:r>
              <a:rPr lang="en-US" b="1" i="1" dirty="0"/>
              <a:t>as </a:t>
            </a:r>
            <a:r>
              <a:rPr lang="en-US" b="1" i="1" dirty="0" smtClean="0"/>
              <a:t>it does not discuss whether the trials have geopolitical implications.</a:t>
            </a:r>
          </a:p>
          <a:p>
            <a:pPr lvl="1"/>
            <a:endParaRPr lang="en-US" dirty="0" smtClean="0"/>
          </a:p>
          <a:p>
            <a:r>
              <a:rPr lang="en-US" dirty="0" smtClean="0"/>
              <a:t>E.g</a:t>
            </a:r>
            <a:r>
              <a:rPr lang="en-US" dirty="0"/>
              <a:t>. “For Cambodia, </a:t>
            </a:r>
            <a:r>
              <a:rPr lang="en-US" dirty="0" smtClean="0"/>
              <a:t>It‘s </a:t>
            </a:r>
            <a:r>
              <a:rPr lang="en-US" dirty="0"/>
              <a:t>Time To Look Ahead--And Back; Elections, Tribunal Stir Up Tensions”, Chicago Tribune, Jul 7, 2003, </a:t>
            </a:r>
            <a:r>
              <a:rPr lang="en-US" dirty="0">
                <a:hlinkClick r:id="rId3"/>
              </a:rPr>
              <a:t>https://search.proquest.com/docview/419924015?accountid=39704</a:t>
            </a:r>
            <a:endParaRPr lang="en-US" dirty="0"/>
          </a:p>
          <a:p>
            <a:pPr lvl="1"/>
            <a:r>
              <a:rPr lang="en-US" b="1" i="1" dirty="0"/>
              <a:t>coded as </a:t>
            </a:r>
            <a:r>
              <a:rPr lang="en-US" b="1" i="1" dirty="0" smtClean="0"/>
              <a:t>1 it discusses the geopolitical impact of a series of trials.</a:t>
            </a:r>
            <a:endParaRPr lang="en-US" b="1" i="1" dirty="0"/>
          </a:p>
          <a:p>
            <a:endParaRPr lang="en-US" dirty="0" smtClean="0"/>
          </a:p>
          <a:p>
            <a:endParaRPr lang="en-US" dirty="0"/>
          </a:p>
        </p:txBody>
      </p:sp>
    </p:spTree>
    <p:extLst>
      <p:ext uri="{BB962C8B-B14F-4D97-AF65-F5344CB8AC3E}">
        <p14:creationId xmlns:p14="http://schemas.microsoft.com/office/powerpoint/2010/main" val="2729056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Code Articles</a:t>
            </a:r>
            <a:br>
              <a:rPr lang="en-US" dirty="0" smtClean="0"/>
            </a:br>
            <a:r>
              <a:rPr lang="en-US" dirty="0" smtClean="0"/>
              <a:t>Meetings or Talks</a:t>
            </a:r>
            <a:endParaRPr lang="en-US" dirty="0"/>
          </a:p>
        </p:txBody>
      </p:sp>
      <p:sp>
        <p:nvSpPr>
          <p:cNvPr id="3" name="Content Placeholder 2"/>
          <p:cNvSpPr>
            <a:spLocks noGrp="1"/>
          </p:cNvSpPr>
          <p:nvPr>
            <p:ph idx="1"/>
          </p:nvPr>
        </p:nvSpPr>
        <p:spPr>
          <a:xfrm>
            <a:off x="838200" y="1911928"/>
            <a:ext cx="10515600" cy="4572526"/>
          </a:xfrm>
        </p:spPr>
        <p:txBody>
          <a:bodyPr>
            <a:normAutofit fontScale="92500"/>
          </a:bodyPr>
          <a:lstStyle/>
          <a:p>
            <a:r>
              <a:rPr lang="en-US" dirty="0" smtClean="0"/>
              <a:t>Articles discussing constructive meetings to end wars, to end terrorism should be coded as 0 unless they make explicit references to ongoing tensions or to the risk that this goal will not be achieved.</a:t>
            </a:r>
          </a:p>
          <a:p>
            <a:endParaRPr lang="en-US" dirty="0" smtClean="0"/>
          </a:p>
          <a:p>
            <a:r>
              <a:rPr lang="en-US" dirty="0" err="1" smtClean="0"/>
              <a:t>E.g</a:t>
            </a:r>
            <a:r>
              <a:rPr lang="en-US" dirty="0" smtClean="0"/>
              <a:t>: ”U.S. To Monitor PLO Pledge to End Terrorism” Boston Globe, Dec 19, 1988, </a:t>
            </a:r>
            <a:r>
              <a:rPr lang="en-US" dirty="0" smtClean="0">
                <a:hlinkClick r:id="rId2"/>
              </a:rPr>
              <a:t>http</a:t>
            </a:r>
            <a:r>
              <a:rPr lang="en-US" dirty="0">
                <a:hlinkClick r:id="rId2"/>
              </a:rPr>
              <a:t>://</a:t>
            </a:r>
            <a:r>
              <a:rPr lang="en-US" dirty="0" smtClean="0">
                <a:hlinkClick r:id="rId2"/>
              </a:rPr>
              <a:t>search.proquest.com/docview/294491173?accountid=39704</a:t>
            </a:r>
            <a:endParaRPr lang="en-US" dirty="0"/>
          </a:p>
          <a:p>
            <a:pPr lvl="1"/>
            <a:r>
              <a:rPr lang="en-US" b="1" dirty="0" smtClean="0"/>
              <a:t>coded as 0 because it does not explicitly reference ongoing tensions.</a:t>
            </a:r>
          </a:p>
          <a:p>
            <a:endParaRPr lang="en-US" dirty="0" smtClean="0"/>
          </a:p>
          <a:p>
            <a:r>
              <a:rPr lang="en-US" dirty="0" err="1"/>
              <a:t>E.g</a:t>
            </a:r>
            <a:r>
              <a:rPr lang="en-US" dirty="0"/>
              <a:t>: ” U.S. Presses Mideast Missile </a:t>
            </a:r>
            <a:r>
              <a:rPr lang="en-US" dirty="0" smtClean="0"/>
              <a:t>Talks” Washington Post, </a:t>
            </a:r>
            <a:r>
              <a:rPr lang="en-US" dirty="0"/>
              <a:t>Dec </a:t>
            </a:r>
            <a:r>
              <a:rPr lang="en-US" dirty="0" smtClean="0"/>
              <a:t> 28, </a:t>
            </a:r>
            <a:r>
              <a:rPr lang="en-US" dirty="0"/>
              <a:t>1988, </a:t>
            </a:r>
            <a:r>
              <a:rPr lang="en-US" dirty="0">
                <a:hlinkClick r:id="rId3"/>
              </a:rPr>
              <a:t>https://</a:t>
            </a:r>
            <a:r>
              <a:rPr lang="en-US" dirty="0" smtClean="0">
                <a:hlinkClick r:id="rId3"/>
              </a:rPr>
              <a:t>search.proquest.com/docview/307076045?accountid=39704</a:t>
            </a:r>
            <a:endParaRPr lang="en-US" dirty="0"/>
          </a:p>
          <a:p>
            <a:pPr lvl="1"/>
            <a:r>
              <a:rPr lang="en-US" b="1" dirty="0"/>
              <a:t>coded </a:t>
            </a:r>
            <a:r>
              <a:rPr lang="en-US" b="1" dirty="0" smtClean="0"/>
              <a:t>as 1 because article discusses tensions surrounding talks.</a:t>
            </a:r>
            <a:endParaRPr lang="en-US" b="1" dirty="0"/>
          </a:p>
          <a:p>
            <a:endParaRPr lang="en-US" dirty="0"/>
          </a:p>
        </p:txBody>
      </p:sp>
    </p:spTree>
    <p:extLst>
      <p:ext uri="{BB962C8B-B14F-4D97-AF65-F5344CB8AC3E}">
        <p14:creationId xmlns:p14="http://schemas.microsoft.com/office/powerpoint/2010/main" val="813761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Code Articles</a:t>
            </a:r>
            <a:br>
              <a:rPr lang="en-US" dirty="0" smtClean="0"/>
            </a:br>
            <a:r>
              <a:rPr lang="en-US" dirty="0" smtClean="0"/>
              <a:t>Appointments, Elections and Nominations</a:t>
            </a:r>
            <a:endParaRPr lang="en-US" dirty="0"/>
          </a:p>
        </p:txBody>
      </p:sp>
      <p:sp>
        <p:nvSpPr>
          <p:cNvPr id="3" name="Content Placeholder 2"/>
          <p:cNvSpPr>
            <a:spLocks noGrp="1"/>
          </p:cNvSpPr>
          <p:nvPr>
            <p:ph idx="1"/>
          </p:nvPr>
        </p:nvSpPr>
        <p:spPr>
          <a:xfrm>
            <a:off x="838200" y="1945178"/>
            <a:ext cx="10515600" cy="4422898"/>
          </a:xfrm>
        </p:spPr>
        <p:txBody>
          <a:bodyPr>
            <a:normAutofit fontScale="85000" lnSpcReduction="20000"/>
          </a:bodyPr>
          <a:lstStyle/>
          <a:p>
            <a:r>
              <a:rPr lang="en-US" dirty="0" smtClean="0"/>
              <a:t>Appointment or reappointment to a military position or civilian oversight of military position (e.g. Secretary of State) should be counted as 0 unless the article discusses how the appointment brings or ignites new or renewed geopolitical tensions.</a:t>
            </a:r>
          </a:p>
          <a:p>
            <a:pPr marL="0" indent="0">
              <a:buNone/>
            </a:pPr>
            <a:endParaRPr lang="en-US" dirty="0" smtClean="0"/>
          </a:p>
          <a:p>
            <a:pPr lvl="0"/>
            <a:r>
              <a:rPr lang="en-US" sz="2600" dirty="0">
                <a:solidFill>
                  <a:prstClr val="black"/>
                </a:solidFill>
              </a:rPr>
              <a:t>E.g. “Bush's Selections for the United Nations, the C.I.A. and Top Economic </a:t>
            </a:r>
            <a:r>
              <a:rPr lang="en-US" sz="2600" dirty="0" smtClean="0">
                <a:solidFill>
                  <a:prstClr val="black"/>
                </a:solidFill>
              </a:rPr>
              <a:t>Posts”, </a:t>
            </a:r>
            <a:r>
              <a:rPr lang="en-US" sz="2600" dirty="0">
                <a:solidFill>
                  <a:prstClr val="black"/>
                </a:solidFill>
              </a:rPr>
              <a:t>New York Times, Dec 7</a:t>
            </a:r>
            <a:r>
              <a:rPr lang="en-US" sz="2600" dirty="0" smtClean="0">
                <a:solidFill>
                  <a:prstClr val="black"/>
                </a:solidFill>
              </a:rPr>
              <a:t>, 1988</a:t>
            </a:r>
            <a:r>
              <a:rPr lang="en-US" sz="2600" dirty="0">
                <a:solidFill>
                  <a:prstClr val="black"/>
                </a:solidFill>
              </a:rPr>
              <a:t>, </a:t>
            </a:r>
            <a:r>
              <a:rPr lang="en-US" sz="2600" dirty="0">
                <a:solidFill>
                  <a:prstClr val="black"/>
                </a:solidFill>
                <a:hlinkClick r:id="rId2"/>
              </a:rPr>
              <a:t>https://</a:t>
            </a:r>
            <a:r>
              <a:rPr lang="en-US" sz="2600" dirty="0" smtClean="0">
                <a:solidFill>
                  <a:prstClr val="black"/>
                </a:solidFill>
                <a:hlinkClick r:id="rId2"/>
              </a:rPr>
              <a:t>search.proquest.com/docview/427021759?accountid=39704</a:t>
            </a:r>
            <a:endParaRPr lang="en-US" sz="2600" dirty="0">
              <a:solidFill>
                <a:prstClr val="black"/>
              </a:solidFill>
            </a:endParaRPr>
          </a:p>
          <a:p>
            <a:pPr lvl="1"/>
            <a:r>
              <a:rPr lang="en-US" b="1" i="1" dirty="0">
                <a:solidFill>
                  <a:prstClr val="black"/>
                </a:solidFill>
              </a:rPr>
              <a:t> coded as 0 </a:t>
            </a:r>
            <a:r>
              <a:rPr lang="en-US" b="1" i="1" dirty="0" smtClean="0">
                <a:solidFill>
                  <a:prstClr val="black"/>
                </a:solidFill>
              </a:rPr>
              <a:t>as it does not discuss the</a:t>
            </a:r>
            <a:r>
              <a:rPr lang="en-US" b="1" i="1" dirty="0" smtClean="0"/>
              <a:t> </a:t>
            </a:r>
            <a:r>
              <a:rPr lang="en-US" b="1" i="1" dirty="0"/>
              <a:t>geopolitical impact </a:t>
            </a:r>
            <a:r>
              <a:rPr lang="en-US" b="1" i="1" dirty="0" smtClean="0"/>
              <a:t>of the appointment.</a:t>
            </a:r>
          </a:p>
          <a:p>
            <a:pPr lvl="1"/>
            <a:endParaRPr lang="en-US" sz="2000" b="1" i="1" dirty="0" smtClean="0"/>
          </a:p>
          <a:p>
            <a:r>
              <a:rPr lang="en-US" dirty="0" smtClean="0"/>
              <a:t>E.g</a:t>
            </a:r>
            <a:r>
              <a:rPr lang="en-US" dirty="0"/>
              <a:t>. “For Cambodia, It‘s Time To Look Ahead--And Back; Elections, Tribunal Stir Up Tensions”, Chicago Tribune, Jul 7, 2003, </a:t>
            </a:r>
            <a:r>
              <a:rPr lang="en-US" dirty="0">
                <a:hlinkClick r:id="rId3"/>
              </a:rPr>
              <a:t>https://search.proquest.com/docview/419924015?accountid=39704</a:t>
            </a:r>
            <a:endParaRPr lang="en-US" dirty="0"/>
          </a:p>
          <a:p>
            <a:pPr lvl="1"/>
            <a:r>
              <a:rPr lang="en-US" b="1" i="1" dirty="0"/>
              <a:t>coded as 1 it discusses the geopolitical impact of a series of </a:t>
            </a:r>
            <a:r>
              <a:rPr lang="en-US" b="1" i="1" dirty="0" smtClean="0"/>
              <a:t>elections.</a:t>
            </a:r>
            <a:endParaRPr lang="en-US" b="1" i="1" dirty="0"/>
          </a:p>
          <a:p>
            <a:endParaRPr lang="en-US" dirty="0"/>
          </a:p>
        </p:txBody>
      </p:sp>
    </p:spTree>
    <p:extLst>
      <p:ext uri="{BB962C8B-B14F-4D97-AF65-F5344CB8AC3E}">
        <p14:creationId xmlns:p14="http://schemas.microsoft.com/office/powerpoint/2010/main" val="735663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of audited indices</a:t>
            </a:r>
            <a:endParaRPr lang="en-US" dirty="0"/>
          </a:p>
        </p:txBody>
      </p:sp>
      <p:sp>
        <p:nvSpPr>
          <p:cNvPr id="3" name="Content Placeholder 2"/>
          <p:cNvSpPr>
            <a:spLocks noGrp="1"/>
          </p:cNvSpPr>
          <p:nvPr>
            <p:ph idx="1"/>
          </p:nvPr>
        </p:nvSpPr>
        <p:spPr/>
        <p:txBody>
          <a:bodyPr/>
          <a:lstStyle/>
          <a:p>
            <a:r>
              <a:rPr lang="en-US" dirty="0" smtClean="0"/>
              <a:t>Based on the audits, we construct the following indices:</a:t>
            </a:r>
          </a:p>
          <a:p>
            <a:endParaRPr lang="en-US" dirty="0" smtClean="0"/>
          </a:p>
          <a:p>
            <a:r>
              <a:rPr lang="en-US" dirty="0"/>
              <a:t>The </a:t>
            </a:r>
            <a:r>
              <a:rPr lang="en-US" dirty="0" smtClean="0"/>
              <a:t>GPRA </a:t>
            </a:r>
            <a:r>
              <a:rPr lang="en-US" dirty="0"/>
              <a:t>index is the </a:t>
            </a:r>
            <a:r>
              <a:rPr lang="en-US" dirty="0" smtClean="0"/>
              <a:t>GPR index (G/U) </a:t>
            </a:r>
            <a:r>
              <a:rPr lang="en-US" dirty="0"/>
              <a:t>times the fraction of audited articles in set G in each month that are coded as </a:t>
            </a:r>
            <a:r>
              <a:rPr lang="en-US" dirty="0" smtClean="0"/>
              <a:t>1 (GPR_AC/50).</a:t>
            </a:r>
            <a:endParaRPr lang="en-US" dirty="0"/>
          </a:p>
          <a:p>
            <a:endParaRPr lang="en-US" dirty="0" smtClean="0"/>
          </a:p>
          <a:p>
            <a:r>
              <a:rPr lang="en-US" dirty="0"/>
              <a:t>The </a:t>
            </a:r>
            <a:r>
              <a:rPr lang="en-US" dirty="0" smtClean="0"/>
              <a:t>GPREA </a:t>
            </a:r>
            <a:r>
              <a:rPr lang="en-US" dirty="0"/>
              <a:t>index is </a:t>
            </a:r>
            <a:r>
              <a:rPr lang="en-US" dirty="0" smtClean="0"/>
              <a:t>expanded GPR index (E/U), </a:t>
            </a:r>
            <a:r>
              <a:rPr lang="en-US" dirty="0"/>
              <a:t>times the fraction of audited articles in set </a:t>
            </a:r>
            <a:r>
              <a:rPr lang="en-US" dirty="0" smtClean="0"/>
              <a:t>E </a:t>
            </a:r>
            <a:r>
              <a:rPr lang="en-US" dirty="0"/>
              <a:t>in each month that are coded as </a:t>
            </a:r>
            <a:r>
              <a:rPr lang="en-US" dirty="0" smtClean="0"/>
              <a:t>1 (GPRE_AC/50).</a:t>
            </a:r>
            <a:endParaRPr lang="en-US" dirty="0"/>
          </a:p>
          <a:p>
            <a:endParaRPr lang="en-US" dirty="0" smtClean="0"/>
          </a:p>
          <a:p>
            <a:endParaRPr lang="en-US" dirty="0"/>
          </a:p>
        </p:txBody>
      </p:sp>
    </p:spTree>
    <p:extLst>
      <p:ext uri="{BB962C8B-B14F-4D97-AF65-F5344CB8AC3E}">
        <p14:creationId xmlns:p14="http://schemas.microsoft.com/office/powerpoint/2010/main" val="115807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lstStyle/>
          <a:p>
            <a:r>
              <a:rPr lang="en-US" dirty="0" smtClean="0"/>
              <a:t>Instructions for Extracting and coding articles</a:t>
            </a:r>
            <a:endParaRPr lang="en-US" dirty="0"/>
          </a:p>
        </p:txBody>
      </p:sp>
      <p:sp>
        <p:nvSpPr>
          <p:cNvPr id="3" name="Content Placeholder 2"/>
          <p:cNvSpPr>
            <a:spLocks noGrp="1"/>
          </p:cNvSpPr>
          <p:nvPr>
            <p:ph idx="1"/>
          </p:nvPr>
        </p:nvSpPr>
        <p:spPr>
          <a:xfrm>
            <a:off x="838200" y="1227910"/>
            <a:ext cx="10515600" cy="5401490"/>
          </a:xfrm>
        </p:spPr>
        <p:txBody>
          <a:bodyPr>
            <a:normAutofit fontScale="92500" lnSpcReduction="10000"/>
          </a:bodyPr>
          <a:lstStyle/>
          <a:p>
            <a:r>
              <a:rPr lang="en-US" dirty="0" smtClean="0"/>
              <a:t>Navigate to </a:t>
            </a:r>
            <a:r>
              <a:rPr lang="en-US" dirty="0" smtClean="0">
                <a:hlinkClick r:id="rId2"/>
              </a:rPr>
              <a:t>http://search.proquest.com/newsstand/commandline?accountid=39704</a:t>
            </a:r>
            <a:endParaRPr lang="en-US" dirty="0" smtClean="0"/>
          </a:p>
          <a:p>
            <a:r>
              <a:rPr lang="en-US" dirty="0" smtClean="0"/>
              <a:t>Type in the command line search the search query (see next slide for details)***</a:t>
            </a:r>
          </a:p>
          <a:p>
            <a:r>
              <a:rPr lang="en-US" dirty="0" smtClean="0"/>
              <a:t>Select 50 items per page</a:t>
            </a:r>
          </a:p>
          <a:p>
            <a:r>
              <a:rPr lang="en-US" dirty="0" smtClean="0"/>
              <a:t>Save </a:t>
            </a:r>
            <a:r>
              <a:rPr lang="en-US" b="1" dirty="0" smtClean="0"/>
              <a:t>full text of articles in pdf (including index)</a:t>
            </a:r>
            <a:r>
              <a:rPr lang="en-US" dirty="0" smtClean="0"/>
              <a:t>, rename it as YYYY_MM and save</a:t>
            </a:r>
          </a:p>
          <a:p>
            <a:r>
              <a:rPr lang="en-US" dirty="0" smtClean="0"/>
              <a:t>Save excel file of the </a:t>
            </a:r>
            <a:r>
              <a:rPr lang="en-US" b="1" dirty="0" smtClean="0"/>
              <a:t>results listing</a:t>
            </a:r>
            <a:r>
              <a:rPr lang="en-US" dirty="0" smtClean="0"/>
              <a:t>, rename it as YYYY_MM (make sure you’ve cleared selection from previous month, otherwise you will save twice as many articles)</a:t>
            </a:r>
          </a:p>
          <a:p>
            <a:r>
              <a:rPr lang="en-US" dirty="0" smtClean="0"/>
              <a:t>Report coding results in column G, and any possible comments in H (mark coding results with initials)</a:t>
            </a:r>
          </a:p>
          <a:p>
            <a:r>
              <a:rPr lang="en-US" dirty="0" smtClean="0"/>
              <a:t>Save edited excel file as YYYY_MM_FL, where F and L are first and last name</a:t>
            </a:r>
            <a:endParaRPr lang="en-US" dirty="0"/>
          </a:p>
        </p:txBody>
      </p:sp>
    </p:spTree>
    <p:extLst>
      <p:ext uri="{BB962C8B-B14F-4D97-AF65-F5344CB8AC3E}">
        <p14:creationId xmlns:p14="http://schemas.microsoft.com/office/powerpoint/2010/main" val="2944245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596" y="0"/>
            <a:ext cx="10515600" cy="732155"/>
          </a:xfrm>
        </p:spPr>
        <p:txBody>
          <a:bodyPr/>
          <a:lstStyle/>
          <a:p>
            <a:pPr algn="ctr"/>
            <a:r>
              <a:rPr lang="en-US" dirty="0" smtClean="0"/>
              <a:t>Validation</a:t>
            </a:r>
            <a:endParaRPr lang="en-US" dirty="0"/>
          </a:p>
        </p:txBody>
      </p:sp>
      <p:sp>
        <p:nvSpPr>
          <p:cNvPr id="3" name="Content Placeholder 2"/>
          <p:cNvSpPr>
            <a:spLocks noGrp="1"/>
          </p:cNvSpPr>
          <p:nvPr>
            <p:ph idx="1"/>
          </p:nvPr>
        </p:nvSpPr>
        <p:spPr>
          <a:xfrm>
            <a:off x="838200" y="732155"/>
            <a:ext cx="10915996" cy="5868150"/>
          </a:xfrm>
        </p:spPr>
        <p:txBody>
          <a:bodyPr>
            <a:normAutofit/>
          </a:bodyPr>
          <a:lstStyle/>
          <a:p>
            <a:endParaRPr lang="en-US" dirty="0" smtClean="0"/>
          </a:p>
          <a:p>
            <a:r>
              <a:rPr lang="en-US" dirty="0" smtClean="0"/>
              <a:t>About 12.7% of all articles belong to GPRE, the sample of articles containing references to either war, terror, military or geopolitical.</a:t>
            </a:r>
          </a:p>
          <a:p>
            <a:endParaRPr lang="en-US" dirty="0" smtClean="0"/>
          </a:p>
          <a:p>
            <a:r>
              <a:rPr lang="en-US" dirty="0" smtClean="0"/>
              <a:t>Of those, based on human reading of a sample of [ 1,200 ] articles in GPRE, 64.5% are articles mentioning high or rising risks, so one can reasonable conclude that about 8% of newspaper articles contain references to high or rising war, terror, or geopolitical risks.</a:t>
            </a:r>
          </a:p>
          <a:p>
            <a:endParaRPr lang="en-US" dirty="0" smtClean="0"/>
          </a:p>
          <a:p>
            <a:r>
              <a:rPr lang="en-US" dirty="0" smtClean="0"/>
              <a:t>About 0.3% of all articles belongs to GPR (a subset of GPRE). Of those, a fraction equal to 87.3% discusses high or rising risks. Of </a:t>
            </a:r>
            <a:r>
              <a:rPr lang="en-US" dirty="0"/>
              <a:t>the remaining articles, about 40% discuss “declining” tensions, rather than something unrelated to geopolitical risks.</a:t>
            </a:r>
          </a:p>
          <a:p>
            <a:endParaRPr lang="en-US" dirty="0"/>
          </a:p>
          <a:p>
            <a:pPr marL="0" indent="0">
              <a:buNone/>
            </a:pPr>
            <a:endParaRPr lang="en-US" dirty="0"/>
          </a:p>
        </p:txBody>
      </p:sp>
      <p:sp>
        <p:nvSpPr>
          <p:cNvPr id="6" name="Content Placeholder 2"/>
          <p:cNvSpPr txBox="1">
            <a:spLocks/>
          </p:cNvSpPr>
          <p:nvPr/>
        </p:nvSpPr>
        <p:spPr>
          <a:xfrm>
            <a:off x="838200" y="997527"/>
            <a:ext cx="10515600" cy="56318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850247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829" y="0"/>
            <a:ext cx="10515600" cy="732155"/>
          </a:xfrm>
        </p:spPr>
        <p:txBody>
          <a:bodyPr/>
          <a:lstStyle/>
          <a:p>
            <a:pPr algn="ctr"/>
            <a:r>
              <a:rPr lang="en-US" dirty="0" smtClean="0"/>
              <a:t>Validation</a:t>
            </a:r>
            <a:endParaRPr lang="en-US" dirty="0"/>
          </a:p>
        </p:txBody>
      </p:sp>
      <p:sp>
        <p:nvSpPr>
          <p:cNvPr id="3" name="Content Placeholder 2"/>
          <p:cNvSpPr>
            <a:spLocks noGrp="1"/>
          </p:cNvSpPr>
          <p:nvPr>
            <p:ph idx="1"/>
          </p:nvPr>
        </p:nvSpPr>
        <p:spPr>
          <a:xfrm>
            <a:off x="838200" y="615142"/>
            <a:ext cx="10915996" cy="6118167"/>
          </a:xfrm>
        </p:spPr>
        <p:txBody>
          <a:bodyPr>
            <a:normAutofit fontScale="85000" lnSpcReduction="20000"/>
          </a:bodyPr>
          <a:lstStyle/>
          <a:p>
            <a:r>
              <a:rPr lang="en-US" dirty="0" smtClean="0"/>
              <a:t>The correlation matrices are as follows</a:t>
            </a:r>
          </a:p>
          <a:p>
            <a:endParaRPr lang="en-US" dirty="0"/>
          </a:p>
          <a:p>
            <a:endParaRPr lang="en-US" dirty="0" smtClean="0"/>
          </a:p>
          <a:p>
            <a:endParaRPr lang="en-US" dirty="0" smtClean="0"/>
          </a:p>
          <a:p>
            <a:endParaRPr lang="en-US" dirty="0" smtClean="0"/>
          </a:p>
          <a:p>
            <a:endParaRPr lang="en-US" dirty="0"/>
          </a:p>
          <a:p>
            <a:pPr marL="514350" indent="-514350">
              <a:buFont typeface="+mj-lt"/>
              <a:buAutoNum type="arabicPeriod"/>
            </a:pPr>
            <a:r>
              <a:rPr lang="en-US" dirty="0" smtClean="0"/>
              <a:t>There is a high correlation between GPR and GPRA, at 0.99, thus suggesting that false positives are not a problem.  False positives are [12.7]% of all articles in the GPR set.</a:t>
            </a:r>
          </a:p>
          <a:p>
            <a:pPr marL="514350" indent="-514350">
              <a:buFont typeface="+mj-lt"/>
              <a:buAutoNum type="arabicPeriod"/>
            </a:pPr>
            <a:r>
              <a:rPr lang="en-US" dirty="0" smtClean="0"/>
              <a:t>There is a low correlation between GPRE and GPREA, at [ 0.53 ], thus suggesting that there is more noise when the search is very broad. The fraction of articles in GPRE that belongs to GPREA is 64.5%, hence false </a:t>
            </a:r>
            <a:r>
              <a:rPr lang="en-US" dirty="0"/>
              <a:t>positives </a:t>
            </a:r>
            <a:r>
              <a:rPr lang="en-US" dirty="0" smtClean="0"/>
              <a:t>are a bigger problem when the search is broad.</a:t>
            </a:r>
            <a:endParaRPr lang="en-US" dirty="0"/>
          </a:p>
          <a:p>
            <a:pPr marL="514350" indent="-514350">
              <a:buFont typeface="+mj-lt"/>
              <a:buAutoNum type="arabicPeriod"/>
            </a:pPr>
            <a:r>
              <a:rPr lang="en-US" dirty="0" smtClean="0"/>
              <a:t>There is a low correlation between GPR and GPRE (68%), thus suggesting that naïve search returns results that are different from a detailed search.</a:t>
            </a:r>
          </a:p>
          <a:p>
            <a:pPr marL="514350" indent="-514350">
              <a:buFont typeface="+mj-lt"/>
              <a:buAutoNum type="arabicPeriod"/>
            </a:pPr>
            <a:r>
              <a:rPr lang="en-US" dirty="0" smtClean="0"/>
              <a:t>There is a higher correlation between GPR and GPREA (82%) than between GPR and GPRE, thus suggesting that a sophisticated search is more likely to capture the true underlying measure of articles on geopolitical risks, even though it does not capture ALL articles mentioning geopolitical risk.</a:t>
            </a:r>
            <a:endParaRPr lang="en-US" dirty="0"/>
          </a:p>
          <a:p>
            <a:endParaRPr lang="en-US" dirty="0" smtClean="0"/>
          </a:p>
          <a:p>
            <a:endParaRPr lang="en-US" dirty="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30715398"/>
              </p:ext>
            </p:extLst>
          </p:nvPr>
        </p:nvGraphicFramePr>
        <p:xfrm>
          <a:off x="3557846" y="972907"/>
          <a:ext cx="5023690" cy="1828800"/>
        </p:xfrm>
        <a:graphic>
          <a:graphicData uri="http://schemas.openxmlformats.org/drawingml/2006/table">
            <a:tbl>
              <a:tblPr firstRow="1" bandRow="1">
                <a:tableStyleId>{5C22544A-7EE6-4342-B048-85BDC9FD1C3A}</a:tableStyleId>
              </a:tblPr>
              <a:tblGrid>
                <a:gridCol w="1004738"/>
                <a:gridCol w="1004738"/>
                <a:gridCol w="1004738"/>
                <a:gridCol w="1004738"/>
                <a:gridCol w="1004738"/>
              </a:tblGrid>
              <a:tr h="339159">
                <a:tc>
                  <a:txBody>
                    <a:bodyPr/>
                    <a:lstStyle/>
                    <a:p>
                      <a:pPr algn="ctr"/>
                      <a:endParaRPr lang="en-US" dirty="0"/>
                    </a:p>
                  </a:txBody>
                  <a:tcPr anchor="ctr"/>
                </a:tc>
                <a:tc>
                  <a:txBody>
                    <a:bodyPr/>
                    <a:lstStyle/>
                    <a:p>
                      <a:pPr algn="ctr"/>
                      <a:r>
                        <a:rPr lang="en-US" dirty="0" smtClean="0"/>
                        <a:t>GPR</a:t>
                      </a:r>
                      <a:endParaRPr lang="en-US" dirty="0"/>
                    </a:p>
                  </a:txBody>
                  <a:tcPr anchor="ctr"/>
                </a:tc>
                <a:tc>
                  <a:txBody>
                    <a:bodyPr/>
                    <a:lstStyle/>
                    <a:p>
                      <a:pPr algn="ctr"/>
                      <a:r>
                        <a:rPr lang="en-US" dirty="0" smtClean="0"/>
                        <a:t>GPRE</a:t>
                      </a:r>
                      <a:endParaRPr lang="en-US" dirty="0"/>
                    </a:p>
                  </a:txBody>
                  <a:tcPr anchor="ctr"/>
                </a:tc>
                <a:tc>
                  <a:txBody>
                    <a:bodyPr/>
                    <a:lstStyle/>
                    <a:p>
                      <a:pPr algn="ctr"/>
                      <a:r>
                        <a:rPr lang="en-US" dirty="0" smtClean="0"/>
                        <a:t>GPRA</a:t>
                      </a:r>
                      <a:endParaRPr lang="en-US" dirty="0"/>
                    </a:p>
                  </a:txBody>
                  <a:tcPr anchor="ctr"/>
                </a:tc>
                <a:tc>
                  <a:txBody>
                    <a:bodyPr/>
                    <a:lstStyle/>
                    <a:p>
                      <a:pPr algn="ctr"/>
                      <a:r>
                        <a:rPr lang="en-US" dirty="0" smtClean="0"/>
                        <a:t>GPREA</a:t>
                      </a:r>
                      <a:endParaRPr lang="en-US" dirty="0"/>
                    </a:p>
                  </a:txBody>
                  <a:tcPr anchor="ctr"/>
                </a:tc>
              </a:tr>
              <a:tr h="339159">
                <a:tc>
                  <a:txBody>
                    <a:bodyPr/>
                    <a:lstStyle/>
                    <a:p>
                      <a:pPr algn="ctr"/>
                      <a:r>
                        <a:rPr lang="en-US" dirty="0" smtClean="0"/>
                        <a:t>GPR</a:t>
                      </a:r>
                      <a:endParaRPr lang="en-US" dirty="0"/>
                    </a:p>
                  </a:txBody>
                  <a:tcPr anchor="ctr"/>
                </a:tc>
                <a:tc>
                  <a:txBody>
                    <a:bodyPr/>
                    <a:lstStyle/>
                    <a:p>
                      <a:pPr algn="ctr" fontAlgn="b"/>
                      <a:r>
                        <a:rPr lang="en-US" sz="1800" b="0" i="0" u="none" strike="noStrike">
                          <a:solidFill>
                            <a:srgbClr val="000000"/>
                          </a:solidFill>
                          <a:effectLst/>
                          <a:latin typeface="Calibri" panose="020F0502020204030204" pitchFamily="34" charset="0"/>
                        </a:rPr>
                        <a:t>1.00</a:t>
                      </a: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r>
              <a:tr h="339159">
                <a:tc>
                  <a:txBody>
                    <a:bodyPr/>
                    <a:lstStyle/>
                    <a:p>
                      <a:pPr algn="ctr"/>
                      <a:r>
                        <a:rPr lang="en-US" dirty="0" smtClean="0"/>
                        <a:t>GPRE</a:t>
                      </a:r>
                      <a:endParaRPr lang="en-US" dirty="0"/>
                    </a:p>
                  </a:txBody>
                  <a:tcPr anchor="ctr"/>
                </a:tc>
                <a:tc>
                  <a:txBody>
                    <a:bodyPr/>
                    <a:lstStyle/>
                    <a:p>
                      <a:pPr algn="ctr" fontAlgn="b"/>
                      <a:r>
                        <a:rPr lang="en-US" sz="1800" b="1" i="0" u="none" strike="noStrike" dirty="0">
                          <a:solidFill>
                            <a:srgbClr val="FF0000"/>
                          </a:solidFill>
                          <a:effectLst/>
                          <a:latin typeface="Calibri" panose="020F0502020204030204" pitchFamily="34" charset="0"/>
                        </a:rPr>
                        <a:t>0.68</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1.00</a:t>
                      </a: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r>
              <a:tr h="339159">
                <a:tc>
                  <a:txBody>
                    <a:bodyPr/>
                    <a:lstStyle/>
                    <a:p>
                      <a:pPr algn="ctr"/>
                      <a:r>
                        <a:rPr lang="en-US" dirty="0" smtClean="0"/>
                        <a:t>GPRA</a:t>
                      </a:r>
                      <a:endParaRPr lang="en-US" dirty="0"/>
                    </a:p>
                  </a:txBody>
                  <a:tcPr anchor="ctr"/>
                </a:tc>
                <a:tc>
                  <a:txBody>
                    <a:bodyPr/>
                    <a:lstStyle/>
                    <a:p>
                      <a:pPr algn="ctr" fontAlgn="b"/>
                      <a:r>
                        <a:rPr lang="en-US" sz="1800" b="1" i="0" u="none" strike="noStrike" dirty="0">
                          <a:solidFill>
                            <a:srgbClr val="000000"/>
                          </a:solidFill>
                          <a:effectLst/>
                          <a:latin typeface="Calibri" panose="020F0502020204030204" pitchFamily="34" charset="0"/>
                        </a:rPr>
                        <a:t>0.99</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0.68</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1.00</a:t>
                      </a: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r>
              <a:tr h="339159">
                <a:tc>
                  <a:txBody>
                    <a:bodyPr/>
                    <a:lstStyle/>
                    <a:p>
                      <a:pPr algn="ctr"/>
                      <a:r>
                        <a:rPr lang="en-US" dirty="0" smtClean="0"/>
                        <a:t>GPREA</a:t>
                      </a:r>
                      <a:endParaRPr lang="en-US" dirty="0"/>
                    </a:p>
                  </a:txBody>
                  <a:tcPr anchor="ctr"/>
                </a:tc>
                <a:tc>
                  <a:txBody>
                    <a:bodyPr/>
                    <a:lstStyle/>
                    <a:p>
                      <a:pPr algn="ctr" fontAlgn="b"/>
                      <a:r>
                        <a:rPr lang="en-US" sz="1800" b="1" i="0" u="none" strike="noStrike" dirty="0" smtClean="0">
                          <a:solidFill>
                            <a:srgbClr val="FF0000"/>
                          </a:solidFill>
                          <a:effectLst/>
                          <a:latin typeface="Calibri" panose="020F0502020204030204" pitchFamily="34" charset="0"/>
                        </a:rPr>
                        <a:t>0.82</a:t>
                      </a:r>
                      <a:endParaRPr lang="en-US" sz="18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n-US" sz="1800" b="1" i="0" u="none" strike="noStrike" dirty="0" smtClean="0">
                          <a:solidFill>
                            <a:srgbClr val="FF0000"/>
                          </a:solidFill>
                          <a:effectLst/>
                          <a:latin typeface="Calibri" panose="020F0502020204030204" pitchFamily="34" charset="0"/>
                        </a:rPr>
                        <a:t>0.53</a:t>
                      </a:r>
                      <a:endParaRPr lang="en-US" sz="18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smtClean="0">
                          <a:solidFill>
                            <a:srgbClr val="000000"/>
                          </a:solidFill>
                          <a:effectLst/>
                          <a:latin typeface="Calibri" panose="020F0502020204030204" pitchFamily="34" charset="0"/>
                        </a:rPr>
                        <a:t>0.80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1.00</a:t>
                      </a:r>
                    </a:p>
                  </a:txBody>
                  <a:tcPr marL="9525" marR="9525" marT="9525" marB="0" anchor="ctr"/>
                </a:tc>
              </a:tr>
            </a:tbl>
          </a:graphicData>
        </a:graphic>
      </p:graphicFrame>
    </p:spTree>
    <p:extLst>
      <p:ext uri="{BB962C8B-B14F-4D97-AF65-F5344CB8AC3E}">
        <p14:creationId xmlns:p14="http://schemas.microsoft.com/office/powerpoint/2010/main" val="1392376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829" y="0"/>
            <a:ext cx="10515600" cy="732155"/>
          </a:xfrm>
        </p:spPr>
        <p:txBody>
          <a:bodyPr/>
          <a:lstStyle/>
          <a:p>
            <a:pPr algn="ctr"/>
            <a:r>
              <a:rPr lang="en-US" dirty="0" smtClean="0"/>
              <a:t>Validation: Excluding Some Words</a:t>
            </a:r>
            <a:endParaRPr lang="en-US" dirty="0"/>
          </a:p>
        </p:txBody>
      </p:sp>
      <p:sp>
        <p:nvSpPr>
          <p:cNvPr id="3" name="Content Placeholder 2"/>
          <p:cNvSpPr>
            <a:spLocks noGrp="1"/>
          </p:cNvSpPr>
          <p:nvPr>
            <p:ph idx="1"/>
          </p:nvPr>
        </p:nvSpPr>
        <p:spPr>
          <a:xfrm>
            <a:off x="838200" y="732155"/>
            <a:ext cx="10915996" cy="6001154"/>
          </a:xfrm>
        </p:spPr>
        <p:txBody>
          <a:bodyPr>
            <a:normAutofit/>
          </a:bodyPr>
          <a:lstStyle/>
          <a:p>
            <a:r>
              <a:rPr lang="en-US" dirty="0" smtClean="0"/>
              <a:t>We strive to include in the computer-generated index words that are highly likely to be used when geopolitical tensions are high or rising.</a:t>
            </a:r>
          </a:p>
          <a:p>
            <a:r>
              <a:rPr lang="en-US" dirty="0" smtClean="0"/>
              <a:t>As a result of our audit, we can select all articles with false positives, and search the text of these articles for patterns in the words.</a:t>
            </a:r>
          </a:p>
          <a:p>
            <a:r>
              <a:rPr lang="en-US" dirty="0" smtClean="0"/>
              <a:t>Comparing </a:t>
            </a:r>
            <a:r>
              <a:rPr lang="en-US" dirty="0"/>
              <a:t>true GPR</a:t>
            </a:r>
            <a:r>
              <a:rPr lang="en-US" baseline="30000" dirty="0"/>
              <a:t>C</a:t>
            </a:r>
            <a:r>
              <a:rPr lang="en-US" dirty="0"/>
              <a:t>=1 </a:t>
            </a:r>
            <a:r>
              <a:rPr lang="en-US" dirty="0" smtClean="0"/>
              <a:t>with GPR</a:t>
            </a:r>
            <a:r>
              <a:rPr lang="en-US" baseline="30000" dirty="0" smtClean="0"/>
              <a:t>H</a:t>
            </a:r>
            <a:r>
              <a:rPr lang="en-US" dirty="0" smtClean="0"/>
              <a:t>=0 articles, </a:t>
            </a:r>
            <a:r>
              <a:rPr lang="en-US" dirty="0"/>
              <a:t>the </a:t>
            </a:r>
            <a:r>
              <a:rPr lang="en-US" dirty="0" smtClean="0"/>
              <a:t>GPR</a:t>
            </a:r>
            <a:r>
              <a:rPr lang="en-US" baseline="30000" dirty="0" smtClean="0"/>
              <a:t>H</a:t>
            </a:r>
            <a:r>
              <a:rPr lang="en-US" dirty="0" smtClean="0"/>
              <a:t>=0 articles contain more often the following words: Books, History, Museums, Art, </a:t>
            </a:r>
            <a:r>
              <a:rPr lang="en-US" dirty="0"/>
              <a:t>K</a:t>
            </a:r>
            <a:r>
              <a:rPr lang="en-US" dirty="0" smtClean="0"/>
              <a:t>ennedy, Nixon, Movies (or Films), [ add other words ]</a:t>
            </a:r>
            <a:endParaRPr lang="en-US" dirty="0"/>
          </a:p>
        </p:txBody>
      </p:sp>
    </p:spTree>
    <p:extLst>
      <p:ext uri="{BB962C8B-B14F-4D97-AF65-F5344CB8AC3E}">
        <p14:creationId xmlns:p14="http://schemas.microsoft.com/office/powerpoint/2010/main" val="1964445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37"/>
            <a:ext cx="10515600" cy="804863"/>
          </a:xfrm>
        </p:spPr>
        <p:txBody>
          <a:bodyPr/>
          <a:lstStyle/>
          <a:p>
            <a:r>
              <a:rPr lang="en-US" dirty="0" smtClean="0"/>
              <a:t>Construction of the Index</a:t>
            </a:r>
            <a:endParaRPr lang="en-US" dirty="0"/>
          </a:p>
        </p:txBody>
      </p:sp>
      <p:sp>
        <p:nvSpPr>
          <p:cNvPr id="3" name="Content Placeholder 2"/>
          <p:cNvSpPr>
            <a:spLocks noGrp="1"/>
          </p:cNvSpPr>
          <p:nvPr>
            <p:ph idx="1"/>
          </p:nvPr>
        </p:nvSpPr>
        <p:spPr>
          <a:xfrm>
            <a:off x="838200" y="939800"/>
            <a:ext cx="10515600" cy="5664199"/>
          </a:xfrm>
        </p:spPr>
        <p:txBody>
          <a:bodyPr>
            <a:normAutofit/>
          </a:bodyPr>
          <a:lstStyle/>
          <a:p>
            <a:r>
              <a:rPr lang="en-US" dirty="0" smtClean="0"/>
              <a:t>Each month the universe of newspapers that we use to construct our GPR index contains about [70,000] articles. This is </a:t>
            </a:r>
            <a:r>
              <a:rPr lang="en-US" dirty="0"/>
              <a:t>set U</a:t>
            </a:r>
            <a:r>
              <a:rPr lang="en-US" dirty="0" smtClean="0"/>
              <a:t>.</a:t>
            </a:r>
          </a:p>
          <a:p>
            <a:r>
              <a:rPr lang="en-US" dirty="0" smtClean="0"/>
              <a:t>Of these, only about [0.32%] meets our computer-generated criterion to be included in the GPR index. This is </a:t>
            </a:r>
            <a:r>
              <a:rPr lang="en-US" dirty="0"/>
              <a:t>set G</a:t>
            </a:r>
            <a:r>
              <a:rPr lang="en-US" dirty="0" smtClean="0"/>
              <a:t>.</a:t>
            </a:r>
          </a:p>
          <a:p>
            <a:r>
              <a:rPr lang="en-US" dirty="0" smtClean="0"/>
              <a:t>Each month, The ratio G/U (normalized to equal 100 in the 2000-2009 decade) is our computer-generated GPR index.</a:t>
            </a:r>
          </a:p>
          <a:p>
            <a:endParaRPr lang="en-US" dirty="0" smtClean="0"/>
          </a:p>
        </p:txBody>
      </p:sp>
    </p:spTree>
    <p:extLst>
      <p:ext uri="{BB962C8B-B14F-4D97-AF65-F5344CB8AC3E}">
        <p14:creationId xmlns:p14="http://schemas.microsoft.com/office/powerpoint/2010/main" val="11500161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lstStyle/>
          <a:p>
            <a:r>
              <a:rPr lang="en-US" dirty="0" smtClean="0"/>
              <a:t>Instructions for Extracting and coding articles</a:t>
            </a:r>
            <a:endParaRPr lang="en-US" dirty="0"/>
          </a:p>
        </p:txBody>
      </p:sp>
      <p:sp>
        <p:nvSpPr>
          <p:cNvPr id="3" name="Content Placeholder 2"/>
          <p:cNvSpPr>
            <a:spLocks noGrp="1"/>
          </p:cNvSpPr>
          <p:nvPr>
            <p:ph idx="1"/>
          </p:nvPr>
        </p:nvSpPr>
        <p:spPr>
          <a:xfrm>
            <a:off x="838200" y="1227910"/>
            <a:ext cx="10515600" cy="5401490"/>
          </a:xfrm>
        </p:spPr>
        <p:txBody>
          <a:bodyPr>
            <a:normAutofit fontScale="47500" lnSpcReduction="20000"/>
          </a:bodyPr>
          <a:lstStyle/>
          <a:p>
            <a:pPr marL="0" indent="0">
              <a:buNone/>
            </a:pPr>
            <a:r>
              <a:rPr lang="en-US" dirty="0" smtClean="0"/>
              <a:t>*** The newspaper code is, depending on the year (Financial Times removed)</a:t>
            </a:r>
          </a:p>
          <a:p>
            <a:r>
              <a:rPr lang="en-US" sz="3400" b="1" dirty="0"/>
              <a:t>1984 – 1994:</a:t>
            </a:r>
            <a:endParaRPr lang="en-US" sz="3400" dirty="0"/>
          </a:p>
          <a:p>
            <a:r>
              <a:rPr lang="en-US" sz="3400" b="1" dirty="0" err="1"/>
              <a:t>pub.Exact</a:t>
            </a:r>
            <a:r>
              <a:rPr lang="en-US" sz="3400" b="1" dirty="0"/>
              <a:t>("The Washington Post (pre-1997 </a:t>
            </a:r>
            <a:r>
              <a:rPr lang="en-US" sz="3400" b="1" dirty="0" err="1"/>
              <a:t>Fulltext</a:t>
            </a:r>
            <a:r>
              <a:rPr lang="en-US" sz="3400" b="1" dirty="0"/>
              <a:t>)" OR "The Globe and Mail" OR "Boston Globe (pre-1997 </a:t>
            </a:r>
            <a:r>
              <a:rPr lang="en-US" sz="3400" b="1" dirty="0" err="1"/>
              <a:t>Fulltext</a:t>
            </a:r>
            <a:r>
              <a:rPr lang="en-US" sz="3400" b="1" dirty="0"/>
              <a:t>)" OR "New York Times" OR "Wall Street Journal" OR "Chicago Tribune (pre-1997 </a:t>
            </a:r>
            <a:r>
              <a:rPr lang="en-US" sz="3400" b="1" dirty="0" err="1"/>
              <a:t>Fulltext</a:t>
            </a:r>
            <a:r>
              <a:rPr lang="en-US" sz="3400" b="1" dirty="0"/>
              <a:t>)" OR "Los Angeles Times (pre-1997 </a:t>
            </a:r>
            <a:r>
              <a:rPr lang="en-US" sz="3400" b="1" dirty="0" err="1"/>
              <a:t>Fulltext</a:t>
            </a:r>
            <a:r>
              <a:rPr lang="en-US" sz="3400" b="1" dirty="0"/>
              <a:t>)" OR "The Guardian" OR "The Daily Telegraph" OR "The Times</a:t>
            </a:r>
            <a:r>
              <a:rPr lang="en-US" sz="3400" b="1" dirty="0" smtClean="0"/>
              <a:t>")</a:t>
            </a:r>
            <a:endParaRPr lang="en-US" sz="3400" dirty="0"/>
          </a:p>
          <a:p>
            <a:pPr marL="0" indent="0">
              <a:buNone/>
            </a:pPr>
            <a:r>
              <a:rPr lang="en-US" sz="3400" b="1" dirty="0"/>
              <a:t>  </a:t>
            </a:r>
            <a:endParaRPr lang="en-US" sz="3400" dirty="0"/>
          </a:p>
          <a:p>
            <a:r>
              <a:rPr lang="en-US" sz="3400" b="1" dirty="0"/>
              <a:t>1995-1996</a:t>
            </a:r>
            <a:endParaRPr lang="en-US" sz="3400" dirty="0"/>
          </a:p>
          <a:p>
            <a:r>
              <a:rPr lang="en-US" sz="3400" b="1" dirty="0" err="1"/>
              <a:t>pub.Exact</a:t>
            </a:r>
            <a:r>
              <a:rPr lang="en-US" sz="3400" b="1" dirty="0"/>
              <a:t>("The Washington Post" OR "The Washington Post (pre-1997 </a:t>
            </a:r>
            <a:r>
              <a:rPr lang="en-US" sz="3400" b="1" dirty="0" err="1"/>
              <a:t>Fulltext</a:t>
            </a:r>
            <a:r>
              <a:rPr lang="en-US" sz="3400" b="1" dirty="0"/>
              <a:t>)" OR "The Globe and Mail" OR "Boston Globe (pre-1997 </a:t>
            </a:r>
            <a:r>
              <a:rPr lang="en-US" sz="3400" b="1" dirty="0" err="1"/>
              <a:t>Fulltext</a:t>
            </a:r>
            <a:r>
              <a:rPr lang="en-US" sz="3400" b="1" dirty="0"/>
              <a:t>)" OR "New York Times" OR "Wall Street Journal" OR "Chicago Tribune (pre-1997 </a:t>
            </a:r>
            <a:r>
              <a:rPr lang="en-US" sz="3400" b="1" dirty="0" err="1"/>
              <a:t>Fulltext</a:t>
            </a:r>
            <a:r>
              <a:rPr lang="en-US" sz="3400" b="1" dirty="0"/>
              <a:t>)" OR "Los Angeles Times (pre-1997 </a:t>
            </a:r>
            <a:r>
              <a:rPr lang="en-US" sz="3400" b="1" dirty="0" err="1"/>
              <a:t>Fulltext</a:t>
            </a:r>
            <a:r>
              <a:rPr lang="en-US" sz="3400" b="1" dirty="0"/>
              <a:t>)" OR "The Guardian" OR "The Daily Telegraph" OR "The Times</a:t>
            </a:r>
            <a:r>
              <a:rPr lang="en-US" sz="3400" b="1" dirty="0" smtClean="0"/>
              <a:t>")</a:t>
            </a:r>
            <a:endParaRPr lang="en-US" sz="3400" dirty="0"/>
          </a:p>
          <a:p>
            <a:pPr marL="0" indent="0">
              <a:buNone/>
            </a:pPr>
            <a:r>
              <a:rPr lang="en-US" sz="3400" b="1" dirty="0"/>
              <a:t>  </a:t>
            </a:r>
            <a:endParaRPr lang="en-US" sz="3400" dirty="0" smtClean="0"/>
          </a:p>
          <a:p>
            <a:r>
              <a:rPr lang="en-US" sz="3400" b="1" dirty="0" smtClean="0"/>
              <a:t>1997 - </a:t>
            </a:r>
            <a:endParaRPr lang="en-US" sz="3400" dirty="0" smtClean="0"/>
          </a:p>
          <a:p>
            <a:r>
              <a:rPr lang="en-US" sz="3400" b="1" dirty="0" err="1" smtClean="0"/>
              <a:t>pub.Exact</a:t>
            </a:r>
            <a:r>
              <a:rPr lang="en-US" sz="3400" b="1" dirty="0"/>
              <a:t>("The Washington Post" OR "The Globe and Mail" OR "Boston Globe" OR "New York Times" OR "Wall Street Journal" OR "Chicago Tribune" OR "Los Angeles Times" OR "The Guardian" OR "The Daily Telegraph" OR "The Times</a:t>
            </a:r>
            <a:r>
              <a:rPr lang="en-US" sz="3400" b="1" dirty="0" smtClean="0"/>
              <a:t>")</a:t>
            </a:r>
          </a:p>
          <a:p>
            <a:endParaRPr lang="en-US" sz="3400" b="1" dirty="0"/>
          </a:p>
          <a:p>
            <a:r>
              <a:rPr lang="en-US" sz="3400" b="1" dirty="0" smtClean="0"/>
              <a:t>The search query is, in August 2014, for example</a:t>
            </a:r>
          </a:p>
          <a:p>
            <a:r>
              <a:rPr lang="en-US" sz="3400" b="1" dirty="0" err="1"/>
              <a:t>pub.Exact</a:t>
            </a:r>
            <a:r>
              <a:rPr lang="en-US" sz="3400" b="1" dirty="0"/>
              <a:t>("The Washington Post" OR "The Globe and Mail" OR "Boston Globe" OR "New York Times" OR "Wall Street Journal" OR "Chicago Tribune" OR "Los Angeles Times" OR "The Guardian" OR "The Daily Telegraph" OR "The Times") AND DTYPE(article OR commentary OR editorial OR feature OR front page article OR front page/cover story OR news OR report OR review) AND(PD(</a:t>
            </a:r>
            <a:r>
              <a:rPr lang="en-US" sz="3400" b="1" dirty="0">
                <a:solidFill>
                  <a:srgbClr val="FF0000"/>
                </a:solidFill>
              </a:rPr>
              <a:t>Aug 2014</a:t>
            </a:r>
            <a:r>
              <a:rPr lang="en-US" sz="3400" b="1" dirty="0"/>
              <a:t>)) AND (military OR war OR geopolitical OR terrorism OR terrorist) AND (a AND about AND above)</a:t>
            </a:r>
            <a:r>
              <a:rPr lang="en-US" sz="3400" dirty="0"/>
              <a:t> </a:t>
            </a:r>
          </a:p>
          <a:p>
            <a:endParaRPr lang="en-US" sz="3400" dirty="0"/>
          </a:p>
          <a:p>
            <a:pPr marL="0" indent="0">
              <a:buNone/>
            </a:pPr>
            <a:endParaRPr lang="en-US" dirty="0"/>
          </a:p>
        </p:txBody>
      </p:sp>
    </p:spTree>
    <p:extLst>
      <p:ext uri="{BB962C8B-B14F-4D97-AF65-F5344CB8AC3E}">
        <p14:creationId xmlns:p14="http://schemas.microsoft.com/office/powerpoint/2010/main" val="1377244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91" y="239440"/>
            <a:ext cx="11349446" cy="988469"/>
          </a:xfrm>
        </p:spPr>
        <p:txBody>
          <a:bodyPr>
            <a:normAutofit fontScale="90000"/>
          </a:bodyPr>
          <a:lstStyle/>
          <a:p>
            <a:r>
              <a:rPr lang="en-US" dirty="0" smtClean="0"/>
              <a:t>Design of the audit sample – Benchmark GPR Index SAMPLING FROM GPR ARTICLES (set G)</a:t>
            </a:r>
            <a:endParaRPr lang="en-US" dirty="0"/>
          </a:p>
        </p:txBody>
      </p:sp>
      <p:sp>
        <p:nvSpPr>
          <p:cNvPr id="3" name="Content Placeholder 2"/>
          <p:cNvSpPr>
            <a:spLocks noGrp="1"/>
          </p:cNvSpPr>
          <p:nvPr>
            <p:ph idx="1"/>
          </p:nvPr>
        </p:nvSpPr>
        <p:spPr>
          <a:xfrm>
            <a:off x="838200" y="1345474"/>
            <a:ext cx="10515600" cy="5258525"/>
          </a:xfrm>
        </p:spPr>
        <p:txBody>
          <a:bodyPr>
            <a:normAutofit/>
          </a:bodyPr>
          <a:lstStyle/>
          <a:p>
            <a:r>
              <a:rPr lang="en-US" dirty="0" smtClean="0"/>
              <a:t>We sample a subset of the articles that are identified as discussing high or rising geopolitical risks.</a:t>
            </a:r>
          </a:p>
          <a:p>
            <a:endParaRPr lang="en-US" dirty="0" smtClean="0"/>
          </a:p>
          <a:p>
            <a:r>
              <a:rPr lang="en-US" dirty="0"/>
              <a:t>We code these articles as </a:t>
            </a:r>
            <a:r>
              <a:rPr lang="en-US" dirty="0" smtClean="0"/>
              <a:t>GPR=1, GPR=0, GPR=-1, as follows:</a:t>
            </a:r>
          </a:p>
          <a:p>
            <a:pPr lvl="1"/>
            <a:r>
              <a:rPr lang="en-US" dirty="0" smtClean="0"/>
              <a:t>1 = the </a:t>
            </a:r>
            <a:r>
              <a:rPr lang="en-US" dirty="0"/>
              <a:t>article contains </a:t>
            </a:r>
            <a:r>
              <a:rPr lang="en-US" dirty="0" smtClean="0"/>
              <a:t>references </a:t>
            </a:r>
            <a:r>
              <a:rPr lang="en-US" dirty="0"/>
              <a:t>to high or rising geopolitical risks</a:t>
            </a:r>
            <a:r>
              <a:rPr lang="en-US" dirty="0" smtClean="0"/>
              <a:t>.</a:t>
            </a:r>
          </a:p>
          <a:p>
            <a:pPr lvl="1"/>
            <a:r>
              <a:rPr lang="en-US" dirty="0" smtClean="0"/>
              <a:t>0 = </a:t>
            </a:r>
            <a:r>
              <a:rPr lang="en-US" dirty="0"/>
              <a:t>the article contains </a:t>
            </a:r>
            <a:r>
              <a:rPr lang="en-US" dirty="0" smtClean="0"/>
              <a:t>no references to geopolitical risks, or is uninformative whether geopolitical risks are rising or falling.</a:t>
            </a:r>
          </a:p>
          <a:p>
            <a:pPr lvl="1"/>
            <a:r>
              <a:rPr lang="en-US" dirty="0" smtClean="0"/>
              <a:t>-1 = </a:t>
            </a:r>
            <a:r>
              <a:rPr lang="en-US" dirty="0"/>
              <a:t>the article contains references to </a:t>
            </a:r>
            <a:r>
              <a:rPr lang="en-US" dirty="0" smtClean="0"/>
              <a:t>low or declining geopolitical </a:t>
            </a:r>
            <a:r>
              <a:rPr lang="en-US" dirty="0"/>
              <a:t>risks.</a:t>
            </a:r>
          </a:p>
        </p:txBody>
      </p:sp>
    </p:spTree>
    <p:extLst>
      <p:ext uri="{BB962C8B-B14F-4D97-AF65-F5344CB8AC3E}">
        <p14:creationId xmlns:p14="http://schemas.microsoft.com/office/powerpoint/2010/main" val="179889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509" y="134937"/>
            <a:ext cx="10515600" cy="804863"/>
          </a:xfrm>
        </p:spPr>
        <p:txBody>
          <a:bodyPr>
            <a:normAutofit fontScale="90000"/>
          </a:bodyPr>
          <a:lstStyle/>
          <a:p>
            <a:r>
              <a:rPr lang="en-US" dirty="0" smtClean="0"/>
              <a:t>Design of the audit sample – Expanded Sample</a:t>
            </a:r>
            <a:br>
              <a:rPr lang="en-US" dirty="0" smtClean="0"/>
            </a:br>
            <a:r>
              <a:rPr lang="en-US" dirty="0" smtClean="0"/>
              <a:t>Sampling from GPRE ARTICLES (set E)</a:t>
            </a:r>
            <a:endParaRPr lang="en-US" dirty="0"/>
          </a:p>
        </p:txBody>
      </p:sp>
      <p:sp>
        <p:nvSpPr>
          <p:cNvPr id="3" name="Content Placeholder 2"/>
          <p:cNvSpPr>
            <a:spLocks noGrp="1"/>
          </p:cNvSpPr>
          <p:nvPr>
            <p:ph idx="1"/>
          </p:nvPr>
        </p:nvSpPr>
        <p:spPr>
          <a:xfrm>
            <a:off x="838200" y="1194318"/>
            <a:ext cx="10713098" cy="5409681"/>
          </a:xfrm>
        </p:spPr>
        <p:txBody>
          <a:bodyPr>
            <a:normAutofit/>
          </a:bodyPr>
          <a:lstStyle/>
          <a:p>
            <a:r>
              <a:rPr lang="en-US" dirty="0" smtClean="0"/>
              <a:t>We sample from the universe of newspapers a subset of articles which is sufficiently large to include articles that are likely to be GPR=1 articles. This is set E, and contains about [ 15% ] of the articles in sample U. The ratio E/U is the GPRE index.</a:t>
            </a:r>
          </a:p>
          <a:p>
            <a:r>
              <a:rPr lang="en-US" dirty="0" smtClean="0"/>
              <a:t>The subset is constructed sampling articles that contain any of these 4 words (roots): military OR war OR geopolitical OR </a:t>
            </a:r>
            <a:r>
              <a:rPr lang="en-US" dirty="0" err="1" smtClean="0"/>
              <a:t>terroris</a:t>
            </a:r>
            <a:r>
              <a:rPr lang="en-US" dirty="0" smtClean="0"/>
              <a:t>*.</a:t>
            </a:r>
          </a:p>
          <a:p>
            <a:endParaRPr lang="en-US" dirty="0"/>
          </a:p>
          <a:p>
            <a:r>
              <a:rPr lang="en-US" dirty="0"/>
              <a:t>We code these articles as GPR=1 or </a:t>
            </a:r>
            <a:r>
              <a:rPr lang="en-US" dirty="0" smtClean="0"/>
              <a:t>GPR=0, </a:t>
            </a:r>
            <a:r>
              <a:rPr lang="en-US" dirty="0"/>
              <a:t>as follows</a:t>
            </a:r>
            <a:r>
              <a:rPr lang="en-US" dirty="0" smtClean="0"/>
              <a:t>:</a:t>
            </a:r>
          </a:p>
          <a:p>
            <a:pPr lvl="1"/>
            <a:r>
              <a:rPr lang="en-US" dirty="0"/>
              <a:t>1 = the article contains references to high or rising geopolitical risks.</a:t>
            </a:r>
          </a:p>
          <a:p>
            <a:pPr lvl="1"/>
            <a:r>
              <a:rPr lang="en-US" dirty="0"/>
              <a:t>0 = the article contains no references to geopolitical risks</a:t>
            </a:r>
            <a:r>
              <a:rPr lang="en-US" dirty="0" smtClean="0"/>
              <a:t>.</a:t>
            </a:r>
            <a:endParaRPr lang="en-US" dirty="0"/>
          </a:p>
          <a:p>
            <a:endParaRPr lang="en-US" dirty="0" smtClean="0"/>
          </a:p>
        </p:txBody>
      </p:sp>
    </p:spTree>
    <p:extLst>
      <p:ext uri="{BB962C8B-B14F-4D97-AF65-F5344CB8AC3E}">
        <p14:creationId xmlns:p14="http://schemas.microsoft.com/office/powerpoint/2010/main" val="2911732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559"/>
            <a:ext cx="10515600" cy="1325563"/>
          </a:xfrm>
        </p:spPr>
        <p:txBody>
          <a:bodyPr/>
          <a:lstStyle/>
          <a:p>
            <a:r>
              <a:rPr lang="en-US" dirty="0" smtClean="0"/>
              <a:t>Reading the Articles</a:t>
            </a:r>
            <a:endParaRPr lang="en-US" dirty="0"/>
          </a:p>
        </p:txBody>
      </p:sp>
      <p:sp>
        <p:nvSpPr>
          <p:cNvPr id="3" name="Content Placeholder 2"/>
          <p:cNvSpPr>
            <a:spLocks noGrp="1"/>
          </p:cNvSpPr>
          <p:nvPr>
            <p:ph idx="1"/>
          </p:nvPr>
        </p:nvSpPr>
        <p:spPr>
          <a:xfrm>
            <a:off x="838200" y="1460500"/>
            <a:ext cx="10515600" cy="5295899"/>
          </a:xfrm>
        </p:spPr>
        <p:txBody>
          <a:bodyPr>
            <a:normAutofit/>
          </a:bodyPr>
          <a:lstStyle/>
          <a:p>
            <a:r>
              <a:rPr lang="en-US" dirty="0" smtClean="0"/>
              <a:t>We select a sample of </a:t>
            </a:r>
            <a:r>
              <a:rPr lang="en-US" dirty="0" smtClean="0"/>
              <a:t>50 out </a:t>
            </a:r>
            <a:r>
              <a:rPr lang="en-US" dirty="0" smtClean="0"/>
              <a:t>of [384] months.</a:t>
            </a:r>
          </a:p>
          <a:p>
            <a:r>
              <a:rPr lang="en-US" dirty="0" smtClean="0"/>
              <a:t>For each of the selected months, working with a team of RAs, we extract [50] random articles from set G, and [50] random articles from set E. </a:t>
            </a:r>
          </a:p>
          <a:p>
            <a:r>
              <a:rPr lang="en-US" dirty="0" smtClean="0"/>
              <a:t>To ensure randomness, we pick the first [50] articles in the given sets (G and E) that also contain the generic </a:t>
            </a:r>
            <a:r>
              <a:rPr lang="en-US" dirty="0" err="1" smtClean="0"/>
              <a:t>stopwords</a:t>
            </a:r>
            <a:r>
              <a:rPr lang="en-US" dirty="0" smtClean="0"/>
              <a:t> “a” and “the” and “and” (</a:t>
            </a:r>
            <a:r>
              <a:rPr lang="en-US" dirty="0" smtClean="0">
                <a:hlinkClick r:id="rId2"/>
              </a:rPr>
              <a:t>http://www.ranks.nl/stopwords</a:t>
            </a:r>
            <a:r>
              <a:rPr lang="en-US" dirty="0" smtClean="0"/>
              <a:t>) </a:t>
            </a:r>
          </a:p>
          <a:p>
            <a:r>
              <a:rPr lang="en-US" dirty="0" smtClean="0"/>
              <a:t>We exclude the Financial Times from the searches since no full text can be saved for replicability purposes.</a:t>
            </a:r>
          </a:p>
        </p:txBody>
      </p:sp>
    </p:spTree>
    <p:extLst>
      <p:ext uri="{BB962C8B-B14F-4D97-AF65-F5344CB8AC3E}">
        <p14:creationId xmlns:p14="http://schemas.microsoft.com/office/powerpoint/2010/main" val="1550790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Code Articles</a:t>
            </a:r>
            <a:br>
              <a:rPr lang="en-US" dirty="0" smtClean="0"/>
            </a:br>
            <a:r>
              <a:rPr lang="en-US" dirty="0" smtClean="0"/>
              <a:t>General Principle</a:t>
            </a:r>
            <a:endParaRPr lang="en-US" dirty="0"/>
          </a:p>
        </p:txBody>
      </p:sp>
      <p:sp>
        <p:nvSpPr>
          <p:cNvPr id="3" name="Content Placeholder 2"/>
          <p:cNvSpPr>
            <a:spLocks noGrp="1"/>
          </p:cNvSpPr>
          <p:nvPr>
            <p:ph idx="1"/>
          </p:nvPr>
        </p:nvSpPr>
        <p:spPr>
          <a:xfrm>
            <a:off x="648194" y="1945178"/>
            <a:ext cx="10515600" cy="4622403"/>
          </a:xfrm>
        </p:spPr>
        <p:txBody>
          <a:bodyPr>
            <a:normAutofit lnSpcReduction="10000"/>
          </a:bodyPr>
          <a:lstStyle/>
          <a:p>
            <a:r>
              <a:rPr lang="en-US" dirty="0"/>
              <a:t>If the article discusses or highlights recent past, or current or future expected geopolitical risks, terror risks, war risks, terror acts, or current </a:t>
            </a:r>
            <a:r>
              <a:rPr lang="en-US" dirty="0" smtClean="0"/>
              <a:t>wars, </a:t>
            </a:r>
            <a:r>
              <a:rPr lang="en-US" dirty="0"/>
              <a:t>label it as 1</a:t>
            </a:r>
            <a:r>
              <a:rPr lang="en-US" dirty="0" smtClean="0"/>
              <a:t>.</a:t>
            </a:r>
          </a:p>
          <a:p>
            <a:endParaRPr lang="en-US" dirty="0"/>
          </a:p>
          <a:p>
            <a:r>
              <a:rPr lang="en-US" dirty="0"/>
              <a:t>Example: </a:t>
            </a:r>
            <a:r>
              <a:rPr lang="en-US" dirty="0">
                <a:hlinkClick r:id="rId2"/>
              </a:rPr>
              <a:t>https://</a:t>
            </a:r>
            <a:r>
              <a:rPr lang="en-US" dirty="0" smtClean="0">
                <a:hlinkClick r:id="rId2"/>
              </a:rPr>
              <a:t>search.proquest.com/docview/1748535069?accountid=39704</a:t>
            </a:r>
            <a:endParaRPr lang="en-US" dirty="0" smtClean="0"/>
          </a:p>
          <a:p>
            <a:pPr marL="0" indent="0">
              <a:buNone/>
            </a:pPr>
            <a:r>
              <a:rPr lang="en-US" b="1" dirty="0" smtClean="0"/>
              <a:t>A </a:t>
            </a:r>
            <a:r>
              <a:rPr lang="en-US" b="1" dirty="0"/>
              <a:t>nightmare scenario in the </a:t>
            </a:r>
            <a:r>
              <a:rPr lang="en-US" b="1" dirty="0" smtClean="0"/>
              <a:t>Mideast</a:t>
            </a:r>
            <a:r>
              <a:rPr lang="en-US" dirty="0" smtClean="0"/>
              <a:t>, The Washington Post, Dec 14, 2015: “..</a:t>
            </a:r>
            <a:r>
              <a:rPr lang="en-US" dirty="0"/>
              <a:t> The wars in Syria and Iraq and jihadist attacks in the West have obscured yet another Middle East threat: </a:t>
            </a:r>
            <a:r>
              <a:rPr lang="en-US" dirty="0" smtClean="0"/>
              <a:t>the possibility </a:t>
            </a:r>
            <a:r>
              <a:rPr lang="en-US" dirty="0"/>
              <a:t>that slowly escalating violence between Palestinians and Israelis will destroy one of the </a:t>
            </a:r>
            <a:r>
              <a:rPr lang="en-US" dirty="0" smtClean="0"/>
              <a:t>few remaining </a:t>
            </a:r>
            <a:r>
              <a:rPr lang="en-US" dirty="0"/>
              <a:t>zones of relative tranquility between Morocco and </a:t>
            </a:r>
            <a:r>
              <a:rPr lang="en-US" dirty="0" smtClean="0"/>
              <a:t>Iran”. This article is coded as 1.</a:t>
            </a:r>
            <a:endParaRPr lang="en-US" dirty="0"/>
          </a:p>
        </p:txBody>
      </p:sp>
    </p:spTree>
    <p:extLst>
      <p:ext uri="{BB962C8B-B14F-4D97-AF65-F5344CB8AC3E}">
        <p14:creationId xmlns:p14="http://schemas.microsoft.com/office/powerpoint/2010/main" val="4175310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Code Articles</a:t>
            </a:r>
            <a:br>
              <a:rPr lang="en-US" dirty="0" smtClean="0"/>
            </a:br>
            <a:r>
              <a:rPr lang="en-US" dirty="0" smtClean="0"/>
              <a:t>General Principle (Continued)</a:t>
            </a:r>
            <a:endParaRPr lang="en-US" dirty="0"/>
          </a:p>
        </p:txBody>
      </p:sp>
      <p:sp>
        <p:nvSpPr>
          <p:cNvPr id="3" name="Content Placeholder 2"/>
          <p:cNvSpPr>
            <a:spLocks noGrp="1"/>
          </p:cNvSpPr>
          <p:nvPr>
            <p:ph idx="1"/>
          </p:nvPr>
        </p:nvSpPr>
        <p:spPr>
          <a:xfrm>
            <a:off x="648194" y="1945178"/>
            <a:ext cx="10515600" cy="4622403"/>
          </a:xfrm>
        </p:spPr>
        <p:txBody>
          <a:bodyPr>
            <a:normAutofit/>
          </a:bodyPr>
          <a:lstStyle/>
          <a:p>
            <a:r>
              <a:rPr lang="en-US" dirty="0"/>
              <a:t>If the article discusses </a:t>
            </a:r>
            <a:r>
              <a:rPr lang="en-US" dirty="0" smtClean="0"/>
              <a:t>declining tensions, </a:t>
            </a:r>
            <a:r>
              <a:rPr lang="en-US" dirty="0"/>
              <a:t>label it as </a:t>
            </a:r>
            <a:r>
              <a:rPr lang="en-US" dirty="0" smtClean="0"/>
              <a:t>-1.</a:t>
            </a:r>
          </a:p>
          <a:p>
            <a:endParaRPr lang="en-US" dirty="0"/>
          </a:p>
          <a:p>
            <a:r>
              <a:rPr lang="en-US" dirty="0" smtClean="0"/>
              <a:t>Example</a:t>
            </a:r>
            <a:r>
              <a:rPr lang="en-US" dirty="0"/>
              <a:t> </a:t>
            </a:r>
            <a:r>
              <a:rPr lang="en-US" dirty="0" smtClean="0"/>
              <a:t>of article coded as -1</a:t>
            </a:r>
          </a:p>
          <a:p>
            <a:pPr marL="0" indent="0">
              <a:buNone/>
            </a:pPr>
            <a:r>
              <a:rPr lang="en-US" dirty="0" smtClean="0"/>
              <a:t>“In </a:t>
            </a:r>
            <a:r>
              <a:rPr lang="en-US" dirty="0"/>
              <a:t>East Europe, stunning </a:t>
            </a:r>
            <a:r>
              <a:rPr lang="en-US" dirty="0" smtClean="0"/>
              <a:t>change”: </a:t>
            </a:r>
            <a:r>
              <a:rPr lang="en-US" dirty="0"/>
              <a:t>Dramatic change swept Eastern Europe in 1989, first gathering force in Poland and Hungary, </a:t>
            </a:r>
            <a:r>
              <a:rPr lang="en-US" dirty="0" smtClean="0"/>
              <a:t>then spreading </a:t>
            </a:r>
            <a:r>
              <a:rPr lang="en-US" dirty="0"/>
              <a:t>to East Germany and Czechoslovakia as the Soviet Union continued to loosen the iron grip </a:t>
            </a:r>
            <a:r>
              <a:rPr lang="en-US" dirty="0" smtClean="0"/>
              <a:t>with which </a:t>
            </a:r>
            <a:r>
              <a:rPr lang="en-US" dirty="0"/>
              <a:t>it has dominated its neighbors since the end of World War II</a:t>
            </a:r>
            <a:r>
              <a:rPr lang="en-US" dirty="0" smtClean="0"/>
              <a:t>.</a:t>
            </a:r>
          </a:p>
          <a:p>
            <a:pPr marL="0" indent="0">
              <a:buNone/>
            </a:pPr>
            <a:r>
              <a:rPr lang="en-US" dirty="0" smtClean="0">
                <a:hlinkClick r:id="rId2"/>
              </a:rPr>
              <a:t>https</a:t>
            </a:r>
            <a:r>
              <a:rPr lang="en-US" dirty="0">
                <a:hlinkClick r:id="rId2"/>
              </a:rPr>
              <a:t>://</a:t>
            </a:r>
            <a:r>
              <a:rPr lang="en-US" dirty="0" smtClean="0">
                <a:hlinkClick r:id="rId2"/>
              </a:rPr>
              <a:t>search.proquest.com/docview/282685288?accountid=39704</a:t>
            </a:r>
            <a:r>
              <a:rPr lang="en-US" dirty="0" smtClean="0"/>
              <a:t>,</a:t>
            </a:r>
          </a:p>
          <a:p>
            <a:pPr marL="0" indent="0">
              <a:buNone/>
            </a:pPr>
            <a:r>
              <a:rPr lang="en-US" dirty="0"/>
              <a:t>Chicago </a:t>
            </a:r>
            <a:r>
              <a:rPr lang="en-US" dirty="0" smtClean="0"/>
              <a:t>Tribune, Dec 27, 1989</a:t>
            </a:r>
          </a:p>
          <a:p>
            <a:endParaRPr lang="en-US" dirty="0"/>
          </a:p>
        </p:txBody>
      </p:sp>
    </p:spTree>
    <p:extLst>
      <p:ext uri="{BB962C8B-B14F-4D97-AF65-F5344CB8AC3E}">
        <p14:creationId xmlns:p14="http://schemas.microsoft.com/office/powerpoint/2010/main" val="479935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Code Articles</a:t>
            </a:r>
            <a:br>
              <a:rPr lang="en-US" dirty="0" smtClean="0"/>
            </a:br>
            <a:r>
              <a:rPr lang="en-US" dirty="0" smtClean="0"/>
              <a:t>Books and Reviews</a:t>
            </a:r>
            <a:endParaRPr lang="en-US" dirty="0"/>
          </a:p>
        </p:txBody>
      </p:sp>
      <p:sp>
        <p:nvSpPr>
          <p:cNvPr id="3" name="Content Placeholder 2"/>
          <p:cNvSpPr>
            <a:spLocks noGrp="1"/>
          </p:cNvSpPr>
          <p:nvPr>
            <p:ph idx="1"/>
          </p:nvPr>
        </p:nvSpPr>
        <p:spPr>
          <a:xfrm>
            <a:off x="838200" y="1690688"/>
            <a:ext cx="10515600" cy="4855159"/>
          </a:xfrm>
        </p:spPr>
        <p:txBody>
          <a:bodyPr>
            <a:normAutofit fontScale="92500" lnSpcReduction="10000"/>
          </a:bodyPr>
          <a:lstStyle/>
          <a:p>
            <a:r>
              <a:rPr lang="en-US" dirty="0" smtClean="0"/>
              <a:t>If the articles does not highlight any of these risks, including book or movie reviews except when highlighting risks associated to them, label it as 0.</a:t>
            </a:r>
          </a:p>
          <a:p>
            <a:endParaRPr lang="en-US" dirty="0" smtClean="0"/>
          </a:p>
          <a:p>
            <a:r>
              <a:rPr lang="en-US" dirty="0" smtClean="0"/>
              <a:t>E.g. “Books </a:t>
            </a:r>
            <a:r>
              <a:rPr lang="en-US" dirty="0"/>
              <a:t>of The Times; Black Military History in the U.S.: No Longer the Untold Story”, New York Times, Dec 23, 1989, </a:t>
            </a:r>
            <a:r>
              <a:rPr lang="en-US" dirty="0" smtClean="0">
                <a:hlinkClick r:id="rId2"/>
              </a:rPr>
              <a:t>https</a:t>
            </a:r>
            <a:r>
              <a:rPr lang="en-US" dirty="0">
                <a:hlinkClick r:id="rId2"/>
              </a:rPr>
              <a:t>://</a:t>
            </a:r>
            <a:r>
              <a:rPr lang="en-US" dirty="0" smtClean="0">
                <a:hlinkClick r:id="rId2"/>
              </a:rPr>
              <a:t>search.proquest.com/docview/427465416?accountid=39704</a:t>
            </a:r>
            <a:endParaRPr lang="en-US" dirty="0"/>
          </a:p>
          <a:p>
            <a:pPr lvl="1"/>
            <a:r>
              <a:rPr lang="en-US" b="1" i="1" dirty="0" smtClean="0"/>
              <a:t> coded as 0 since it mostly covers Vietnam’s war</a:t>
            </a:r>
          </a:p>
          <a:p>
            <a:pPr marL="0" indent="0">
              <a:buNone/>
            </a:pPr>
            <a:endParaRPr lang="en-US" b="1" i="1" dirty="0" smtClean="0"/>
          </a:p>
          <a:p>
            <a:r>
              <a:rPr lang="en-US" dirty="0"/>
              <a:t>E.g. “Books of The </a:t>
            </a:r>
            <a:r>
              <a:rPr lang="en-US" dirty="0" smtClean="0"/>
              <a:t>Times; A Nuclear Pragmatist Offers Hope”, </a:t>
            </a:r>
            <a:r>
              <a:rPr lang="en-US" dirty="0"/>
              <a:t>New York Times, Dec </a:t>
            </a:r>
            <a:r>
              <a:rPr lang="en-US" dirty="0" smtClean="0"/>
              <a:t>15, 1988, </a:t>
            </a:r>
            <a:r>
              <a:rPr lang="en-US" dirty="0">
                <a:hlinkClick r:id="rId3"/>
              </a:rPr>
              <a:t>https://</a:t>
            </a:r>
            <a:r>
              <a:rPr lang="en-US" dirty="0" smtClean="0">
                <a:hlinkClick r:id="rId3"/>
              </a:rPr>
              <a:t>search.proquest.com/docview/427011256?accountid=39704</a:t>
            </a:r>
            <a:r>
              <a:rPr lang="en-US" dirty="0" smtClean="0"/>
              <a:t>,</a:t>
            </a:r>
          </a:p>
          <a:p>
            <a:pPr lvl="1"/>
            <a:r>
              <a:rPr lang="en-US" b="1" i="1" dirty="0" smtClean="0"/>
              <a:t>coded </a:t>
            </a:r>
            <a:r>
              <a:rPr lang="en-US" b="1" i="1" dirty="0"/>
              <a:t>as </a:t>
            </a:r>
            <a:r>
              <a:rPr lang="en-US" b="1" i="1" dirty="0" smtClean="0"/>
              <a:t>1 as the review discusses the author’s assessment of current nuclear risks. </a:t>
            </a:r>
            <a:endParaRPr lang="en-US" b="1" i="1" dirty="0"/>
          </a:p>
        </p:txBody>
      </p:sp>
    </p:spTree>
    <p:extLst>
      <p:ext uri="{BB962C8B-B14F-4D97-AF65-F5344CB8AC3E}">
        <p14:creationId xmlns:p14="http://schemas.microsoft.com/office/powerpoint/2010/main" val="2582140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Code Articles</a:t>
            </a:r>
            <a:br>
              <a:rPr lang="en-US" dirty="0" smtClean="0"/>
            </a:br>
            <a:r>
              <a:rPr lang="en-US" dirty="0" smtClean="0"/>
              <a:t>Obituaries/Death Notices* </a:t>
            </a:r>
            <a:endParaRPr lang="en-US" dirty="0"/>
          </a:p>
        </p:txBody>
      </p:sp>
      <p:sp>
        <p:nvSpPr>
          <p:cNvPr id="3" name="Content Placeholder 2"/>
          <p:cNvSpPr>
            <a:spLocks noGrp="1"/>
          </p:cNvSpPr>
          <p:nvPr>
            <p:ph idx="1"/>
          </p:nvPr>
        </p:nvSpPr>
        <p:spPr>
          <a:xfrm>
            <a:off x="838200" y="2011679"/>
            <a:ext cx="10515600" cy="4555901"/>
          </a:xfrm>
        </p:spPr>
        <p:txBody>
          <a:bodyPr>
            <a:normAutofit fontScale="85000" lnSpcReduction="20000"/>
          </a:bodyPr>
          <a:lstStyle/>
          <a:p>
            <a:r>
              <a:rPr lang="en-US" dirty="0" smtClean="0"/>
              <a:t>The </a:t>
            </a:r>
            <a:r>
              <a:rPr lang="en-US" dirty="0"/>
              <a:t>GPR algorithm excludes articles found in a publication’s obituaries </a:t>
            </a:r>
            <a:r>
              <a:rPr lang="en-US" dirty="0" smtClean="0"/>
              <a:t>section. Occasionally, newspapers publish obituaries </a:t>
            </a:r>
            <a:r>
              <a:rPr lang="en-US" dirty="0"/>
              <a:t>for certain high-profile figures in </a:t>
            </a:r>
            <a:r>
              <a:rPr lang="en-US" dirty="0" smtClean="0"/>
              <a:t>other categories </a:t>
            </a:r>
            <a:r>
              <a:rPr lang="en-US" dirty="0"/>
              <a:t>reserved for news. </a:t>
            </a:r>
            <a:endParaRPr lang="en-US" dirty="0" smtClean="0"/>
          </a:p>
          <a:p>
            <a:pPr marL="0" indent="0">
              <a:buNone/>
            </a:pPr>
            <a:endParaRPr lang="en-US" dirty="0" smtClean="0"/>
          </a:p>
          <a:p>
            <a:r>
              <a:rPr lang="en-US" dirty="0" smtClean="0"/>
              <a:t> If the articles does not highlight any of these risks, including obituary, except when highlighting risks associated to them, label it as 0.</a:t>
            </a:r>
          </a:p>
          <a:p>
            <a:pPr marL="0" indent="0">
              <a:buNone/>
            </a:pPr>
            <a:endParaRPr lang="en-US" dirty="0" smtClean="0"/>
          </a:p>
          <a:p>
            <a:r>
              <a:rPr lang="en-US" dirty="0"/>
              <a:t>E.g. </a:t>
            </a:r>
            <a:r>
              <a:rPr lang="en-US" dirty="0" smtClean="0"/>
              <a:t>“</a:t>
            </a:r>
            <a:r>
              <a:rPr lang="en-US" dirty="0"/>
              <a:t>Major-General Derrick </a:t>
            </a:r>
            <a:r>
              <a:rPr lang="en-US" dirty="0" err="1" smtClean="0"/>
              <a:t>Wormald</a:t>
            </a:r>
            <a:r>
              <a:rPr lang="en-US" dirty="0" smtClean="0"/>
              <a:t>, Obituary”, The Times; London, Apr 5, 1994</a:t>
            </a:r>
            <a:r>
              <a:rPr lang="en-US" dirty="0"/>
              <a:t>, </a:t>
            </a:r>
            <a:r>
              <a:rPr lang="en-US" dirty="0">
                <a:hlinkClick r:id="rId2"/>
              </a:rPr>
              <a:t>https://</a:t>
            </a:r>
            <a:r>
              <a:rPr lang="en-US" dirty="0" smtClean="0">
                <a:hlinkClick r:id="rId2"/>
              </a:rPr>
              <a:t>search.proquest.com/docview/318127277?accountid=39704</a:t>
            </a:r>
            <a:r>
              <a:rPr lang="en-US" dirty="0" smtClean="0"/>
              <a:t> </a:t>
            </a:r>
            <a:endParaRPr lang="en-US" b="1" i="1" dirty="0"/>
          </a:p>
          <a:p>
            <a:pPr lvl="1"/>
            <a:r>
              <a:rPr lang="en-US" b="1" i="1" dirty="0" smtClean="0"/>
              <a:t> </a:t>
            </a:r>
            <a:r>
              <a:rPr lang="en-US" b="1" i="1" dirty="0"/>
              <a:t>coded as 0 </a:t>
            </a:r>
            <a:r>
              <a:rPr lang="en-US" b="1" i="1" dirty="0" smtClean="0"/>
              <a:t>as it recounts a death with little/no geopolitical significance.</a:t>
            </a:r>
          </a:p>
          <a:p>
            <a:endParaRPr lang="en-US" b="1" i="1" dirty="0" smtClean="0"/>
          </a:p>
          <a:p>
            <a:r>
              <a:rPr lang="en-US" dirty="0"/>
              <a:t>E.g. “The World; </a:t>
            </a:r>
            <a:r>
              <a:rPr lang="en-US" dirty="0" smtClean="0"/>
              <a:t>Imam’s </a:t>
            </a:r>
            <a:r>
              <a:rPr lang="en-US" dirty="0"/>
              <a:t>Death Puts A Region On Edge”, The Times; London, Apr 5, 1994, </a:t>
            </a:r>
            <a:r>
              <a:rPr lang="en-US" dirty="0">
                <a:hlinkClick r:id="rId3"/>
              </a:rPr>
              <a:t>https://</a:t>
            </a:r>
            <a:r>
              <a:rPr lang="en-US" dirty="0" smtClean="0">
                <a:hlinkClick r:id="rId3"/>
              </a:rPr>
              <a:t>search.proquest.com/docview/422126099?accountid=39704</a:t>
            </a:r>
            <a:r>
              <a:rPr lang="en-US" dirty="0" smtClean="0"/>
              <a:t> </a:t>
            </a:r>
            <a:endParaRPr lang="en-US" b="1" i="1" dirty="0"/>
          </a:p>
          <a:p>
            <a:pPr lvl="1"/>
            <a:r>
              <a:rPr lang="en-US" b="1" i="1" dirty="0" smtClean="0"/>
              <a:t> </a:t>
            </a:r>
            <a:r>
              <a:rPr lang="en-US" b="1" i="1" dirty="0"/>
              <a:t>coded as </a:t>
            </a:r>
            <a:r>
              <a:rPr lang="en-US" b="1" i="1" dirty="0" smtClean="0"/>
              <a:t>1 </a:t>
            </a:r>
            <a:r>
              <a:rPr lang="en-US" b="1" i="1" dirty="0"/>
              <a:t>as </a:t>
            </a:r>
            <a:r>
              <a:rPr lang="en-US" b="1" i="1" dirty="0" smtClean="0"/>
              <a:t>the reported individual’s death instigates regional strife.</a:t>
            </a:r>
            <a:endParaRPr lang="en-US" b="1" i="1" dirty="0"/>
          </a:p>
          <a:p>
            <a:pPr marL="0" indent="0">
              <a:buNone/>
            </a:pPr>
            <a:endParaRPr lang="en-US" b="1" i="1" dirty="0" smtClean="0"/>
          </a:p>
          <a:p>
            <a:pPr marL="0" indent="0">
              <a:buNone/>
            </a:pPr>
            <a:endParaRPr lang="en-US" dirty="0" smtClean="0"/>
          </a:p>
        </p:txBody>
      </p:sp>
    </p:spTree>
    <p:extLst>
      <p:ext uri="{BB962C8B-B14F-4D97-AF65-F5344CB8AC3E}">
        <p14:creationId xmlns:p14="http://schemas.microsoft.com/office/powerpoint/2010/main" val="1697312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9814</TotalTime>
  <Words>2240</Words>
  <Application>Microsoft Office PowerPoint</Application>
  <PresentationFormat>Widescreen</PresentationFormat>
  <Paragraphs>166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Notes on Constructing the Audit</vt:lpstr>
      <vt:lpstr>Construction of the Index</vt:lpstr>
      <vt:lpstr>Design of the audit sample – Benchmark GPR Index SAMPLING FROM GPR ARTICLES (set G)</vt:lpstr>
      <vt:lpstr>Design of the audit sample – Expanded Sample Sampling from GPRE ARTICLES (set E)</vt:lpstr>
      <vt:lpstr>Reading the Articles</vt:lpstr>
      <vt:lpstr>How to Code Articles General Principle</vt:lpstr>
      <vt:lpstr>How to Code Articles General Principle (Continued)</vt:lpstr>
      <vt:lpstr>How to Code Articles Books and Reviews</vt:lpstr>
      <vt:lpstr>How to Code Articles Obituaries/Death Notices* </vt:lpstr>
      <vt:lpstr>How to Code Articles Historical Accounts and Anniversaries</vt:lpstr>
      <vt:lpstr>How to Code Articles Tensions and Markets</vt:lpstr>
      <vt:lpstr>How to Code Articles War or Military or Terror Trials</vt:lpstr>
      <vt:lpstr>How to Code Articles Meetings or Talks</vt:lpstr>
      <vt:lpstr>How to Code Articles Appointments, Elections and Nominations</vt:lpstr>
      <vt:lpstr>Construction of audited indices</vt:lpstr>
      <vt:lpstr>Instructions for Extracting and coding articles</vt:lpstr>
      <vt:lpstr>Validation</vt:lpstr>
      <vt:lpstr>Validation</vt:lpstr>
      <vt:lpstr>Validation: Excluding Some Words</vt:lpstr>
      <vt:lpstr>Instructions for Extracting and coding articles</vt:lpstr>
    </vt:vector>
  </TitlesOfParts>
  <Company>FRB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Iacoviello</dc:creator>
  <cp:lastModifiedBy>Matteo Iacoviello</cp:lastModifiedBy>
  <cp:revision>61</cp:revision>
  <dcterms:created xsi:type="dcterms:W3CDTF">2017-04-11T16:24:09Z</dcterms:created>
  <dcterms:modified xsi:type="dcterms:W3CDTF">2017-07-07T23:30:57Z</dcterms:modified>
</cp:coreProperties>
</file>