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  <p:sldId id="269" r:id="rId10"/>
    <p:sldId id="264" r:id="rId11"/>
    <p:sldId id="265" r:id="rId12"/>
    <p:sldId id="266" r:id="rId13"/>
    <p:sldId id="267" r:id="rId14"/>
    <p:sldId id="268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79" autoAdjust="0"/>
    <p:restoredTop sz="94660"/>
  </p:normalViewPr>
  <p:slideViewPr>
    <p:cSldViewPr>
      <p:cViewPr varScale="1">
        <p:scale>
          <a:sx n="69" d="100"/>
          <a:sy n="69" d="100"/>
        </p:scale>
        <p:origin x="-93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77668-6D1E-41EC-BCF3-70AEDE9FCDA5}" type="datetimeFigureOut">
              <a:rPr lang="en-GB" smtClean="0"/>
              <a:t>18/08/2022</a:t>
            </a:fld>
            <a:endParaRPr lang="en-GB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37FCF-CD40-4FF1-8CBF-38486F11CC18}" type="slidenum">
              <a:rPr lang="en-GB" smtClean="0"/>
              <a:t>‹#›</a:t>
            </a:fld>
            <a:endParaRPr lang="en-GB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77668-6D1E-41EC-BCF3-70AEDE9FCDA5}" type="datetimeFigureOut">
              <a:rPr lang="en-GB" smtClean="0"/>
              <a:t>18/08/2022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37FCF-CD40-4FF1-8CBF-38486F11CC18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77668-6D1E-41EC-BCF3-70AEDE9FCDA5}" type="datetimeFigureOut">
              <a:rPr lang="en-GB" smtClean="0"/>
              <a:t>18/08/2022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37FCF-CD40-4FF1-8CBF-38486F11CC18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77668-6D1E-41EC-BCF3-70AEDE9FCDA5}" type="datetimeFigureOut">
              <a:rPr lang="en-GB" smtClean="0"/>
              <a:t>18/08/2022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37FCF-CD40-4FF1-8CBF-38486F11CC18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77668-6D1E-41EC-BCF3-70AEDE9FCDA5}" type="datetimeFigureOut">
              <a:rPr lang="en-GB" smtClean="0"/>
              <a:t>18/08/2022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2D537FCF-CD40-4FF1-8CBF-38486F11CC18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77668-6D1E-41EC-BCF3-70AEDE9FCDA5}" type="datetimeFigureOut">
              <a:rPr lang="en-GB" smtClean="0"/>
              <a:t>18/08/2022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37FCF-CD40-4FF1-8CBF-38486F11CC18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77668-6D1E-41EC-BCF3-70AEDE9FCDA5}" type="datetimeFigureOut">
              <a:rPr lang="en-GB" smtClean="0"/>
              <a:t>18/08/2022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37FCF-CD40-4FF1-8CBF-38486F11CC18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77668-6D1E-41EC-BCF3-70AEDE9FCDA5}" type="datetimeFigureOut">
              <a:rPr lang="en-GB" smtClean="0"/>
              <a:t>18/08/2022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37FCF-CD40-4FF1-8CBF-38486F11CC18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77668-6D1E-41EC-BCF3-70AEDE9FCDA5}" type="datetimeFigureOut">
              <a:rPr lang="en-GB" smtClean="0"/>
              <a:t>18/08/2022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37FCF-CD40-4FF1-8CBF-38486F11CC18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77668-6D1E-41EC-BCF3-70AEDE9FCDA5}" type="datetimeFigureOut">
              <a:rPr lang="en-GB" smtClean="0"/>
              <a:t>18/08/2022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37FCF-CD40-4FF1-8CBF-38486F11CC18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77668-6D1E-41EC-BCF3-70AEDE9FCDA5}" type="datetimeFigureOut">
              <a:rPr lang="en-GB" smtClean="0"/>
              <a:t>18/08/2022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37FCF-CD40-4FF1-8CBF-38486F11CC18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A3A77668-6D1E-41EC-BCF3-70AEDE9FCDA5}" type="datetimeFigureOut">
              <a:rPr lang="en-GB" smtClean="0"/>
              <a:t>18/08/2022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2D537FCF-CD40-4FF1-8CBF-38486F11CC18}" type="slidenum">
              <a:rPr lang="en-GB" smtClean="0"/>
              <a:t>‹#›</a:t>
            </a:fld>
            <a:endParaRPr lang="en-GB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Practical Project:</a:t>
            </a:r>
            <a:br>
              <a:rPr lang="en-GB" dirty="0" smtClean="0"/>
            </a:br>
            <a:r>
              <a:rPr lang="en-GB" dirty="0" smtClean="0"/>
              <a:t>Movie Review Application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75521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864" y="-2588"/>
            <a:ext cx="8229600" cy="1143000"/>
          </a:xfrm>
        </p:spPr>
        <p:txBody>
          <a:bodyPr/>
          <a:lstStyle/>
          <a:p>
            <a:r>
              <a:rPr lang="en-US" dirty="0" smtClean="0"/>
              <a:t>Continuous Integration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915" y="1052736"/>
            <a:ext cx="8229600" cy="470916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How did I approach Version Control?</a:t>
            </a:r>
          </a:p>
          <a:p>
            <a:pPr marL="0" indent="0">
              <a:buNone/>
            </a:pPr>
            <a:r>
              <a:rPr lang="en-GB" sz="2000" i="1" dirty="0" err="1" smtClean="0"/>
              <a:t>GitHub</a:t>
            </a:r>
            <a:r>
              <a:rPr lang="en-GB" sz="2000" dirty="0" smtClean="0"/>
              <a:t>–I managed to maintain continuous commits to update my modifications consistently. Furthermore I also made sure that the new updates were on feature branches so that it does not main the source code of the whole programme. I then branched off the </a:t>
            </a:r>
            <a:r>
              <a:rPr lang="en-GB" sz="2000" dirty="0" err="1" smtClean="0"/>
              <a:t>dev</a:t>
            </a:r>
            <a:r>
              <a:rPr lang="en-GB" sz="2000" dirty="0" smtClean="0"/>
              <a:t> and incorporated the feature branches which I then late merged to the dev. Finally once </a:t>
            </a:r>
            <a:r>
              <a:rPr lang="en-GB" sz="2000" dirty="0" err="1" smtClean="0"/>
              <a:t>dev</a:t>
            </a:r>
            <a:r>
              <a:rPr lang="en-GB" sz="2000" dirty="0" smtClean="0"/>
              <a:t> has working source code that is not broken, I merged it into the main branch.</a:t>
            </a:r>
          </a:p>
          <a:p>
            <a:endParaRPr lang="en-GB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28" t="18675" r="44944" b="26728"/>
          <a:stretch/>
        </p:blipFill>
        <p:spPr bwMode="auto">
          <a:xfrm>
            <a:off x="4421146" y="3356992"/>
            <a:ext cx="4821315" cy="3384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48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Testing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was tested?</a:t>
            </a:r>
          </a:p>
          <a:p>
            <a:pPr marL="0" indent="0">
              <a:buNone/>
            </a:pPr>
            <a:r>
              <a:rPr lang="en-US" dirty="0" smtClean="0"/>
              <a:t>I tested all my JAVA source code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2880563"/>
            <a:ext cx="7572375" cy="6762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11560" y="4077072"/>
            <a:ext cx="475252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In this project I had to get 80%,I managed to get 60%</a:t>
            </a:r>
            <a:r>
              <a:rPr lang="en-US" dirty="0"/>
              <a:t> </a:t>
            </a:r>
            <a:r>
              <a:rPr lang="en-US" dirty="0" smtClean="0"/>
              <a:t>testing my movie .i</a:t>
            </a:r>
            <a:r>
              <a:rPr lang="en-US" dirty="0" smtClean="0"/>
              <a:t> came across multiple error I could not seem to resolve. This hinders me from achieving 80% before the presentation.</a:t>
            </a:r>
          </a:p>
          <a:p>
            <a:r>
              <a:rPr lang="en-GB" dirty="0" smtClean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50614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Sprint review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What did I complete?</a:t>
            </a:r>
          </a:p>
          <a:p>
            <a:pPr marL="0" indent="0">
              <a:buNone/>
            </a:pPr>
            <a:r>
              <a:rPr lang="en-US" dirty="0" smtClean="0"/>
              <a:t>I did not manage to achieve all the user stories I aimed to complete it within the sprint. I also have all CRUD functionality working for both movie and review entities in postman.</a:t>
            </a:r>
          </a:p>
          <a:p>
            <a:r>
              <a:rPr lang="en-US" dirty="0" smtClean="0"/>
              <a:t>What got left behind?</a:t>
            </a:r>
          </a:p>
          <a:p>
            <a:pPr marL="0" indent="0">
              <a:buNone/>
            </a:pPr>
            <a:r>
              <a:rPr lang="en-US" dirty="0" smtClean="0"/>
              <a:t>I completed the CRUD for movie in the front-end web development. I did not create the CRUD functionality for reviews in the front-end in time, although it is still functional in the back-end. I did not achieve the acquired 80% test coverage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60657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Sprint Retrospective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What went well?</a:t>
            </a:r>
          </a:p>
          <a:p>
            <a:pPr marL="0" indent="0">
              <a:buNone/>
            </a:pPr>
            <a:r>
              <a:rPr lang="en-US" dirty="0" smtClean="0"/>
              <a:t>Constructing the entity classes was simple to create whilst identifying their relationship (i.e. one to many). Service classes were also easy to make. I managed to get full CRUD functionality in the back-end to work.</a:t>
            </a:r>
          </a:p>
          <a:p>
            <a:r>
              <a:rPr lang="en-US" dirty="0" smtClean="0"/>
              <a:t>What could be improved?</a:t>
            </a:r>
          </a:p>
          <a:p>
            <a:pPr marL="0" indent="0">
              <a:buNone/>
            </a:pPr>
            <a:r>
              <a:rPr lang="en-US" dirty="0" smtClean="0"/>
              <a:t>Possibly create a better plan in the future. I did not have enough time to complete the front-end as I lost too much time developing the back-end as I needed to priorities which part is more important, and testing the backend code. I ran into a lot of unknown errors in testing which I had to try overcome by doing a lot of research.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8766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Conclusion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Reflections on the project, future steps, any other relevant info</a:t>
            </a:r>
          </a:p>
          <a:p>
            <a:pPr marL="0" indent="0">
              <a:buNone/>
            </a:pPr>
            <a:r>
              <a:rPr lang="en-US" dirty="0" smtClean="0"/>
              <a:t>my core reflections is definitely time management for the project. To make sure I plan my time accordingly with some leeway to prepare for bug fixes throughout my project. </a:t>
            </a:r>
          </a:p>
          <a:p>
            <a:pPr marL="0" indent="0">
              <a:buNone/>
            </a:pPr>
            <a:r>
              <a:rPr lang="en-US" dirty="0" smtClean="0"/>
              <a:t>I done well as to how I managed my version control, through creating feature branches and later merging them into the develop branch.</a:t>
            </a:r>
          </a:p>
          <a:p>
            <a:pPr marL="0" indent="0">
              <a:buNone/>
            </a:pPr>
            <a:r>
              <a:rPr lang="en-US" dirty="0" smtClean="0"/>
              <a:t>Also taking breaks accordingly when working. At the end of the week, I felt mentally exhausted as I spent the whole week on my monitor, not taking as many breaks as I probably should have. I noticed when I did take the breaks, it cleared my mind a bit more and helped me identify issues quicker at times. </a:t>
            </a:r>
            <a:endParaRPr lang="en-GB" dirty="0" smtClean="0"/>
          </a:p>
          <a:p>
            <a:pPr marL="0" indent="0">
              <a:buNone/>
            </a:pPr>
            <a:r>
              <a:rPr lang="en-US" dirty="0" smtClean="0"/>
              <a:t>Finally, </a:t>
            </a:r>
            <a:r>
              <a:rPr lang="en-US" dirty="0" smtClean="0"/>
              <a:t>I need to improve and </a:t>
            </a:r>
            <a:r>
              <a:rPr lang="en-US" dirty="0" smtClean="0"/>
              <a:t> keep </a:t>
            </a:r>
            <a:r>
              <a:rPr lang="en-US" dirty="0" err="1" smtClean="0"/>
              <a:t>upskilling</a:t>
            </a:r>
            <a:r>
              <a:rPr lang="en-US" dirty="0" smtClean="0"/>
              <a:t> and to try understand the code more, allowing me to create cleaner code and increase work efficiency.</a:t>
            </a:r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59575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Introduction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 smtClean="0"/>
              <a:t>Who am I?</a:t>
            </a:r>
          </a:p>
          <a:p>
            <a:pPr marL="0" indent="0">
              <a:buNone/>
            </a:pPr>
            <a:r>
              <a:rPr lang="en-GB" dirty="0" smtClean="0"/>
              <a:t> QA IT Consultant Trainee, I have learnt how to use Java, MySQL and Maven by using the tools I needed to complete my </a:t>
            </a:r>
            <a:r>
              <a:rPr lang="en-GB" dirty="0" err="1" smtClean="0"/>
              <a:t>projects.</a:t>
            </a:r>
            <a:r>
              <a:rPr lang="en-GB" dirty="0" err="1" smtClean="0"/>
              <a:t>I</a:t>
            </a:r>
            <a:r>
              <a:rPr lang="en-GB" dirty="0" smtClean="0"/>
              <a:t>  have come across multiple issues </a:t>
            </a:r>
            <a:r>
              <a:rPr lang="en-GB" dirty="0" smtClean="0"/>
              <a:t>during the project, but I finally found a formula that helped me approach coding with a more confident attitude.</a:t>
            </a:r>
          </a:p>
          <a:p>
            <a:r>
              <a:rPr lang="en-GB" dirty="0" smtClean="0"/>
              <a:t>How did I approach specification?</a:t>
            </a:r>
          </a:p>
          <a:p>
            <a:pPr marL="0" indent="0">
              <a:buNone/>
            </a:pPr>
            <a:r>
              <a:rPr lang="en-GB" dirty="0" smtClean="0"/>
              <a:t>Firstly, </a:t>
            </a:r>
            <a:r>
              <a:rPr lang="en-GB" dirty="0" smtClean="0"/>
              <a:t>I wanted to understand the </a:t>
            </a:r>
            <a:r>
              <a:rPr lang="en-GB" dirty="0" smtClean="0"/>
              <a:t>technologies and tools  needed to used to complete the project and cultivate my time management. I will also create my ERDs (entity relationship diagram) and UML diagrams (unified modelling language) to have some structure when building my classes. </a:t>
            </a:r>
            <a:r>
              <a:rPr lang="en-GB" dirty="0" smtClean="0"/>
              <a:t>In addition I also </a:t>
            </a:r>
            <a:r>
              <a:rPr lang="en-GB" dirty="0" smtClean="0"/>
              <a:t>created a </a:t>
            </a:r>
            <a:r>
              <a:rPr lang="en-GB" dirty="0" err="1" smtClean="0"/>
              <a:t>Jira</a:t>
            </a:r>
            <a:r>
              <a:rPr lang="en-GB" dirty="0" smtClean="0"/>
              <a:t> project to follow my plan through a ‘sprint’. the domain specs into user stories as my aim was to integrate them into the project to link each branch and commit to a user story.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00865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Concept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9011344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How did I initially approach the problem?</a:t>
            </a:r>
          </a:p>
          <a:p>
            <a:pPr marL="0" indent="0">
              <a:buNone/>
            </a:pPr>
            <a:r>
              <a:rPr lang="en-US" dirty="0" smtClean="0"/>
              <a:t>I created a roadmap on </a:t>
            </a:r>
            <a:r>
              <a:rPr lang="en-US" dirty="0" err="1" smtClean="0"/>
              <a:t>jira</a:t>
            </a:r>
            <a:r>
              <a:rPr lang="en-US" dirty="0" smtClean="0"/>
              <a:t> to show my journey and if there may be any changes needed to do, I can quickly go into my project management board and manipulate </a:t>
            </a:r>
            <a:r>
              <a:rPr lang="en-US" dirty="0" err="1" smtClean="0"/>
              <a:t>it.The</a:t>
            </a:r>
            <a:r>
              <a:rPr lang="en-US" dirty="0" smtClean="0"/>
              <a:t> project was easier to start as I had all my steps and assigned each step to a sprint. I was able to have a starting point of the backend development, then testing, then front end.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86109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Sprint Plan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needed to be included? What did I hope to achieve?</a:t>
            </a:r>
          </a:p>
          <a:p>
            <a:r>
              <a:rPr lang="en-US" dirty="0" smtClean="0"/>
              <a:t>The project must have a HTML/CSS/JS front-end developed that presents the user with movies and their reviews that they can interact with. Also implements CRUD functionality</a:t>
            </a:r>
          </a:p>
          <a:p>
            <a:r>
              <a:rPr lang="en-US" dirty="0" smtClean="0"/>
              <a:t>Implemented a codebase which linked from frontend to backend and is functional.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83766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Roadmap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-379" t="-347"/>
          <a:stretch/>
        </p:blipFill>
        <p:spPr>
          <a:xfrm>
            <a:off x="1187624" y="1196752"/>
            <a:ext cx="6480720" cy="5661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866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Consultant Journey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What technologies have you learned for the project?</a:t>
            </a:r>
          </a:p>
          <a:p>
            <a:r>
              <a:rPr lang="en-GB" dirty="0" smtClean="0"/>
              <a:t>Git,GitHub,MySQL,Jira,Srinng,Java,HTML,CSS,JavaScript,Maven,Mockito and </a:t>
            </a:r>
            <a:r>
              <a:rPr lang="en-GB" dirty="0" err="1" smtClean="0"/>
              <a:t>Junit</a:t>
            </a:r>
            <a:r>
              <a:rPr lang="en-GB" dirty="0" smtClean="0"/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25040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ERD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6723" y="1916832"/>
            <a:ext cx="8043294" cy="2686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133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UML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691478"/>
            <a:ext cx="8027869" cy="4248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436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-387424"/>
            <a:ext cx="8229600" cy="1143000"/>
          </a:xfrm>
        </p:spPr>
        <p:txBody>
          <a:bodyPr/>
          <a:lstStyle/>
          <a:p>
            <a:r>
              <a:rPr lang="en-GB" dirty="0" smtClean="0"/>
              <a:t>Risk Assessment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58344614"/>
              </p:ext>
            </p:extLst>
          </p:nvPr>
        </p:nvGraphicFramePr>
        <p:xfrm>
          <a:off x="323529" y="548680"/>
          <a:ext cx="8496944" cy="619268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76743"/>
                <a:gridCol w="792461"/>
                <a:gridCol w="792461"/>
                <a:gridCol w="625163"/>
                <a:gridCol w="466671"/>
                <a:gridCol w="1056616"/>
                <a:gridCol w="1197497"/>
                <a:gridCol w="2289332"/>
              </a:tblGrid>
              <a:tr h="36893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Description </a:t>
                      </a:r>
                      <a:endParaRPr lang="en-GB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820" marR="5982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Evaluation </a:t>
                      </a:r>
                      <a:endParaRPr lang="en-GB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820" marR="5982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Likelihood </a:t>
                      </a:r>
                      <a:endParaRPr lang="en-GB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820" marR="5982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Impact</a:t>
                      </a:r>
                      <a:br>
                        <a:rPr lang="en-GB" sz="1000">
                          <a:effectLst/>
                        </a:rPr>
                      </a:br>
                      <a:r>
                        <a:rPr lang="en-GB" sz="1000">
                          <a:effectLst/>
                        </a:rPr>
                        <a:t>Level</a:t>
                      </a:r>
                      <a:endParaRPr lang="en-GB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820" marR="5982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Risk </a:t>
                      </a:r>
                      <a:endParaRPr lang="en-GB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820" marR="5982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Responsibility </a:t>
                      </a:r>
                      <a:endParaRPr lang="en-GB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820" marR="5982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Response </a:t>
                      </a:r>
                      <a:endParaRPr lang="en-GB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820" marR="5982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Control Measures</a:t>
                      </a:r>
                      <a:endParaRPr lang="en-GB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820" marR="59820" marT="0" marB="0" anchor="ctr"/>
                </a:tc>
              </a:tr>
              <a:tr h="1318803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 leaked</a:t>
                      </a:r>
                      <a:br>
                        <a:rPr lang="en-GB" sz="1000">
                          <a:effectLst/>
                        </a:rPr>
                      </a:br>
                      <a:r>
                        <a:rPr lang="en-GB" sz="1000">
                          <a:effectLst/>
                        </a:rPr>
                        <a:t>information</a:t>
                      </a:r>
                      <a:endParaRPr lang="en-GB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820" marR="5982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Including</a:t>
                      </a:r>
                      <a:br>
                        <a:rPr lang="en-GB" sz="1000">
                          <a:effectLst/>
                        </a:rPr>
                      </a:br>
                      <a:r>
                        <a:rPr lang="en-GB" sz="1000">
                          <a:effectLst/>
                        </a:rPr>
                        <a:t>SQL</a:t>
                      </a:r>
                      <a:br>
                        <a:rPr lang="en-GB" sz="1000">
                          <a:effectLst/>
                        </a:rPr>
                      </a:br>
                      <a:r>
                        <a:rPr lang="en-GB" sz="1000">
                          <a:effectLst/>
                        </a:rPr>
                        <a:t>Information</a:t>
                      </a:r>
                      <a:br>
                        <a:rPr lang="en-GB" sz="1000">
                          <a:effectLst/>
                        </a:rPr>
                      </a:br>
                      <a:r>
                        <a:rPr lang="en-GB" sz="1000">
                          <a:effectLst/>
                        </a:rPr>
                        <a:t>with</a:t>
                      </a:r>
                      <a:br>
                        <a:rPr lang="en-GB" sz="1000">
                          <a:effectLst/>
                        </a:rPr>
                      </a:br>
                      <a:r>
                        <a:rPr lang="en-GB" sz="1000">
                          <a:effectLst/>
                        </a:rPr>
                        <a:t>product</a:t>
                      </a:r>
                      <a:endParaRPr lang="en-GB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820" marR="5982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Low </a:t>
                      </a:r>
                      <a:endParaRPr lang="en-GB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820" marR="5982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Low </a:t>
                      </a:r>
                      <a:endParaRPr lang="en-GB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820" marR="5982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4D </a:t>
                      </a:r>
                      <a:endParaRPr lang="en-GB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820" marR="5982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Developer </a:t>
                      </a:r>
                      <a:endParaRPr lang="en-GB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820" marR="5982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Create an</a:t>
                      </a:r>
                      <a:br>
                        <a:rPr lang="en-GB" sz="1000">
                          <a:effectLst/>
                        </a:rPr>
                      </a:br>
                      <a:r>
                        <a:rPr lang="en-GB" sz="1000">
                          <a:effectLst/>
                        </a:rPr>
                        <a:t>example clone of</a:t>
                      </a:r>
                      <a:br>
                        <a:rPr lang="en-GB" sz="1000">
                          <a:effectLst/>
                        </a:rPr>
                      </a:br>
                      <a:r>
                        <a:rPr lang="en-GB" sz="1000">
                          <a:effectLst/>
                        </a:rPr>
                        <a:t>the app properties</a:t>
                      </a:r>
                      <a:br>
                        <a:rPr lang="en-GB" sz="1000">
                          <a:effectLst/>
                        </a:rPr>
                      </a:br>
                      <a:r>
                        <a:rPr lang="en-GB" sz="1000">
                          <a:effectLst/>
                        </a:rPr>
                        <a:t>file with password</a:t>
                      </a:r>
                      <a:br>
                        <a:rPr lang="en-GB" sz="1000">
                          <a:effectLst/>
                        </a:rPr>
                      </a:br>
                      <a:r>
                        <a:rPr lang="en-GB" sz="1000">
                          <a:effectLst/>
                        </a:rPr>
                        <a:t>added.</a:t>
                      </a:r>
                      <a:endParaRPr lang="en-GB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820" marR="5982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SQL server is hosted and accessed</a:t>
                      </a:r>
                      <a:br>
                        <a:rPr lang="en-GB" sz="1000">
                          <a:effectLst/>
                        </a:rPr>
                      </a:br>
                      <a:r>
                        <a:rPr lang="en-GB" sz="1000">
                          <a:effectLst/>
                        </a:rPr>
                        <a:t>locally with no route through the</a:t>
                      </a:r>
                      <a:br>
                        <a:rPr lang="en-GB" sz="1000">
                          <a:effectLst/>
                        </a:rPr>
                      </a:br>
                      <a:r>
                        <a:rPr lang="en-GB" sz="1000">
                          <a:effectLst/>
                        </a:rPr>
                        <a:t>router.</a:t>
                      </a:r>
                      <a:endParaRPr lang="en-GB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820" marR="59820" marT="0" marB="0" anchor="ctr"/>
                </a:tc>
              </a:tr>
              <a:tr h="749209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No meeting</a:t>
                      </a:r>
                      <a:br>
                        <a:rPr lang="en-GB" sz="1000">
                          <a:effectLst/>
                        </a:rPr>
                      </a:br>
                      <a:r>
                        <a:rPr lang="en-GB" sz="1000">
                          <a:effectLst/>
                        </a:rPr>
                        <a:t>deadline</a:t>
                      </a:r>
                      <a:endParaRPr lang="en-GB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820" marR="5982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Handing in</a:t>
                      </a:r>
                      <a:br>
                        <a:rPr lang="en-GB" sz="1000">
                          <a:effectLst/>
                        </a:rPr>
                      </a:br>
                      <a:r>
                        <a:rPr lang="en-GB" sz="1000">
                          <a:effectLst/>
                        </a:rPr>
                        <a:t>unfinished</a:t>
                      </a:r>
                      <a:br>
                        <a:rPr lang="en-GB" sz="1000">
                          <a:effectLst/>
                        </a:rPr>
                      </a:br>
                      <a:r>
                        <a:rPr lang="en-GB" sz="1000">
                          <a:effectLst/>
                        </a:rPr>
                        <a:t>project</a:t>
                      </a:r>
                      <a:endParaRPr lang="en-GB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820" marR="5982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Medium </a:t>
                      </a:r>
                      <a:endParaRPr lang="en-GB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820" marR="5982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Critical </a:t>
                      </a:r>
                      <a:endParaRPr lang="en-GB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820" marR="5982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3A </a:t>
                      </a:r>
                      <a:endParaRPr lang="en-GB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820" marR="5982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Developer </a:t>
                      </a:r>
                      <a:endParaRPr lang="en-GB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820" marR="5982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create a</a:t>
                      </a:r>
                      <a:br>
                        <a:rPr lang="en-GB" sz="1000">
                          <a:effectLst/>
                        </a:rPr>
                      </a:br>
                      <a:r>
                        <a:rPr lang="en-GB" sz="1000">
                          <a:effectLst/>
                        </a:rPr>
                        <a:t>working version.</a:t>
                      </a:r>
                      <a:endParaRPr lang="en-GB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820" marR="5982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Use Jira to plan out the steps im on</a:t>
                      </a:r>
                      <a:br>
                        <a:rPr lang="en-GB" sz="1000">
                          <a:effectLst/>
                        </a:rPr>
                      </a:br>
                      <a:r>
                        <a:rPr lang="en-GB" sz="1000">
                          <a:effectLst/>
                        </a:rPr>
                        <a:t>each sprint and avoid hang ups</a:t>
                      </a:r>
                      <a:endParaRPr lang="en-GB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820" marR="59820" marT="0" marB="0" anchor="ctr"/>
                </a:tc>
              </a:tr>
              <a:tr h="1128939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Accidently</a:t>
                      </a:r>
                      <a:br>
                        <a:rPr lang="en-GB" sz="1000">
                          <a:effectLst/>
                        </a:rPr>
                      </a:br>
                      <a:r>
                        <a:rPr lang="en-GB" sz="1000">
                          <a:effectLst/>
                        </a:rPr>
                        <a:t>confusing working</a:t>
                      </a:r>
                      <a:br>
                        <a:rPr lang="en-GB" sz="1000">
                          <a:effectLst/>
                        </a:rPr>
                      </a:br>
                      <a:r>
                        <a:rPr lang="en-GB" sz="1000">
                          <a:effectLst/>
                        </a:rPr>
                        <a:t>branches</a:t>
                      </a:r>
                      <a:endParaRPr lang="en-GB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820" marR="5982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Not</a:t>
                      </a:r>
                      <a:br>
                        <a:rPr lang="en-GB" sz="1000">
                          <a:effectLst/>
                        </a:rPr>
                      </a:br>
                      <a:r>
                        <a:rPr lang="en-GB" sz="1000">
                          <a:effectLst/>
                        </a:rPr>
                        <a:t>switching</a:t>
                      </a:r>
                      <a:br>
                        <a:rPr lang="en-GB" sz="1000">
                          <a:effectLst/>
                        </a:rPr>
                      </a:br>
                      <a:r>
                        <a:rPr lang="en-GB" sz="1000">
                          <a:effectLst/>
                        </a:rPr>
                        <a:t>to</a:t>
                      </a:r>
                      <a:br>
                        <a:rPr lang="en-GB" sz="1000">
                          <a:effectLst/>
                        </a:rPr>
                      </a:br>
                      <a:r>
                        <a:rPr lang="en-GB" sz="1000">
                          <a:effectLst/>
                        </a:rPr>
                        <a:t>appropriate</a:t>
                      </a:r>
                      <a:br>
                        <a:rPr lang="en-GB" sz="1000">
                          <a:effectLst/>
                        </a:rPr>
                      </a:br>
                      <a:r>
                        <a:rPr lang="en-GB" sz="1000">
                          <a:effectLst/>
                        </a:rPr>
                        <a:t>branches</a:t>
                      </a:r>
                      <a:endParaRPr lang="en-GB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820" marR="5982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Medium </a:t>
                      </a:r>
                      <a:endParaRPr lang="en-GB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820" marR="5982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High </a:t>
                      </a:r>
                      <a:endParaRPr lang="en-GB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820" marR="5982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3B </a:t>
                      </a:r>
                      <a:endParaRPr lang="en-GB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820" marR="5982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Developer </a:t>
                      </a:r>
                      <a:endParaRPr lang="en-GB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820" marR="5982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Use revert to undo</a:t>
                      </a:r>
                      <a:br>
                        <a:rPr lang="en-GB" sz="1000">
                          <a:effectLst/>
                        </a:rPr>
                      </a:br>
                      <a:r>
                        <a:rPr lang="en-GB" sz="1000">
                          <a:effectLst/>
                        </a:rPr>
                        <a:t>specific commits</a:t>
                      </a:r>
                      <a:endParaRPr lang="en-GB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820" marR="5982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Ensure through Git that the correct</a:t>
                      </a:r>
                      <a:br>
                        <a:rPr lang="en-GB" sz="1000">
                          <a:effectLst/>
                        </a:rPr>
                      </a:br>
                      <a:r>
                        <a:rPr lang="en-GB" sz="1000">
                          <a:effectLst/>
                        </a:rPr>
                        <a:t>branch is being worked on</a:t>
                      </a:r>
                      <a:endParaRPr lang="en-GB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820" marR="59820" marT="0" marB="0" anchor="ctr"/>
                </a:tc>
              </a:tr>
              <a:tr h="749209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Not including the</a:t>
                      </a:r>
                      <a:br>
                        <a:rPr lang="en-GB" sz="1000">
                          <a:effectLst/>
                        </a:rPr>
                      </a:br>
                      <a:r>
                        <a:rPr lang="en-GB" sz="1000">
                          <a:effectLst/>
                        </a:rPr>
                        <a:t>correct</a:t>
                      </a:r>
                      <a:br>
                        <a:rPr lang="en-GB" sz="1000">
                          <a:effectLst/>
                        </a:rPr>
                      </a:br>
                      <a:r>
                        <a:rPr lang="en-GB" sz="1000">
                          <a:effectLst/>
                        </a:rPr>
                        <a:t>dependencies</a:t>
                      </a:r>
                      <a:endParaRPr lang="en-GB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820" marR="5982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/>
                      </a:r>
                      <a:br>
                        <a:rPr lang="en-GB" sz="1000">
                          <a:effectLst/>
                        </a:rPr>
                      </a:br>
                      <a:r>
                        <a:rPr lang="en-GB" sz="1000">
                          <a:effectLst/>
                        </a:rPr>
                        <a:t>tool will not</a:t>
                      </a:r>
                      <a:br>
                        <a:rPr lang="en-GB" sz="1000">
                          <a:effectLst/>
                        </a:rPr>
                      </a:br>
                      <a:r>
                        <a:rPr lang="en-GB" sz="1000">
                          <a:effectLst/>
                        </a:rPr>
                        <a:t>function</a:t>
                      </a:r>
                      <a:endParaRPr lang="en-GB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820" marR="5982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Medium </a:t>
                      </a:r>
                      <a:endParaRPr lang="en-GB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820" marR="5982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Low </a:t>
                      </a:r>
                      <a:endParaRPr lang="en-GB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820" marR="5982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3D </a:t>
                      </a:r>
                      <a:endParaRPr lang="en-GB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820" marR="5982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Developer </a:t>
                      </a:r>
                      <a:endParaRPr lang="en-GB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820" marR="5982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Investigate if any</a:t>
                      </a:r>
                      <a:br>
                        <a:rPr lang="en-GB" sz="1000" dirty="0">
                          <a:effectLst/>
                        </a:rPr>
                      </a:br>
                      <a:r>
                        <a:rPr lang="en-GB" sz="1000" dirty="0">
                          <a:effectLst/>
                        </a:rPr>
                        <a:t>dependencies are</a:t>
                      </a:r>
                      <a:br>
                        <a:rPr lang="en-GB" sz="1000" dirty="0">
                          <a:effectLst/>
                        </a:rPr>
                      </a:br>
                      <a:r>
                        <a:rPr lang="en-GB" sz="1000" dirty="0">
                          <a:effectLst/>
                        </a:rPr>
                        <a:t>needed to run</a:t>
                      </a:r>
                      <a:br>
                        <a:rPr lang="en-GB" sz="1000" dirty="0">
                          <a:effectLst/>
                        </a:rPr>
                      </a:br>
                      <a:r>
                        <a:rPr lang="en-GB" sz="1000" dirty="0">
                          <a:effectLst/>
                        </a:rPr>
                        <a:t>certain tools</a:t>
                      </a:r>
                      <a:endParaRPr lang="en-GB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820" marR="5982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Only add in tools from which the</a:t>
                      </a:r>
                      <a:br>
                        <a:rPr lang="en-GB" sz="1000">
                          <a:effectLst/>
                        </a:rPr>
                      </a:br>
                      <a:r>
                        <a:rPr lang="en-GB" sz="1000">
                          <a:effectLst/>
                        </a:rPr>
                        <a:t>dependencies are known</a:t>
                      </a:r>
                      <a:endParaRPr lang="en-GB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820" marR="59820" marT="0" marB="0" anchor="ctr"/>
                </a:tc>
              </a:tr>
              <a:tr h="1128939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Losing internet</a:t>
                      </a:r>
                      <a:br>
                        <a:rPr lang="en-GB" sz="1000">
                          <a:effectLst/>
                        </a:rPr>
                      </a:br>
                      <a:r>
                        <a:rPr lang="en-GB" sz="1000">
                          <a:effectLst/>
                        </a:rPr>
                        <a:t>connection while</a:t>
                      </a:r>
                      <a:br>
                        <a:rPr lang="en-GB" sz="1000">
                          <a:effectLst/>
                        </a:rPr>
                      </a:br>
                      <a:r>
                        <a:rPr lang="en-GB" sz="1000">
                          <a:effectLst/>
                        </a:rPr>
                        <a:t>remotely operating</a:t>
                      </a:r>
                      <a:endParaRPr lang="en-GB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820" marR="5982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Unable to</a:t>
                      </a:r>
                      <a:br>
                        <a:rPr lang="en-GB" sz="1000">
                          <a:effectLst/>
                        </a:rPr>
                      </a:br>
                      <a:r>
                        <a:rPr lang="en-GB" sz="1000">
                          <a:effectLst/>
                        </a:rPr>
                        <a:t>submit/pus</a:t>
                      </a:r>
                      <a:br>
                        <a:rPr lang="en-GB" sz="1000">
                          <a:effectLst/>
                        </a:rPr>
                      </a:br>
                      <a:r>
                        <a:rPr lang="en-GB" sz="1000">
                          <a:effectLst/>
                        </a:rPr>
                        <a:t>h to Git,</a:t>
                      </a:r>
                      <a:br>
                        <a:rPr lang="en-GB" sz="1000">
                          <a:effectLst/>
                        </a:rPr>
                      </a:br>
                      <a:r>
                        <a:rPr lang="en-GB" sz="1000">
                          <a:effectLst/>
                        </a:rPr>
                        <a:t>Unable to</a:t>
                      </a:r>
                      <a:br>
                        <a:rPr lang="en-GB" sz="1000">
                          <a:effectLst/>
                        </a:rPr>
                      </a:br>
                      <a:r>
                        <a:rPr lang="en-GB" sz="1000">
                          <a:effectLst/>
                        </a:rPr>
                        <a:t>update Jira</a:t>
                      </a:r>
                      <a:endParaRPr lang="en-GB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820" marR="5982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Low </a:t>
                      </a:r>
                      <a:endParaRPr lang="en-GB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820" marR="5982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High </a:t>
                      </a:r>
                      <a:endParaRPr lang="en-GB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820" marR="5982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4B </a:t>
                      </a:r>
                      <a:endParaRPr lang="en-GB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820" marR="5982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ISP </a:t>
                      </a:r>
                      <a:endParaRPr lang="en-GB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820" marR="5982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Switch to Mobile</a:t>
                      </a:r>
                      <a:br>
                        <a:rPr lang="en-GB" sz="1000">
                          <a:effectLst/>
                        </a:rPr>
                      </a:br>
                      <a:r>
                        <a:rPr lang="en-GB" sz="1000">
                          <a:effectLst/>
                        </a:rPr>
                        <a:t>Data for important</a:t>
                      </a:r>
                      <a:br>
                        <a:rPr lang="en-GB" sz="1000">
                          <a:effectLst/>
                        </a:rPr>
                      </a:br>
                      <a:r>
                        <a:rPr lang="en-GB" sz="1000">
                          <a:effectLst/>
                        </a:rPr>
                        <a:t>updates</a:t>
                      </a:r>
                      <a:endParaRPr lang="en-GB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820" marR="5982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Do not change any settings/router</a:t>
                      </a:r>
                      <a:br>
                        <a:rPr lang="en-GB" sz="1000">
                          <a:effectLst/>
                        </a:rPr>
                      </a:br>
                      <a:r>
                        <a:rPr lang="en-GB" sz="1000">
                          <a:effectLst/>
                        </a:rPr>
                        <a:t>configurations while working on a</a:t>
                      </a:r>
                      <a:br>
                        <a:rPr lang="en-GB" sz="1000">
                          <a:effectLst/>
                        </a:rPr>
                      </a:br>
                      <a:r>
                        <a:rPr lang="en-GB" sz="1000">
                          <a:effectLst/>
                        </a:rPr>
                        <a:t>project to ensure that stability is the</a:t>
                      </a:r>
                      <a:br>
                        <a:rPr lang="en-GB" sz="1000">
                          <a:effectLst/>
                        </a:rPr>
                      </a:br>
                      <a:r>
                        <a:rPr lang="en-GB" sz="1000">
                          <a:effectLst/>
                        </a:rPr>
                        <a:t>best it can be on my end. However an</a:t>
                      </a:r>
                      <a:br>
                        <a:rPr lang="en-GB" sz="1000">
                          <a:effectLst/>
                        </a:rPr>
                      </a:br>
                      <a:r>
                        <a:rPr lang="en-GB" sz="1000">
                          <a:effectLst/>
                        </a:rPr>
                        <a:t>area outage is out of m</a:t>
                      </a:r>
                      <a:endParaRPr lang="en-GB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820" marR="59820" marT="0" marB="0" anchor="ctr"/>
                </a:tc>
              </a:tr>
              <a:tr h="748659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Chance of Dropping</a:t>
                      </a:r>
                      <a:br>
                        <a:rPr lang="en-GB" sz="1000">
                          <a:effectLst/>
                        </a:rPr>
                      </a:br>
                      <a:r>
                        <a:rPr lang="en-GB" sz="1000">
                          <a:effectLst/>
                        </a:rPr>
                        <a:t>a Table during</a:t>
                      </a:r>
                      <a:br>
                        <a:rPr lang="en-GB" sz="1000">
                          <a:effectLst/>
                        </a:rPr>
                      </a:br>
                      <a:r>
                        <a:rPr lang="en-GB" sz="1000">
                          <a:effectLst/>
                        </a:rPr>
                        <a:t>testing</a:t>
                      </a:r>
                      <a:endParaRPr lang="en-GB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820" marR="5982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Confusing</a:t>
                      </a:r>
                      <a:br>
                        <a:rPr lang="en-GB" sz="1000">
                          <a:effectLst/>
                        </a:rPr>
                      </a:br>
                      <a:r>
                        <a:rPr lang="en-GB" sz="1000">
                          <a:effectLst/>
                        </a:rPr>
                        <a:t>test files</a:t>
                      </a:r>
                      <a:br>
                        <a:rPr lang="en-GB" sz="1000">
                          <a:effectLst/>
                        </a:rPr>
                      </a:br>
                      <a:r>
                        <a:rPr lang="en-GB" sz="1000">
                          <a:effectLst/>
                        </a:rPr>
                        <a:t>with main</a:t>
                      </a:r>
                      <a:endParaRPr lang="en-GB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820" marR="5982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Low </a:t>
                      </a:r>
                      <a:endParaRPr lang="en-GB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820" marR="5982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Medium </a:t>
                      </a:r>
                      <a:endParaRPr lang="en-GB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820" marR="5982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4C </a:t>
                      </a:r>
                      <a:endParaRPr lang="en-GB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820" marR="5982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Developer </a:t>
                      </a:r>
                      <a:endParaRPr lang="en-GB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820" marR="5982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Recreate Table</a:t>
                      </a:r>
                      <a:br>
                        <a:rPr lang="en-GB" sz="1000">
                          <a:effectLst/>
                        </a:rPr>
                      </a:br>
                      <a:r>
                        <a:rPr lang="en-GB" sz="1000">
                          <a:effectLst/>
                        </a:rPr>
                        <a:t>entries</a:t>
                      </a:r>
                      <a:endParaRPr lang="en-GB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820" marR="5982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Back up any Entries added in a</a:t>
                      </a:r>
                      <a:br>
                        <a:rPr lang="en-GB" sz="1000" dirty="0">
                          <a:effectLst/>
                        </a:rPr>
                      </a:br>
                      <a:r>
                        <a:rPr lang="en-GB" sz="1000" dirty="0">
                          <a:effectLst/>
                        </a:rPr>
                        <a:t>document to be included in</a:t>
                      </a:r>
                      <a:br>
                        <a:rPr lang="en-GB" sz="1000" dirty="0">
                          <a:effectLst/>
                        </a:rPr>
                      </a:br>
                      <a:r>
                        <a:rPr lang="en-GB" sz="1000" dirty="0">
                          <a:effectLst/>
                        </a:rPr>
                        <a:t>documentation</a:t>
                      </a:r>
                      <a:endParaRPr lang="en-GB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820" marR="5982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1204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810</TotalTime>
  <Words>944</Words>
  <Application>Microsoft Office PowerPoint</Application>
  <PresentationFormat>On-screen Show (4:3)</PresentationFormat>
  <Paragraphs>100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Apex</vt:lpstr>
      <vt:lpstr>Practical Project: Movie Review Application</vt:lpstr>
      <vt:lpstr>Introduction</vt:lpstr>
      <vt:lpstr>Concept</vt:lpstr>
      <vt:lpstr>Sprint Plan</vt:lpstr>
      <vt:lpstr>Project Roadmap</vt:lpstr>
      <vt:lpstr>Consultant Journey</vt:lpstr>
      <vt:lpstr>ERD</vt:lpstr>
      <vt:lpstr>UML</vt:lpstr>
      <vt:lpstr>Risk Assessment</vt:lpstr>
      <vt:lpstr>Continuous Integration</vt:lpstr>
      <vt:lpstr>Testing</vt:lpstr>
      <vt:lpstr>Sprint review</vt:lpstr>
      <vt:lpstr>Sprint Retrospective</vt:lpstr>
      <vt:lpstr>Conclusion</vt:lpstr>
    </vt:vector>
  </TitlesOfParts>
  <Company>Ahmed-Under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Practical Project: Movie Review Application</dc:title>
  <dc:creator>user</dc:creator>
  <cp:lastModifiedBy>user</cp:lastModifiedBy>
  <cp:revision>18</cp:revision>
  <dcterms:created xsi:type="dcterms:W3CDTF">2022-08-18T21:32:42Z</dcterms:created>
  <dcterms:modified xsi:type="dcterms:W3CDTF">2022-08-19T11:02:48Z</dcterms:modified>
</cp:coreProperties>
</file>