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273" autoAdjust="0"/>
  </p:normalViewPr>
  <p:slideViewPr>
    <p:cSldViewPr snapToGrid="0">
      <p:cViewPr varScale="1">
        <p:scale>
          <a:sx n="86" d="100"/>
          <a:sy n="86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80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9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0814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975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931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7126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6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6205" y="1704253"/>
            <a:ext cx="9631953" cy="3475763"/>
          </a:xfrm>
        </p:spPr>
        <p:txBody>
          <a:bodyPr/>
          <a:lstStyle/>
          <a:p>
            <a:r>
              <a:rPr lang="es-PE" dirty="0" smtClean="0"/>
              <a:t>Método de ordenamiento de Shell-</a:t>
            </a:r>
            <a:r>
              <a:rPr lang="es-PE" dirty="0" err="1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493221"/>
            <a:ext cx="9499449" cy="989215"/>
          </a:xfrm>
        </p:spPr>
        <p:txBody>
          <a:bodyPr/>
          <a:lstStyle/>
          <a:p>
            <a:r>
              <a:rPr lang="es-PE" dirty="0" smtClean="0"/>
              <a:t>NOTACIÓN ASINTÓTICA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801092"/>
                <a:ext cx="10178322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PE" sz="2400" dirty="0" smtClean="0"/>
                  <a:t>Supongamos un algoritmo que corre con una entrada de tamaño “n”, se tarda </a:t>
                </a: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s-P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400" b="0" i="1" smtClean="0">
                        <a:latin typeface="Cambria Math" panose="02040503050406030204" pitchFamily="18" charset="0"/>
                      </a:rPr>
                      <m:t>+300</m:t>
                    </m:r>
                  </m:oMath>
                </a14:m>
                <a:r>
                  <a:rPr lang="es-PE" sz="2400" dirty="0" smtClean="0"/>
                  <a:t>.</a:t>
                </a:r>
                <a:endParaRPr lang="es-PE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801092"/>
                <a:ext cx="10178322" cy="3593591"/>
              </a:xfrm>
              <a:blipFill rotWithShape="0">
                <a:blip r:embed="rId2"/>
                <a:stretch>
                  <a:fillRect l="-898" t="-10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6n^2 vs 100n+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2812474"/>
            <a:ext cx="5658837" cy="37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NOTACIÓN </a:t>
            </a:r>
            <a:r>
              <a:rPr lang="el-GR" dirty="0" smtClean="0"/>
              <a:t>θ</a:t>
            </a:r>
            <a:r>
              <a:rPr lang="es-PE" dirty="0" smtClean="0"/>
              <a:t> grande (</a:t>
            </a:r>
            <a:r>
              <a:rPr lang="es-PE" dirty="0" err="1" smtClean="0"/>
              <a:t>big</a:t>
            </a:r>
            <a:r>
              <a:rPr lang="es-PE" dirty="0" smtClean="0"/>
              <a:t>-</a:t>
            </a:r>
            <a:r>
              <a:rPr lang="el-GR" dirty="0" smtClean="0"/>
              <a:t>θ</a:t>
            </a:r>
            <a:r>
              <a:rPr lang="es-PE" dirty="0" smtClean="0"/>
              <a:t>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06" y="1314451"/>
            <a:ext cx="5069465" cy="2132730"/>
          </a:xfrm>
          <a:prstGeom prst="rect">
            <a:avLst/>
          </a:prstGeom>
        </p:spPr>
      </p:pic>
      <p:pic>
        <p:nvPicPr>
          <p:cNvPr id="2050" name="Picture 2" descr="6n^2 vs 100n+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60" y="3657106"/>
            <a:ext cx="4742149" cy="290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Notación O grande (Big-O)</a:t>
            </a:r>
          </a:p>
        </p:txBody>
      </p:sp>
      <p:pic>
        <p:nvPicPr>
          <p:cNvPr id="3074" name="Picture 2" descr="6n^2 vs 100n+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771" y="1874517"/>
            <a:ext cx="6730135" cy="40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3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Notación Omega grande (Big-</a:t>
            </a:r>
            <a:r>
              <a:rPr lang="el-GR" dirty="0"/>
              <a:t>Ω)</a:t>
            </a:r>
            <a:endParaRPr lang="es-PE" dirty="0"/>
          </a:p>
        </p:txBody>
      </p:sp>
      <p:pic>
        <p:nvPicPr>
          <p:cNvPr id="4098" name="Picture 2" descr="6n^2 vs 100n+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811" y="2286000"/>
            <a:ext cx="6794056" cy="323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700087"/>
            <a:ext cx="84296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28" y="423862"/>
            <a:ext cx="7482754" cy="60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PE" dirty="0" smtClean="0"/>
              <a:t>introducción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86001"/>
            <a:ext cx="7004048" cy="39188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2800" dirty="0"/>
              <a:t>Creado por Donald Shell , que lo publicó en la revista </a:t>
            </a:r>
            <a:r>
              <a:rPr lang="es-MX" sz="2800" dirty="0" err="1"/>
              <a:t>Communications</a:t>
            </a:r>
            <a:r>
              <a:rPr lang="es-MX" sz="2800" dirty="0"/>
              <a:t> of </a:t>
            </a:r>
            <a:r>
              <a:rPr lang="es-MX" sz="2800" dirty="0" err="1"/>
              <a:t>the</a:t>
            </a:r>
            <a:r>
              <a:rPr lang="es-MX" sz="2800" dirty="0"/>
              <a:t> ACM en 1959. </a:t>
            </a:r>
            <a:endParaRPr lang="es-MX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MX" sz="2800" dirty="0" smtClean="0"/>
              <a:t>Es </a:t>
            </a:r>
            <a:r>
              <a:rPr lang="es-MX" sz="2800" dirty="0"/>
              <a:t>un algoritmo de ordenación interna, se basa en comparaciones e intercambios. Aunque también puede realizar ordenación externa. </a:t>
            </a:r>
            <a:endParaRPr lang="es-MX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MX" sz="2800" dirty="0" smtClean="0"/>
              <a:t>Es </a:t>
            </a:r>
            <a:r>
              <a:rPr lang="es-MX" sz="2800" dirty="0"/>
              <a:t>una versión mejorada del método de inserción directa.</a:t>
            </a:r>
            <a:endParaRPr lang="en-US" sz="2800" dirty="0"/>
          </a:p>
        </p:txBody>
      </p:sp>
      <p:pic>
        <p:nvPicPr>
          <p:cNvPr id="1026" name="Picture 2" descr="Resultado de imagen para Donald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35" y="2750820"/>
            <a:ext cx="23812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PE" dirty="0" smtClean="0"/>
              <a:t>Características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0656" y="2517355"/>
            <a:ext cx="6416062" cy="3593591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Ordenamiento interno( memoria principal ).</a:t>
            </a:r>
          </a:p>
          <a:p>
            <a:r>
              <a:rPr lang="es-PE" dirty="0" smtClean="0"/>
              <a:t>Comparación y intercambio. </a:t>
            </a:r>
          </a:p>
          <a:p>
            <a:r>
              <a:rPr lang="es-PE" dirty="0" smtClean="0"/>
              <a:t>Falta de estabilidad (2) .</a:t>
            </a:r>
          </a:p>
          <a:p>
            <a:r>
              <a:rPr lang="es-PE" dirty="0" smtClean="0"/>
              <a:t>Mejora de burbuja, selección directa, inserción directa. </a:t>
            </a:r>
          </a:p>
          <a:p>
            <a:r>
              <a:rPr lang="es-PE" dirty="0" smtClean="0"/>
              <a:t>Método in-situ.</a:t>
            </a:r>
          </a:p>
          <a:p>
            <a:r>
              <a:rPr lang="es-PE" dirty="0" smtClean="0"/>
              <a:t>Interior a </a:t>
            </a:r>
            <a:r>
              <a:rPr lang="es-PE" dirty="0" err="1" smtClean="0"/>
              <a:t>heap</a:t>
            </a:r>
            <a:r>
              <a:rPr lang="es-PE" dirty="0" smtClean="0"/>
              <a:t> sor, </a:t>
            </a:r>
            <a:r>
              <a:rPr lang="es-PE" dirty="0" err="1" smtClean="0"/>
              <a:t>radix</a:t>
            </a:r>
            <a:r>
              <a:rPr lang="es-PE" dirty="0" smtClean="0"/>
              <a:t> sor, </a:t>
            </a:r>
            <a:r>
              <a:rPr lang="es-PE" dirty="0" err="1" smtClean="0"/>
              <a:t>qick</a:t>
            </a:r>
            <a:r>
              <a:rPr lang="es-PE" dirty="0" smtClean="0"/>
              <a:t> </a:t>
            </a:r>
            <a:r>
              <a:rPr lang="es-PE" dirty="0" err="1" smtClean="0"/>
              <a:t>shor</a:t>
            </a:r>
            <a:r>
              <a:rPr lang="es-PE" dirty="0" smtClean="0"/>
              <a:t>.</a:t>
            </a:r>
          </a:p>
          <a:p>
            <a:r>
              <a:rPr lang="es-PE" dirty="0" smtClean="0"/>
              <a:t>Usos exclusivo.  </a:t>
            </a:r>
          </a:p>
          <a:p>
            <a:r>
              <a:rPr lang="es-PE" dirty="0" err="1" smtClean="0"/>
              <a:t>Plaxton</a:t>
            </a:r>
            <a:r>
              <a:rPr lang="es-PE" dirty="0" smtClean="0"/>
              <a:t>  , </a:t>
            </a:r>
            <a:r>
              <a:rPr lang="es-PE" dirty="0" err="1" smtClean="0"/>
              <a:t>Poonen</a:t>
            </a:r>
            <a:r>
              <a:rPr lang="es-PE" dirty="0" smtClean="0"/>
              <a:t> propuesta .</a:t>
            </a:r>
          </a:p>
          <a:p>
            <a:r>
              <a:rPr lang="es-PE" dirty="0" err="1" smtClean="0"/>
              <a:t>Insercion</a:t>
            </a:r>
            <a:r>
              <a:rPr lang="es-PE" dirty="0" smtClean="0"/>
              <a:t> directa ampliado.</a:t>
            </a:r>
          </a:p>
          <a:p>
            <a:r>
              <a:rPr lang="es-PE" dirty="0" smtClean="0"/>
              <a:t>Alto nivel de </a:t>
            </a:r>
            <a:r>
              <a:rPr lang="es-PE" dirty="0" err="1" smtClean="0"/>
              <a:t>complejida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46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PE" sz="2800" dirty="0" smtClean="0"/>
              <a:t>Modulo de trabajo </a:t>
            </a:r>
            <a:endParaRPr lang="en-US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16091" y="1741336"/>
            <a:ext cx="3866606" cy="4164164"/>
          </a:xfrm>
        </p:spPr>
        <p:txBody>
          <a:bodyPr>
            <a:noAutofit/>
          </a:bodyPr>
          <a:lstStyle/>
          <a:p>
            <a:r>
              <a:rPr lang="es-MX" sz="2400" dirty="0" smtClean="0"/>
              <a:t> </a:t>
            </a:r>
            <a:r>
              <a:rPr lang="es-MX" sz="2400" dirty="0"/>
              <a:t>En el método se propone que las comparaciones se efectúen con saltos de mayor tamaño, </a:t>
            </a:r>
            <a:r>
              <a:rPr lang="es-MX" sz="2400" dirty="0" smtClean="0"/>
              <a:t>pero </a:t>
            </a:r>
            <a:r>
              <a:rPr lang="es-MX" sz="2400" dirty="0"/>
              <a:t>con incrementos decrecientes, así los elementos quedarán ordenados en el arreglo.</a:t>
            </a:r>
            <a:endParaRPr lang="en-US" sz="2400" dirty="0"/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0" t="34424" r="44828" b="22080"/>
          <a:stretch/>
        </p:blipFill>
        <p:spPr>
          <a:xfrm>
            <a:off x="765175" y="2005014"/>
            <a:ext cx="6157913" cy="28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PE" dirty="0" smtClean="0"/>
              <a:t>Representación grafica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53" t="25805" r="30461" b="7320"/>
          <a:stretch/>
        </p:blipFill>
        <p:spPr>
          <a:xfrm>
            <a:off x="3409405" y="1790262"/>
            <a:ext cx="4689565" cy="47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PE" dirty="0" smtClean="0"/>
              <a:t>ejemplo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200" dirty="0" smtClean="0"/>
              <a:t>Consideremos un arreglo que contenga 10 elementos. </a:t>
            </a:r>
            <a:endParaRPr lang="es-PE" sz="32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84087"/>
              </p:ext>
            </p:extLst>
          </p:nvPr>
        </p:nvGraphicFramePr>
        <p:xfrm>
          <a:off x="1744617" y="348899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3814586503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61961671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1742086883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37337294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1962047124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61804180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20872134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165344865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830239718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4242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454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PE" dirty="0" smtClean="0"/>
              <a:t>Pseudocódigo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596" t="7475" r="4253" b="7475"/>
          <a:stretch/>
        </p:blipFill>
        <p:spPr>
          <a:xfrm>
            <a:off x="3347072" y="1874517"/>
            <a:ext cx="5987534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del </a:t>
            </a:r>
            <a:r>
              <a:rPr lang="es-PE" dirty="0" err="1" smtClean="0"/>
              <a:t>Shellsort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16728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 smtClean="0"/>
              <a:t>Haciendo un análisis en este método de ordenamiento vemos que </a:t>
            </a:r>
            <a:r>
              <a:rPr lang="es-PE" sz="2400" dirty="0" err="1" smtClean="0"/>
              <a:t>shellsort</a:t>
            </a:r>
            <a:r>
              <a:rPr lang="es-PE" sz="2400" dirty="0" smtClean="0"/>
              <a:t> es una mejora de </a:t>
            </a:r>
            <a:r>
              <a:rPr lang="es-PE" sz="2400" dirty="0" err="1" smtClean="0"/>
              <a:t>insert</a:t>
            </a:r>
            <a:r>
              <a:rPr lang="es-PE" sz="2400" dirty="0" smtClean="0"/>
              <a:t> </a:t>
            </a:r>
            <a:r>
              <a:rPr lang="es-PE" sz="2400" dirty="0" err="1" smtClean="0"/>
              <a:t>sort</a:t>
            </a:r>
            <a:r>
              <a:rPr lang="es-PE" sz="2400" dirty="0" smtClean="0"/>
              <a:t> ya que explota dos de sus propiedades:</a:t>
            </a:r>
          </a:p>
          <a:p>
            <a:pPr>
              <a:buFontTx/>
              <a:buChar char="-"/>
            </a:pPr>
            <a:r>
              <a:rPr lang="es-PE" sz="2400" dirty="0" smtClean="0"/>
              <a:t>Eficiencia para conjuntos de datos pequeños.</a:t>
            </a:r>
          </a:p>
          <a:p>
            <a:pPr>
              <a:buFontTx/>
              <a:buChar char="-"/>
            </a:pPr>
            <a:r>
              <a:rPr lang="es-PE" sz="2400" dirty="0" smtClean="0"/>
              <a:t>Eficiencia en datos previamente ordenados.</a:t>
            </a:r>
          </a:p>
          <a:p>
            <a:pPr marL="0" indent="0">
              <a:buNone/>
            </a:pPr>
            <a:r>
              <a:rPr lang="es-PE" sz="2400" dirty="0" smtClean="0"/>
              <a:t>Además se debe hacer hincapié respecto a su complejidad, pero debemos conocer previamente estos conceptos.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6922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3242" y="1925783"/>
            <a:ext cx="10178322" cy="2992581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En todo algoritmo es importante saber como se va a comportar, en función de los argumentos que les pasemos y la escala de los mismos. En especial el tiempo de ejecución ya que si se ingresan grandes tamaños de datos nuestra aplicación se puede resentir.</a:t>
            </a:r>
          </a:p>
          <a:p>
            <a:pPr marL="0" indent="0">
              <a:buNone/>
            </a:pPr>
            <a:r>
              <a:rPr lang="es-PE" dirty="0" smtClean="0"/>
              <a:t>El tiempo de ejecución de un algoritmo se puede deber a diversos factores. Pero se debe tener en cuenta dos ideas.</a:t>
            </a:r>
          </a:p>
          <a:p>
            <a:pPr>
              <a:buFontTx/>
              <a:buChar char="-"/>
            </a:pPr>
            <a:r>
              <a:rPr lang="es-PE" dirty="0" smtClean="0"/>
              <a:t>Determinar el tiempo en base al tamaño de entrada.</a:t>
            </a:r>
          </a:p>
          <a:p>
            <a:pPr>
              <a:buFontTx/>
              <a:buChar char="-"/>
            </a:pPr>
            <a:r>
              <a:rPr lang="es-PE" dirty="0" smtClean="0"/>
              <a:t>El crecimiento de una función respecto al tamaño de entrada (tasa de crecimiento).</a:t>
            </a:r>
          </a:p>
        </p:txBody>
      </p:sp>
    </p:spTree>
    <p:extLst>
      <p:ext uri="{BB962C8B-B14F-4D97-AF65-F5344CB8AC3E}">
        <p14:creationId xmlns:p14="http://schemas.microsoft.com/office/powerpoint/2010/main" val="32737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730</TotalTime>
  <Words>362</Words>
  <Application>Microsoft Office PowerPoint</Application>
  <PresentationFormat>Panorámica</PresentationFormat>
  <Paragraphs>46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Gill Sans MT</vt:lpstr>
      <vt:lpstr>Impact</vt:lpstr>
      <vt:lpstr>Wingdings</vt:lpstr>
      <vt:lpstr>Badge</vt:lpstr>
      <vt:lpstr>Método de ordenamiento de Shell-sort</vt:lpstr>
      <vt:lpstr>introducción</vt:lpstr>
      <vt:lpstr>Características</vt:lpstr>
      <vt:lpstr>Modulo de trabajo </vt:lpstr>
      <vt:lpstr>Representación grafica</vt:lpstr>
      <vt:lpstr>ejemplo</vt:lpstr>
      <vt:lpstr>Pseudocódigo</vt:lpstr>
      <vt:lpstr>Análisis del Shellsort</vt:lpstr>
      <vt:lpstr>Presentación de PowerPoint</vt:lpstr>
      <vt:lpstr>NOTACIÓN ASINTÓTICA</vt:lpstr>
      <vt:lpstr>NOTACIÓN θ grande (big-θ)</vt:lpstr>
      <vt:lpstr>Notación O grande (Big-O)</vt:lpstr>
      <vt:lpstr>Notación Omega grande (Big-Ω)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ordenamiento de Shellshor</dc:title>
  <dc:creator>Usuario de Windows</dc:creator>
  <cp:lastModifiedBy>Alumno</cp:lastModifiedBy>
  <cp:revision>13</cp:revision>
  <dcterms:created xsi:type="dcterms:W3CDTF">2018-11-10T17:59:34Z</dcterms:created>
  <dcterms:modified xsi:type="dcterms:W3CDTF">2018-11-15T18:51:33Z</dcterms:modified>
</cp:coreProperties>
</file>