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57" r:id="rId2"/>
    <p:sldId id="280" r:id="rId3"/>
    <p:sldId id="279" r:id="rId4"/>
    <p:sldId id="274" r:id="rId5"/>
    <p:sldId id="273" r:id="rId6"/>
    <p:sldId id="275" r:id="rId7"/>
    <p:sldId id="276" r:id="rId8"/>
    <p:sldId id="277" r:id="rId9"/>
    <p:sldId id="261" r:id="rId10"/>
    <p:sldId id="272" r:id="rId11"/>
    <p:sldId id="278" r:id="rId12"/>
    <p:sldId id="281" r:id="rId13"/>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5E26183-D43B-4704-8A11-D8CDC39B731D}">
          <p14:sldIdLst>
            <p14:sldId id="257"/>
            <p14:sldId id="280"/>
            <p14:sldId id="279"/>
            <p14:sldId id="274"/>
            <p14:sldId id="273"/>
            <p14:sldId id="275"/>
            <p14:sldId id="276"/>
            <p14:sldId id="277"/>
            <p14:sldId id="261"/>
            <p14:sldId id="272"/>
            <p14:sldId id="278"/>
            <p14:sldId id="28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82424"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sorterViewPr>
    <p:cViewPr>
      <p:scale>
        <a:sx n="100" d="100"/>
        <a:sy n="100" d="100"/>
      </p:scale>
      <p:origin x="0" y="-1548"/>
    </p:cViewPr>
  </p:sorterViewPr>
  <p:notesViewPr>
    <p:cSldViewPr snapToGrid="0">
      <p:cViewPr varScale="1">
        <p:scale>
          <a:sx n="83" d="100"/>
          <a:sy n="83" d="100"/>
        </p:scale>
        <p:origin x="38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7/6/2025</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7/6/2025</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B631D-BB3C-47F1-97D3-9B57771B5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332B5-A8E4-2EB3-2F23-AAE688FFEC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E34F20-05DF-0E68-9A00-595A8C2FF131}"/>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0CA615B1-2A18-FE49-A00F-043EB0C19557}"/>
              </a:ext>
            </a:extLst>
          </p:cNvPr>
          <p:cNvSpPr>
            <a:spLocks noGrp="1"/>
          </p:cNvSpPr>
          <p:nvPr>
            <p:ph type="sldNum" sz="quarter" idx="10"/>
          </p:nvPr>
        </p:nvSpPr>
        <p:spPr/>
        <p:txBody>
          <a:bodyPr/>
          <a:lstStyle/>
          <a:p>
            <a:fld id="{5257B995-136A-4A15-87A5-26420C3C1021}" type="slidenum">
              <a:rPr lang="en-US" smtClean="0"/>
              <a:pPr/>
              <a:t>5</a:t>
            </a:fld>
            <a:endParaRPr lang="en-US"/>
          </a:p>
        </p:txBody>
      </p:sp>
    </p:spTree>
    <p:extLst>
      <p:ext uri="{BB962C8B-B14F-4D97-AF65-F5344CB8AC3E}">
        <p14:creationId xmlns:p14="http://schemas.microsoft.com/office/powerpoint/2010/main" val="18805172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3937284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475BE-21E4-0250-ABA7-529124320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E4B839-5399-24F2-58D3-6F97D7327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16998-8B9C-5405-2857-0CB3E97501E8}"/>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E23CA54-BC99-BAC6-BB3F-D4671A06B395}"/>
              </a:ext>
            </a:extLst>
          </p:cNvPr>
          <p:cNvSpPr>
            <a:spLocks noGrp="1"/>
          </p:cNvSpPr>
          <p:nvPr>
            <p:ph type="sldNum" sz="quarter" idx="10"/>
          </p:nvPr>
        </p:nvSpPr>
        <p:spPr/>
        <p:txBody>
          <a:bodyPr/>
          <a:lstStyle/>
          <a:p>
            <a:fld id="{5257B995-136A-4A15-87A5-26420C3C1021}" type="slidenum">
              <a:rPr lang="en-US" smtClean="0"/>
              <a:pPr/>
              <a:t>10</a:t>
            </a:fld>
            <a:endParaRPr lang="en-US"/>
          </a:p>
        </p:txBody>
      </p:sp>
    </p:spTree>
    <p:extLst>
      <p:ext uri="{BB962C8B-B14F-4D97-AF65-F5344CB8AC3E}">
        <p14:creationId xmlns:p14="http://schemas.microsoft.com/office/powerpoint/2010/main" val="36615935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smtClean="0"/>
              <a:t>7/6/2025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7/6/2025</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smtClean="0"/>
              <a:t>7/6/2025</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smtClean="0"/>
              <a:t>7/6/2025</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7/6/2025</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7/6/2025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811763" y="1268963"/>
            <a:ext cx="10346579" cy="2071396"/>
          </a:xfrm>
        </p:spPr>
        <p:txBody>
          <a:bodyPr/>
          <a:lstStyle/>
          <a:p>
            <a:pPr algn="ctr"/>
            <a:r>
              <a:rPr lang="en-US" sz="4800" dirty="0">
                <a:latin typeface="Georgia" panose="02040502050405020303" pitchFamily="18" charset="0"/>
              </a:rPr>
              <a:t>Oracle Fusion Cloud Applications:</a:t>
            </a:r>
            <a:br>
              <a:rPr lang="en-US" sz="4800" dirty="0">
                <a:latin typeface="Georgia" panose="02040502050405020303" pitchFamily="18" charset="0"/>
              </a:rPr>
            </a:br>
            <a:r>
              <a:rPr lang="en-US" sz="4800" dirty="0">
                <a:latin typeface="Georgia" panose="02040502050405020303" pitchFamily="18" charset="0"/>
              </a:rPr>
              <a:t> General Ledger</a:t>
            </a:r>
          </a:p>
        </p:txBody>
      </p:sp>
      <p:sp>
        <p:nvSpPr>
          <p:cNvPr id="5" name="Title 2">
            <a:extLst>
              <a:ext uri="{FF2B5EF4-FFF2-40B4-BE49-F238E27FC236}">
                <a16:creationId xmlns:a16="http://schemas.microsoft.com/office/drawing/2014/main" id="{FC4C58E8-45C1-08B3-317B-394B701ED170}"/>
              </a:ext>
            </a:extLst>
          </p:cNvPr>
          <p:cNvSpPr txBox="1">
            <a:spLocks/>
          </p:cNvSpPr>
          <p:nvPr/>
        </p:nvSpPr>
        <p:spPr>
          <a:xfrm>
            <a:off x="8529376" y="5186025"/>
            <a:ext cx="2628966" cy="806023"/>
          </a:xfrm>
          <a:prstGeom prst="rect">
            <a:avLst/>
          </a:prstGeom>
        </p:spPr>
        <p:txBody>
          <a:bodyPr vert="horz" lIns="91440" tIns="45720" rIns="91440" bIns="45720" rtlCol="0" anchor="b">
            <a:noAutofit/>
          </a:bodyPr>
          <a:lstStyle>
            <a:lvl1pPr algn="l" defTabSz="457200" rtl="0" eaLnBrk="1" latinLnBrk="0" hangingPunct="1">
              <a:spcBef>
                <a:spcPct val="0"/>
              </a:spcBef>
              <a:buNone/>
              <a:defRPr sz="7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latin typeface="Georgia" panose="02040502050405020303" pitchFamily="18" charset="0"/>
              </a:rPr>
              <a:t>Presented By: </a:t>
            </a:r>
          </a:p>
          <a:p>
            <a:pPr algn="ctr"/>
            <a:r>
              <a:rPr lang="en-US" sz="2800" dirty="0">
                <a:latin typeface="Georgia" panose="02040502050405020303" pitchFamily="18" charset="0"/>
              </a:rPr>
              <a:t>Jibin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6E0A1-E855-0967-4CE1-D1DB1B0E3439}"/>
            </a:ext>
          </a:extLst>
        </p:cNvPr>
        <p:cNvGrpSpPr/>
        <p:nvPr/>
      </p:nvGrpSpPr>
      <p:grpSpPr>
        <a:xfrm>
          <a:off x="0" y="0"/>
          <a:ext cx="0" cy="0"/>
          <a:chOff x="0" y="0"/>
          <a:chExt cx="0" cy="0"/>
        </a:xfrm>
      </p:grpSpPr>
      <p:pic>
        <p:nvPicPr>
          <p:cNvPr id="6" name="Content Placeholder 5" descr="A diagram of a company's company&#10;&#10;AI-generated content may be incorrect.">
            <a:extLst>
              <a:ext uri="{FF2B5EF4-FFF2-40B4-BE49-F238E27FC236}">
                <a16:creationId xmlns:a16="http://schemas.microsoft.com/office/drawing/2014/main" id="{E0C8E007-BE9E-DFF9-BD12-60E3D714FDEF}"/>
              </a:ext>
            </a:extLst>
          </p:cNvPr>
          <p:cNvPicPr>
            <a:picLocks noGrp="1" noChangeAspect="1"/>
          </p:cNvPicPr>
          <p:nvPr>
            <p:ph idx="1"/>
          </p:nvPr>
        </p:nvPicPr>
        <p:blipFill>
          <a:blip r:embed="rId3"/>
          <a:stretch>
            <a:fillRect/>
          </a:stretch>
        </p:blipFill>
        <p:spPr>
          <a:xfrm>
            <a:off x="2047875" y="800100"/>
            <a:ext cx="8096250" cy="5838825"/>
          </a:xfrm>
        </p:spPr>
      </p:pic>
    </p:spTree>
    <p:extLst>
      <p:ext uri="{BB962C8B-B14F-4D97-AF65-F5344CB8AC3E}">
        <p14:creationId xmlns:p14="http://schemas.microsoft.com/office/powerpoint/2010/main" val="21305325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2CDD-C4BC-8B87-8B8B-21A81752FF56}"/>
              </a:ext>
            </a:extLst>
          </p:cNvPr>
          <p:cNvSpPr>
            <a:spLocks noGrp="1"/>
          </p:cNvSpPr>
          <p:nvPr>
            <p:ph type="title"/>
          </p:nvPr>
        </p:nvSpPr>
        <p:spPr>
          <a:xfrm>
            <a:off x="774526" y="1522394"/>
            <a:ext cx="9404723" cy="953388"/>
          </a:xfrm>
        </p:spPr>
        <p:txBody>
          <a:bodyPr/>
          <a:lstStyle/>
          <a:p>
            <a:pPr algn="ctr">
              <a:lnSpc>
                <a:spcPct val="150000"/>
              </a:lnSpc>
            </a:pPr>
            <a:r>
              <a:rPr lang="en-CA" sz="4000" b="1" dirty="0">
                <a:latin typeface="Georgia" panose="02040502050405020303" pitchFamily="18" charset="0"/>
              </a:rPr>
              <a:t>Conclusion</a:t>
            </a:r>
            <a:endParaRPr lang="en-CA"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EF486F78-8588-7A60-026C-3D6E704CFE69}"/>
              </a:ext>
            </a:extLst>
          </p:cNvPr>
          <p:cNvSpPr>
            <a:spLocks noGrp="1"/>
          </p:cNvSpPr>
          <p:nvPr>
            <p:ph idx="1"/>
          </p:nvPr>
        </p:nvSpPr>
        <p:spPr>
          <a:xfrm>
            <a:off x="1232708" y="2699899"/>
            <a:ext cx="8946541" cy="2838259"/>
          </a:xfrm>
        </p:spPr>
        <p:txBody>
          <a:bodyPr/>
          <a:lstStyle/>
          <a:p>
            <a:pPr marL="0" indent="0" algn="ctr">
              <a:buNone/>
            </a:pPr>
            <a:r>
              <a:rPr lang="en-US" dirty="0">
                <a:latin typeface="Georgia" panose="02040502050405020303" pitchFamily="18" charset="0"/>
              </a:rPr>
              <a:t>Oracle Fusion Cloud General Ledger is a powerful and comprehensive solution for managing financial accounting and reporting. Its key features, functionalities, and benefits make it an essential tool for organizations looking to streamline their accounting processes, improve financial visibility, and ensure compliance. By leveraging the capabilities of General Ledger, organizations can gain valuable insights into their financial performance and make better-informed business decisions.</a:t>
            </a:r>
          </a:p>
          <a:p>
            <a:pPr marL="0" indent="0" algn="ctr">
              <a:buNone/>
            </a:pPr>
            <a:endParaRPr lang="en-CA" dirty="0">
              <a:latin typeface="Georgia" panose="02040502050405020303" pitchFamily="18" charset="0"/>
            </a:endParaRPr>
          </a:p>
        </p:txBody>
      </p:sp>
    </p:spTree>
    <p:extLst>
      <p:ext uri="{BB962C8B-B14F-4D97-AF65-F5344CB8AC3E}">
        <p14:creationId xmlns:p14="http://schemas.microsoft.com/office/powerpoint/2010/main" val="856520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4A2E-158B-A154-BB21-81D838F3BFA1}"/>
              </a:ext>
            </a:extLst>
          </p:cNvPr>
          <p:cNvSpPr>
            <a:spLocks noGrp="1"/>
          </p:cNvSpPr>
          <p:nvPr>
            <p:ph type="title"/>
          </p:nvPr>
        </p:nvSpPr>
        <p:spPr>
          <a:xfrm>
            <a:off x="887651" y="2257425"/>
            <a:ext cx="9404723" cy="1424623"/>
          </a:xfrm>
        </p:spPr>
        <p:txBody>
          <a:bodyPr/>
          <a:lstStyle/>
          <a:p>
            <a:pPr algn="ctr"/>
            <a:r>
              <a:rPr lang="en-US" dirty="0">
                <a:latin typeface="Georgia" panose="02040502050405020303" pitchFamily="18" charset="0"/>
              </a:rPr>
              <a:t>Thank you</a:t>
            </a:r>
            <a:endParaRPr lang="en-CA" dirty="0">
              <a:latin typeface="Georgia" panose="02040502050405020303" pitchFamily="18" charset="0"/>
            </a:endParaRPr>
          </a:p>
        </p:txBody>
      </p:sp>
    </p:spTree>
    <p:extLst>
      <p:ext uri="{BB962C8B-B14F-4D97-AF65-F5344CB8AC3E}">
        <p14:creationId xmlns:p14="http://schemas.microsoft.com/office/powerpoint/2010/main" val="3467778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1165-7409-81F9-A91F-4B992E689979}"/>
              </a:ext>
            </a:extLst>
          </p:cNvPr>
          <p:cNvSpPr>
            <a:spLocks noGrp="1"/>
          </p:cNvSpPr>
          <p:nvPr>
            <p:ph type="title"/>
          </p:nvPr>
        </p:nvSpPr>
        <p:spPr>
          <a:xfrm>
            <a:off x="1393637" y="478598"/>
            <a:ext cx="9404723" cy="780859"/>
          </a:xfrm>
        </p:spPr>
        <p:txBody>
          <a:bodyPr/>
          <a:lstStyle/>
          <a:p>
            <a:pPr algn="ctr"/>
            <a:r>
              <a:rPr lang="en-US" sz="4000" dirty="0">
                <a:latin typeface="Georgia" panose="02040502050405020303" pitchFamily="18" charset="0"/>
              </a:rPr>
              <a:t>Agenda</a:t>
            </a:r>
            <a:endParaRPr lang="en-CA" sz="4000" dirty="0">
              <a:latin typeface="Georgia" panose="02040502050405020303" pitchFamily="18" charset="0"/>
            </a:endParaRPr>
          </a:p>
        </p:txBody>
      </p:sp>
      <p:sp>
        <p:nvSpPr>
          <p:cNvPr id="3" name="Content Placeholder 2">
            <a:extLst>
              <a:ext uri="{FF2B5EF4-FFF2-40B4-BE49-F238E27FC236}">
                <a16:creationId xmlns:a16="http://schemas.microsoft.com/office/drawing/2014/main" id="{F98CA067-661B-607E-1EA1-52C5D3BAA260}"/>
              </a:ext>
            </a:extLst>
          </p:cNvPr>
          <p:cNvSpPr>
            <a:spLocks noGrp="1"/>
          </p:cNvSpPr>
          <p:nvPr>
            <p:ph idx="1"/>
          </p:nvPr>
        </p:nvSpPr>
        <p:spPr>
          <a:xfrm>
            <a:off x="1622729" y="1331259"/>
            <a:ext cx="8946541" cy="4195481"/>
          </a:xfrm>
        </p:spPr>
        <p:txBody>
          <a:bodyPr/>
          <a:lstStyle/>
          <a:p>
            <a:r>
              <a:rPr lang="en-US" dirty="0">
                <a:latin typeface="Georgia" panose="02040502050405020303" pitchFamily="18" charset="0"/>
              </a:rPr>
              <a:t>Understanding General ledger and its need</a:t>
            </a:r>
          </a:p>
          <a:p>
            <a:r>
              <a:rPr lang="en-US" dirty="0">
                <a:latin typeface="Georgia" panose="02040502050405020303" pitchFamily="18" charset="0"/>
              </a:rPr>
              <a:t>Key General Ledger Flows and Processes</a:t>
            </a:r>
          </a:p>
          <a:p>
            <a:pPr lvl="1"/>
            <a:r>
              <a:rPr lang="en-US" dirty="0">
                <a:latin typeface="Georgia" panose="02040502050405020303" pitchFamily="18" charset="0"/>
              </a:rPr>
              <a:t>Configuring Enterprise Structure</a:t>
            </a:r>
          </a:p>
          <a:p>
            <a:pPr lvl="1"/>
            <a:r>
              <a:rPr lang="en-US" dirty="0">
                <a:latin typeface="Georgia" panose="02040502050405020303" pitchFamily="18" charset="0"/>
              </a:rPr>
              <a:t>Processing Data Within Enterprise Structure</a:t>
            </a:r>
          </a:p>
          <a:p>
            <a:pPr lvl="1"/>
            <a:r>
              <a:rPr lang="en-US" dirty="0">
                <a:latin typeface="Georgia" panose="02040502050405020303" pitchFamily="18" charset="0"/>
              </a:rPr>
              <a:t>Ledger Processing and Reporting Flow</a:t>
            </a:r>
          </a:p>
          <a:p>
            <a:r>
              <a:rPr lang="en-US" dirty="0">
                <a:latin typeface="Georgia" panose="02040502050405020303" pitchFamily="18" charset="0"/>
              </a:rPr>
              <a:t>Benefits of General Ledger</a:t>
            </a:r>
          </a:p>
          <a:p>
            <a:r>
              <a:rPr lang="en-US" dirty="0">
                <a:latin typeface="Georgia" panose="02040502050405020303" pitchFamily="18" charset="0"/>
              </a:rPr>
              <a:t>General Ledger Beneficiaries</a:t>
            </a:r>
          </a:p>
          <a:p>
            <a:r>
              <a:rPr lang="en-US" dirty="0">
                <a:latin typeface="Georgia" panose="02040502050405020303" pitchFamily="18" charset="0"/>
              </a:rPr>
              <a:t>Conclusion</a:t>
            </a:r>
          </a:p>
          <a:p>
            <a:endParaRPr lang="en-CA" dirty="0">
              <a:latin typeface="Georgia" panose="02040502050405020303" pitchFamily="18" charset="0"/>
            </a:endParaRPr>
          </a:p>
        </p:txBody>
      </p:sp>
    </p:spTree>
    <p:extLst>
      <p:ext uri="{BB962C8B-B14F-4D97-AF65-F5344CB8AC3E}">
        <p14:creationId xmlns:p14="http://schemas.microsoft.com/office/powerpoint/2010/main" val="83866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sz="4000" dirty="0">
                <a:latin typeface="Georgia" panose="02040502050405020303" pitchFamily="18" charset="0"/>
              </a:rPr>
              <a:t>Understanding the General Ledger</a:t>
            </a:r>
            <a:r>
              <a:rPr lang="en-US" sz="4000" dirty="0">
                <a:latin typeface="Georgia" panose="02040502050405020303" pitchFamily="18" charset="0"/>
              </a:rPr>
              <a:t> and Its Need</a:t>
            </a:r>
            <a:endParaRPr sz="4000" dirty="0">
              <a:latin typeface="Georgia" panose="02040502050405020303" pitchFamily="18" charset="0"/>
            </a:endParaRPr>
          </a:p>
        </p:txBody>
      </p:sp>
      <p:sp>
        <p:nvSpPr>
          <p:cNvPr id="3" name="Content Placeholder 2"/>
          <p:cNvSpPr>
            <a:spLocks noGrp="1"/>
          </p:cNvSpPr>
          <p:nvPr>
            <p:ph idx="1"/>
          </p:nvPr>
        </p:nvSpPr>
        <p:spPr/>
        <p:txBody>
          <a:bodyPr/>
          <a:lstStyle/>
          <a:p>
            <a:r>
              <a:rPr dirty="0">
                <a:latin typeface="Georgia" panose="02040502050405020303" pitchFamily="18" charset="0"/>
              </a:rPr>
              <a:t>Imagine you’re running a small store.</a:t>
            </a:r>
            <a:r>
              <a:rPr lang="en-US" dirty="0">
                <a:latin typeface="Georgia" panose="02040502050405020303" pitchFamily="18" charset="0"/>
              </a:rPr>
              <a:t> </a:t>
            </a:r>
            <a:r>
              <a:rPr dirty="0">
                <a:latin typeface="Georgia" panose="02040502050405020303" pitchFamily="18" charset="0"/>
              </a:rPr>
              <a:t>Every day, you buy stock, sell products, pay rent, and maybe even give discounts</a:t>
            </a:r>
          </a:p>
          <a:p>
            <a:r>
              <a:rPr dirty="0">
                <a:latin typeface="Georgia" panose="02040502050405020303" pitchFamily="18" charset="0"/>
              </a:rPr>
              <a:t>You keep a notebook to track all income and expenses</a:t>
            </a:r>
            <a:r>
              <a:rPr lang="en-US" dirty="0">
                <a:latin typeface="Georgia" panose="02040502050405020303" pitchFamily="18" charset="0"/>
              </a:rPr>
              <a:t>, </a:t>
            </a:r>
            <a:r>
              <a:rPr dirty="0">
                <a:latin typeface="Georgia" panose="02040502050405020303" pitchFamily="18" charset="0"/>
              </a:rPr>
              <a:t>that notebook is your General Ledger</a:t>
            </a:r>
            <a:endParaRPr lang="en-US" dirty="0">
              <a:latin typeface="Georgia" panose="02040502050405020303" pitchFamily="18" charset="0"/>
            </a:endParaRPr>
          </a:p>
          <a:p>
            <a:endParaRPr lang="en-US" dirty="0">
              <a:latin typeface="Georgia" panose="02040502050405020303" pitchFamily="18" charset="0"/>
            </a:endParaRPr>
          </a:p>
          <a:p>
            <a:r>
              <a:rPr lang="en-US" dirty="0">
                <a:latin typeface="Georgia" panose="02040502050405020303" pitchFamily="18" charset="0"/>
              </a:rPr>
              <a:t>General Ledger is where all your transaction are recorded, posted and reported. It provides a complete picture of your financial health</a:t>
            </a:r>
          </a:p>
          <a:p>
            <a:r>
              <a:rPr lang="en-US" dirty="0">
                <a:latin typeface="Georgia" panose="02040502050405020303" pitchFamily="18" charset="0"/>
              </a:rPr>
              <a:t>It can be used to generate balance sheets, profit &amp; loss, cash flows, etc.</a:t>
            </a:r>
            <a:endParaRPr dirty="0">
              <a:latin typeface="Georgia" panose="02040502050405020303" pitchFamily="18" charset="0"/>
            </a:endParaRPr>
          </a:p>
          <a:p>
            <a:endParaRPr dirty="0">
              <a:latin typeface="Georgia" panose="02040502050405020303"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E31F6E-C502-7B38-0BF1-1C1046E6E5F8}"/>
              </a:ext>
            </a:extLst>
          </p:cNvPr>
          <p:cNvSpPr>
            <a:spLocks noGrp="1"/>
          </p:cNvSpPr>
          <p:nvPr>
            <p:ph idx="1"/>
          </p:nvPr>
        </p:nvSpPr>
        <p:spPr>
          <a:xfrm>
            <a:off x="1034301" y="1052254"/>
            <a:ext cx="8946541" cy="4195481"/>
          </a:xfrm>
        </p:spPr>
        <p:txBody>
          <a:bodyPr/>
          <a:lstStyle/>
          <a:p>
            <a:r>
              <a:rPr lang="en-US" dirty="0">
                <a:latin typeface="Georgia" panose="02040502050405020303" pitchFamily="18" charset="0"/>
              </a:rPr>
              <a:t>Now imagine your store becomes a chain, operating in multiple cities or countries, with thousands of transactions and multiple bank accounts</a:t>
            </a:r>
          </a:p>
          <a:p>
            <a:r>
              <a:rPr lang="en-US" dirty="0">
                <a:latin typeface="Georgia" panose="02040502050405020303" pitchFamily="18" charset="0"/>
              </a:rPr>
              <a:t>A notebook won’t cut it anymore, right?</a:t>
            </a:r>
          </a:p>
          <a:p>
            <a:endParaRPr lang="en-US" dirty="0">
              <a:latin typeface="Georgia" panose="02040502050405020303" pitchFamily="18" charset="0"/>
            </a:endParaRPr>
          </a:p>
          <a:p>
            <a:r>
              <a:rPr lang="en-US" dirty="0">
                <a:latin typeface="Georgia" panose="02040502050405020303" pitchFamily="18" charset="0"/>
              </a:rPr>
              <a:t>That’s where Oracle Fusion Cloud General Ledger comes in</a:t>
            </a:r>
          </a:p>
          <a:p>
            <a:r>
              <a:rPr lang="en-US" dirty="0">
                <a:latin typeface="Georgia" panose="02040502050405020303" pitchFamily="18" charset="0"/>
              </a:rPr>
              <a:t>It automates, organizes, and secures your financial data, in real time</a:t>
            </a:r>
          </a:p>
          <a:p>
            <a:r>
              <a:rPr lang="en-US" dirty="0">
                <a:latin typeface="Georgia" panose="02040502050405020303" pitchFamily="18" charset="0"/>
              </a:rPr>
              <a:t>With built-in analytics, dashboards, and reporting tools, you gain clear visibility and control over your finances to make faster, smarter decisions</a:t>
            </a:r>
          </a:p>
          <a:p>
            <a:endParaRPr lang="en-CA" dirty="0">
              <a:latin typeface="Georgia" panose="02040502050405020303" pitchFamily="18" charset="0"/>
            </a:endParaRPr>
          </a:p>
        </p:txBody>
      </p:sp>
    </p:spTree>
    <p:extLst>
      <p:ext uri="{BB962C8B-B14F-4D97-AF65-F5344CB8AC3E}">
        <p14:creationId xmlns:p14="http://schemas.microsoft.com/office/powerpoint/2010/main" val="2280374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D820D-C494-F5D5-C987-ED5F63BFE0AF}"/>
            </a:ext>
          </a:extLst>
        </p:cNvPr>
        <p:cNvGrpSpPr/>
        <p:nvPr/>
      </p:nvGrpSpPr>
      <p:grpSpPr>
        <a:xfrm>
          <a:off x="0" y="0"/>
          <a:ext cx="0" cy="0"/>
          <a:chOff x="0" y="0"/>
          <a:chExt cx="0" cy="0"/>
        </a:xfrm>
      </p:grpSpPr>
      <p:pic>
        <p:nvPicPr>
          <p:cNvPr id="6" name="Content Placeholder 5" descr="A diagram of a process&#10;&#10;AI-generated content may be incorrect.">
            <a:extLst>
              <a:ext uri="{FF2B5EF4-FFF2-40B4-BE49-F238E27FC236}">
                <a16:creationId xmlns:a16="http://schemas.microsoft.com/office/drawing/2014/main" id="{3C83EEB2-13A2-6495-0098-A0FC921607A8}"/>
              </a:ext>
            </a:extLst>
          </p:cNvPr>
          <p:cNvPicPr>
            <a:picLocks noGrp="1" noChangeAspect="1"/>
          </p:cNvPicPr>
          <p:nvPr>
            <p:ph idx="1"/>
          </p:nvPr>
        </p:nvPicPr>
        <p:blipFill>
          <a:blip r:embed="rId3"/>
          <a:stretch>
            <a:fillRect/>
          </a:stretch>
        </p:blipFill>
        <p:spPr>
          <a:xfrm>
            <a:off x="1938337" y="1095375"/>
            <a:ext cx="8315325" cy="5314950"/>
          </a:xfrm>
        </p:spPr>
      </p:pic>
    </p:spTree>
    <p:extLst>
      <p:ext uri="{BB962C8B-B14F-4D97-AF65-F5344CB8AC3E}">
        <p14:creationId xmlns:p14="http://schemas.microsoft.com/office/powerpoint/2010/main" val="123498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business structure&#10;&#10;AI-generated content may be incorrect.">
            <a:extLst>
              <a:ext uri="{FF2B5EF4-FFF2-40B4-BE49-F238E27FC236}">
                <a16:creationId xmlns:a16="http://schemas.microsoft.com/office/drawing/2014/main" id="{B6D8FA2D-7CFC-CEC1-5A6B-D200464CAB6E}"/>
              </a:ext>
            </a:extLst>
          </p:cNvPr>
          <p:cNvPicPr>
            <a:picLocks noGrp="1" noChangeAspect="1"/>
          </p:cNvPicPr>
          <p:nvPr>
            <p:ph idx="1"/>
          </p:nvPr>
        </p:nvPicPr>
        <p:blipFill>
          <a:blip r:embed="rId2"/>
          <a:stretch>
            <a:fillRect/>
          </a:stretch>
        </p:blipFill>
        <p:spPr>
          <a:xfrm>
            <a:off x="1912883" y="496737"/>
            <a:ext cx="8366234" cy="5864526"/>
          </a:xfrm>
        </p:spPr>
      </p:pic>
    </p:spTree>
    <p:extLst>
      <p:ext uri="{BB962C8B-B14F-4D97-AF65-F5344CB8AC3E}">
        <p14:creationId xmlns:p14="http://schemas.microsoft.com/office/powerpoint/2010/main" val="336721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diagram of a enterprise structure&#10;&#10;AI-generated content may be incorrect.">
            <a:extLst>
              <a:ext uri="{FF2B5EF4-FFF2-40B4-BE49-F238E27FC236}">
                <a16:creationId xmlns:a16="http://schemas.microsoft.com/office/drawing/2014/main" id="{2127DA92-8D9A-D45E-A68E-C07318172142}"/>
              </a:ext>
            </a:extLst>
          </p:cNvPr>
          <p:cNvPicPr>
            <a:picLocks noGrp="1" noChangeAspect="1"/>
          </p:cNvPicPr>
          <p:nvPr>
            <p:ph idx="1"/>
          </p:nvPr>
        </p:nvPicPr>
        <p:blipFill>
          <a:blip r:embed="rId2"/>
          <a:stretch>
            <a:fillRect/>
          </a:stretch>
        </p:blipFill>
        <p:spPr>
          <a:xfrm>
            <a:off x="1278823" y="572814"/>
            <a:ext cx="9634353" cy="5712372"/>
          </a:xfrm>
        </p:spPr>
      </p:pic>
    </p:spTree>
    <p:extLst>
      <p:ext uri="{BB962C8B-B14F-4D97-AF65-F5344CB8AC3E}">
        <p14:creationId xmlns:p14="http://schemas.microsoft.com/office/powerpoint/2010/main" val="22735370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screen&#10;&#10;AI-generated content may be incorrect.">
            <a:extLst>
              <a:ext uri="{FF2B5EF4-FFF2-40B4-BE49-F238E27FC236}">
                <a16:creationId xmlns:a16="http://schemas.microsoft.com/office/drawing/2014/main" id="{7077E51E-A255-B772-8B68-54B23A2F3CB7}"/>
              </a:ext>
            </a:extLst>
          </p:cNvPr>
          <p:cNvPicPr>
            <a:picLocks noGrp="1" noChangeAspect="1"/>
          </p:cNvPicPr>
          <p:nvPr>
            <p:ph idx="1"/>
          </p:nvPr>
        </p:nvPicPr>
        <p:blipFill>
          <a:blip r:embed="rId2"/>
          <a:stretch>
            <a:fillRect/>
          </a:stretch>
        </p:blipFill>
        <p:spPr>
          <a:xfrm>
            <a:off x="1211747" y="417786"/>
            <a:ext cx="9768505" cy="6022428"/>
          </a:xfrm>
        </p:spPr>
      </p:pic>
    </p:spTree>
    <p:extLst>
      <p:ext uri="{BB962C8B-B14F-4D97-AF65-F5344CB8AC3E}">
        <p14:creationId xmlns:p14="http://schemas.microsoft.com/office/powerpoint/2010/main" val="129401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loud&#10;&#10;AI-generated content may be incorrect.">
            <a:extLst>
              <a:ext uri="{FF2B5EF4-FFF2-40B4-BE49-F238E27FC236}">
                <a16:creationId xmlns:a16="http://schemas.microsoft.com/office/drawing/2014/main" id="{6D9A2B7E-6A18-D150-AA43-8A384DAF7ED7}"/>
              </a:ext>
            </a:extLst>
          </p:cNvPr>
          <p:cNvPicPr>
            <a:picLocks noGrp="1" noChangeAspect="1"/>
          </p:cNvPicPr>
          <p:nvPr>
            <p:ph idx="1"/>
          </p:nvPr>
        </p:nvPicPr>
        <p:blipFill>
          <a:blip r:embed="rId3"/>
          <a:stretch>
            <a:fillRect/>
          </a:stretch>
        </p:blipFill>
        <p:spPr>
          <a:xfrm>
            <a:off x="1190625" y="244894"/>
            <a:ext cx="9401175" cy="6368212"/>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4600</TotalTime>
  <Words>295</Words>
  <Application>Microsoft Office PowerPoint</Application>
  <PresentationFormat>Widescreen</PresentationFormat>
  <Paragraphs>31</Paragraphs>
  <Slides>12</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Century Gothic</vt:lpstr>
      <vt:lpstr>Georgia</vt:lpstr>
      <vt:lpstr>Wingdings 3</vt:lpstr>
      <vt:lpstr>Business Strategy</vt:lpstr>
      <vt:lpstr>Oracle Fusion Cloud Applications:  General Ledger</vt:lpstr>
      <vt:lpstr>Agenda</vt:lpstr>
      <vt:lpstr>Understanding the General Ledger and Its Need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Placid George</dc:creator>
  <cp:lastModifiedBy>jibinmadayil@gmail.com</cp:lastModifiedBy>
  <cp:revision>4</cp:revision>
  <cp:lastPrinted>2012-08-15T21:38:02Z</cp:lastPrinted>
  <dcterms:created xsi:type="dcterms:W3CDTF">2025-07-03T00:40:48Z</dcterms:created>
  <dcterms:modified xsi:type="dcterms:W3CDTF">2025-07-06T22:39:08Z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