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79" r:id="rId3"/>
    <p:sldId id="274" r:id="rId4"/>
    <p:sldId id="273" r:id="rId5"/>
    <p:sldId id="275" r:id="rId6"/>
    <p:sldId id="276" r:id="rId7"/>
    <p:sldId id="277" r:id="rId8"/>
    <p:sldId id="261" r:id="rId9"/>
    <p:sldId id="272" r:id="rId10"/>
    <p:sldId id="278" r:id="rId11"/>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5E26183-D43B-4704-8A11-D8CDC39B731D}">
          <p14:sldIdLst>
            <p14:sldId id="257"/>
            <p14:sldId id="279"/>
            <p14:sldId id="274"/>
            <p14:sldId id="273"/>
            <p14:sldId id="275"/>
            <p14:sldId id="276"/>
            <p14:sldId id="277"/>
            <p14:sldId id="261"/>
            <p14:sldId id="272"/>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242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83" d="100"/>
          <a:sy n="83" d="100"/>
        </p:scale>
        <p:origin x="38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7/6/2025</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7/6/2025</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B631D-BB3C-47F1-97D3-9B57771B5E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332B5-A8E4-2EB3-2F23-AAE688FFE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E34F20-05DF-0E68-9A00-595A8C2FF131}"/>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0CA615B1-2A18-FE49-A00F-043EB0C19557}"/>
              </a:ext>
            </a:extLst>
          </p:cNvPr>
          <p:cNvSpPr>
            <a:spLocks noGrp="1"/>
          </p:cNvSpPr>
          <p:nvPr>
            <p:ph type="sldNum" sz="quarter" idx="10"/>
          </p:nvPr>
        </p:nvSpPr>
        <p:spPr/>
        <p:txBody>
          <a:bodyPr/>
          <a:lstStyle/>
          <a:p>
            <a:fld id="{5257B995-136A-4A15-87A5-26420C3C1021}" type="slidenum">
              <a:rPr lang="en-US" smtClean="0"/>
              <a:pPr/>
              <a:t>4</a:t>
            </a:fld>
            <a:endParaRPr lang="en-US"/>
          </a:p>
        </p:txBody>
      </p:sp>
    </p:spTree>
    <p:extLst>
      <p:ext uri="{BB962C8B-B14F-4D97-AF65-F5344CB8AC3E}">
        <p14:creationId xmlns:p14="http://schemas.microsoft.com/office/powerpoint/2010/main" val="188051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8</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475BE-21E4-0250-ABA7-529124320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E4B839-5399-24F2-58D3-6F97D7327F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916998-8B9C-5405-2857-0CB3E97501E8}"/>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EE23CA54-BC99-BAC6-BB3F-D4671A06B395}"/>
              </a:ext>
            </a:extLst>
          </p:cNvPr>
          <p:cNvSpPr>
            <a:spLocks noGrp="1"/>
          </p:cNvSpPr>
          <p:nvPr>
            <p:ph type="sldNum" sz="quarter" idx="10"/>
          </p:nvPr>
        </p:nvSpPr>
        <p:spPr/>
        <p:txBody>
          <a:bodyPr/>
          <a:lstStyle/>
          <a:p>
            <a:fld id="{5257B995-136A-4A15-87A5-26420C3C1021}" type="slidenum">
              <a:rPr lang="en-US" smtClean="0"/>
              <a:pPr/>
              <a:t>9</a:t>
            </a:fld>
            <a:endParaRPr lang="en-US"/>
          </a:p>
        </p:txBody>
      </p:sp>
    </p:spTree>
    <p:extLst>
      <p:ext uri="{BB962C8B-B14F-4D97-AF65-F5344CB8AC3E}">
        <p14:creationId xmlns:p14="http://schemas.microsoft.com/office/powerpoint/2010/main" val="3661593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7/6/2025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7/6/2025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7/6/2025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7/6/2025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7/6/2025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11763" y="1268963"/>
            <a:ext cx="10346579" cy="2071396"/>
          </a:xfrm>
        </p:spPr>
        <p:txBody>
          <a:bodyPr/>
          <a:lstStyle/>
          <a:p>
            <a:pPr algn="ctr"/>
            <a:r>
              <a:rPr lang="en-US" sz="4800" dirty="0"/>
              <a:t>Oracle Fusion Cloud Applications:</a:t>
            </a:r>
            <a:br>
              <a:rPr lang="en-US" sz="4800" dirty="0"/>
            </a:br>
            <a:r>
              <a:rPr lang="en-US" sz="4800" dirty="0"/>
              <a:t> General Ledger</a:t>
            </a:r>
          </a:p>
        </p:txBody>
      </p:sp>
      <p:sp>
        <p:nvSpPr>
          <p:cNvPr id="5" name="Title 2">
            <a:extLst>
              <a:ext uri="{FF2B5EF4-FFF2-40B4-BE49-F238E27FC236}">
                <a16:creationId xmlns:a16="http://schemas.microsoft.com/office/drawing/2014/main" id="{FC4C58E8-45C1-08B3-317B-394B701ED170}"/>
              </a:ext>
            </a:extLst>
          </p:cNvPr>
          <p:cNvSpPr txBox="1">
            <a:spLocks/>
          </p:cNvSpPr>
          <p:nvPr/>
        </p:nvSpPr>
        <p:spPr>
          <a:xfrm>
            <a:off x="8529376" y="5186025"/>
            <a:ext cx="2628966" cy="80602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t>Presented By: </a:t>
            </a:r>
          </a:p>
          <a:p>
            <a:pPr algn="ctr"/>
            <a:r>
              <a:rPr lang="en-US" sz="2800" dirty="0"/>
              <a:t>Jibin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2CDD-C4BC-8B87-8B8B-21A81752FF56}"/>
              </a:ext>
            </a:extLst>
          </p:cNvPr>
          <p:cNvSpPr>
            <a:spLocks noGrp="1"/>
          </p:cNvSpPr>
          <p:nvPr>
            <p:ph type="title"/>
          </p:nvPr>
        </p:nvSpPr>
        <p:spPr>
          <a:xfrm>
            <a:off x="774526" y="1522394"/>
            <a:ext cx="9404723" cy="953388"/>
          </a:xfrm>
        </p:spPr>
        <p:txBody>
          <a:bodyPr/>
          <a:lstStyle/>
          <a:p>
            <a:pPr algn="ctr"/>
            <a:r>
              <a:rPr lang="en-CA" b="1" dirty="0"/>
              <a:t>Conclusion</a:t>
            </a:r>
            <a:endParaRPr lang="en-CA" dirty="0"/>
          </a:p>
        </p:txBody>
      </p:sp>
      <p:sp>
        <p:nvSpPr>
          <p:cNvPr id="3" name="Content Placeholder 2">
            <a:extLst>
              <a:ext uri="{FF2B5EF4-FFF2-40B4-BE49-F238E27FC236}">
                <a16:creationId xmlns:a16="http://schemas.microsoft.com/office/drawing/2014/main" id="{EF486F78-8588-7A60-026C-3D6E704CFE69}"/>
              </a:ext>
            </a:extLst>
          </p:cNvPr>
          <p:cNvSpPr>
            <a:spLocks noGrp="1"/>
          </p:cNvSpPr>
          <p:nvPr>
            <p:ph idx="1"/>
          </p:nvPr>
        </p:nvSpPr>
        <p:spPr>
          <a:xfrm>
            <a:off x="1232708" y="2699899"/>
            <a:ext cx="8946541" cy="2838259"/>
          </a:xfrm>
        </p:spPr>
        <p:txBody>
          <a:bodyPr/>
          <a:lstStyle/>
          <a:p>
            <a:pPr marL="0" indent="0">
              <a:buNone/>
            </a:pPr>
            <a:r>
              <a:rPr lang="en-US" dirty="0"/>
              <a:t>Oracle Fusion Cloud General Ledger is a powerful and comprehensive solution for managing financial accounting and reporting. Its key features, functionalities, and benefits make it an essential tool for organizations looking to streamline their accounting processes, improve financial visibility, and ensure compliance. By leveraging the capabilities of General Ledger, organizations can gain valuable insights into their financial performance and make better-informed business decisions.</a:t>
            </a:r>
          </a:p>
          <a:p>
            <a:pPr marL="0" indent="0">
              <a:buNone/>
            </a:pPr>
            <a:endParaRPr lang="en-CA" dirty="0"/>
          </a:p>
        </p:txBody>
      </p:sp>
    </p:spTree>
    <p:extLst>
      <p:ext uri="{BB962C8B-B14F-4D97-AF65-F5344CB8AC3E}">
        <p14:creationId xmlns:p14="http://schemas.microsoft.com/office/powerpoint/2010/main" val="85652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600" dirty="0"/>
              <a:t>Understanding the General Ledger</a:t>
            </a:r>
            <a:r>
              <a:rPr lang="en-US" sz="3600" dirty="0"/>
              <a:t> and Its Need</a:t>
            </a:r>
            <a:endParaRPr sz="3600" dirty="0"/>
          </a:p>
        </p:txBody>
      </p:sp>
      <p:sp>
        <p:nvSpPr>
          <p:cNvPr id="3" name="Content Placeholder 2"/>
          <p:cNvSpPr>
            <a:spLocks noGrp="1"/>
          </p:cNvSpPr>
          <p:nvPr>
            <p:ph idx="1"/>
          </p:nvPr>
        </p:nvSpPr>
        <p:spPr/>
        <p:txBody>
          <a:bodyPr/>
          <a:lstStyle/>
          <a:p>
            <a:r>
              <a:rPr dirty="0"/>
              <a:t>Imagine you’re running a small store.</a:t>
            </a:r>
            <a:r>
              <a:rPr lang="en-US" dirty="0"/>
              <a:t> </a:t>
            </a:r>
            <a:r>
              <a:rPr dirty="0"/>
              <a:t>Every day, you buy stock, sell products, pay rent, and maybe even give discounts.</a:t>
            </a:r>
          </a:p>
          <a:p>
            <a:r>
              <a:rPr dirty="0"/>
              <a:t>You keep a notebook to track all income and expenses</a:t>
            </a:r>
            <a:r>
              <a:rPr lang="en-US" dirty="0"/>
              <a:t>, </a:t>
            </a:r>
            <a:r>
              <a:rPr dirty="0"/>
              <a:t>that notebook is your General Ledger.</a:t>
            </a:r>
            <a:endParaRPr lang="en-US" dirty="0"/>
          </a:p>
          <a:p>
            <a:endParaRPr lang="en-US" dirty="0"/>
          </a:p>
          <a:p>
            <a:r>
              <a:rPr lang="en-US" dirty="0"/>
              <a:t>General Ledger is where all your transaction are recorded, posted and reported. It provides a complete picture of your financial health.</a:t>
            </a:r>
          </a:p>
          <a:p>
            <a:r>
              <a:rPr lang="en-US" dirty="0"/>
              <a:t>It can be used to generate balance sheets, profit &amp; loss, cash flows, etc.</a:t>
            </a:r>
            <a:endParaRPr dirty="0"/>
          </a:p>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31F6E-C502-7B38-0BF1-1C1046E6E5F8}"/>
              </a:ext>
            </a:extLst>
          </p:cNvPr>
          <p:cNvSpPr>
            <a:spLocks noGrp="1"/>
          </p:cNvSpPr>
          <p:nvPr>
            <p:ph idx="1"/>
          </p:nvPr>
        </p:nvSpPr>
        <p:spPr>
          <a:xfrm>
            <a:off x="1034301" y="1052254"/>
            <a:ext cx="8946541" cy="4195481"/>
          </a:xfrm>
        </p:spPr>
        <p:txBody>
          <a:bodyPr/>
          <a:lstStyle/>
          <a:p>
            <a:r>
              <a:rPr lang="en-US" dirty="0"/>
              <a:t>Now imagine your store becomes a chain, operating in multiple cities or countries, with thousands of transactions and multiple bank accounts.</a:t>
            </a:r>
          </a:p>
          <a:p>
            <a:r>
              <a:rPr lang="en-US" dirty="0"/>
              <a:t>A notebook won’t cut it anymore, right?</a:t>
            </a:r>
          </a:p>
          <a:p>
            <a:endParaRPr lang="en-US" dirty="0"/>
          </a:p>
          <a:p>
            <a:r>
              <a:rPr lang="en-US" dirty="0"/>
              <a:t>That’s where Oracle Fusion Cloud General Ledger comes in.</a:t>
            </a:r>
          </a:p>
          <a:p>
            <a:r>
              <a:rPr lang="en-US" dirty="0"/>
              <a:t>It automates, organizes, and secures your financial data — in real time.</a:t>
            </a:r>
          </a:p>
          <a:p>
            <a:r>
              <a:rPr lang="en-US" dirty="0"/>
              <a:t>With built-in analytics, dashboards, and reporting tools, you gain clear visibility and control over your finances to make faster, smarter decisions.</a:t>
            </a:r>
          </a:p>
          <a:p>
            <a:endParaRPr lang="en-CA" dirty="0"/>
          </a:p>
        </p:txBody>
      </p:sp>
    </p:spTree>
    <p:extLst>
      <p:ext uri="{BB962C8B-B14F-4D97-AF65-F5344CB8AC3E}">
        <p14:creationId xmlns:p14="http://schemas.microsoft.com/office/powerpoint/2010/main" val="228037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D820D-C494-F5D5-C987-ED5F63BFE0AF}"/>
            </a:ext>
          </a:extLst>
        </p:cNvPr>
        <p:cNvGrpSpPr/>
        <p:nvPr/>
      </p:nvGrpSpPr>
      <p:grpSpPr>
        <a:xfrm>
          <a:off x="0" y="0"/>
          <a:ext cx="0" cy="0"/>
          <a:chOff x="0" y="0"/>
          <a:chExt cx="0" cy="0"/>
        </a:xfrm>
      </p:grpSpPr>
      <p:pic>
        <p:nvPicPr>
          <p:cNvPr id="5" name="Content Placeholder 4" descr="A diagram of a process&#10;&#10;AI-generated content may be incorrect.">
            <a:extLst>
              <a:ext uri="{FF2B5EF4-FFF2-40B4-BE49-F238E27FC236}">
                <a16:creationId xmlns:a16="http://schemas.microsoft.com/office/drawing/2014/main" id="{85D9AC9C-B18C-B160-A4EA-9DB294BD9423}"/>
              </a:ext>
            </a:extLst>
          </p:cNvPr>
          <p:cNvPicPr>
            <a:picLocks noGrp="1" noChangeAspect="1"/>
          </p:cNvPicPr>
          <p:nvPr>
            <p:ph idx="1"/>
          </p:nvPr>
        </p:nvPicPr>
        <p:blipFill>
          <a:blip r:embed="rId3"/>
          <a:stretch>
            <a:fillRect/>
          </a:stretch>
        </p:blipFill>
        <p:spPr>
          <a:xfrm>
            <a:off x="2065283" y="631154"/>
            <a:ext cx="8061433" cy="6587914"/>
          </a:xfrm>
        </p:spPr>
      </p:pic>
    </p:spTree>
    <p:extLst>
      <p:ext uri="{BB962C8B-B14F-4D97-AF65-F5344CB8AC3E}">
        <p14:creationId xmlns:p14="http://schemas.microsoft.com/office/powerpoint/2010/main" val="12349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business structure&#10;&#10;AI-generated content may be incorrect.">
            <a:extLst>
              <a:ext uri="{FF2B5EF4-FFF2-40B4-BE49-F238E27FC236}">
                <a16:creationId xmlns:a16="http://schemas.microsoft.com/office/drawing/2014/main" id="{B6D8FA2D-7CFC-CEC1-5A6B-D200464CAB6E}"/>
              </a:ext>
            </a:extLst>
          </p:cNvPr>
          <p:cNvPicPr>
            <a:picLocks noGrp="1" noChangeAspect="1"/>
          </p:cNvPicPr>
          <p:nvPr>
            <p:ph idx="1"/>
          </p:nvPr>
        </p:nvPicPr>
        <p:blipFill>
          <a:blip r:embed="rId2"/>
          <a:stretch>
            <a:fillRect/>
          </a:stretch>
        </p:blipFill>
        <p:spPr>
          <a:xfrm>
            <a:off x="1912883" y="496737"/>
            <a:ext cx="8366234" cy="5864526"/>
          </a:xfrm>
        </p:spPr>
      </p:pic>
    </p:spTree>
    <p:extLst>
      <p:ext uri="{BB962C8B-B14F-4D97-AF65-F5344CB8AC3E}">
        <p14:creationId xmlns:p14="http://schemas.microsoft.com/office/powerpoint/2010/main" val="336721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enterprise structure&#10;&#10;AI-generated content may be incorrect.">
            <a:extLst>
              <a:ext uri="{FF2B5EF4-FFF2-40B4-BE49-F238E27FC236}">
                <a16:creationId xmlns:a16="http://schemas.microsoft.com/office/drawing/2014/main" id="{2127DA92-8D9A-D45E-A68E-C07318172142}"/>
              </a:ext>
            </a:extLst>
          </p:cNvPr>
          <p:cNvPicPr>
            <a:picLocks noGrp="1" noChangeAspect="1"/>
          </p:cNvPicPr>
          <p:nvPr>
            <p:ph idx="1"/>
          </p:nvPr>
        </p:nvPicPr>
        <p:blipFill>
          <a:blip r:embed="rId2"/>
          <a:stretch>
            <a:fillRect/>
          </a:stretch>
        </p:blipFill>
        <p:spPr>
          <a:xfrm>
            <a:off x="1278823" y="572814"/>
            <a:ext cx="9634353" cy="5712372"/>
          </a:xfrm>
        </p:spPr>
      </p:pic>
    </p:spTree>
    <p:extLst>
      <p:ext uri="{BB962C8B-B14F-4D97-AF65-F5344CB8AC3E}">
        <p14:creationId xmlns:p14="http://schemas.microsoft.com/office/powerpoint/2010/main" val="227353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10;&#10;AI-generated content may be incorrect.">
            <a:extLst>
              <a:ext uri="{FF2B5EF4-FFF2-40B4-BE49-F238E27FC236}">
                <a16:creationId xmlns:a16="http://schemas.microsoft.com/office/drawing/2014/main" id="{7077E51E-A255-B772-8B68-54B23A2F3CB7}"/>
              </a:ext>
            </a:extLst>
          </p:cNvPr>
          <p:cNvPicPr>
            <a:picLocks noGrp="1" noChangeAspect="1"/>
          </p:cNvPicPr>
          <p:nvPr>
            <p:ph idx="1"/>
          </p:nvPr>
        </p:nvPicPr>
        <p:blipFill>
          <a:blip r:embed="rId2"/>
          <a:stretch>
            <a:fillRect/>
          </a:stretch>
        </p:blipFill>
        <p:spPr>
          <a:xfrm>
            <a:off x="1211747" y="417786"/>
            <a:ext cx="9768505" cy="6022428"/>
          </a:xfrm>
        </p:spPr>
      </p:pic>
    </p:spTree>
    <p:extLst>
      <p:ext uri="{BB962C8B-B14F-4D97-AF65-F5344CB8AC3E}">
        <p14:creationId xmlns:p14="http://schemas.microsoft.com/office/powerpoint/2010/main" val="129401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diagram of a cloud&#10;&#10;AI-generated content may be incorrect.">
            <a:extLst>
              <a:ext uri="{FF2B5EF4-FFF2-40B4-BE49-F238E27FC236}">
                <a16:creationId xmlns:a16="http://schemas.microsoft.com/office/drawing/2014/main" id="{C1468644-8552-DCF8-93EE-0E969C3A757D}"/>
              </a:ext>
            </a:extLst>
          </p:cNvPr>
          <p:cNvPicPr>
            <a:picLocks noGrp="1" noChangeAspect="1"/>
          </p:cNvPicPr>
          <p:nvPr>
            <p:ph idx="1"/>
          </p:nvPr>
        </p:nvPicPr>
        <p:blipFill>
          <a:blip r:embed="rId3"/>
          <a:stretch>
            <a:fillRect/>
          </a:stretch>
        </p:blipFill>
        <p:spPr>
          <a:xfrm>
            <a:off x="370935" y="480699"/>
            <a:ext cx="10343071" cy="589660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6E0A1-E855-0967-4CE1-D1DB1B0E3439}"/>
            </a:ext>
          </a:extLst>
        </p:cNvPr>
        <p:cNvGrpSpPr/>
        <p:nvPr/>
      </p:nvGrpSpPr>
      <p:grpSpPr>
        <a:xfrm>
          <a:off x="0" y="0"/>
          <a:ext cx="0" cy="0"/>
          <a:chOff x="0" y="0"/>
          <a:chExt cx="0" cy="0"/>
        </a:xfrm>
      </p:grpSpPr>
      <p:pic>
        <p:nvPicPr>
          <p:cNvPr id="5" name="Content Placeholder 4" descr="A screenshot of a diagram&#10;&#10;AI-generated content may be incorrect.">
            <a:extLst>
              <a:ext uri="{FF2B5EF4-FFF2-40B4-BE49-F238E27FC236}">
                <a16:creationId xmlns:a16="http://schemas.microsoft.com/office/drawing/2014/main" id="{279D8251-2D8E-9A47-D534-6D3552F867B5}"/>
              </a:ext>
            </a:extLst>
          </p:cNvPr>
          <p:cNvPicPr>
            <a:picLocks noGrp="1" noChangeAspect="1"/>
          </p:cNvPicPr>
          <p:nvPr>
            <p:ph idx="1"/>
          </p:nvPr>
        </p:nvPicPr>
        <p:blipFill>
          <a:blip r:embed="rId3"/>
          <a:stretch>
            <a:fillRect/>
          </a:stretch>
        </p:blipFill>
        <p:spPr>
          <a:xfrm>
            <a:off x="2234119" y="609309"/>
            <a:ext cx="7723762" cy="6415760"/>
          </a:xfrm>
        </p:spPr>
      </p:pic>
    </p:spTree>
    <p:extLst>
      <p:ext uri="{BB962C8B-B14F-4D97-AF65-F5344CB8AC3E}">
        <p14:creationId xmlns:p14="http://schemas.microsoft.com/office/powerpoint/2010/main" val="2130532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4528</TotalTime>
  <Words>266</Words>
  <Application>Microsoft Office PowerPoint</Application>
  <PresentationFormat>Widescreen</PresentationFormat>
  <Paragraphs>21</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Wingdings 3</vt:lpstr>
      <vt:lpstr>Business Strategy</vt:lpstr>
      <vt:lpstr>Oracle Fusion Cloud Applications:  General Ledger</vt:lpstr>
      <vt:lpstr>Understanding the General Ledger and Its Need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Placid George</dc:creator>
  <cp:lastModifiedBy>Placid George</cp:lastModifiedBy>
  <cp:revision>3</cp:revision>
  <cp:lastPrinted>2012-08-15T21:38:02Z</cp:lastPrinted>
  <dcterms:created xsi:type="dcterms:W3CDTF">2025-07-03T00:40:48Z</dcterms:created>
  <dcterms:modified xsi:type="dcterms:W3CDTF">2025-07-06T13:40:55Z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