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58" r:id="rId5"/>
    <p:sldId id="279" r:id="rId6"/>
    <p:sldId id="274" r:id="rId7"/>
    <p:sldId id="276" r:id="rId8"/>
    <p:sldId id="277" r:id="rId9"/>
    <p:sldId id="264" r:id="rId10"/>
    <p:sldId id="278" r:id="rId11"/>
    <p:sldId id="267" r:id="rId12"/>
    <p:sldId id="260" r:id="rId13"/>
    <p:sldId id="261" r:id="rId14"/>
    <p:sldId id="262" r:id="rId15"/>
    <p:sldId id="263" r:id="rId16"/>
    <p:sldId id="265" r:id="rId17"/>
    <p:sldId id="266" r:id="rId18"/>
    <p:sldId id="268" r:id="rId19"/>
    <p:sldId id="269" r:id="rId20"/>
    <p:sldId id="272" r:id="rId21"/>
    <p:sldId id="270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55249"/>
  </p:normalViewPr>
  <p:slideViewPr>
    <p:cSldViewPr snapToGrid="0" snapToObjects="1">
      <p:cViewPr varScale="1">
        <p:scale>
          <a:sx n="66" d="100"/>
          <a:sy n="66" d="100"/>
        </p:scale>
        <p:origin x="2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388D5-DDC2-4547-B82D-24C0CC6CF13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B1141-A112-4545-943B-0E330AFF8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r>
              <a:rPr lang="en-US" baseline="0" dirty="0" smtClean="0"/>
              <a:t> to Spam filtering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B1141-A112-4545-943B-0E330AFF8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downsides</a:t>
            </a:r>
          </a:p>
          <a:p>
            <a:r>
              <a:rPr lang="en-US" dirty="0" smtClean="0"/>
              <a:t>-horrible</a:t>
            </a:r>
            <a:r>
              <a:rPr lang="en-US" baseline="0" dirty="0" smtClean="0"/>
              <a:t> debugging</a:t>
            </a:r>
          </a:p>
          <a:p>
            <a:r>
              <a:rPr lang="en-US" baseline="0" dirty="0" smtClean="0"/>
              <a:t>-some features lag</a:t>
            </a:r>
          </a:p>
          <a:p>
            <a:r>
              <a:rPr lang="en-US" baseline="0" dirty="0" smtClean="0"/>
              <a:t>-speed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B1141-A112-4545-943B-0E330AFF8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6EC4-26C6-FC4A-831A-AF90EFA27657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1FAD-875B-9348-9267-D0C5F80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2279"/>
            <a:ext cx="9144000" cy="5852160"/>
          </a:xfrm>
        </p:spPr>
        <p:txBody>
          <a:bodyPr anchor="t"/>
          <a:lstStyle/>
          <a:p>
            <a:r>
              <a:rPr lang="en-US" dirty="0" smtClean="0"/>
              <a:t>Natural Language Processing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>
              <a:latin typeface="Syncopate" charset="0"/>
              <a:ea typeface="Syncopate" charset="0"/>
              <a:cs typeface="Syncopat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4" t="10684" r="44908" b="25854"/>
          <a:stretch/>
        </p:blipFill>
        <p:spPr>
          <a:xfrm>
            <a:off x="2614108" y="3818966"/>
            <a:ext cx="3514165" cy="1753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41" y="3248811"/>
            <a:ext cx="3867183" cy="20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PySpark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great libraries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endParaRPr lang="en-US" dirty="0"/>
          </a:p>
          <a:p>
            <a:r>
              <a:rPr lang="en-US" dirty="0" smtClean="0"/>
              <a:t>“First Class” language on Spark</a:t>
            </a:r>
          </a:p>
          <a:p>
            <a:pPr lvl="1"/>
            <a:r>
              <a:rPr lang="en-US" dirty="0" smtClean="0"/>
              <a:t>Scala implementation first, Python follows</a:t>
            </a:r>
          </a:p>
          <a:p>
            <a:pPr lvl="1"/>
            <a:endParaRPr lang="en-US" dirty="0"/>
          </a:p>
          <a:p>
            <a:r>
              <a:rPr lang="en-US" dirty="0" smtClean="0"/>
              <a:t>When data </a:t>
            </a:r>
            <a:r>
              <a:rPr lang="en-US" dirty="0" err="1" smtClean="0"/>
              <a:t>munging</a:t>
            </a:r>
            <a:r>
              <a:rPr lang="en-US" dirty="0" smtClean="0"/>
              <a:t> less verbose is better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4" t="10684" r="44908" b="25854"/>
          <a:stretch/>
        </p:blipFill>
        <p:spPr>
          <a:xfrm>
            <a:off x="7247651" y="5589679"/>
            <a:ext cx="2353941" cy="1174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592" y="5212325"/>
            <a:ext cx="2590408" cy="13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4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 ML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Hive in </a:t>
            </a:r>
            <a:r>
              <a:rPr lang="en-US" dirty="0" err="1" smtClean="0"/>
              <a:t>Pyspark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Other Python Libraries In </a:t>
            </a:r>
            <a:r>
              <a:rPr lang="en-US" dirty="0" err="1" smtClean="0"/>
              <a:t>Pyspark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704" y="1825624"/>
            <a:ext cx="9523096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Data Scientist at General Mills</a:t>
            </a:r>
          </a:p>
          <a:p>
            <a:pPr lvl="1"/>
            <a:r>
              <a:rPr lang="en-US" dirty="0" smtClean="0"/>
              <a:t>Supporting Marketing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Founder of Social Data Science</a:t>
            </a:r>
          </a:p>
          <a:p>
            <a:pPr lvl="1"/>
            <a:r>
              <a:rPr lang="en-US" dirty="0" smtClean="0"/>
              <a:t>Crowd Sourced Data Science for Nonprofits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www.linkedin.com/in/johnhogue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github.com/dreyco676</a:t>
            </a:r>
          </a:p>
          <a:p>
            <a:pPr lvl="1"/>
            <a:r>
              <a:rPr lang="en-US" dirty="0" smtClean="0"/>
              <a:t>@dreyco676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8" r="24680"/>
          <a:stretch/>
        </p:blipFill>
        <p:spPr>
          <a:xfrm>
            <a:off x="8426823" y="0"/>
            <a:ext cx="376517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1"/>
          <a:stretch/>
        </p:blipFill>
        <p:spPr>
          <a:xfrm>
            <a:off x="642654" y="3429000"/>
            <a:ext cx="1421250" cy="1401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4" y="1690688"/>
            <a:ext cx="1605690" cy="13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8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 &amp;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2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 LDA?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7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90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0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(Caveats)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3056" cy="4351338"/>
          </a:xfrm>
        </p:spPr>
        <p:txBody>
          <a:bodyPr/>
          <a:lstStyle/>
          <a:p>
            <a:r>
              <a:rPr lang="en-US" dirty="0" smtClean="0"/>
              <a:t>NLP is only a small part of my job</a:t>
            </a:r>
          </a:p>
          <a:p>
            <a:endParaRPr lang="en-US" dirty="0" smtClean="0"/>
          </a:p>
          <a:p>
            <a:r>
              <a:rPr lang="en-US" dirty="0" smtClean="0"/>
              <a:t>Code written for readability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optimization</a:t>
            </a:r>
          </a:p>
          <a:p>
            <a:endParaRPr lang="en-US" dirty="0"/>
          </a:p>
          <a:p>
            <a:r>
              <a:rPr lang="en-US" dirty="0" smtClean="0"/>
              <a:t>I don’t know everything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But that’s ok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23952"/>
          <a:stretch/>
        </p:blipFill>
        <p:spPr>
          <a:xfrm>
            <a:off x="6691256" y="2657139"/>
            <a:ext cx="5500744" cy="42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NLP?</a:t>
            </a:r>
          </a:p>
          <a:p>
            <a:r>
              <a:rPr lang="en-US" dirty="0" smtClean="0"/>
              <a:t>Why Spark?</a:t>
            </a:r>
          </a:p>
          <a:p>
            <a:r>
              <a:rPr lang="en-US" dirty="0" smtClean="0"/>
              <a:t>What is Spark ML?</a:t>
            </a:r>
          </a:p>
          <a:p>
            <a:r>
              <a:rPr lang="en-US" dirty="0" smtClean="0"/>
              <a:t>Which algorithm to use?</a:t>
            </a:r>
          </a:p>
          <a:p>
            <a:r>
              <a:rPr lang="en-US" dirty="0" smtClean="0"/>
              <a:t>How to prepare data for ML?</a:t>
            </a:r>
          </a:p>
          <a:p>
            <a:r>
              <a:rPr lang="en-US" dirty="0" smtClean="0"/>
              <a:t>How to measure accuracy?</a:t>
            </a:r>
          </a:p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572461" y="1904104"/>
            <a:ext cx="570155" cy="347472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3494" y="2948966"/>
            <a:ext cx="20813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Text</a:t>
            </a:r>
          </a:p>
          <a:p>
            <a:pPr algn="ctr"/>
            <a:r>
              <a:rPr lang="en-US" sz="2800" dirty="0" smtClean="0"/>
              <a:t>Classification</a:t>
            </a:r>
          </a:p>
          <a:p>
            <a:pPr algn="ctr"/>
            <a:r>
              <a:rPr lang="en-US" sz="2800" dirty="0" smtClean="0"/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238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84" y="1027906"/>
            <a:ext cx="8102431" cy="5702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Natural Language Processing?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16613" y="6545547"/>
            <a:ext cx="427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www.dlsi.ua.es</a:t>
            </a:r>
            <a:r>
              <a:rPr lang="en-US" dirty="0"/>
              <a:t>/~</a:t>
            </a:r>
            <a:r>
              <a:rPr lang="en-US" dirty="0" err="1"/>
              <a:t>elloret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9819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3292075"/>
            <a:ext cx="4791075" cy="3371850"/>
          </a:xfrm>
        </p:spPr>
      </p:pic>
      <p:sp>
        <p:nvSpPr>
          <p:cNvPr id="5" name="TextBox 4"/>
          <p:cNvSpPr txBox="1"/>
          <p:nvPr/>
        </p:nvSpPr>
        <p:spPr>
          <a:xfrm>
            <a:off x="9216614" y="6479259"/>
            <a:ext cx="427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www.dlsi.ua.es</a:t>
            </a:r>
            <a:r>
              <a:rPr lang="en-US" dirty="0"/>
              <a:t>/~</a:t>
            </a:r>
            <a:r>
              <a:rPr lang="en-US" dirty="0" err="1"/>
              <a:t>elloret</a:t>
            </a:r>
            <a:r>
              <a:rPr lang="en-US" dirty="0"/>
              <a:t>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Studies interactions between Computers &amp; Human Language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How would a computer summarize a book?</a:t>
            </a:r>
          </a:p>
          <a:p>
            <a:endParaRPr lang="en-US" dirty="0"/>
          </a:p>
          <a:p>
            <a:pPr lvl="1"/>
            <a:r>
              <a:rPr lang="en-US" dirty="0" smtClean="0"/>
              <a:t>How does a person ask a computer a question?</a:t>
            </a:r>
          </a:p>
          <a:p>
            <a:endParaRPr lang="en-US" dirty="0"/>
          </a:p>
          <a:p>
            <a:pPr lvl="1"/>
            <a:r>
              <a:rPr lang="en-US" dirty="0" smtClean="0"/>
              <a:t>How does a computer understand speech?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1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Tonight’s Text Classification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8" y="2528046"/>
            <a:ext cx="3143250" cy="221876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494218" y="1818910"/>
            <a:ext cx="1863091" cy="580913"/>
          </a:xfrm>
          <a:prstGeom prst="wedgeRoundRectCallout">
            <a:avLst>
              <a:gd name="adj1" fmla="val -50355"/>
              <a:gd name="adj2" fmla="val 1003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Blah, blah, blah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97158" y="2312894"/>
            <a:ext cx="2355924" cy="12368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97158" y="2000058"/>
            <a:ext cx="2355924" cy="50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7158" y="2426283"/>
            <a:ext cx="1481866" cy="272394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97158" y="2109366"/>
            <a:ext cx="2355924" cy="6338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35040" y="5263613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Something else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92931" y="3365082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92931" y="2525758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92931" y="1828531"/>
            <a:ext cx="18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Tonight’s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Tweets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Everyone I follow on Twitter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149,254 tweets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Twython</a:t>
            </a:r>
            <a:r>
              <a:rPr lang="en-US" dirty="0" smtClean="0"/>
              <a:t> for API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Hive for JSON Parsing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83" y="2181546"/>
            <a:ext cx="5255077" cy="36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8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NLP Preprocessing ideal for parallel processing</a:t>
            </a:r>
          </a:p>
          <a:p>
            <a:endParaRPr lang="en-US" dirty="0" smtClean="0"/>
          </a:p>
          <a:p>
            <a:r>
              <a:rPr lang="en-US" dirty="0" smtClean="0"/>
              <a:t>100x faster than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Ideal for rapid data exploration</a:t>
            </a:r>
          </a:p>
          <a:p>
            <a:pPr lvl="1"/>
            <a:r>
              <a:rPr lang="en-US" dirty="0" smtClean="0"/>
              <a:t>Great for high iteration machine learning</a:t>
            </a:r>
          </a:p>
          <a:p>
            <a:pPr lvl="1"/>
            <a:endParaRPr lang="en-US" dirty="0"/>
          </a:p>
          <a:p>
            <a:r>
              <a:rPr lang="en-US" dirty="0" smtClean="0"/>
              <a:t>Code in what you know</a:t>
            </a:r>
          </a:p>
          <a:p>
            <a:pPr lvl="1"/>
            <a:r>
              <a:rPr lang="en-US" dirty="0" smtClean="0"/>
              <a:t>Functional programming more suited for </a:t>
            </a:r>
            <a:r>
              <a:rPr lang="en-US" dirty="0" err="1" smtClean="0"/>
              <a:t>datasci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Industry Interest</a:t>
            </a:r>
          </a:p>
          <a:p>
            <a:pPr lvl="1"/>
            <a:r>
              <a:rPr lang="en-US" dirty="0" smtClean="0"/>
              <a:t>Quickly becoming a core </a:t>
            </a:r>
            <a:r>
              <a:rPr lang="en-US" dirty="0" err="1" smtClean="0"/>
              <a:t>datasci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Standardized ways of working with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4933275"/>
            <a:ext cx="3276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324</Words>
  <Application>Microsoft Macintosh PowerPoint</Application>
  <PresentationFormat>Widescreen</PresentationFormat>
  <Paragraphs>102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Syncopate</vt:lpstr>
      <vt:lpstr>Wingdings</vt:lpstr>
      <vt:lpstr>Office Theme</vt:lpstr>
      <vt:lpstr>Natural Language Processing  with   </vt:lpstr>
      <vt:lpstr>About Me</vt:lpstr>
      <vt:lpstr>About Me (Caveats)</vt:lpstr>
      <vt:lpstr>Agenda</vt:lpstr>
      <vt:lpstr>What is Natural Language Processing?</vt:lpstr>
      <vt:lpstr>Natural Language Processing</vt:lpstr>
      <vt:lpstr>Tonight’s Text Classification Example</vt:lpstr>
      <vt:lpstr>Tonight’s Data Set</vt:lpstr>
      <vt:lpstr>Why Spark</vt:lpstr>
      <vt:lpstr>Why PySpark</vt:lpstr>
      <vt:lpstr>Picking a ML Algorithm</vt:lpstr>
      <vt:lpstr>Data Pipelining</vt:lpstr>
      <vt:lpstr>Accessing Hive in Pyspark</vt:lpstr>
      <vt:lpstr>Accessing Other Python Libraries In Pyspark</vt:lpstr>
      <vt:lpstr>Text Data Transformation</vt:lpstr>
      <vt:lpstr>Text Clean up</vt:lpstr>
      <vt:lpstr>Featurization</vt:lpstr>
      <vt:lpstr>Training</vt:lpstr>
      <vt:lpstr>Evaluating</vt:lpstr>
      <vt:lpstr>Saving Data &amp; Model</vt:lpstr>
      <vt:lpstr>Next Steps? LDA?</vt:lpstr>
      <vt:lpstr>Visualizing Data</vt:lpstr>
      <vt:lpstr>Where to go from here?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PySpark</dc:title>
  <dc:creator>Hogue, John D.</dc:creator>
  <cp:lastModifiedBy>Hogue, John D.</cp:lastModifiedBy>
  <cp:revision>19</cp:revision>
  <dcterms:created xsi:type="dcterms:W3CDTF">2016-01-17T22:57:13Z</dcterms:created>
  <dcterms:modified xsi:type="dcterms:W3CDTF">2016-01-21T01:38:12Z</dcterms:modified>
</cp:coreProperties>
</file>