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Jibiri </a:t>
            </a:r>
            <a:r>
              <a:rPr lang="es"/>
              <a:t>Software's</a:t>
            </a:r>
            <a:r>
              <a:rPr lang="es"/>
              <a:t> architecture choice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What is model-view-controller (MVC)?</a:t>
            </a:r>
            <a:endParaRPr sz="2400"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/>
              <a:t>It is an architectural pattern used for developing user interfaces that divides an application into three parts, to separate the internal representation of the information from the representation that the user will see. </a:t>
            </a:r>
            <a:endParaRPr i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 sz="1400"/>
              <a:t>By decoupling these major components, MVC design pattern allows you for efficient code reuse and parallel development.</a:t>
            </a:r>
            <a:endParaRPr i="1"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s" sz="1400"/>
              <a:t>Here is a visual representation.</a:t>
            </a:r>
            <a:endParaRPr i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0" y="0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Visual Representation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Components and </a:t>
            </a:r>
            <a:r>
              <a:rPr lang="es" sz="2400"/>
              <a:t>connectors</a:t>
            </a:r>
            <a:endParaRPr sz="2400"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143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The components of the MVC </a:t>
            </a:r>
            <a:r>
              <a:rPr lang="es" sz="1400"/>
              <a:t>architecture</a:t>
            </a:r>
            <a:r>
              <a:rPr lang="es" sz="1400"/>
              <a:t> are:</a:t>
            </a:r>
            <a:endParaRPr sz="1400"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The </a:t>
            </a:r>
            <a:r>
              <a:rPr b="1" lang="es" sz="1400"/>
              <a:t>model</a:t>
            </a:r>
            <a:r>
              <a:rPr lang="es" sz="1400"/>
              <a:t>: is the </a:t>
            </a:r>
            <a:r>
              <a:rPr lang="es" sz="1400"/>
              <a:t>central part of the project, which manages all data and logic of our project. 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The </a:t>
            </a:r>
            <a:r>
              <a:rPr b="1" lang="es" sz="1400"/>
              <a:t>view</a:t>
            </a:r>
            <a:r>
              <a:rPr lang="es" sz="1400"/>
              <a:t>:</a:t>
            </a:r>
            <a:r>
              <a:rPr lang="es" sz="1400"/>
              <a:t> presents a subset of the data to the user, different views can be set for different kind of users.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To connect this components, we will use the </a:t>
            </a:r>
            <a:r>
              <a:rPr b="1" lang="es" sz="1400"/>
              <a:t>controller </a:t>
            </a:r>
            <a:r>
              <a:rPr lang="es" sz="1400"/>
              <a:t>which accepts inputs and converts it to changes in the model or the view.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Examples of use of MVC</a:t>
            </a:r>
            <a:endParaRPr sz="2400"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i="1" lang="es" sz="1400"/>
              <a:t>Controller</a:t>
            </a:r>
            <a:r>
              <a:rPr i="1" lang="es" sz="1400"/>
              <a:t>. For a web framework, this means handling requests and responses, setting up database connections and loading add-ons.</a:t>
            </a:r>
            <a:endParaRPr i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i="1" lang="es" sz="1400"/>
              <a:t>Model</a:t>
            </a:r>
            <a:r>
              <a:rPr i="1" lang="es" sz="1400"/>
              <a:t>. The model layer in Django is the database plus the Python code that directly uses it. You capture whatever your website needs in database tables.</a:t>
            </a:r>
            <a:endParaRPr i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i="1" lang="es" sz="1400"/>
              <a:t>View</a:t>
            </a:r>
            <a:r>
              <a:rPr i="1" lang="es" sz="1400"/>
              <a:t>. The view layer is the user interface. Django splits this up in the actual HTML pages and the Python code (called views) that renders them.</a:t>
            </a:r>
            <a:endParaRPr i="1"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" name="Shape 113"/>
          <p:cNvSpPr txBox="1"/>
          <p:nvPr/>
        </p:nvSpPr>
        <p:spPr>
          <a:xfrm>
            <a:off x="6397675" y="1113900"/>
            <a:ext cx="2544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Raleway"/>
                <a:ea typeface="Raleway"/>
                <a:cs typeface="Raleway"/>
                <a:sym typeface="Raleway"/>
              </a:rPr>
              <a:t>Django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Advantages</a:t>
            </a:r>
            <a:endParaRPr sz="2400"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1938225"/>
            <a:ext cx="7852200" cy="26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i="1" lang="es"/>
              <a:t>Simultaneous development</a:t>
            </a:r>
            <a:endParaRPr i="1"/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1150" lvl="0" marL="457200" rtl="0">
              <a:spcBef>
                <a:spcPts val="30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High cohesion (logical grouping of actions and views)</a:t>
            </a:r>
            <a:endParaRPr i="1"/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1150" lvl="0" marL="457200" rtl="0">
              <a:spcBef>
                <a:spcPts val="30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Low coupling among models, views or controllers</a:t>
            </a:r>
            <a:endParaRPr i="1"/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1150" lvl="0" marL="457200" rtl="0">
              <a:spcBef>
                <a:spcPts val="30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Ease of modification (due to the separation of responsibilities)</a:t>
            </a:r>
            <a:endParaRPr i="1"/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1150" lvl="0" marL="457200" rtl="0">
              <a:spcBef>
                <a:spcPts val="30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Multiple views for a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Disadvantages</a:t>
            </a:r>
            <a:endParaRPr sz="2400"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30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Code navigability:</a:t>
            </a:r>
            <a:r>
              <a:rPr i="1" lang="es"/>
              <a:t> </a:t>
            </a:r>
            <a:r>
              <a:rPr lang="es" sz="1200"/>
              <a:t>complex framework navigation due to the new layers that it introduces</a:t>
            </a:r>
            <a:endParaRPr sz="1200"/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>
              <a:spcBef>
                <a:spcPts val="30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Multi-artifact consistency:</a:t>
            </a:r>
            <a:r>
              <a:rPr i="1" lang="es"/>
              <a:t>  </a:t>
            </a:r>
            <a:r>
              <a:rPr lang="es" sz="1200"/>
              <a:t>decomposing the code can cause consistency issues</a:t>
            </a:r>
            <a:endParaRPr sz="1200"/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1150" lvl="0" marL="457200" rtl="0">
              <a:spcBef>
                <a:spcPts val="30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Pronounced learning curve:</a:t>
            </a:r>
            <a:r>
              <a:rPr i="1" lang="es"/>
              <a:t> </a:t>
            </a:r>
            <a:r>
              <a:rPr lang="es" sz="1200"/>
              <a:t>necessity of knowledge on multiple technologies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have we chosen this style?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 sz="1400"/>
              <a:t>We have chosen this model because the “abstraction” this architecture proposes fits our idea of the project structure; m</a:t>
            </a:r>
            <a:r>
              <a:rPr i="1" lang="es" sz="1400"/>
              <a:t>aking it easier for us to adapt the project to the model, </a:t>
            </a:r>
            <a:r>
              <a:rPr i="1" lang="es" sz="1400"/>
              <a:t>as it is something hard to change as the development advances. </a:t>
            </a:r>
            <a:endParaRPr i="1"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