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3" r:id="rId7"/>
    <p:sldId id="264" r:id="rId8"/>
    <p:sldId id="268"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46DD7-9599-4E32-BA08-C067DE9EA3F2}" v="124" dt="2023-02-27T04:48:10.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p:scale>
          <a:sx n="60" d="100"/>
          <a:sy n="60" d="100"/>
        </p:scale>
        <p:origin x="115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7D8F85-02EB-4837-BE12-F7D55FEDFA4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3007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7D8F85-02EB-4837-BE12-F7D55FEDFA4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354021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7D8F85-02EB-4837-BE12-F7D55FEDFA4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224503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7D8F85-02EB-4837-BE12-F7D55FEDFA4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37324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7D8F85-02EB-4837-BE12-F7D55FEDFA4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135227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7D8F85-02EB-4837-BE12-F7D55FEDFA4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413940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7D8F85-02EB-4837-BE12-F7D55FEDFA4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235367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7D8F85-02EB-4837-BE12-F7D55FEDFA4B}"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65162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8F85-02EB-4837-BE12-F7D55FEDFA4B}"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103829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7D8F85-02EB-4837-BE12-F7D55FEDFA4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345992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7D8F85-02EB-4837-BE12-F7D55FEDFA4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D5F6-FA82-47FE-B321-80D0C31B1143}" type="slidenum">
              <a:rPr lang="en-US" smtClean="0"/>
              <a:t>‹#›</a:t>
            </a:fld>
            <a:endParaRPr lang="en-US"/>
          </a:p>
        </p:txBody>
      </p:sp>
    </p:spTree>
    <p:extLst>
      <p:ext uri="{BB962C8B-B14F-4D97-AF65-F5344CB8AC3E}">
        <p14:creationId xmlns:p14="http://schemas.microsoft.com/office/powerpoint/2010/main" val="277528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D8F85-02EB-4837-BE12-F7D55FEDFA4B}"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1D5F6-FA82-47FE-B321-80D0C31B1143}" type="slidenum">
              <a:rPr lang="en-US" smtClean="0"/>
              <a:t>‹#›</a:t>
            </a:fld>
            <a:endParaRPr lang="en-US"/>
          </a:p>
        </p:txBody>
      </p:sp>
    </p:spTree>
    <p:extLst>
      <p:ext uri="{BB962C8B-B14F-4D97-AF65-F5344CB8AC3E}">
        <p14:creationId xmlns:p14="http://schemas.microsoft.com/office/powerpoint/2010/main" val="146842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twitter.com/j_oluwatunmise/&#160;" TargetMode="External"/><Relationship Id="rId3" Type="http://schemas.openxmlformats.org/officeDocument/2006/relationships/image" Target="../media/image20.png"/><Relationship Id="rId7" Type="http://schemas.openxmlformats.org/officeDocument/2006/relationships/hyperlink" Target="https://www.linkedin.com/in/oluwatunmise-jiboku-4979a0212/"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Jiboku-Oluwatunmise/" TargetMode="External"/><Relationship Id="rId5" Type="http://schemas.openxmlformats.org/officeDocument/2006/relationships/image" Target="../media/image22.png"/><Relationship Id="rId10" Type="http://schemas.openxmlformats.org/officeDocument/2006/relationships/hyperlink" Target="mailto:oluwatunmisejiboku@gmail.com" TargetMode="External"/><Relationship Id="rId4" Type="http://schemas.openxmlformats.org/officeDocument/2006/relationships/image" Target="../media/image21.png"/><Relationship Id="rId9"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hyperlink" Target="https://www.10alytics.io/" TargetMode="External"/><Relationship Id="rId2" Type="http://schemas.openxmlformats.org/officeDocument/2006/relationships/hyperlink" Target="https://github.com/Jiboku-Oluwatunmise/Ecommerce-prediction/blob/main/online_shoppers_intention.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33">
            <a:extLst>
              <a:ext uri="{FF2B5EF4-FFF2-40B4-BE49-F238E27FC236}">
                <a16:creationId xmlns:a16="http://schemas.microsoft.com/office/drawing/2014/main" id="{B9651FA3-B4A1-4E98-9B71-4CF8208779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753626"/>
            <a:ext cx="5334930" cy="3004145"/>
          </a:xfrm>
        </p:spPr>
        <p:txBody>
          <a:bodyPr>
            <a:normAutofit/>
          </a:bodyPr>
          <a:lstStyle/>
          <a:p>
            <a:r>
              <a:rPr lang="en-US">
                <a:latin typeface="Arial Rounded MT Bold"/>
              </a:rPr>
              <a:t>EDA - Data Professionals</a:t>
            </a:r>
          </a:p>
        </p:txBody>
      </p:sp>
      <p:sp>
        <p:nvSpPr>
          <p:cNvPr id="3" name="Subtitle 2"/>
          <p:cNvSpPr>
            <a:spLocks noGrp="1"/>
          </p:cNvSpPr>
          <p:nvPr>
            <p:ph type="subTitle" idx="1"/>
          </p:nvPr>
        </p:nvSpPr>
        <p:spPr>
          <a:xfrm>
            <a:off x="643465" y="3849845"/>
            <a:ext cx="5334931" cy="2189214"/>
          </a:xfrm>
        </p:spPr>
        <p:txBody>
          <a:bodyPr>
            <a:normAutofit/>
          </a:bodyPr>
          <a:lstStyle/>
          <a:p>
            <a:r>
              <a:rPr lang="en-US"/>
              <a:t>JIBOKU OLUWATUNMISE O.</a:t>
            </a:r>
          </a:p>
        </p:txBody>
      </p:sp>
      <p:sp>
        <p:nvSpPr>
          <p:cNvPr id="76" name="Freeform: Shape 35">
            <a:extLst>
              <a:ext uri="{FF2B5EF4-FFF2-40B4-BE49-F238E27FC236}">
                <a16:creationId xmlns:a16="http://schemas.microsoft.com/office/drawing/2014/main" id="{F227E5B6-9132-43CA-B503-37A18562AD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7" name="Freeform: Shape 37">
            <a:extLst>
              <a:ext uri="{FF2B5EF4-FFF2-40B4-BE49-F238E27FC236}">
                <a16:creationId xmlns:a16="http://schemas.microsoft.com/office/drawing/2014/main" id="{D2929CB1-0E3C-4B2D-ADC5-0154FB33B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7FEDE0AD-5408-04E8-B400-5646003D0B3C}"/>
              </a:ext>
            </a:extLst>
          </p:cNvPr>
          <p:cNvPicPr>
            <a:picLocks noChangeAspect="1"/>
          </p:cNvPicPr>
          <p:nvPr/>
        </p:nvPicPr>
        <p:blipFill rotWithShape="1">
          <a:blip r:embed="rId2"/>
          <a:srcRect r="502" b="2"/>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78" name="Freeform: Shape 39">
            <a:extLst>
              <a:ext uri="{FF2B5EF4-FFF2-40B4-BE49-F238E27FC236}">
                <a16:creationId xmlns:a16="http://schemas.microsoft.com/office/drawing/2014/main" id="{658970D8-8D1D-4B5C-894B-E871CC8654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41">
            <a:extLst>
              <a:ext uri="{FF2B5EF4-FFF2-40B4-BE49-F238E27FC236}">
                <a16:creationId xmlns:a16="http://schemas.microsoft.com/office/drawing/2014/main" id="{03C2051E-A88D-48E5-BACF-AAED178927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43">
            <a:extLst>
              <a:ext uri="{FF2B5EF4-FFF2-40B4-BE49-F238E27FC236}">
                <a16:creationId xmlns:a16="http://schemas.microsoft.com/office/drawing/2014/main" id="{5F2F0C84-BE8C-4DC2-A6D3-30349A801D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45">
            <a:extLst>
              <a:ext uri="{FF2B5EF4-FFF2-40B4-BE49-F238E27FC236}">
                <a16:creationId xmlns:a16="http://schemas.microsoft.com/office/drawing/2014/main" id="{7821A508-2985-4905-874A-527429BAAB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7995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091" y="757808"/>
            <a:ext cx="5700141" cy="3533775"/>
          </a:xfrm>
          <a:prstGeom prst="rect">
            <a:avLst/>
          </a:prstGeom>
          <a:ln>
            <a:solidFill>
              <a:schemeClr val="tx1"/>
            </a:solidFill>
          </a:ln>
        </p:spPr>
      </p:pic>
      <p:sp>
        <p:nvSpPr>
          <p:cNvPr id="8" name="TextBox 7"/>
          <p:cNvSpPr txBox="1"/>
          <p:nvPr/>
        </p:nvSpPr>
        <p:spPr>
          <a:xfrm>
            <a:off x="1277684" y="4522649"/>
            <a:ext cx="4367212" cy="1754326"/>
          </a:xfrm>
          <a:prstGeom prst="rect">
            <a:avLst/>
          </a:prstGeom>
          <a:noFill/>
        </p:spPr>
        <p:txBody>
          <a:bodyPr wrap="square" rtlCol="0">
            <a:spAutoFit/>
          </a:bodyPr>
          <a:lstStyle/>
          <a:p>
            <a:pPr algn="ctr"/>
            <a:r>
              <a:rPr lang="en-US" b="1" dirty="0"/>
              <a:t>Data professionals who have expertise in their roles were paid higher than any other experience level while those at entry level were paid lower. It also shows that the mean of entry level salary is around the least of an expert’s salary.</a:t>
            </a:r>
          </a:p>
        </p:txBody>
      </p:sp>
      <p:sp>
        <p:nvSpPr>
          <p:cNvPr id="11" name="TextBox 10"/>
          <p:cNvSpPr txBox="1"/>
          <p:nvPr/>
        </p:nvSpPr>
        <p:spPr>
          <a:xfrm>
            <a:off x="7181850" y="4522649"/>
            <a:ext cx="3892296" cy="1754326"/>
          </a:xfrm>
          <a:prstGeom prst="rect">
            <a:avLst/>
          </a:prstGeom>
          <a:noFill/>
        </p:spPr>
        <p:txBody>
          <a:bodyPr wrap="square" rtlCol="0">
            <a:spAutoFit/>
          </a:bodyPr>
          <a:lstStyle/>
          <a:p>
            <a:pPr algn="ctr"/>
            <a:r>
              <a:rPr lang="en-US" b="1" dirty="0"/>
              <a:t>Amongst the three company sizes, both medium and the large companies offer similar average payment for the services of data professionals, </a:t>
            </a:r>
            <a:r>
              <a:rPr lang="en-US" b="1" dirty="0" smtClean="0"/>
              <a:t>although, </a:t>
            </a:r>
            <a:r>
              <a:rPr lang="en-US" b="1" dirty="0"/>
              <a:t>the  large companies pay higher than the medium companies.</a:t>
            </a:r>
          </a:p>
        </p:txBody>
      </p:sp>
      <p:pic>
        <p:nvPicPr>
          <p:cNvPr id="14" name="Picture 13"/>
          <p:cNvPicPr>
            <a:picLocks noChangeAspect="1"/>
          </p:cNvPicPr>
          <p:nvPr/>
        </p:nvPicPr>
        <p:blipFill>
          <a:blip r:embed="rId3"/>
          <a:stretch>
            <a:fillRect/>
          </a:stretch>
        </p:blipFill>
        <p:spPr>
          <a:xfrm>
            <a:off x="6498336" y="757808"/>
            <a:ext cx="5498592" cy="3533775"/>
          </a:xfrm>
          <a:prstGeom prst="rect">
            <a:avLst/>
          </a:prstGeom>
          <a:ln>
            <a:solidFill>
              <a:schemeClr val="tx1"/>
            </a:solidFill>
          </a:ln>
        </p:spPr>
      </p:pic>
    </p:spTree>
    <p:extLst>
      <p:ext uri="{BB962C8B-B14F-4D97-AF65-F5344CB8AC3E}">
        <p14:creationId xmlns:p14="http://schemas.microsoft.com/office/powerpoint/2010/main" val="7959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61760" y="757808"/>
            <a:ext cx="5535168" cy="3533775"/>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347093" y="757807"/>
            <a:ext cx="5578220" cy="3533775"/>
          </a:xfrm>
          <a:prstGeom prst="rect">
            <a:avLst/>
          </a:prstGeom>
          <a:ln>
            <a:solidFill>
              <a:schemeClr val="tx1"/>
            </a:solidFill>
          </a:ln>
        </p:spPr>
      </p:pic>
      <p:sp>
        <p:nvSpPr>
          <p:cNvPr id="6" name="TextBox 5"/>
          <p:cNvSpPr txBox="1"/>
          <p:nvPr/>
        </p:nvSpPr>
        <p:spPr>
          <a:xfrm>
            <a:off x="1289876" y="4522650"/>
            <a:ext cx="3892296" cy="646331"/>
          </a:xfrm>
          <a:prstGeom prst="rect">
            <a:avLst/>
          </a:prstGeom>
          <a:noFill/>
        </p:spPr>
        <p:txBody>
          <a:bodyPr wrap="square" rtlCol="0">
            <a:spAutoFit/>
          </a:bodyPr>
          <a:lstStyle/>
          <a:p>
            <a:pPr algn="ctr"/>
            <a:r>
              <a:rPr lang="en-US" b="1" dirty="0"/>
              <a:t>Hybrid roles offer data professionals a higher chance of convenient pay.</a:t>
            </a:r>
          </a:p>
        </p:txBody>
      </p:sp>
      <p:sp>
        <p:nvSpPr>
          <p:cNvPr id="7" name="TextBox 6"/>
          <p:cNvSpPr txBox="1"/>
          <p:nvPr/>
        </p:nvSpPr>
        <p:spPr>
          <a:xfrm>
            <a:off x="7181850" y="4522649"/>
            <a:ext cx="3892296" cy="1200329"/>
          </a:xfrm>
          <a:prstGeom prst="rect">
            <a:avLst/>
          </a:prstGeom>
          <a:noFill/>
        </p:spPr>
        <p:txBody>
          <a:bodyPr wrap="square" rtlCol="0">
            <a:spAutoFit/>
          </a:bodyPr>
          <a:lstStyle/>
          <a:p>
            <a:pPr algn="ctr"/>
            <a:r>
              <a:rPr lang="en-US" b="1" dirty="0"/>
              <a:t>North American companies have the highest average salary payout while South American companies have the least.</a:t>
            </a:r>
          </a:p>
        </p:txBody>
      </p:sp>
    </p:spTree>
    <p:extLst>
      <p:ext uri="{BB962C8B-B14F-4D97-AF65-F5344CB8AC3E}">
        <p14:creationId xmlns:p14="http://schemas.microsoft.com/office/powerpoint/2010/main" val="354860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33">
            <a:extLst>
              <a:ext uri="{FF2B5EF4-FFF2-40B4-BE49-F238E27FC236}">
                <a16:creationId xmlns:a16="http://schemas.microsoft.com/office/drawing/2014/main" id="{B9651FA3-B4A1-4E98-9B71-4CF8208779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35">
            <a:extLst>
              <a:ext uri="{FF2B5EF4-FFF2-40B4-BE49-F238E27FC236}">
                <a16:creationId xmlns:a16="http://schemas.microsoft.com/office/drawing/2014/main" id="{F227E5B6-9132-43CA-B503-37A18562AD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7" name="Freeform: Shape 37">
            <a:extLst>
              <a:ext uri="{FF2B5EF4-FFF2-40B4-BE49-F238E27FC236}">
                <a16:creationId xmlns:a16="http://schemas.microsoft.com/office/drawing/2014/main" id="{D2929CB1-0E3C-4B2D-ADC5-0154FB33B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7FEDE0AD-5408-04E8-B400-5646003D0B3C}"/>
              </a:ext>
            </a:extLst>
          </p:cNvPr>
          <p:cNvPicPr>
            <a:picLocks noChangeAspect="1"/>
          </p:cNvPicPr>
          <p:nvPr/>
        </p:nvPicPr>
        <p:blipFill rotWithShape="1">
          <a:blip r:embed="rId2"/>
          <a:srcRect r="502" b="2"/>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78" name="Freeform: Shape 39">
            <a:extLst>
              <a:ext uri="{FF2B5EF4-FFF2-40B4-BE49-F238E27FC236}">
                <a16:creationId xmlns:a16="http://schemas.microsoft.com/office/drawing/2014/main" id="{658970D8-8D1D-4B5C-894B-E871CC8654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41">
            <a:extLst>
              <a:ext uri="{FF2B5EF4-FFF2-40B4-BE49-F238E27FC236}">
                <a16:creationId xmlns:a16="http://schemas.microsoft.com/office/drawing/2014/main" id="{03C2051E-A88D-48E5-BACF-AAED178927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43">
            <a:extLst>
              <a:ext uri="{FF2B5EF4-FFF2-40B4-BE49-F238E27FC236}">
                <a16:creationId xmlns:a16="http://schemas.microsoft.com/office/drawing/2014/main" id="{5F2F0C84-BE8C-4DC2-A6D3-30349A801D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45">
            <a:extLst>
              <a:ext uri="{FF2B5EF4-FFF2-40B4-BE49-F238E27FC236}">
                <a16:creationId xmlns:a16="http://schemas.microsoft.com/office/drawing/2014/main" id="{7821A508-2985-4905-874A-527429BAAB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 name="Title 1">
            <a:extLst>
              <a:ext uri="{FF2B5EF4-FFF2-40B4-BE49-F238E27FC236}">
                <a16:creationId xmlns:a16="http://schemas.microsoft.com/office/drawing/2014/main" id="{729A95F0-302B-06A4-5B66-AEB3547018A4}"/>
              </a:ext>
            </a:extLst>
          </p:cNvPr>
          <p:cNvSpPr txBox="1">
            <a:spLocks/>
          </p:cNvSpPr>
          <p:nvPr/>
        </p:nvSpPr>
        <p:spPr>
          <a:xfrm>
            <a:off x="1819714" y="967310"/>
            <a:ext cx="2731699" cy="99841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THANK YOU</a:t>
            </a:r>
          </a:p>
        </p:txBody>
      </p:sp>
      <p:sp>
        <p:nvSpPr>
          <p:cNvPr id="12" name="Subtitle 2">
            <a:extLst>
              <a:ext uri="{FF2B5EF4-FFF2-40B4-BE49-F238E27FC236}">
                <a16:creationId xmlns:a16="http://schemas.microsoft.com/office/drawing/2014/main" id="{7EF9F52F-E476-871E-3546-7214CAED8C62}"/>
              </a:ext>
            </a:extLst>
          </p:cNvPr>
          <p:cNvSpPr>
            <a:spLocks noGrp="1"/>
          </p:cNvSpPr>
          <p:nvPr>
            <p:ph type="subTitle" idx="1"/>
          </p:nvPr>
        </p:nvSpPr>
        <p:spPr>
          <a:xfrm>
            <a:off x="425109" y="2201568"/>
            <a:ext cx="5779699" cy="909002"/>
          </a:xfrm>
        </p:spPr>
        <p:txBody>
          <a:bodyPr>
            <a:normAutofit/>
          </a:bodyPr>
          <a:lstStyle/>
          <a:p>
            <a:r>
              <a:rPr lang="en-US" dirty="0" smtClean="0"/>
              <a:t>Send me a DM for any data related project </a:t>
            </a:r>
            <a:r>
              <a:rPr lang="en-US" dirty="0" smtClean="0"/>
              <a:t>you need.</a:t>
            </a:r>
            <a:r>
              <a:rPr lang="en-US" dirty="0" smtClean="0"/>
              <a:t> </a:t>
            </a:r>
          </a:p>
        </p:txBody>
      </p:sp>
      <p:pic>
        <p:nvPicPr>
          <p:cNvPr id="14" name="Picture 4" descr="https://o.remove.bg/downloads/c89623ce-6429-4de4-bf77-d3576a5a27fe/download-removebg-preview.png">
            <a:extLst>
              <a:ext uri="{FF2B5EF4-FFF2-40B4-BE49-F238E27FC236}">
                <a16:creationId xmlns:a16="http://schemas.microsoft.com/office/drawing/2014/main" id="{DADD448D-5064-CF3E-AD8E-E6459AA4A39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20" t="-805" r="50797" b="805"/>
          <a:stretch/>
        </p:blipFill>
        <p:spPr bwMode="auto">
          <a:xfrm>
            <a:off x="428549" y="4767629"/>
            <a:ext cx="539369" cy="5864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o.remove.bg/downloads/e373554e-639b-4e3f-9d82-eac1c3fdf566/download-removebg-preview.png">
            <a:extLst>
              <a:ext uri="{FF2B5EF4-FFF2-40B4-BE49-F238E27FC236}">
                <a16:creationId xmlns:a16="http://schemas.microsoft.com/office/drawing/2014/main" id="{5040A857-148F-11FE-7D85-53FA708DFA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241" y="4057063"/>
            <a:ext cx="662306" cy="6623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s://o.remove.bg/downloads/b776233b-ec9a-4915-806d-7e0f1b0efabe/download-removebg-preview.png">
            <a:extLst>
              <a:ext uri="{FF2B5EF4-FFF2-40B4-BE49-F238E27FC236}">
                <a16:creationId xmlns:a16="http://schemas.microsoft.com/office/drawing/2014/main" id="{ACE32ACF-B491-9958-0182-AB469B210E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2833" y="3443717"/>
            <a:ext cx="565085" cy="56508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0B76E1B-2636-ECE2-7A89-EC1941788253}"/>
              </a:ext>
            </a:extLst>
          </p:cNvPr>
          <p:cNvSpPr txBox="1"/>
          <p:nvPr/>
        </p:nvSpPr>
        <p:spPr>
          <a:xfrm>
            <a:off x="1035547" y="4876205"/>
            <a:ext cx="5371464" cy="338554"/>
          </a:xfrm>
          <a:prstGeom prst="rect">
            <a:avLst/>
          </a:prstGeom>
          <a:noFill/>
        </p:spPr>
        <p:txBody>
          <a:bodyPr wrap="square" lIns="91440" tIns="45720" rIns="91440" bIns="45720" rtlCol="0" anchor="t">
            <a:spAutoFit/>
          </a:bodyPr>
          <a:lstStyle/>
          <a:p>
            <a:r>
              <a:rPr lang="en-US" sz="1600" dirty="0">
                <a:hlinkClick r:id="rId6"/>
              </a:rPr>
              <a:t>https://github.com/Jiboku-Oluwatunmise/</a:t>
            </a:r>
            <a:endParaRPr lang="en-US" sz="1600">
              <a:ea typeface="Calibri"/>
              <a:cs typeface="Calibri"/>
            </a:endParaRPr>
          </a:p>
        </p:txBody>
      </p:sp>
      <p:sp>
        <p:nvSpPr>
          <p:cNvPr id="22" name="TextBox 21">
            <a:extLst>
              <a:ext uri="{FF2B5EF4-FFF2-40B4-BE49-F238E27FC236}">
                <a16:creationId xmlns:a16="http://schemas.microsoft.com/office/drawing/2014/main" id="{374AEC26-0C8B-C238-16A7-40D1FE9130DF}"/>
              </a:ext>
            </a:extLst>
          </p:cNvPr>
          <p:cNvSpPr txBox="1"/>
          <p:nvPr/>
        </p:nvSpPr>
        <p:spPr>
          <a:xfrm>
            <a:off x="1035547" y="3529009"/>
            <a:ext cx="6676008" cy="338554"/>
          </a:xfrm>
          <a:prstGeom prst="rect">
            <a:avLst/>
          </a:prstGeom>
          <a:noFill/>
        </p:spPr>
        <p:txBody>
          <a:bodyPr wrap="square" rtlCol="0">
            <a:spAutoFit/>
          </a:bodyPr>
          <a:lstStyle/>
          <a:p>
            <a:r>
              <a:rPr lang="en-US" sz="1600" dirty="0">
                <a:hlinkClick r:id="rId7"/>
              </a:rPr>
              <a:t>https://www.linkedin.com/in/oluwatunmise-jiboku-4979a0212/</a:t>
            </a:r>
            <a:r>
              <a:rPr lang="en-US" sz="1600" dirty="0"/>
              <a:t> </a:t>
            </a:r>
          </a:p>
        </p:txBody>
      </p:sp>
      <p:sp>
        <p:nvSpPr>
          <p:cNvPr id="24" name="TextBox 23">
            <a:extLst>
              <a:ext uri="{FF2B5EF4-FFF2-40B4-BE49-F238E27FC236}">
                <a16:creationId xmlns:a16="http://schemas.microsoft.com/office/drawing/2014/main" id="{733C47F1-13C9-73A4-C717-C4E68569EFAC}"/>
              </a:ext>
            </a:extLst>
          </p:cNvPr>
          <p:cNvSpPr txBox="1"/>
          <p:nvPr/>
        </p:nvSpPr>
        <p:spPr>
          <a:xfrm>
            <a:off x="1035547" y="4161425"/>
            <a:ext cx="5371464" cy="338554"/>
          </a:xfrm>
          <a:prstGeom prst="rect">
            <a:avLst/>
          </a:prstGeom>
          <a:noFill/>
        </p:spPr>
        <p:txBody>
          <a:bodyPr wrap="square" lIns="91440" tIns="45720" rIns="91440" bIns="45720" rtlCol="0" anchor="t">
            <a:spAutoFit/>
          </a:bodyPr>
          <a:lstStyle/>
          <a:p>
            <a:r>
              <a:rPr lang="en-US" sz="1600" dirty="0">
                <a:hlinkClick r:id="rId8"/>
              </a:rPr>
              <a:t>https://twitter.com/j_oluwatunmise/ </a:t>
            </a:r>
            <a:endParaRPr lang="en-US" sz="1600" dirty="0">
              <a:ea typeface="Calibri"/>
              <a:cs typeface="Calibri"/>
            </a:endParaRPr>
          </a:p>
        </p:txBody>
      </p:sp>
      <p:pic>
        <p:nvPicPr>
          <p:cNvPr id="26" name="Picture 16" descr="Gmail Logo PNG &amp; Vector (EPS, PDF) Free Download">
            <a:extLst>
              <a:ext uri="{FF2B5EF4-FFF2-40B4-BE49-F238E27FC236}">
                <a16:creationId xmlns:a16="http://schemas.microsoft.com/office/drawing/2014/main" id="{C5C92406-ADAA-1A81-B364-6456FA256BA3}"/>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780" t="18152" r="4220" b="18348"/>
          <a:stretch/>
        </p:blipFill>
        <p:spPr bwMode="auto">
          <a:xfrm>
            <a:off x="425756" y="5539916"/>
            <a:ext cx="539369" cy="35001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1957A383-8B37-1843-A571-417E8BC8A7DD}"/>
              </a:ext>
            </a:extLst>
          </p:cNvPr>
          <p:cNvSpPr txBox="1"/>
          <p:nvPr/>
        </p:nvSpPr>
        <p:spPr>
          <a:xfrm>
            <a:off x="1035547" y="5520602"/>
            <a:ext cx="3311016" cy="338554"/>
          </a:xfrm>
          <a:prstGeom prst="rect">
            <a:avLst/>
          </a:prstGeom>
          <a:noFill/>
        </p:spPr>
        <p:txBody>
          <a:bodyPr wrap="square" lIns="91440" tIns="45720" rIns="91440" bIns="45720" rtlCol="0" anchor="t">
            <a:spAutoFit/>
          </a:bodyPr>
          <a:lstStyle/>
          <a:p>
            <a:r>
              <a:rPr lang="en-US" sz="1600" dirty="0">
                <a:hlinkClick r:id="rId10">
                  <a:extLst>
                    <a:ext uri="{A12FA001-AC4F-418D-AE19-62706E023703}">
                      <ahyp:hlinkClr xmlns="" xmlns:ahyp="http://schemas.microsoft.com/office/drawing/2018/hyperlinkcolor" val="tx"/>
                    </a:ext>
                  </a:extLst>
                </a:hlinkClick>
              </a:rPr>
              <a:t>oluwatunmisejiboku@gmail.com</a:t>
            </a:r>
          </a:p>
        </p:txBody>
      </p:sp>
      <p:sp>
        <p:nvSpPr>
          <p:cNvPr id="3" name="TextBox 2"/>
          <p:cNvSpPr txBox="1"/>
          <p:nvPr/>
        </p:nvSpPr>
        <p:spPr>
          <a:xfrm>
            <a:off x="391733" y="2944642"/>
            <a:ext cx="1322642" cy="369332"/>
          </a:xfrm>
          <a:prstGeom prst="rect">
            <a:avLst/>
          </a:prstGeom>
          <a:noFill/>
        </p:spPr>
        <p:txBody>
          <a:bodyPr wrap="square" rtlCol="0">
            <a:spAutoFit/>
          </a:bodyPr>
          <a:lstStyle/>
          <a:p>
            <a:r>
              <a:rPr lang="en-US" b="1" dirty="0" smtClean="0"/>
              <a:t>Contacts:</a:t>
            </a:r>
            <a:endParaRPr lang="en-US" b="1" dirty="0"/>
          </a:p>
        </p:txBody>
      </p:sp>
    </p:spTree>
    <p:extLst>
      <p:ext uri="{BB962C8B-B14F-4D97-AF65-F5344CB8AC3E}">
        <p14:creationId xmlns:p14="http://schemas.microsoft.com/office/powerpoint/2010/main" val="384687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E92FEB64-6EEA-4759-B4A4-BD2C1E660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a:normAutofit/>
          </a:bodyPr>
          <a:lstStyle/>
          <a:p>
            <a:r>
              <a:rPr lang="en-US">
                <a:solidFill>
                  <a:srgbClr val="FFFFFF"/>
                </a:solidFill>
              </a:rPr>
              <a:t>Introduction</a:t>
            </a:r>
          </a:p>
        </p:txBody>
      </p:sp>
      <p:sp>
        <p:nvSpPr>
          <p:cNvPr id="28" name="Freeform: Shape 11">
            <a:extLst>
              <a:ext uri="{FF2B5EF4-FFF2-40B4-BE49-F238E27FC236}">
                <a16:creationId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3">
            <a:extLst>
              <a:ext uri="{FF2B5EF4-FFF2-40B4-BE49-F238E27FC236}">
                <a16:creationId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US" sz="2200" dirty="0"/>
              <a:t>The demand for data-related roles has increased by 650% since 2012, with no signs of stopping. The U.S. Bureau of </a:t>
            </a:r>
            <a:r>
              <a:rPr lang="en-US" sz="2200" dirty="0" err="1" smtClean="0"/>
              <a:t>Labour</a:t>
            </a:r>
            <a:r>
              <a:rPr lang="en-US" sz="2200" dirty="0" smtClean="0"/>
              <a:t> </a:t>
            </a:r>
            <a:r>
              <a:rPr lang="en-US" sz="2200" dirty="0"/>
              <a:t>Statistics predicts that demand for data science skills will increase by almost 28% by 2026, causing a shortage of 140,000 to 190,000 skilled professionals in the U.S. alone, according to McKinsey. </a:t>
            </a:r>
          </a:p>
          <a:p>
            <a:r>
              <a:rPr lang="en-US" sz="2200" dirty="0"/>
              <a:t>This high demand has led to competitive salaries for data </a:t>
            </a:r>
            <a:r>
              <a:rPr lang="en-US" sz="2200" dirty="0" smtClean="0"/>
              <a:t>professionals, </a:t>
            </a:r>
            <a:r>
              <a:rPr lang="en-US" sz="2200" dirty="0"/>
              <a:t>based on various criteria such as </a:t>
            </a:r>
            <a:r>
              <a:rPr lang="en-US" sz="2200" dirty="0" smtClean="0"/>
              <a:t>roles, experiences, </a:t>
            </a:r>
            <a:r>
              <a:rPr lang="en-US" sz="2200" dirty="0"/>
              <a:t>and </a:t>
            </a:r>
            <a:r>
              <a:rPr lang="en-US" sz="2200" dirty="0" smtClean="0"/>
              <a:t>locations. </a:t>
            </a:r>
            <a:r>
              <a:rPr lang="en-US" sz="2200" dirty="0"/>
              <a:t>A </a:t>
            </a:r>
            <a:r>
              <a:rPr lang="en-US" sz="2200" dirty="0">
                <a:hlinkClick r:id="rId2"/>
              </a:rPr>
              <a:t>dataset</a:t>
            </a:r>
            <a:r>
              <a:rPr lang="en-US" sz="2200" dirty="0"/>
              <a:t> of 607 data professionals provided by </a:t>
            </a:r>
            <a:r>
              <a:rPr lang="en-US" sz="2200" dirty="0">
                <a:hlinkClick r:id="rId3"/>
              </a:rPr>
              <a:t>10alytics</a:t>
            </a:r>
            <a:r>
              <a:rPr lang="en-US" sz="2200" dirty="0"/>
              <a:t> was analyzed using Python and EDA to explore the factors that affect their salaries.</a:t>
            </a:r>
          </a:p>
        </p:txBody>
      </p:sp>
      <p:sp>
        <p:nvSpPr>
          <p:cNvPr id="31" name="Freeform: Shape 17">
            <a:extLst>
              <a:ext uri="{FF2B5EF4-FFF2-40B4-BE49-F238E27FC236}">
                <a16:creationId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Freeform: Shape 19">
            <a:extLst>
              <a:ext uri="{FF2B5EF4-FFF2-40B4-BE49-F238E27FC236}">
                <a16:creationId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21">
            <a:extLst>
              <a:ext uri="{FF2B5EF4-FFF2-40B4-BE49-F238E27FC236}">
                <a16:creationId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6623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kern="1200">
                <a:solidFill>
                  <a:schemeClr val="tx1"/>
                </a:solidFill>
                <a:latin typeface="+mj-lt"/>
                <a:ea typeface="+mj-ea"/>
                <a:cs typeface="+mj-cs"/>
              </a:rPr>
              <a:t>Initial Findings</a:t>
            </a:r>
          </a:p>
        </p:txBody>
      </p:sp>
      <p:sp>
        <p:nvSpPr>
          <p:cNvPr id="3" name="Text Placeholder 2"/>
          <p:cNvSpPr>
            <a:spLocks noGrp="1"/>
          </p:cNvSpPr>
          <p:nvPr>
            <p:ph type="body" idx="1"/>
          </p:nvPr>
        </p:nvSpPr>
        <p:spPr>
          <a:xfrm>
            <a:off x="870148" y="3962792"/>
            <a:ext cx="5221185" cy="2102108"/>
          </a:xfrm>
        </p:spPr>
        <p:txBody>
          <a:bodyPr vert="horz" lIns="91440" tIns="45720" rIns="91440" bIns="45720" rtlCol="0" anchor="t">
            <a:normAutofit/>
          </a:bodyPr>
          <a:lstStyle/>
          <a:p>
            <a:pPr algn="ctr"/>
            <a:r>
              <a:rPr lang="en-US" kern="1200">
                <a:solidFill>
                  <a:schemeClr val="tx1"/>
                </a:solidFill>
                <a:latin typeface="+mn-lt"/>
                <a:ea typeface="+mn-ea"/>
                <a:cs typeface="+mn-cs"/>
              </a:rPr>
              <a:t>Univariate analysis</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6D708E4E-CF14-75C4-64F8-A5DB1D715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901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9288" y="4503802"/>
            <a:ext cx="3892296" cy="923330"/>
          </a:xfrm>
          <a:prstGeom prst="rect">
            <a:avLst/>
          </a:prstGeom>
          <a:noFill/>
        </p:spPr>
        <p:txBody>
          <a:bodyPr wrap="square" rtlCol="0">
            <a:spAutoFit/>
          </a:bodyPr>
          <a:lstStyle>
            <a:defPPr>
              <a:defRPr lang="en-US"/>
            </a:defPPr>
            <a:lvl1pPr algn="ctr">
              <a:defRPr b="1"/>
            </a:lvl1pPr>
          </a:lstStyle>
          <a:p>
            <a:r>
              <a:rPr lang="en-US" dirty="0"/>
              <a:t>Majority of data professionals operate in </a:t>
            </a:r>
            <a:r>
              <a:rPr lang="en-US" dirty="0" smtClean="0"/>
              <a:t>the </a:t>
            </a:r>
            <a:r>
              <a:rPr lang="en-US" dirty="0"/>
              <a:t>mid level while only a minority operate </a:t>
            </a:r>
            <a:r>
              <a:rPr lang="en-US" dirty="0" smtClean="0"/>
              <a:t>at </a:t>
            </a:r>
            <a:r>
              <a:rPr lang="en-US" dirty="0"/>
              <a:t>expert level. </a:t>
            </a:r>
          </a:p>
        </p:txBody>
      </p:sp>
      <p:pic>
        <p:nvPicPr>
          <p:cNvPr id="7" name="Picture 6"/>
          <p:cNvPicPr>
            <a:picLocks noChangeAspect="1"/>
          </p:cNvPicPr>
          <p:nvPr/>
        </p:nvPicPr>
        <p:blipFill>
          <a:blip r:embed="rId2"/>
          <a:stretch>
            <a:fillRect/>
          </a:stretch>
        </p:blipFill>
        <p:spPr>
          <a:xfrm>
            <a:off x="231648" y="625471"/>
            <a:ext cx="3755136" cy="3595223"/>
          </a:xfrm>
          <a:prstGeom prst="rect">
            <a:avLst/>
          </a:prstGeom>
          <a:ln>
            <a:solidFill>
              <a:schemeClr val="tx1"/>
            </a:solidFill>
          </a:ln>
        </p:spPr>
      </p:pic>
      <p:sp>
        <p:nvSpPr>
          <p:cNvPr id="12" name="TextBox 11"/>
          <p:cNvSpPr txBox="1"/>
          <p:nvPr/>
        </p:nvSpPr>
        <p:spPr>
          <a:xfrm>
            <a:off x="4813866" y="4503803"/>
            <a:ext cx="3561638" cy="1200329"/>
          </a:xfrm>
          <a:prstGeom prst="rect">
            <a:avLst/>
          </a:prstGeom>
          <a:noFill/>
        </p:spPr>
        <p:txBody>
          <a:bodyPr wrap="square" rtlCol="0">
            <a:spAutoFit/>
          </a:bodyPr>
          <a:lstStyle/>
          <a:p>
            <a:pPr algn="ctr"/>
            <a:r>
              <a:rPr lang="en-US" b="1" dirty="0"/>
              <a:t>Based on roles, majority of professionals are data </a:t>
            </a:r>
            <a:r>
              <a:rPr lang="en-US" b="1" dirty="0" smtClean="0"/>
              <a:t>scientists, while </a:t>
            </a:r>
            <a:r>
              <a:rPr lang="en-US" b="1" dirty="0"/>
              <a:t>a few are </a:t>
            </a:r>
            <a:r>
              <a:rPr lang="en-US" b="1" dirty="0" smtClean="0"/>
              <a:t>specialists </a:t>
            </a:r>
            <a:r>
              <a:rPr lang="en-US" b="1" dirty="0"/>
              <a:t>in AI solutions.</a:t>
            </a:r>
          </a:p>
        </p:txBody>
      </p:sp>
      <p:pic>
        <p:nvPicPr>
          <p:cNvPr id="15" name="Picture 14"/>
          <p:cNvPicPr>
            <a:picLocks noChangeAspect="1"/>
          </p:cNvPicPr>
          <p:nvPr/>
        </p:nvPicPr>
        <p:blipFill>
          <a:blip r:embed="rId3"/>
          <a:stretch>
            <a:fillRect/>
          </a:stretch>
        </p:blipFill>
        <p:spPr>
          <a:xfrm>
            <a:off x="9424416" y="2316480"/>
            <a:ext cx="2326448" cy="1559010"/>
          </a:xfrm>
          <a:prstGeom prst="rect">
            <a:avLst/>
          </a:prstGeom>
          <a:ln>
            <a:solidFill>
              <a:schemeClr val="tx1"/>
            </a:solidFill>
          </a:ln>
        </p:spPr>
      </p:pic>
      <p:sp>
        <p:nvSpPr>
          <p:cNvPr id="16" name="TextBox 15"/>
          <p:cNvSpPr txBox="1"/>
          <p:nvPr/>
        </p:nvSpPr>
        <p:spPr>
          <a:xfrm>
            <a:off x="8993233" y="4503802"/>
            <a:ext cx="3051948" cy="923330"/>
          </a:xfrm>
          <a:prstGeom prst="rect">
            <a:avLst/>
          </a:prstGeom>
          <a:noFill/>
        </p:spPr>
        <p:txBody>
          <a:bodyPr wrap="square" rtlCol="0">
            <a:spAutoFit/>
          </a:bodyPr>
          <a:lstStyle/>
          <a:p>
            <a:pPr algn="ctr"/>
            <a:r>
              <a:rPr lang="en-US" b="1" dirty="0"/>
              <a:t>Almost all roles were </a:t>
            </a:r>
            <a:r>
              <a:rPr lang="en-US" b="1" dirty="0" smtClean="0"/>
              <a:t> </a:t>
            </a:r>
            <a:r>
              <a:rPr lang="en-US" b="1" dirty="0"/>
              <a:t>fulltime </a:t>
            </a:r>
            <a:r>
              <a:rPr lang="en-US" b="1" dirty="0" smtClean="0"/>
              <a:t>roles </a:t>
            </a:r>
            <a:r>
              <a:rPr lang="en-US" b="1" dirty="0"/>
              <a:t>while freelance roles are almost nonexistent in data</a:t>
            </a:r>
          </a:p>
        </p:txBody>
      </p:sp>
      <p:pic>
        <p:nvPicPr>
          <p:cNvPr id="9" name="Picture 8"/>
          <p:cNvPicPr>
            <a:picLocks noChangeAspect="1"/>
          </p:cNvPicPr>
          <p:nvPr/>
        </p:nvPicPr>
        <p:blipFill>
          <a:blip r:embed="rId4"/>
          <a:stretch>
            <a:fillRect/>
          </a:stretch>
        </p:blipFill>
        <p:spPr>
          <a:xfrm>
            <a:off x="4291584" y="625471"/>
            <a:ext cx="4828032" cy="3631799"/>
          </a:xfrm>
          <a:prstGeom prst="rect">
            <a:avLst/>
          </a:prstGeom>
          <a:ln>
            <a:solidFill>
              <a:schemeClr val="tx1"/>
            </a:solidFill>
          </a:ln>
        </p:spPr>
      </p:pic>
    </p:spTree>
    <p:extLst>
      <p:ext uri="{BB962C8B-B14F-4D97-AF65-F5344CB8AC3E}">
        <p14:creationId xmlns:p14="http://schemas.microsoft.com/office/powerpoint/2010/main" val="181929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433"/>
          <a:stretch/>
        </p:blipFill>
        <p:spPr>
          <a:xfrm>
            <a:off x="603884" y="1140321"/>
            <a:ext cx="3463131" cy="2938271"/>
          </a:xfrm>
          <a:prstGeom prst="rect">
            <a:avLst/>
          </a:prstGeom>
          <a:ln>
            <a:solidFill>
              <a:schemeClr val="tx1"/>
            </a:solidFill>
          </a:ln>
        </p:spPr>
      </p:pic>
      <p:sp>
        <p:nvSpPr>
          <p:cNvPr id="7" name="TextBox 6"/>
          <p:cNvSpPr txBox="1"/>
          <p:nvPr/>
        </p:nvSpPr>
        <p:spPr>
          <a:xfrm>
            <a:off x="352621" y="4876218"/>
            <a:ext cx="3892296" cy="1477328"/>
          </a:xfrm>
          <a:prstGeom prst="rect">
            <a:avLst/>
          </a:prstGeom>
          <a:noFill/>
        </p:spPr>
        <p:txBody>
          <a:bodyPr wrap="square" rtlCol="0">
            <a:spAutoFit/>
          </a:bodyPr>
          <a:lstStyle/>
          <a:p>
            <a:pPr algn="ctr"/>
            <a:r>
              <a:rPr lang="en-US" b="1" dirty="0" smtClean="0"/>
              <a:t>Remuneration of most</a:t>
            </a:r>
            <a:r>
              <a:rPr lang="en-US" b="1" dirty="0" smtClean="0"/>
              <a:t> </a:t>
            </a:r>
            <a:r>
              <a:rPr lang="en-US" b="1" dirty="0"/>
              <a:t>of data professionals </a:t>
            </a:r>
            <a:r>
              <a:rPr lang="en-US" b="1" dirty="0" smtClean="0"/>
              <a:t>ranges </a:t>
            </a:r>
            <a:r>
              <a:rPr lang="en-US" b="1" dirty="0" smtClean="0"/>
              <a:t> </a:t>
            </a:r>
            <a:r>
              <a:rPr lang="en-US" b="1" dirty="0"/>
              <a:t>between  $50,000 and $99,999. The least grouped payment is between $4999 and $0.</a:t>
            </a:r>
          </a:p>
        </p:txBody>
      </p:sp>
      <p:sp>
        <p:nvSpPr>
          <p:cNvPr id="10" name="TextBox 9"/>
          <p:cNvSpPr txBox="1"/>
          <p:nvPr/>
        </p:nvSpPr>
        <p:spPr>
          <a:xfrm>
            <a:off x="4244917" y="5014718"/>
            <a:ext cx="3892296" cy="923330"/>
          </a:xfrm>
          <a:prstGeom prst="rect">
            <a:avLst/>
          </a:prstGeom>
          <a:noFill/>
        </p:spPr>
        <p:txBody>
          <a:bodyPr wrap="square" rtlCol="0">
            <a:spAutoFit/>
          </a:bodyPr>
          <a:lstStyle/>
          <a:p>
            <a:pPr algn="ctr"/>
            <a:r>
              <a:rPr lang="en-US" b="1" dirty="0"/>
              <a:t>Majority of data professionals work physically while remote and hybrid roles come close in contrast.</a:t>
            </a:r>
          </a:p>
        </p:txBody>
      </p:sp>
      <p:pic>
        <p:nvPicPr>
          <p:cNvPr id="11" name="Picture 10"/>
          <p:cNvPicPr>
            <a:picLocks noChangeAspect="1"/>
          </p:cNvPicPr>
          <p:nvPr/>
        </p:nvPicPr>
        <p:blipFill>
          <a:blip r:embed="rId3"/>
          <a:stretch>
            <a:fillRect/>
          </a:stretch>
        </p:blipFill>
        <p:spPr>
          <a:xfrm>
            <a:off x="4386817" y="1140321"/>
            <a:ext cx="3608497" cy="3030081"/>
          </a:xfrm>
          <a:prstGeom prst="rect">
            <a:avLst/>
          </a:prstGeom>
          <a:ln>
            <a:solidFill>
              <a:schemeClr val="tx1"/>
            </a:solidFill>
          </a:ln>
        </p:spPr>
      </p:pic>
      <p:pic>
        <p:nvPicPr>
          <p:cNvPr id="12" name="Picture 11"/>
          <p:cNvPicPr>
            <a:picLocks noChangeAspect="1"/>
          </p:cNvPicPr>
          <p:nvPr/>
        </p:nvPicPr>
        <p:blipFill rotWithShape="1">
          <a:blip r:embed="rId4"/>
          <a:srcRect l="7559" r="3667" b="4140"/>
          <a:stretch/>
        </p:blipFill>
        <p:spPr>
          <a:xfrm>
            <a:off x="8315116" y="291949"/>
            <a:ext cx="3504758" cy="2147964"/>
          </a:xfrm>
          <a:prstGeom prst="rect">
            <a:avLst/>
          </a:prstGeom>
          <a:ln>
            <a:solidFill>
              <a:schemeClr val="tx1"/>
            </a:solidFill>
          </a:ln>
        </p:spPr>
      </p:pic>
      <p:sp>
        <p:nvSpPr>
          <p:cNvPr id="13" name="TextBox 12"/>
          <p:cNvSpPr txBox="1"/>
          <p:nvPr/>
        </p:nvSpPr>
        <p:spPr>
          <a:xfrm>
            <a:off x="8521707" y="5014718"/>
            <a:ext cx="3091576" cy="1200329"/>
          </a:xfrm>
          <a:prstGeom prst="rect">
            <a:avLst/>
          </a:prstGeom>
          <a:noFill/>
        </p:spPr>
        <p:txBody>
          <a:bodyPr wrap="square" rtlCol="0">
            <a:spAutoFit/>
          </a:bodyPr>
          <a:lstStyle/>
          <a:p>
            <a:r>
              <a:rPr lang="en-US" b="1" dirty="0"/>
              <a:t>Majority of data professionals and employers of data professionals are located </a:t>
            </a:r>
            <a:r>
              <a:rPr lang="en-US" b="1" dirty="0" smtClean="0"/>
              <a:t>at </a:t>
            </a:r>
            <a:r>
              <a:rPr lang="en-US" b="1" dirty="0"/>
              <a:t>North America</a:t>
            </a:r>
          </a:p>
        </p:txBody>
      </p:sp>
      <p:pic>
        <p:nvPicPr>
          <p:cNvPr id="14" name="Picture 13"/>
          <p:cNvPicPr>
            <a:picLocks noChangeAspect="1"/>
          </p:cNvPicPr>
          <p:nvPr/>
        </p:nvPicPr>
        <p:blipFill>
          <a:blip r:embed="rId5"/>
          <a:stretch>
            <a:fillRect/>
          </a:stretch>
        </p:blipFill>
        <p:spPr>
          <a:xfrm>
            <a:off x="8315116" y="2449588"/>
            <a:ext cx="3504758" cy="2241965"/>
          </a:xfrm>
          <a:prstGeom prst="rect">
            <a:avLst/>
          </a:prstGeom>
          <a:ln>
            <a:solidFill>
              <a:schemeClr val="tx1"/>
            </a:solidFill>
          </a:ln>
        </p:spPr>
      </p:pic>
    </p:spTree>
    <p:extLst>
      <p:ext uri="{BB962C8B-B14F-4D97-AF65-F5344CB8AC3E}">
        <p14:creationId xmlns:p14="http://schemas.microsoft.com/office/powerpoint/2010/main" val="172219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0908" y="1220919"/>
            <a:ext cx="5425781" cy="2387600"/>
          </a:xfrm>
        </p:spPr>
        <p:txBody>
          <a:bodyPr vert="horz" lIns="91440" tIns="45720" rIns="91440" bIns="45720" rtlCol="0" anchor="b">
            <a:normAutofit/>
          </a:bodyPr>
          <a:lstStyle/>
          <a:p>
            <a:r>
              <a:rPr lang="en-US" kern="1200">
                <a:solidFill>
                  <a:schemeClr val="tx1"/>
                </a:solidFill>
                <a:latin typeface="+mj-lt"/>
                <a:ea typeface="+mj-ea"/>
                <a:cs typeface="+mj-cs"/>
              </a:rPr>
              <a:t>Advanced Findings</a:t>
            </a:r>
          </a:p>
        </p:txBody>
      </p:sp>
      <p:sp>
        <p:nvSpPr>
          <p:cNvPr id="3" name="Text Placeholder 2"/>
          <p:cNvSpPr>
            <a:spLocks noGrp="1"/>
          </p:cNvSpPr>
          <p:nvPr>
            <p:ph type="body" idx="1"/>
          </p:nvPr>
        </p:nvSpPr>
        <p:spPr>
          <a:xfrm>
            <a:off x="970908" y="3700594"/>
            <a:ext cx="5425781" cy="1655762"/>
          </a:xfrm>
        </p:spPr>
        <p:txBody>
          <a:bodyPr vert="horz" lIns="91440" tIns="45720" rIns="91440" bIns="45720" rtlCol="0">
            <a:normAutofit/>
          </a:bodyPr>
          <a:lstStyle/>
          <a:p>
            <a:r>
              <a:rPr lang="en-US" kern="1200">
                <a:solidFill>
                  <a:schemeClr val="tx1"/>
                </a:solidFill>
                <a:latin typeface="+mn-lt"/>
                <a:ea typeface="+mn-ea"/>
                <a:cs typeface="+mn-cs"/>
              </a:rPr>
              <a:t>Multivariate analysis</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78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39"/>
          <a:stretch/>
        </p:blipFill>
        <p:spPr>
          <a:xfrm>
            <a:off x="249555" y="792480"/>
            <a:ext cx="5541645" cy="3596640"/>
          </a:xfrm>
          <a:prstGeom prst="rect">
            <a:avLst/>
          </a:prstGeom>
          <a:ln>
            <a:solidFill>
              <a:schemeClr val="tx1"/>
            </a:solidFill>
          </a:ln>
        </p:spPr>
      </p:pic>
      <p:pic>
        <p:nvPicPr>
          <p:cNvPr id="3" name="Picture 2"/>
          <p:cNvPicPr>
            <a:picLocks noChangeAspect="1"/>
          </p:cNvPicPr>
          <p:nvPr/>
        </p:nvPicPr>
        <p:blipFill rotWithShape="1">
          <a:blip r:embed="rId3"/>
          <a:srcRect t="1339"/>
          <a:stretch/>
        </p:blipFill>
        <p:spPr>
          <a:xfrm>
            <a:off x="6522720" y="792480"/>
            <a:ext cx="5449824" cy="3596640"/>
          </a:xfrm>
          <a:prstGeom prst="rect">
            <a:avLst/>
          </a:prstGeom>
          <a:ln>
            <a:solidFill>
              <a:schemeClr val="tx1"/>
            </a:solidFill>
          </a:ln>
        </p:spPr>
      </p:pic>
      <p:sp>
        <p:nvSpPr>
          <p:cNvPr id="5" name="TextBox 4"/>
          <p:cNvSpPr txBox="1"/>
          <p:nvPr/>
        </p:nvSpPr>
        <p:spPr>
          <a:xfrm>
            <a:off x="1074229" y="4607412"/>
            <a:ext cx="3892296" cy="1754326"/>
          </a:xfrm>
          <a:prstGeom prst="rect">
            <a:avLst/>
          </a:prstGeom>
          <a:noFill/>
        </p:spPr>
        <p:txBody>
          <a:bodyPr wrap="square" rtlCol="0">
            <a:spAutoFit/>
          </a:bodyPr>
          <a:lstStyle/>
          <a:p>
            <a:pPr algn="ctr"/>
            <a:r>
              <a:rPr lang="en-US" b="1" dirty="0"/>
              <a:t>Between 2020 and 2022, the salaries offered amongst data professionals varied. The amount of salaries paid increased gradually from 2021 to 2022. </a:t>
            </a:r>
            <a:r>
              <a:rPr lang="en-US" b="1" dirty="0" smtClean="0"/>
              <a:t>Although, </a:t>
            </a:r>
            <a:r>
              <a:rPr lang="en-US" b="1" dirty="0"/>
              <a:t>higher </a:t>
            </a:r>
            <a:r>
              <a:rPr lang="en-US" b="1" dirty="0" smtClean="0"/>
              <a:t>payout, </a:t>
            </a:r>
            <a:r>
              <a:rPr lang="en-US" b="1" dirty="0"/>
              <a:t>were given in 2020 and 2021 than in 2022.</a:t>
            </a:r>
          </a:p>
        </p:txBody>
      </p:sp>
      <p:sp>
        <p:nvSpPr>
          <p:cNvPr id="6" name="TextBox 5"/>
          <p:cNvSpPr txBox="1"/>
          <p:nvPr/>
        </p:nvSpPr>
        <p:spPr>
          <a:xfrm>
            <a:off x="7088124" y="4607412"/>
            <a:ext cx="3892296" cy="1754326"/>
          </a:xfrm>
          <a:prstGeom prst="rect">
            <a:avLst/>
          </a:prstGeom>
          <a:noFill/>
        </p:spPr>
        <p:txBody>
          <a:bodyPr wrap="square" rtlCol="0">
            <a:spAutoFit/>
          </a:bodyPr>
          <a:lstStyle/>
          <a:p>
            <a:pPr algn="ctr"/>
            <a:r>
              <a:rPr lang="en-US" b="1" dirty="0"/>
              <a:t>Majority of data professionals operated at </a:t>
            </a:r>
            <a:r>
              <a:rPr lang="en-US" b="1" dirty="0" smtClean="0"/>
              <a:t> </a:t>
            </a:r>
            <a:r>
              <a:rPr lang="en-US" b="1" dirty="0"/>
              <a:t>senior level which was the most hired level across the various sizes of companies. Moreover, medium sized companies hired data professionals the most.</a:t>
            </a:r>
          </a:p>
        </p:txBody>
      </p:sp>
    </p:spTree>
    <p:extLst>
      <p:ext uri="{BB962C8B-B14F-4D97-AF65-F5344CB8AC3E}">
        <p14:creationId xmlns:p14="http://schemas.microsoft.com/office/powerpoint/2010/main" val="18121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555" y="792480"/>
            <a:ext cx="5700142" cy="370636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6620256" y="792480"/>
            <a:ext cx="5340096" cy="3706368"/>
          </a:xfrm>
          <a:prstGeom prst="rect">
            <a:avLst/>
          </a:prstGeom>
          <a:ln>
            <a:solidFill>
              <a:schemeClr val="tx1"/>
            </a:solidFill>
          </a:ln>
        </p:spPr>
      </p:pic>
      <p:sp>
        <p:nvSpPr>
          <p:cNvPr id="6" name="TextBox 5"/>
          <p:cNvSpPr txBox="1"/>
          <p:nvPr/>
        </p:nvSpPr>
        <p:spPr>
          <a:xfrm>
            <a:off x="1153478" y="4928091"/>
            <a:ext cx="3892296" cy="1200329"/>
          </a:xfrm>
          <a:prstGeom prst="rect">
            <a:avLst/>
          </a:prstGeom>
          <a:noFill/>
        </p:spPr>
        <p:txBody>
          <a:bodyPr wrap="square" rtlCol="0">
            <a:spAutoFit/>
          </a:bodyPr>
          <a:lstStyle/>
          <a:p>
            <a:pPr algn="ctr"/>
            <a:r>
              <a:rPr lang="en-US" b="1" dirty="0"/>
              <a:t>In terms of currencies, USD is the most offered currency </a:t>
            </a:r>
            <a:r>
              <a:rPr lang="en-US" b="1" dirty="0" smtClean="0"/>
              <a:t>as</a:t>
            </a:r>
            <a:r>
              <a:rPr lang="en-US" b="1" dirty="0" smtClean="0"/>
              <a:t> remuneration for</a:t>
            </a:r>
            <a:r>
              <a:rPr lang="en-US" b="1" dirty="0" smtClean="0"/>
              <a:t>  </a:t>
            </a:r>
            <a:r>
              <a:rPr lang="en-US" b="1" dirty="0"/>
              <a:t>data professionals </a:t>
            </a:r>
            <a:r>
              <a:rPr lang="en-US" b="1" dirty="0" smtClean="0"/>
              <a:t>across </a:t>
            </a:r>
            <a:r>
              <a:rPr lang="en-US" b="1" dirty="0"/>
              <a:t>the various experience </a:t>
            </a:r>
            <a:r>
              <a:rPr lang="en-US" b="1" dirty="0" smtClean="0"/>
              <a:t>levels.</a:t>
            </a:r>
            <a:endParaRPr lang="en-US" b="1" dirty="0"/>
          </a:p>
        </p:txBody>
      </p:sp>
      <p:sp>
        <p:nvSpPr>
          <p:cNvPr id="7" name="TextBox 6"/>
          <p:cNvSpPr txBox="1"/>
          <p:nvPr/>
        </p:nvSpPr>
        <p:spPr>
          <a:xfrm>
            <a:off x="7216140" y="4928091"/>
            <a:ext cx="3892296" cy="923330"/>
          </a:xfrm>
          <a:prstGeom prst="rect">
            <a:avLst/>
          </a:prstGeom>
          <a:noFill/>
        </p:spPr>
        <p:txBody>
          <a:bodyPr wrap="square" rtlCol="0">
            <a:spAutoFit/>
          </a:bodyPr>
          <a:lstStyle/>
          <a:p>
            <a:pPr algn="ctr"/>
            <a:r>
              <a:rPr lang="en-US" b="1" dirty="0"/>
              <a:t>2021 offered higher pays to data professionals than both 2022 and 2020. </a:t>
            </a:r>
          </a:p>
        </p:txBody>
      </p:sp>
    </p:spTree>
    <p:extLst>
      <p:ext uri="{BB962C8B-B14F-4D97-AF65-F5344CB8AC3E}">
        <p14:creationId xmlns:p14="http://schemas.microsoft.com/office/powerpoint/2010/main" val="122447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7091" y="757808"/>
            <a:ext cx="5602605" cy="3643504"/>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6522720" y="757808"/>
            <a:ext cx="5522976" cy="3643504"/>
          </a:xfrm>
          <a:prstGeom prst="rect">
            <a:avLst/>
          </a:prstGeom>
          <a:ln>
            <a:solidFill>
              <a:schemeClr val="tx1"/>
            </a:solidFill>
          </a:ln>
        </p:spPr>
      </p:pic>
      <p:sp>
        <p:nvSpPr>
          <p:cNvPr id="6" name="TextBox 5"/>
          <p:cNvSpPr txBox="1"/>
          <p:nvPr/>
        </p:nvSpPr>
        <p:spPr>
          <a:xfrm>
            <a:off x="1289876" y="4799648"/>
            <a:ext cx="3892296" cy="1200329"/>
          </a:xfrm>
          <a:prstGeom prst="rect">
            <a:avLst/>
          </a:prstGeom>
          <a:noFill/>
        </p:spPr>
        <p:txBody>
          <a:bodyPr wrap="square" rtlCol="0">
            <a:spAutoFit/>
          </a:bodyPr>
          <a:lstStyle/>
          <a:p>
            <a:pPr algn="ctr"/>
            <a:r>
              <a:rPr lang="en-US" b="1" dirty="0"/>
              <a:t>Among the 3 major data </a:t>
            </a:r>
            <a:r>
              <a:rPr lang="en-US" b="1" dirty="0" smtClean="0"/>
              <a:t>professions, </a:t>
            </a:r>
            <a:r>
              <a:rPr lang="en-US" b="1" dirty="0"/>
              <a:t>majority of individuals operate at </a:t>
            </a:r>
            <a:r>
              <a:rPr lang="en-US" b="1" dirty="0" smtClean="0"/>
              <a:t> </a:t>
            </a:r>
            <a:r>
              <a:rPr lang="en-US" b="1" dirty="0"/>
              <a:t>senior level. There also seem to be </a:t>
            </a:r>
            <a:r>
              <a:rPr lang="en-US" b="1" dirty="0" smtClean="0"/>
              <a:t> </a:t>
            </a:r>
            <a:r>
              <a:rPr lang="en-US" b="1" dirty="0"/>
              <a:t>lack of experts among data analysts.</a:t>
            </a:r>
          </a:p>
        </p:txBody>
      </p:sp>
      <p:sp>
        <p:nvSpPr>
          <p:cNvPr id="7" name="TextBox 6"/>
          <p:cNvSpPr txBox="1"/>
          <p:nvPr/>
        </p:nvSpPr>
        <p:spPr>
          <a:xfrm>
            <a:off x="7066025" y="4607994"/>
            <a:ext cx="3892296" cy="1754326"/>
          </a:xfrm>
          <a:prstGeom prst="rect">
            <a:avLst/>
          </a:prstGeom>
          <a:noFill/>
        </p:spPr>
        <p:txBody>
          <a:bodyPr wrap="square" rtlCol="0">
            <a:spAutoFit/>
          </a:bodyPr>
          <a:lstStyle/>
          <a:p>
            <a:pPr algn="ctr"/>
            <a:r>
              <a:rPr lang="en-US" b="1" dirty="0"/>
              <a:t>North America contains the majority of data professionals across all experience levels. South America, Oceania, and Africa have few data professionals operating in the various experience levels.</a:t>
            </a:r>
          </a:p>
        </p:txBody>
      </p:sp>
    </p:spTree>
    <p:extLst>
      <p:ext uri="{BB962C8B-B14F-4D97-AF65-F5344CB8AC3E}">
        <p14:creationId xmlns:p14="http://schemas.microsoft.com/office/powerpoint/2010/main" val="3948370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537</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Office Theme</vt:lpstr>
      <vt:lpstr>EDA - Data Professionals</vt:lpstr>
      <vt:lpstr>Introduction</vt:lpstr>
      <vt:lpstr>Initial Findings</vt:lpstr>
      <vt:lpstr>PowerPoint Presentation</vt:lpstr>
      <vt:lpstr>PowerPoint Presentation</vt:lpstr>
      <vt:lpstr>Advanced Findings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Data Professionals</dc:title>
  <dc:creator>Hp</dc:creator>
  <cp:lastModifiedBy>Hp</cp:lastModifiedBy>
  <cp:revision>101</cp:revision>
  <dcterms:created xsi:type="dcterms:W3CDTF">2023-02-23T20:19:55Z</dcterms:created>
  <dcterms:modified xsi:type="dcterms:W3CDTF">2023-03-01T20:51:03Z</dcterms:modified>
</cp:coreProperties>
</file>