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3" r:id="rId8"/>
    <p:sldId id="265" r:id="rId9"/>
    <p:sldId id="266" r:id="rId10"/>
    <p:sldId id="267" r:id="rId11"/>
    <p:sldId id="268" r:id="rId12"/>
    <p:sldId id="269" r:id="rId13"/>
    <p:sldId id="274" r:id="rId14"/>
    <p:sldId id="275" r:id="rId15"/>
    <p:sldId id="276" r:id="rId16"/>
  </p:sldIdLst>
  <p:sldSz cx="9144000" cy="5143500" type="screen16x9"/>
  <p:notesSz cx="6858000" cy="9144000"/>
  <p:embeddedFontLst>
    <p:embeddedFont>
      <p:font typeface="Consolas" panose="020B0609020204030204" pitchFamily="49" charset="0"/>
      <p:regular r:id="rId18"/>
      <p:bold r:id="rId19"/>
      <p:italic r:id="rId20"/>
      <p:boldItalic r:id="rId21"/>
    </p:embeddedFont>
    <p:embeddedFont>
      <p:font typeface="Robot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61"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ish Yadav" userId="57f02696-0775-4e65-91f9-8ec1d524945d" providerId="ADAL" clId="{43BD5A39-BB9E-4AA1-A94D-03F6F8E75E49}"/>
    <pc:docChg chg="undo custSel delSld modSld">
      <pc:chgData name="Ashish Yadav" userId="57f02696-0775-4e65-91f9-8ec1d524945d" providerId="ADAL" clId="{43BD5A39-BB9E-4AA1-A94D-03F6F8E75E49}" dt="2017-09-13T18:28:38.490" v="63" actId="5793"/>
      <pc:docMkLst>
        <pc:docMk/>
      </pc:docMkLst>
      <pc:sldChg chg="modSp">
        <pc:chgData name="Ashish Yadav" userId="57f02696-0775-4e65-91f9-8ec1d524945d" providerId="ADAL" clId="{43BD5A39-BB9E-4AA1-A94D-03F6F8E75E49}" dt="2017-09-12T00:51:46.290" v="33" actId="20577"/>
        <pc:sldMkLst>
          <pc:docMk/>
          <pc:sldMk cId="0" sldId="266"/>
        </pc:sldMkLst>
        <pc:spChg chg="mod">
          <ac:chgData name="Ashish Yadav" userId="57f02696-0775-4e65-91f9-8ec1d524945d" providerId="ADAL" clId="{43BD5A39-BB9E-4AA1-A94D-03F6F8E75E49}" dt="2017-09-12T00:51:46.290" v="33" actId="20577"/>
          <ac:spMkLst>
            <pc:docMk/>
            <pc:sldMk cId="0" sldId="266"/>
            <ac:spMk id="177" creationId="{00000000-0000-0000-0000-000000000000}"/>
          </ac:spMkLst>
        </pc:spChg>
      </pc:sldChg>
      <pc:sldChg chg="modSp">
        <pc:chgData name="Ashish Yadav" userId="57f02696-0775-4e65-91f9-8ec1d524945d" providerId="ADAL" clId="{43BD5A39-BB9E-4AA1-A94D-03F6F8E75E49}" dt="2017-09-13T18:28:38.490" v="63" actId="5793"/>
        <pc:sldMkLst>
          <pc:docMk/>
          <pc:sldMk cId="0" sldId="267"/>
        </pc:sldMkLst>
        <pc:spChg chg="mod">
          <ac:chgData name="Ashish Yadav" userId="57f02696-0775-4e65-91f9-8ec1d524945d" providerId="ADAL" clId="{43BD5A39-BB9E-4AA1-A94D-03F6F8E75E49}" dt="2017-09-13T18:28:38.490" v="63" actId="5793"/>
          <ac:spMkLst>
            <pc:docMk/>
            <pc:sldMk cId="0" sldId="267"/>
            <ac:spMk id="183" creationId="{00000000-0000-0000-0000-000000000000}"/>
          </ac:spMkLst>
        </pc:spChg>
      </pc:sldChg>
      <pc:sldChg chg="addSp delSp modSp">
        <pc:chgData name="Ashish Yadav" userId="57f02696-0775-4e65-91f9-8ec1d524945d" providerId="ADAL" clId="{43BD5A39-BB9E-4AA1-A94D-03F6F8E75E49}" dt="2017-09-11T23:21:26.382" v="32" actId="478"/>
        <pc:sldMkLst>
          <pc:docMk/>
          <pc:sldMk cId="0" sldId="269"/>
        </pc:sldMkLst>
        <pc:spChg chg="add del">
          <ac:chgData name="Ashish Yadav" userId="57f02696-0775-4e65-91f9-8ec1d524945d" providerId="ADAL" clId="{43BD5A39-BB9E-4AA1-A94D-03F6F8E75E49}" dt="2017-09-11T23:20:24.940" v="4" actId="478"/>
          <ac:spMkLst>
            <pc:docMk/>
            <pc:sldMk cId="0" sldId="269"/>
            <ac:spMk id="2" creationId="{9CD1632B-B96E-43F6-8AAB-FA4C33E7D577}"/>
          </ac:spMkLst>
        </pc:spChg>
        <pc:spChg chg="add del">
          <ac:chgData name="Ashish Yadav" userId="57f02696-0775-4e65-91f9-8ec1d524945d" providerId="ADAL" clId="{43BD5A39-BB9E-4AA1-A94D-03F6F8E75E49}" dt="2017-09-11T23:20:30.206" v="7" actId="478"/>
          <ac:spMkLst>
            <pc:docMk/>
            <pc:sldMk cId="0" sldId="269"/>
            <ac:spMk id="3" creationId="{FA8AF1E4-7A35-4215-9A7E-DC0ECE921466}"/>
          </ac:spMkLst>
        </pc:spChg>
        <pc:spChg chg="add del">
          <ac:chgData name="Ashish Yadav" userId="57f02696-0775-4e65-91f9-8ec1d524945d" providerId="ADAL" clId="{43BD5A39-BB9E-4AA1-A94D-03F6F8E75E49}" dt="2017-09-11T23:20:34.497" v="10" actId="478"/>
          <ac:spMkLst>
            <pc:docMk/>
            <pc:sldMk cId="0" sldId="269"/>
            <ac:spMk id="4" creationId="{585AE3BA-6078-4B95-BFD5-0CA65CD473DD}"/>
          </ac:spMkLst>
        </pc:spChg>
        <pc:spChg chg="add del mod">
          <ac:chgData name="Ashish Yadav" userId="57f02696-0775-4e65-91f9-8ec1d524945d" providerId="ADAL" clId="{43BD5A39-BB9E-4AA1-A94D-03F6F8E75E49}" dt="2017-09-11T23:20:54.292" v="15" actId="478"/>
          <ac:spMkLst>
            <pc:docMk/>
            <pc:sldMk cId="0" sldId="269"/>
            <ac:spMk id="5" creationId="{EAE9DAAA-D537-4C86-9FA0-F2FEBC10C649}"/>
          </ac:spMkLst>
        </pc:spChg>
        <pc:spChg chg="add del mod">
          <ac:chgData name="Ashish Yadav" userId="57f02696-0775-4e65-91f9-8ec1d524945d" providerId="ADAL" clId="{43BD5A39-BB9E-4AA1-A94D-03F6F8E75E49}" dt="2017-09-11T23:21:26.382" v="32" actId="478"/>
          <ac:spMkLst>
            <pc:docMk/>
            <pc:sldMk cId="0" sldId="269"/>
            <ac:spMk id="7" creationId="{A668A5F7-B4EC-4C40-AFAE-4F13E78721DC}"/>
          </ac:spMkLst>
        </pc:spChg>
        <pc:spChg chg="add del mod">
          <ac:chgData name="Ashish Yadav" userId="57f02696-0775-4e65-91f9-8ec1d524945d" providerId="ADAL" clId="{43BD5A39-BB9E-4AA1-A94D-03F6F8E75E49}" dt="2017-09-11T23:21:25.203" v="30" actId="478"/>
          <ac:spMkLst>
            <pc:docMk/>
            <pc:sldMk cId="0" sldId="269"/>
            <ac:spMk id="9" creationId="{EEDE9A8B-D358-4E0C-9B26-B3D1DE25A5BA}"/>
          </ac:spMkLst>
        </pc:spChg>
        <pc:spChg chg="add del mod">
          <ac:chgData name="Ashish Yadav" userId="57f02696-0775-4e65-91f9-8ec1d524945d" providerId="ADAL" clId="{43BD5A39-BB9E-4AA1-A94D-03F6F8E75E49}" dt="2017-09-11T23:21:25.017" v="29" actId="478"/>
          <ac:spMkLst>
            <pc:docMk/>
            <pc:sldMk cId="0" sldId="269"/>
            <ac:spMk id="10" creationId="{926959D0-EFE4-4680-92BB-CAB6AFC91174}"/>
          </ac:spMkLst>
        </pc:spChg>
        <pc:spChg chg="add del mod">
          <ac:chgData name="Ashish Yadav" userId="57f02696-0775-4e65-91f9-8ec1d524945d" providerId="ADAL" clId="{43BD5A39-BB9E-4AA1-A94D-03F6F8E75E49}" dt="2017-09-11T23:21:26.382" v="32" actId="478"/>
          <ac:spMkLst>
            <pc:docMk/>
            <pc:sldMk cId="0" sldId="269"/>
            <ac:spMk id="196" creationId="{00000000-0000-0000-0000-000000000000}"/>
          </ac:spMkLst>
        </pc:spChg>
        <pc:spChg chg="add del mod">
          <ac:chgData name="Ashish Yadav" userId="57f02696-0775-4e65-91f9-8ec1d524945d" providerId="ADAL" clId="{43BD5A39-BB9E-4AA1-A94D-03F6F8E75E49}" dt="2017-09-11T23:21:25.875" v="31" actId="20577"/>
          <ac:spMkLst>
            <pc:docMk/>
            <pc:sldMk cId="0" sldId="269"/>
            <ac:spMk id="197" creationId="{00000000-0000-0000-0000-000000000000}"/>
          </ac:spMkLst>
        </pc:spChg>
      </pc:sldChg>
      <pc:sldChg chg="del">
        <pc:chgData name="Ashish Yadav" userId="57f02696-0775-4e65-91f9-8ec1d524945d" providerId="ADAL" clId="{43BD5A39-BB9E-4AA1-A94D-03F6F8E75E49}" dt="2017-09-11T23:19:30.261" v="0" actId="2696"/>
        <pc:sldMkLst>
          <pc:docMk/>
          <pc:sldMk cId="0" sldId="270"/>
        </pc:sldMkLst>
      </pc:sldChg>
      <pc:sldChg chg="del">
        <pc:chgData name="Ashish Yadav" userId="57f02696-0775-4e65-91f9-8ec1d524945d" providerId="ADAL" clId="{43BD5A39-BB9E-4AA1-A94D-03F6F8E75E49}" dt="2017-09-11T23:19:32.836" v="1" actId="2696"/>
        <pc:sldMkLst>
          <pc:docMk/>
          <pc:sldMk cId="0" sldId="271"/>
        </pc:sldMkLst>
      </pc:sldChg>
      <pc:sldChg chg="del">
        <pc:chgData name="Ashish Yadav" userId="57f02696-0775-4e65-91f9-8ec1d524945d" providerId="ADAL" clId="{43BD5A39-BB9E-4AA1-A94D-03F6F8E75E49}" dt="2017-09-11T23:19:41.833" v="2" actId="2696"/>
        <pc:sldMkLst>
          <pc:docMk/>
          <pc:sldMk cId="0" sldId="272"/>
        </pc:sldMkLst>
      </pc:sldChg>
    </pc:docChg>
  </pc:docChgLst>
  <pc:docChgLst>
    <pc:chgData name="Ashish Yadav" userId="57f02696-0775-4e65-91f9-8ec1d524945d" providerId="ADAL" clId="{8B77EB2B-7719-4BD9-BA8D-D71CE114D59C}"/>
    <pc:docChg chg="undo delSld modSld">
      <pc:chgData name="Ashish Yadav" userId="57f02696-0775-4e65-91f9-8ec1d524945d" providerId="ADAL" clId="{8B77EB2B-7719-4BD9-BA8D-D71CE114D59C}" dt="2017-09-11T22:18:36.855" v="56" actId="121"/>
      <pc:docMkLst>
        <pc:docMk/>
      </pc:docMkLst>
      <pc:sldChg chg="modSp">
        <pc:chgData name="Ashish Yadav" userId="57f02696-0775-4e65-91f9-8ec1d524945d" providerId="ADAL" clId="{8B77EB2B-7719-4BD9-BA8D-D71CE114D59C}" dt="2017-09-11T22:07:20.148" v="3" actId="121"/>
        <pc:sldMkLst>
          <pc:docMk/>
          <pc:sldMk cId="0" sldId="261"/>
        </pc:sldMkLst>
        <pc:spChg chg="mod">
          <ac:chgData name="Ashish Yadav" userId="57f02696-0775-4e65-91f9-8ec1d524945d" providerId="ADAL" clId="{8B77EB2B-7719-4BD9-BA8D-D71CE114D59C}" dt="2017-09-11T22:07:20.148" v="3" actId="121"/>
          <ac:spMkLst>
            <pc:docMk/>
            <pc:sldMk cId="0" sldId="261"/>
            <ac:spMk id="133" creationId="{00000000-0000-0000-0000-000000000000}"/>
          </ac:spMkLst>
        </pc:spChg>
      </pc:sldChg>
      <pc:sldChg chg="modSp">
        <pc:chgData name="Ashish Yadav" userId="57f02696-0775-4e65-91f9-8ec1d524945d" providerId="ADAL" clId="{8B77EB2B-7719-4BD9-BA8D-D71CE114D59C}" dt="2017-09-11T22:13:09.183" v="53" actId="20577"/>
        <pc:sldMkLst>
          <pc:docMk/>
          <pc:sldMk cId="0" sldId="267"/>
        </pc:sldMkLst>
        <pc:spChg chg="mod">
          <ac:chgData name="Ashish Yadav" userId="57f02696-0775-4e65-91f9-8ec1d524945d" providerId="ADAL" clId="{8B77EB2B-7719-4BD9-BA8D-D71CE114D59C}" dt="2017-09-11T22:13:09.183" v="53" actId="20577"/>
          <ac:spMkLst>
            <pc:docMk/>
            <pc:sldMk cId="0" sldId="267"/>
            <ac:spMk id="183" creationId="{00000000-0000-0000-0000-000000000000}"/>
          </ac:spMkLst>
        </pc:spChg>
        <pc:spChg chg="mod">
          <ac:chgData name="Ashish Yadav" userId="57f02696-0775-4e65-91f9-8ec1d524945d" providerId="ADAL" clId="{8B77EB2B-7719-4BD9-BA8D-D71CE114D59C}" dt="2017-09-11T22:12:37.232" v="30" actId="1076"/>
          <ac:spMkLst>
            <pc:docMk/>
            <pc:sldMk cId="0" sldId="267"/>
            <ac:spMk id="184" creationId="{00000000-0000-0000-0000-000000000000}"/>
          </ac:spMkLst>
        </pc:spChg>
      </pc:sldChg>
      <pc:sldChg chg="del">
        <pc:chgData name="Ashish Yadav" userId="57f02696-0775-4e65-91f9-8ec1d524945d" providerId="ADAL" clId="{8B77EB2B-7719-4BD9-BA8D-D71CE114D59C}" dt="2017-09-11T22:14:23.771" v="54" actId="2696"/>
        <pc:sldMkLst>
          <pc:docMk/>
          <pc:sldMk cId="0" sldId="273"/>
        </pc:sldMkLst>
      </pc:sldChg>
      <pc:sldChg chg="modSp">
        <pc:chgData name="Ashish Yadav" userId="57f02696-0775-4e65-91f9-8ec1d524945d" providerId="ADAL" clId="{8B77EB2B-7719-4BD9-BA8D-D71CE114D59C}" dt="2017-09-11T22:18:36.855" v="56" actId="121"/>
        <pc:sldMkLst>
          <pc:docMk/>
          <pc:sldMk cId="0" sldId="274"/>
        </pc:sldMkLst>
        <pc:spChg chg="mod">
          <ac:chgData name="Ashish Yadav" userId="57f02696-0775-4e65-91f9-8ec1d524945d" providerId="ADAL" clId="{8B77EB2B-7719-4BD9-BA8D-D71CE114D59C}" dt="2017-09-11T22:18:36.855" v="56" actId="121"/>
          <ac:spMkLst>
            <pc:docMk/>
            <pc:sldMk cId="0" sldId="274"/>
            <ac:spMk id="22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Keywords!</a:t>
            </a:r>
            <a:br>
              <a:rPr lang="en"/>
            </a:br>
            <a:r>
              <a:rPr lang="en"/>
              <a:t>Module, this means that this code will programmatically implement an interface.</a:t>
            </a:r>
            <a:br>
              <a:rPr lang="en"/>
            </a:br>
            <a:r>
              <a:rPr lang="en"/>
              <a:t>Provides interface means that we will be implementing the functions that were stated in the interface section.</a:t>
            </a:r>
            <a:br>
              <a:rPr lang="en"/>
            </a:br>
            <a:r>
              <a:rPr lang="en"/>
              <a:t>Uses means that the interface will be used here and needs to be wired by a configuration.</a:t>
            </a:r>
            <a:br>
              <a:rPr lang="en"/>
            </a:br>
            <a:r>
              <a:rPr lang="en"/>
              <a:t>There is a concept of templates, like C++, here. Notice that Queue&lt;sendInfo&gt; is being used. You can change this out to a different type.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Configuration means that the implementation will contain information on how it is wired. If this is meant to be the main class, you can further pass the provide.</a:t>
            </a:r>
            <a:br>
              <a:rPr lang="en"/>
            </a:br>
            <a:br>
              <a:rPr lang="en"/>
            </a:br>
            <a:r>
              <a:rPr lang="en"/>
              <a:t>Keywords,</a:t>
            </a:r>
            <a:br>
              <a:rPr lang="en"/>
            </a:br>
            <a:r>
              <a:rPr lang="en"/>
              <a:t>Implementation is the block where we will be doing the wiring.</a:t>
            </a:r>
          </a:p>
          <a:p>
            <a:pPr lvl="0">
              <a:spcBef>
                <a:spcPts val="0"/>
              </a:spcBef>
              <a:buNone/>
            </a:pPr>
            <a:endParaRPr/>
          </a:p>
          <a:p>
            <a:pPr lvl="0">
              <a:spcBef>
                <a:spcPts val="0"/>
              </a:spcBef>
              <a:buNone/>
            </a:pPr>
            <a:r>
              <a:rPr lang="en"/>
              <a:t>components is used to declare an object. Notice how some of them say new, this is because there can be multiple instances of these types. For the most part you will be dealing with singletons. Notice RandomC is a singleton. You don’t need to make a new instance of random every time you use it. A new timer is made since you may want different timers going at once. Similar to PoolC and QueueC.</a:t>
            </a:r>
          </a:p>
          <a:p>
            <a:pPr lvl="0">
              <a:spcBef>
                <a:spcPts val="0"/>
              </a:spcBef>
              <a:buNone/>
            </a:pPr>
            <a:br>
              <a:rPr lang="en"/>
            </a:br>
            <a:r>
              <a:rPr lang="en"/>
              <a:t>We can use the “as” keyword to name the component.</a:t>
            </a:r>
          </a:p>
          <a:p>
            <a:pPr lvl="0">
              <a:spcBef>
                <a:spcPts val="0"/>
              </a:spcBef>
              <a:buNone/>
            </a:pPr>
            <a:endParaRPr/>
          </a:p>
          <a:p>
            <a:pPr lvl="0">
              <a:spcBef>
                <a:spcPts val="0"/>
              </a:spcBef>
              <a:buNone/>
            </a:pPr>
            <a:r>
              <a:rPr lang="en"/>
              <a:t>Notice how we wire everything that was declared in SimpleSendP. We make all of the components and wire it in this configuration. This is done with a dash and greater sign. The arrow can flipped the other way. This is true for all of them except for the interface we are providing. Here we use an equal sign. An equal sign is used to denote that someone else is taking care of the implementation.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Here is a diagram of a simple network. Our goal is to send a packet from the Node A to Node F.</a:t>
            </a:r>
          </a:p>
          <a:p>
            <a:pPr lvl="0">
              <a:spcBef>
                <a:spcPts val="0"/>
              </a:spcBef>
              <a:buNone/>
            </a:pPr>
            <a:endParaRPr/>
          </a:p>
          <a:p>
            <a:pPr lvl="0" rtl="0">
              <a:spcBef>
                <a:spcPts val="0"/>
              </a:spcBef>
              <a:buNone/>
            </a:pPr>
            <a:r>
              <a:rPr lang="en"/>
              <a:t>We begin by broadcasting from A. This packet will be received by both B and C. Both B and C are not the intended recepients so they sent it to all of their neighbors.</a:t>
            </a:r>
            <a:br>
              <a:rPr lang="en"/>
            </a:br>
            <a:br>
              <a:rPr lang="en"/>
            </a:br>
            <a:r>
              <a:rPr lang="en"/>
              <a:t>Notice at this step, A receives the same packet from C and B. Since A has seen this packet, and it is the original sender, it will not rebroadcast it. D and E have not seen the packet so it will broadcast the packet to its neighbors.</a:t>
            </a:r>
            <a:br>
              <a:rPr lang="en"/>
            </a:br>
            <a:br>
              <a:rPr lang="en"/>
            </a:br>
            <a:r>
              <a:rPr lang="en"/>
              <a:t>D and E broadcast the network with the packet and B, E, C, and F all receive the packet. B, E, and C have seen the packet so it can drop the packets. F is the intended recepient and will process the recieve data.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flipH="1">
            <a:off x="8246400" y="4245875"/>
            <a:ext cx="897600" cy="897600"/>
          </a:xfrm>
          <a:prstGeom prst="round1Rect">
            <a:avLst>
              <a:gd name="adj" fmla="val 16667"/>
            </a:avLst>
          </a:prstGeom>
          <a:solidFill>
            <a:schemeClr val="lt1">
              <a:alpha val="68080"/>
            </a:schemeClr>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13" name="Shape 1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4" name="Shape 1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258525"/>
            <a:ext cx="8222100" cy="1963500"/>
          </a:xfrm>
          <a:prstGeom prst="rect">
            <a:avLst/>
          </a:prstGeom>
        </p:spPr>
        <p:txBody>
          <a:bodyPr lIns="91425" tIns="91425" rIns="91425" bIns="91425" anchor="b" anchorCtr="0"/>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a:endParaRPr/>
          </a:p>
        </p:txBody>
      </p:sp>
      <p:sp>
        <p:nvSpPr>
          <p:cNvPr id="59" name="Shape 59"/>
          <p:cNvSpPr txBox="1">
            <a:spLocks noGrp="1"/>
          </p:cNvSpPr>
          <p:nvPr>
            <p:ph type="body" idx="1"/>
          </p:nvPr>
        </p:nvSpPr>
        <p:spPr>
          <a:xfrm>
            <a:off x="475500" y="3304625"/>
            <a:ext cx="82221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60" name="Shape 6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a:endParaRPr/>
          </a:p>
        </p:txBody>
      </p:sp>
      <p:sp>
        <p:nvSpPr>
          <p:cNvPr id="17" name="Shape 17"/>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0" name="Shape 3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35" name="Shape 35"/>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a:endParaRPr/>
          </a:p>
        </p:txBody>
      </p:sp>
      <p:sp>
        <p:nvSpPr>
          <p:cNvPr id="41" name="Shape 4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488250"/>
            <a:ext cx="6227100" cy="4090800"/>
          </a:xfrm>
          <a:prstGeom prst="rect">
            <a:avLst/>
          </a:prstGeom>
        </p:spPr>
        <p:txBody>
          <a:bodyPr lIns="91425" tIns="91425" rIns="91425" bIns="91425" anchor="ctr" anchorCtr="0"/>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a:endParaRPr/>
          </a:p>
        </p:txBody>
      </p:sp>
      <p:sp>
        <p:nvSpPr>
          <p:cNvPr id="44" name="Shape 4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a:endParaRPr/>
          </a:p>
        </p:txBody>
      </p:sp>
      <p:sp>
        <p:nvSpPr>
          <p:cNvPr id="49" name="Shape 49"/>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5" name="Shape 55"/>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a:lnSpc>
                <a:spcPct val="100000"/>
              </a:lnSpc>
              <a:spcBef>
                <a:spcPts val="0"/>
              </a:spcBef>
              <a:spcAft>
                <a:spcPts val="0"/>
              </a:spcAft>
              <a:buClr>
                <a:schemeClr val="lt1"/>
              </a:buClr>
              <a:buSzPct val="100000"/>
              <a:buNone/>
              <a:defRPr sz="1200">
                <a:solidFill>
                  <a:schemeClr val="lt1"/>
                </a:solidFill>
              </a:defRPr>
            </a:lvl1pPr>
          </a:lstStyle>
          <a:p>
            <a:endParaRPr/>
          </a:p>
        </p:txBody>
      </p:sp>
      <p:sp>
        <p:nvSpPr>
          <p:cNvPr id="56" name="Shape 56"/>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buFont typeface="Roboto"/>
              <a:buChar char="●"/>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beltran2@ucmerced.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a:spcBef>
                <a:spcPts val="0"/>
              </a:spcBef>
              <a:buNone/>
            </a:pPr>
            <a:r>
              <a:rPr lang="en"/>
              <a:t>CSE160 - Project #1</a:t>
            </a:r>
          </a:p>
        </p:txBody>
      </p:sp>
      <p:sp>
        <p:nvSpPr>
          <p:cNvPr id="68" name="Shape 68"/>
          <p:cNvSpPr txBox="1">
            <a:spLocks noGrp="1"/>
          </p:cNvSpPr>
          <p:nvPr>
            <p:ph type="subTitle" idx="1"/>
          </p:nvPr>
        </p:nvSpPr>
        <p:spPr>
          <a:xfrm>
            <a:off x="390525" y="2789118"/>
            <a:ext cx="8222100" cy="933599"/>
          </a:xfrm>
          <a:prstGeom prst="rect">
            <a:avLst/>
          </a:prstGeom>
        </p:spPr>
        <p:txBody>
          <a:bodyPr lIns="91425" tIns="91425" rIns="91425" bIns="91425" anchor="t" anchorCtr="0">
            <a:noAutofit/>
          </a:bodyPr>
          <a:lstStyle/>
          <a:p>
            <a:pPr lvl="0">
              <a:spcBef>
                <a:spcPts val="0"/>
              </a:spcBef>
              <a:buNone/>
            </a:pPr>
            <a:r>
              <a:rPr lang="en" dirty="0"/>
              <a:t>TA: A</a:t>
            </a:r>
            <a:r>
              <a:rPr lang="en-IN" dirty="0"/>
              <a:t>shish Yadav</a:t>
            </a:r>
          </a:p>
          <a:p>
            <a:pPr lvl="0">
              <a:spcBef>
                <a:spcPts val="0"/>
              </a:spcBef>
              <a:buNone/>
            </a:pPr>
            <a:r>
              <a:rPr lang="en" dirty="0"/>
              <a:t>Email: </a:t>
            </a:r>
            <a:r>
              <a:rPr lang="en-IN" u="sng" dirty="0">
                <a:solidFill>
                  <a:schemeClr val="hlink"/>
                </a:solidFill>
                <a:hlinkClick r:id="rId3"/>
              </a:rPr>
              <a:t>ayadav6</a:t>
            </a:r>
            <a:r>
              <a:rPr lang="en" u="sng" dirty="0">
                <a:solidFill>
                  <a:schemeClr val="hlink"/>
                </a:solidFill>
                <a:hlinkClick r:id="rId3"/>
              </a:rPr>
              <a:t>@ucmerced.edu</a:t>
            </a:r>
          </a:p>
          <a:p>
            <a:pPr lvl="0">
              <a:spcBef>
                <a:spcPts val="0"/>
              </a:spcBef>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
              <a:t>Interfaces</a:t>
            </a:r>
          </a:p>
        </p:txBody>
      </p:sp>
      <p:sp>
        <p:nvSpPr>
          <p:cNvPr id="183" name="Shape 183"/>
          <p:cNvSpPr txBox="1">
            <a:spLocks noGrp="1"/>
          </p:cNvSpPr>
          <p:nvPr>
            <p:ph type="body" idx="1"/>
          </p:nvPr>
        </p:nvSpPr>
        <p:spPr>
          <a:xfrm>
            <a:off x="471900" y="1824200"/>
            <a:ext cx="7985400" cy="567600"/>
          </a:xfrm>
          <a:prstGeom prst="rect">
            <a:avLst/>
          </a:prstGeom>
        </p:spPr>
        <p:txBody>
          <a:bodyPr lIns="91425" tIns="91425" rIns="91425" bIns="91425" anchor="t" anchorCtr="0">
            <a:noAutofit/>
          </a:bodyPr>
          <a:lstStyle/>
          <a:p>
            <a:pPr marL="457200" marR="0" lvl="0" indent="-317500" algn="l" rtl="0">
              <a:lnSpc>
                <a:spcPct val="115000"/>
              </a:lnSpc>
              <a:spcBef>
                <a:spcPts val="0"/>
              </a:spcBef>
              <a:spcAft>
                <a:spcPts val="1600"/>
              </a:spcAft>
              <a:buClr>
                <a:schemeClr val="lt2"/>
              </a:buClr>
              <a:buSzPct val="100000"/>
              <a:buFont typeface="Roboto"/>
            </a:pPr>
            <a:r>
              <a:rPr lang="en" dirty="0"/>
              <a:t>Similar to headers in C and C++</a:t>
            </a:r>
          </a:p>
          <a:p>
            <a:pPr marL="139700" marR="0" lvl="0" algn="l" rtl="0">
              <a:lnSpc>
                <a:spcPct val="115000"/>
              </a:lnSpc>
              <a:spcBef>
                <a:spcPts val="0"/>
              </a:spcBef>
              <a:spcAft>
                <a:spcPts val="1600"/>
              </a:spcAft>
              <a:buClr>
                <a:schemeClr val="lt2"/>
              </a:buClr>
              <a:buSzPct val="100000"/>
              <a:buNone/>
            </a:pPr>
            <a:endParaRPr lang="en" dirty="0"/>
          </a:p>
          <a:p>
            <a:pPr marR="0" lvl="0" algn="l" rtl="0">
              <a:lnSpc>
                <a:spcPct val="115000"/>
              </a:lnSpc>
              <a:spcBef>
                <a:spcPts val="0"/>
              </a:spcBef>
              <a:spcAft>
                <a:spcPts val="1600"/>
              </a:spcAft>
              <a:buNone/>
            </a:pPr>
            <a:r>
              <a:rPr lang="en" dirty="0"/>
              <a:t>SimpleSend.nc</a:t>
            </a:r>
          </a:p>
          <a:p>
            <a:pPr marR="0" lvl="0" algn="l" rtl="0">
              <a:lnSpc>
                <a:spcPct val="115000"/>
              </a:lnSpc>
              <a:spcBef>
                <a:spcPts val="0"/>
              </a:spcBef>
              <a:spcAft>
                <a:spcPts val="1600"/>
              </a:spcAft>
              <a:buNone/>
            </a:pPr>
            <a:endParaRPr dirty="0"/>
          </a:p>
        </p:txBody>
      </p:sp>
      <p:sp>
        <p:nvSpPr>
          <p:cNvPr id="184" name="Shape 184"/>
          <p:cNvSpPr txBox="1">
            <a:spLocks noGrp="1"/>
          </p:cNvSpPr>
          <p:nvPr>
            <p:ph type="body" idx="1"/>
          </p:nvPr>
        </p:nvSpPr>
        <p:spPr>
          <a:xfrm>
            <a:off x="529565" y="3294461"/>
            <a:ext cx="7985400" cy="1022166"/>
          </a:xfrm>
          <a:prstGeom prst="rect">
            <a:avLst/>
          </a:prstGeom>
        </p:spPr>
        <p:txBody>
          <a:bodyPr lIns="91425" tIns="91425" rIns="91425" bIns="91425" anchor="t" anchorCtr="0">
            <a:noAutofit/>
          </a:bodyPr>
          <a:lstStyle/>
          <a:p>
            <a:pPr lvl="0" rtl="0">
              <a:lnSpc>
                <a:spcPct val="142857"/>
              </a:lnSpc>
              <a:spcBef>
                <a:spcPts val="0"/>
              </a:spcBef>
              <a:spcAft>
                <a:spcPts val="0"/>
              </a:spcAft>
              <a:buNone/>
            </a:pPr>
            <a:r>
              <a:rPr lang="en" sz="900" dirty="0">
                <a:solidFill>
                  <a:srgbClr val="333333"/>
                </a:solidFill>
                <a:highlight>
                  <a:srgbClr val="FFFFFF"/>
                </a:highlight>
                <a:latin typeface="Consolas"/>
                <a:ea typeface="Consolas"/>
                <a:cs typeface="Consolas"/>
                <a:sym typeface="Consolas"/>
              </a:rPr>
              <a:t>#</a:t>
            </a:r>
            <a:r>
              <a:rPr lang="en" sz="900" dirty="0">
                <a:solidFill>
                  <a:srgbClr val="A71D5D"/>
                </a:solidFill>
                <a:highlight>
                  <a:srgbClr val="FFFFFF"/>
                </a:highlight>
                <a:latin typeface="Consolas"/>
                <a:ea typeface="Consolas"/>
                <a:cs typeface="Consolas"/>
                <a:sym typeface="Consolas"/>
              </a:rPr>
              <a:t>include</a:t>
            </a:r>
            <a:r>
              <a:rPr lang="en" sz="900" dirty="0">
                <a:solidFill>
                  <a:srgbClr val="333333"/>
                </a:solidFill>
                <a:highlight>
                  <a:srgbClr val="FFFFFF"/>
                </a:highlight>
                <a:latin typeface="Consolas"/>
                <a:ea typeface="Consolas"/>
                <a:cs typeface="Consolas"/>
                <a:sym typeface="Consolas"/>
              </a:rPr>
              <a:t> </a:t>
            </a:r>
            <a:r>
              <a:rPr lang="en" sz="900" dirty="0">
                <a:solidFill>
                  <a:srgbClr val="183691"/>
                </a:solidFill>
                <a:highlight>
                  <a:srgbClr val="FFFFFF"/>
                </a:highlight>
                <a:latin typeface="Consolas"/>
                <a:ea typeface="Consolas"/>
                <a:cs typeface="Consolas"/>
                <a:sym typeface="Consolas"/>
              </a:rPr>
              <a:t>"../../includes/packet.h"</a:t>
            </a:r>
          </a:p>
          <a:p>
            <a:pPr lvl="0" rtl="0">
              <a:lnSpc>
                <a:spcPct val="142857"/>
              </a:lnSpc>
              <a:spcBef>
                <a:spcPts val="0"/>
              </a:spcBef>
              <a:spcAft>
                <a:spcPts val="0"/>
              </a:spcAft>
              <a:buClr>
                <a:srgbClr val="000000"/>
              </a:buClr>
              <a:buSzPct val="122222"/>
              <a:buFont typeface="Arial"/>
              <a:buNone/>
            </a:pPr>
            <a:r>
              <a:rPr lang="en" sz="900" dirty="0">
                <a:solidFill>
                  <a:srgbClr val="A71D5D"/>
                </a:solidFill>
                <a:highlight>
                  <a:srgbClr val="FFFFFF"/>
                </a:highlight>
                <a:latin typeface="Consolas"/>
                <a:ea typeface="Consolas"/>
                <a:cs typeface="Consolas"/>
                <a:sym typeface="Consolas"/>
              </a:rPr>
              <a:t>interface</a:t>
            </a:r>
            <a:r>
              <a:rPr lang="en" sz="900" dirty="0">
                <a:solidFill>
                  <a:srgbClr val="333333"/>
                </a:solidFill>
                <a:highlight>
                  <a:srgbClr val="FFFFFF"/>
                </a:highlight>
                <a:latin typeface="Consolas"/>
                <a:ea typeface="Consolas"/>
                <a:cs typeface="Consolas"/>
                <a:sym typeface="Consolas"/>
              </a:rPr>
              <a:t> SimpleSend{</a:t>
            </a:r>
          </a:p>
          <a:p>
            <a:pPr lvl="0" rtl="0">
              <a:lnSpc>
                <a:spcPct val="142857"/>
              </a:lnSpc>
              <a:spcBef>
                <a:spcPts val="0"/>
              </a:spcBef>
              <a:spcAft>
                <a:spcPts val="0"/>
              </a:spcAft>
              <a:buClr>
                <a:srgbClr val="000000"/>
              </a:buClr>
              <a:buSzPct val="122222"/>
              <a:buFont typeface="Arial"/>
              <a:buNone/>
            </a:pPr>
            <a:r>
              <a:rPr lang="en" sz="900" dirty="0">
                <a:solidFill>
                  <a:srgbClr val="333333"/>
                </a:solidFill>
                <a:highlight>
                  <a:srgbClr val="FFFFFF"/>
                </a:highlight>
                <a:latin typeface="Consolas"/>
                <a:ea typeface="Consolas"/>
                <a:cs typeface="Consolas"/>
                <a:sym typeface="Consolas"/>
              </a:rPr>
              <a:t>  </a:t>
            </a:r>
            <a:r>
              <a:rPr lang="en" sz="900" dirty="0">
                <a:solidFill>
                  <a:srgbClr val="A71D5D"/>
                </a:solidFill>
                <a:highlight>
                  <a:srgbClr val="FFFFFF"/>
                </a:highlight>
                <a:latin typeface="Consolas"/>
                <a:ea typeface="Consolas"/>
                <a:cs typeface="Consolas"/>
                <a:sym typeface="Consolas"/>
              </a:rPr>
              <a:t>command</a:t>
            </a:r>
            <a:r>
              <a:rPr lang="en" sz="900" dirty="0">
                <a:solidFill>
                  <a:srgbClr val="333333"/>
                </a:solidFill>
                <a:highlight>
                  <a:srgbClr val="FFFFFF"/>
                </a:highlight>
                <a:latin typeface="Consolas"/>
                <a:ea typeface="Consolas"/>
                <a:cs typeface="Consolas"/>
                <a:sym typeface="Consolas"/>
              </a:rPr>
              <a:t> </a:t>
            </a:r>
            <a:r>
              <a:rPr lang="en" sz="900" dirty="0">
                <a:solidFill>
                  <a:srgbClr val="0086B3"/>
                </a:solidFill>
                <a:highlight>
                  <a:srgbClr val="FFFFFF"/>
                </a:highlight>
                <a:latin typeface="Consolas"/>
                <a:ea typeface="Consolas"/>
                <a:cs typeface="Consolas"/>
                <a:sym typeface="Consolas"/>
              </a:rPr>
              <a:t>error_t</a:t>
            </a:r>
            <a:r>
              <a:rPr lang="en" sz="900" dirty="0">
                <a:solidFill>
                  <a:srgbClr val="333333"/>
                </a:solidFill>
                <a:highlight>
                  <a:srgbClr val="FFFFFF"/>
                </a:highlight>
                <a:latin typeface="Consolas"/>
                <a:ea typeface="Consolas"/>
                <a:cs typeface="Consolas"/>
                <a:sym typeface="Consolas"/>
              </a:rPr>
              <a:t> send(pack msg, </a:t>
            </a:r>
            <a:r>
              <a:rPr lang="en" sz="900" dirty="0">
                <a:solidFill>
                  <a:srgbClr val="0086B3"/>
                </a:solidFill>
                <a:highlight>
                  <a:srgbClr val="FFFFFF"/>
                </a:highlight>
                <a:latin typeface="Consolas"/>
                <a:ea typeface="Consolas"/>
                <a:cs typeface="Consolas"/>
                <a:sym typeface="Consolas"/>
              </a:rPr>
              <a:t>uint16_t</a:t>
            </a:r>
            <a:r>
              <a:rPr lang="en" sz="900" dirty="0">
                <a:solidFill>
                  <a:srgbClr val="333333"/>
                </a:solidFill>
                <a:highlight>
                  <a:srgbClr val="FFFFFF"/>
                </a:highlight>
                <a:latin typeface="Consolas"/>
                <a:ea typeface="Consolas"/>
                <a:cs typeface="Consolas"/>
                <a:sym typeface="Consolas"/>
              </a:rPr>
              <a:t> dest );</a:t>
            </a:r>
          </a:p>
          <a:p>
            <a:pPr lvl="0" rtl="0">
              <a:lnSpc>
                <a:spcPct val="142857"/>
              </a:lnSpc>
              <a:spcBef>
                <a:spcPts val="0"/>
              </a:spcBef>
              <a:spcAft>
                <a:spcPts val="0"/>
              </a:spcAft>
              <a:buClr>
                <a:srgbClr val="000000"/>
              </a:buClr>
              <a:buSzPct val="122222"/>
              <a:buFont typeface="Arial"/>
              <a:buNone/>
            </a:pPr>
            <a:r>
              <a:rPr lang="en" sz="900" dirty="0">
                <a:solidFill>
                  <a:srgbClr val="333333"/>
                </a:solidFill>
                <a:highlight>
                  <a:srgbClr val="FFFFFF"/>
                </a:highlight>
                <a:latin typeface="Consolas"/>
                <a:ea typeface="Consolas"/>
                <a:cs typeface="Consolas"/>
                <a:sym typeface="Consolas"/>
              </a:rPr>
              <a:t>}</a:t>
            </a:r>
          </a:p>
          <a:p>
            <a:pPr lvl="0" rtl="0">
              <a:lnSpc>
                <a:spcPct val="142857"/>
              </a:lnSpc>
              <a:spcBef>
                <a:spcPts val="0"/>
              </a:spcBef>
              <a:spcAft>
                <a:spcPts val="0"/>
              </a:spcAft>
              <a:buClr>
                <a:srgbClr val="000000"/>
              </a:buClr>
              <a:buSzPct val="122222"/>
              <a:buFont typeface="Arial"/>
              <a:buNone/>
            </a:pPr>
            <a:endParaRPr lang="en" sz="900" dirty="0">
              <a:solidFill>
                <a:srgbClr val="333333"/>
              </a:solidFill>
              <a:highlight>
                <a:srgbClr val="FFFFFF"/>
              </a:highlight>
              <a:latin typeface="Consolas"/>
              <a:ea typeface="Consolas"/>
              <a:cs typeface="Consolas"/>
              <a:sym typeface="Consolas"/>
            </a:endParaRPr>
          </a:p>
          <a:p>
            <a:pPr lvl="0" rtl="0">
              <a:lnSpc>
                <a:spcPct val="142857"/>
              </a:lnSpc>
              <a:spcBef>
                <a:spcPts val="0"/>
              </a:spcBef>
              <a:spcAft>
                <a:spcPts val="0"/>
              </a:spcAft>
              <a:buClr>
                <a:srgbClr val="000000"/>
              </a:buClr>
              <a:buSzPct val="122222"/>
              <a:buFont typeface="Arial"/>
              <a:buNone/>
            </a:pPr>
            <a:endParaRPr lang="en" sz="900" dirty="0">
              <a:solidFill>
                <a:srgbClr val="333333"/>
              </a:solidFill>
              <a:highlight>
                <a:srgbClr val="FFFFFF"/>
              </a:highlight>
              <a:latin typeface="Consolas"/>
              <a:ea typeface="Consolas"/>
              <a:cs typeface="Consolas"/>
              <a:sym typeface="Consolas"/>
            </a:endParaRPr>
          </a:p>
          <a:p>
            <a:pPr lvl="0" rtl="0">
              <a:lnSpc>
                <a:spcPct val="142857"/>
              </a:lnSpc>
              <a:spcBef>
                <a:spcPts val="0"/>
              </a:spcBef>
              <a:spcAft>
                <a:spcPts val="0"/>
              </a:spcAft>
              <a:buClr>
                <a:srgbClr val="000000"/>
              </a:buClr>
              <a:buSzPct val="122222"/>
              <a:buFont typeface="Arial"/>
              <a:buNone/>
            </a:pPr>
            <a:endParaRPr lang="en" sz="900" dirty="0">
              <a:solidFill>
                <a:srgbClr val="333333"/>
              </a:solidFill>
              <a:highlight>
                <a:srgbClr val="FFFFFF"/>
              </a:highlight>
              <a:latin typeface="Consolas"/>
              <a:ea typeface="Consolas"/>
              <a:cs typeface="Consolas"/>
              <a:sym typeface="Consolas"/>
            </a:endParaRPr>
          </a:p>
          <a:p>
            <a:pPr marR="0" lvl="0" algn="l" rtl="0">
              <a:lnSpc>
                <a:spcPct val="115000"/>
              </a:lnSpc>
              <a:spcBef>
                <a:spcPts val="0"/>
              </a:spcBef>
              <a:spcAft>
                <a:spcPts val="16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SimpleSendP.nc - Module Header</a:t>
            </a:r>
          </a:p>
        </p:txBody>
      </p:sp>
      <p:sp>
        <p:nvSpPr>
          <p:cNvPr id="190" name="Shape 190"/>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lnSpc>
                <a:spcPct val="142857"/>
              </a:lnSpc>
              <a:spcBef>
                <a:spcPts val="0"/>
              </a:spcBef>
              <a:spcAft>
                <a:spcPts val="0"/>
              </a:spcAft>
              <a:buNone/>
            </a:pPr>
            <a:r>
              <a:rPr lang="en" sz="900" dirty="0">
                <a:solidFill>
                  <a:srgbClr val="A71D5D"/>
                </a:solidFill>
                <a:highlight>
                  <a:srgbClr val="FFFFFF"/>
                </a:highlight>
                <a:latin typeface="Consolas"/>
                <a:ea typeface="Consolas"/>
                <a:cs typeface="Consolas"/>
                <a:sym typeface="Consolas"/>
              </a:rPr>
              <a:t>module</a:t>
            </a:r>
            <a:r>
              <a:rPr lang="en" sz="900" dirty="0">
                <a:solidFill>
                  <a:srgbClr val="333333"/>
                </a:solidFill>
                <a:highlight>
                  <a:srgbClr val="FFFFFF"/>
                </a:highlight>
                <a:latin typeface="Consolas"/>
                <a:ea typeface="Consolas"/>
                <a:cs typeface="Consolas"/>
                <a:sym typeface="Consolas"/>
              </a:rPr>
              <a:t> SimpleSendP{</a:t>
            </a:r>
          </a:p>
          <a:p>
            <a:pPr lvl="0">
              <a:lnSpc>
                <a:spcPct val="142857"/>
              </a:lnSpc>
              <a:spcBef>
                <a:spcPts val="0"/>
              </a:spcBef>
              <a:spcAft>
                <a:spcPts val="0"/>
              </a:spcAft>
              <a:buNone/>
            </a:pPr>
            <a:r>
              <a:rPr lang="en" sz="900" dirty="0">
                <a:solidFill>
                  <a:srgbClr val="333333"/>
                </a:solidFill>
                <a:highlight>
                  <a:srgbClr val="FFFFFF"/>
                </a:highlight>
                <a:latin typeface="Consolas"/>
                <a:ea typeface="Consolas"/>
                <a:cs typeface="Consolas"/>
                <a:sym typeface="Consolas"/>
              </a:rPr>
              <a:t>  </a:t>
            </a:r>
            <a:r>
              <a:rPr lang="en" sz="900" dirty="0">
                <a:solidFill>
                  <a:srgbClr val="A71D5D"/>
                </a:solidFill>
                <a:highlight>
                  <a:srgbClr val="FFFFFF"/>
                </a:highlight>
                <a:latin typeface="Consolas"/>
                <a:ea typeface="Consolas"/>
                <a:cs typeface="Consolas"/>
                <a:sym typeface="Consolas"/>
              </a:rPr>
              <a:t>provides</a:t>
            </a:r>
            <a:r>
              <a:rPr lang="en" sz="900" dirty="0">
                <a:solidFill>
                  <a:srgbClr val="333333"/>
                </a:solidFill>
                <a:highlight>
                  <a:srgbClr val="FFFFFF"/>
                </a:highlight>
                <a:latin typeface="Consolas"/>
                <a:ea typeface="Consolas"/>
                <a:cs typeface="Consolas"/>
                <a:sym typeface="Consolas"/>
              </a:rPr>
              <a:t> </a:t>
            </a:r>
            <a:r>
              <a:rPr lang="en" sz="900" dirty="0">
                <a:solidFill>
                  <a:srgbClr val="A71D5D"/>
                </a:solidFill>
                <a:highlight>
                  <a:srgbClr val="FFFFFF"/>
                </a:highlight>
                <a:latin typeface="Consolas"/>
                <a:ea typeface="Consolas"/>
                <a:cs typeface="Consolas"/>
                <a:sym typeface="Consolas"/>
              </a:rPr>
              <a:t>interface</a:t>
            </a:r>
            <a:r>
              <a:rPr lang="en" sz="900" dirty="0">
                <a:solidFill>
                  <a:srgbClr val="333333"/>
                </a:solidFill>
                <a:highlight>
                  <a:srgbClr val="FFFFFF"/>
                </a:highlight>
                <a:latin typeface="Consolas"/>
                <a:ea typeface="Consolas"/>
                <a:cs typeface="Consolas"/>
                <a:sym typeface="Consolas"/>
              </a:rPr>
              <a:t> SimpleSend;</a:t>
            </a:r>
          </a:p>
          <a:p>
            <a:pPr lvl="0">
              <a:lnSpc>
                <a:spcPct val="142857"/>
              </a:lnSpc>
              <a:spcBef>
                <a:spcPts val="0"/>
              </a:spcBef>
              <a:spcAft>
                <a:spcPts val="0"/>
              </a:spcAft>
              <a:buNone/>
            </a:pPr>
            <a:r>
              <a:rPr lang="en" sz="900" dirty="0">
                <a:solidFill>
                  <a:srgbClr val="333333"/>
                </a:solidFill>
                <a:highlight>
                  <a:srgbClr val="FFFFFF"/>
                </a:highlight>
                <a:latin typeface="Consolas"/>
                <a:ea typeface="Consolas"/>
                <a:cs typeface="Consolas"/>
                <a:sym typeface="Consolas"/>
              </a:rPr>
              <a:t>  </a:t>
            </a:r>
            <a:r>
              <a:rPr lang="en" sz="900" dirty="0">
                <a:solidFill>
                  <a:srgbClr val="A71D5D"/>
                </a:solidFill>
                <a:highlight>
                  <a:srgbClr val="FFFFFF"/>
                </a:highlight>
                <a:latin typeface="Consolas"/>
                <a:ea typeface="Consolas"/>
                <a:cs typeface="Consolas"/>
                <a:sym typeface="Consolas"/>
              </a:rPr>
              <a:t>uses</a:t>
            </a:r>
            <a:r>
              <a:rPr lang="en" sz="900" dirty="0">
                <a:solidFill>
                  <a:srgbClr val="333333"/>
                </a:solidFill>
                <a:highlight>
                  <a:srgbClr val="FFFFFF"/>
                </a:highlight>
                <a:latin typeface="Consolas"/>
                <a:ea typeface="Consolas"/>
                <a:cs typeface="Consolas"/>
                <a:sym typeface="Consolas"/>
              </a:rPr>
              <a:t> </a:t>
            </a:r>
            <a:r>
              <a:rPr lang="en" sz="900" dirty="0">
                <a:solidFill>
                  <a:srgbClr val="A71D5D"/>
                </a:solidFill>
                <a:highlight>
                  <a:srgbClr val="FFFFFF"/>
                </a:highlight>
                <a:latin typeface="Consolas"/>
                <a:ea typeface="Consolas"/>
                <a:cs typeface="Consolas"/>
                <a:sym typeface="Consolas"/>
              </a:rPr>
              <a:t>interface</a:t>
            </a:r>
            <a:r>
              <a:rPr lang="en" sz="900" dirty="0">
                <a:solidFill>
                  <a:srgbClr val="333333"/>
                </a:solidFill>
                <a:highlight>
                  <a:srgbClr val="FFFFFF"/>
                </a:highlight>
                <a:latin typeface="Consolas"/>
                <a:ea typeface="Consolas"/>
                <a:cs typeface="Consolas"/>
                <a:sym typeface="Consolas"/>
              </a:rPr>
              <a:t> Queue&lt;sendInfo*&gt;;</a:t>
            </a:r>
          </a:p>
          <a:p>
            <a:pPr lvl="0">
              <a:lnSpc>
                <a:spcPct val="142857"/>
              </a:lnSpc>
              <a:spcBef>
                <a:spcPts val="0"/>
              </a:spcBef>
              <a:spcAft>
                <a:spcPts val="0"/>
              </a:spcAft>
              <a:buNone/>
            </a:pPr>
            <a:r>
              <a:rPr lang="en" sz="900" dirty="0">
                <a:solidFill>
                  <a:srgbClr val="333333"/>
                </a:solidFill>
                <a:highlight>
                  <a:srgbClr val="FFFFFF"/>
                </a:highlight>
                <a:latin typeface="Consolas"/>
                <a:ea typeface="Consolas"/>
                <a:cs typeface="Consolas"/>
                <a:sym typeface="Consolas"/>
              </a:rPr>
              <a:t>  </a:t>
            </a:r>
            <a:r>
              <a:rPr lang="en" sz="900" dirty="0">
                <a:solidFill>
                  <a:srgbClr val="A71D5D"/>
                </a:solidFill>
                <a:highlight>
                  <a:srgbClr val="FFFFFF"/>
                </a:highlight>
                <a:latin typeface="Consolas"/>
                <a:ea typeface="Consolas"/>
                <a:cs typeface="Consolas"/>
                <a:sym typeface="Consolas"/>
              </a:rPr>
              <a:t>uses</a:t>
            </a:r>
            <a:r>
              <a:rPr lang="en" sz="900" dirty="0">
                <a:solidFill>
                  <a:srgbClr val="333333"/>
                </a:solidFill>
                <a:highlight>
                  <a:srgbClr val="FFFFFF"/>
                </a:highlight>
                <a:latin typeface="Consolas"/>
                <a:ea typeface="Consolas"/>
                <a:cs typeface="Consolas"/>
                <a:sym typeface="Consolas"/>
              </a:rPr>
              <a:t> </a:t>
            </a:r>
            <a:r>
              <a:rPr lang="en" sz="900" dirty="0">
                <a:solidFill>
                  <a:srgbClr val="A71D5D"/>
                </a:solidFill>
                <a:highlight>
                  <a:srgbClr val="FFFFFF"/>
                </a:highlight>
                <a:latin typeface="Consolas"/>
                <a:ea typeface="Consolas"/>
                <a:cs typeface="Consolas"/>
                <a:sym typeface="Consolas"/>
              </a:rPr>
              <a:t>interface</a:t>
            </a:r>
            <a:r>
              <a:rPr lang="en" sz="900" dirty="0">
                <a:solidFill>
                  <a:srgbClr val="333333"/>
                </a:solidFill>
                <a:highlight>
                  <a:srgbClr val="FFFFFF"/>
                </a:highlight>
                <a:latin typeface="Consolas"/>
                <a:ea typeface="Consolas"/>
                <a:cs typeface="Consolas"/>
                <a:sym typeface="Consolas"/>
              </a:rPr>
              <a:t> Pool&lt;sendInfo&gt;;</a:t>
            </a:r>
          </a:p>
          <a:p>
            <a:pPr lvl="0">
              <a:lnSpc>
                <a:spcPct val="142857"/>
              </a:lnSpc>
              <a:spcBef>
                <a:spcPts val="0"/>
              </a:spcBef>
              <a:spcAft>
                <a:spcPts val="0"/>
              </a:spcAft>
              <a:buNone/>
            </a:pPr>
            <a:r>
              <a:rPr lang="en" sz="900" dirty="0">
                <a:solidFill>
                  <a:srgbClr val="333333"/>
                </a:solidFill>
                <a:highlight>
                  <a:srgbClr val="FFFFFF"/>
                </a:highlight>
                <a:latin typeface="Consolas"/>
                <a:ea typeface="Consolas"/>
                <a:cs typeface="Consolas"/>
                <a:sym typeface="Consolas"/>
              </a:rPr>
              <a:t>  </a:t>
            </a:r>
            <a:r>
              <a:rPr lang="en" sz="900" dirty="0">
                <a:solidFill>
                  <a:srgbClr val="A71D5D"/>
                </a:solidFill>
                <a:highlight>
                  <a:srgbClr val="FFFFFF"/>
                </a:highlight>
                <a:latin typeface="Consolas"/>
                <a:ea typeface="Consolas"/>
                <a:cs typeface="Consolas"/>
                <a:sym typeface="Consolas"/>
              </a:rPr>
              <a:t>uses</a:t>
            </a:r>
            <a:r>
              <a:rPr lang="en" sz="900" dirty="0">
                <a:solidFill>
                  <a:srgbClr val="333333"/>
                </a:solidFill>
                <a:highlight>
                  <a:srgbClr val="FFFFFF"/>
                </a:highlight>
                <a:latin typeface="Consolas"/>
                <a:ea typeface="Consolas"/>
                <a:cs typeface="Consolas"/>
                <a:sym typeface="Consolas"/>
              </a:rPr>
              <a:t> </a:t>
            </a:r>
            <a:r>
              <a:rPr lang="en" sz="900" dirty="0">
                <a:solidFill>
                  <a:srgbClr val="A71D5D"/>
                </a:solidFill>
                <a:highlight>
                  <a:srgbClr val="FFFFFF"/>
                </a:highlight>
                <a:latin typeface="Consolas"/>
                <a:ea typeface="Consolas"/>
                <a:cs typeface="Consolas"/>
                <a:sym typeface="Consolas"/>
              </a:rPr>
              <a:t>interface</a:t>
            </a:r>
            <a:r>
              <a:rPr lang="en" sz="900" dirty="0">
                <a:solidFill>
                  <a:srgbClr val="333333"/>
                </a:solidFill>
                <a:highlight>
                  <a:srgbClr val="FFFFFF"/>
                </a:highlight>
                <a:latin typeface="Consolas"/>
                <a:ea typeface="Consolas"/>
                <a:cs typeface="Consolas"/>
                <a:sym typeface="Consolas"/>
              </a:rPr>
              <a:t> Timer&lt;TMilli&gt; </a:t>
            </a:r>
            <a:r>
              <a:rPr lang="en" sz="900" dirty="0">
                <a:solidFill>
                  <a:srgbClr val="A71D5D"/>
                </a:solidFill>
                <a:highlight>
                  <a:srgbClr val="FFFFFF"/>
                </a:highlight>
                <a:latin typeface="Consolas"/>
                <a:ea typeface="Consolas"/>
                <a:cs typeface="Consolas"/>
                <a:sym typeface="Consolas"/>
              </a:rPr>
              <a:t>as</a:t>
            </a:r>
            <a:r>
              <a:rPr lang="en" sz="900" dirty="0">
                <a:solidFill>
                  <a:srgbClr val="333333"/>
                </a:solidFill>
                <a:highlight>
                  <a:srgbClr val="FFFFFF"/>
                </a:highlight>
                <a:latin typeface="Consolas"/>
                <a:ea typeface="Consolas"/>
                <a:cs typeface="Consolas"/>
                <a:sym typeface="Consolas"/>
              </a:rPr>
              <a:t> sendTimer;</a:t>
            </a:r>
          </a:p>
          <a:p>
            <a:pPr lvl="0">
              <a:lnSpc>
                <a:spcPct val="142857"/>
              </a:lnSpc>
              <a:spcBef>
                <a:spcPts val="0"/>
              </a:spcBef>
              <a:spcAft>
                <a:spcPts val="0"/>
              </a:spcAft>
              <a:buNone/>
            </a:pPr>
            <a:r>
              <a:rPr lang="en" sz="900" dirty="0">
                <a:solidFill>
                  <a:srgbClr val="333333"/>
                </a:solidFill>
                <a:highlight>
                  <a:srgbClr val="FFFFFF"/>
                </a:highlight>
                <a:latin typeface="Consolas"/>
                <a:ea typeface="Consolas"/>
                <a:cs typeface="Consolas"/>
                <a:sym typeface="Consolas"/>
              </a:rPr>
              <a:t>  </a:t>
            </a:r>
            <a:r>
              <a:rPr lang="en" sz="900" dirty="0">
                <a:solidFill>
                  <a:srgbClr val="A71D5D"/>
                </a:solidFill>
                <a:highlight>
                  <a:srgbClr val="FFFFFF"/>
                </a:highlight>
                <a:latin typeface="Consolas"/>
                <a:ea typeface="Consolas"/>
                <a:cs typeface="Consolas"/>
                <a:sym typeface="Consolas"/>
              </a:rPr>
              <a:t>uses</a:t>
            </a:r>
            <a:r>
              <a:rPr lang="en" sz="900" dirty="0">
                <a:solidFill>
                  <a:srgbClr val="333333"/>
                </a:solidFill>
                <a:highlight>
                  <a:srgbClr val="FFFFFF"/>
                </a:highlight>
                <a:latin typeface="Consolas"/>
                <a:ea typeface="Consolas"/>
                <a:cs typeface="Consolas"/>
                <a:sym typeface="Consolas"/>
              </a:rPr>
              <a:t> </a:t>
            </a:r>
            <a:r>
              <a:rPr lang="en" sz="900" dirty="0">
                <a:solidFill>
                  <a:srgbClr val="A71D5D"/>
                </a:solidFill>
                <a:highlight>
                  <a:srgbClr val="FFFFFF"/>
                </a:highlight>
                <a:latin typeface="Consolas"/>
                <a:ea typeface="Consolas"/>
                <a:cs typeface="Consolas"/>
                <a:sym typeface="Consolas"/>
              </a:rPr>
              <a:t>interface</a:t>
            </a:r>
            <a:r>
              <a:rPr lang="en" sz="900" dirty="0">
                <a:solidFill>
                  <a:srgbClr val="333333"/>
                </a:solidFill>
                <a:highlight>
                  <a:srgbClr val="FFFFFF"/>
                </a:highlight>
                <a:latin typeface="Consolas"/>
                <a:ea typeface="Consolas"/>
                <a:cs typeface="Consolas"/>
                <a:sym typeface="Consolas"/>
              </a:rPr>
              <a:t> Packet;</a:t>
            </a:r>
          </a:p>
          <a:p>
            <a:pPr lvl="0">
              <a:lnSpc>
                <a:spcPct val="142857"/>
              </a:lnSpc>
              <a:spcBef>
                <a:spcPts val="0"/>
              </a:spcBef>
              <a:spcAft>
                <a:spcPts val="0"/>
              </a:spcAft>
              <a:buNone/>
            </a:pPr>
            <a:r>
              <a:rPr lang="en" sz="900" dirty="0">
                <a:solidFill>
                  <a:srgbClr val="333333"/>
                </a:solidFill>
                <a:highlight>
                  <a:srgbClr val="FFFFFF"/>
                </a:highlight>
                <a:latin typeface="Consolas"/>
                <a:ea typeface="Consolas"/>
                <a:cs typeface="Consolas"/>
                <a:sym typeface="Consolas"/>
              </a:rPr>
              <a:t>  </a:t>
            </a:r>
            <a:r>
              <a:rPr lang="en" sz="900" dirty="0">
                <a:solidFill>
                  <a:srgbClr val="A71D5D"/>
                </a:solidFill>
                <a:highlight>
                  <a:srgbClr val="FFFFFF"/>
                </a:highlight>
                <a:latin typeface="Consolas"/>
                <a:ea typeface="Consolas"/>
                <a:cs typeface="Consolas"/>
                <a:sym typeface="Consolas"/>
              </a:rPr>
              <a:t>uses</a:t>
            </a:r>
            <a:r>
              <a:rPr lang="en" sz="900" dirty="0">
                <a:solidFill>
                  <a:srgbClr val="333333"/>
                </a:solidFill>
                <a:highlight>
                  <a:srgbClr val="FFFFFF"/>
                </a:highlight>
                <a:latin typeface="Consolas"/>
                <a:ea typeface="Consolas"/>
                <a:cs typeface="Consolas"/>
                <a:sym typeface="Consolas"/>
              </a:rPr>
              <a:t> </a:t>
            </a:r>
            <a:r>
              <a:rPr lang="en" sz="900" dirty="0">
                <a:solidFill>
                  <a:srgbClr val="A71D5D"/>
                </a:solidFill>
                <a:highlight>
                  <a:srgbClr val="FFFFFF"/>
                </a:highlight>
                <a:latin typeface="Consolas"/>
                <a:ea typeface="Consolas"/>
                <a:cs typeface="Consolas"/>
                <a:sym typeface="Consolas"/>
              </a:rPr>
              <a:t>interface</a:t>
            </a:r>
            <a:r>
              <a:rPr lang="en" sz="900" dirty="0">
                <a:solidFill>
                  <a:srgbClr val="333333"/>
                </a:solidFill>
                <a:highlight>
                  <a:srgbClr val="FFFFFF"/>
                </a:highlight>
                <a:latin typeface="Consolas"/>
                <a:ea typeface="Consolas"/>
                <a:cs typeface="Consolas"/>
                <a:sym typeface="Consolas"/>
              </a:rPr>
              <a:t> AMPacket;</a:t>
            </a:r>
          </a:p>
          <a:p>
            <a:pPr lvl="0">
              <a:lnSpc>
                <a:spcPct val="142857"/>
              </a:lnSpc>
              <a:spcBef>
                <a:spcPts val="0"/>
              </a:spcBef>
              <a:spcAft>
                <a:spcPts val="0"/>
              </a:spcAft>
              <a:buNone/>
            </a:pPr>
            <a:r>
              <a:rPr lang="en" sz="900" dirty="0">
                <a:solidFill>
                  <a:srgbClr val="333333"/>
                </a:solidFill>
                <a:highlight>
                  <a:srgbClr val="FFFFFF"/>
                </a:highlight>
                <a:latin typeface="Consolas"/>
                <a:ea typeface="Consolas"/>
                <a:cs typeface="Consolas"/>
                <a:sym typeface="Consolas"/>
              </a:rPr>
              <a:t>  </a:t>
            </a:r>
            <a:r>
              <a:rPr lang="en" sz="900" dirty="0">
                <a:solidFill>
                  <a:srgbClr val="A71D5D"/>
                </a:solidFill>
                <a:highlight>
                  <a:srgbClr val="FFFFFF"/>
                </a:highlight>
                <a:latin typeface="Consolas"/>
                <a:ea typeface="Consolas"/>
                <a:cs typeface="Consolas"/>
                <a:sym typeface="Consolas"/>
              </a:rPr>
              <a:t>uses</a:t>
            </a:r>
            <a:r>
              <a:rPr lang="en" sz="900" dirty="0">
                <a:solidFill>
                  <a:srgbClr val="333333"/>
                </a:solidFill>
                <a:highlight>
                  <a:srgbClr val="FFFFFF"/>
                </a:highlight>
                <a:latin typeface="Consolas"/>
                <a:ea typeface="Consolas"/>
                <a:cs typeface="Consolas"/>
                <a:sym typeface="Consolas"/>
              </a:rPr>
              <a:t> </a:t>
            </a:r>
            <a:r>
              <a:rPr lang="en" sz="900" dirty="0">
                <a:solidFill>
                  <a:srgbClr val="A71D5D"/>
                </a:solidFill>
                <a:highlight>
                  <a:srgbClr val="FFFFFF"/>
                </a:highlight>
                <a:latin typeface="Consolas"/>
                <a:ea typeface="Consolas"/>
                <a:cs typeface="Consolas"/>
                <a:sym typeface="Consolas"/>
              </a:rPr>
              <a:t>interface</a:t>
            </a:r>
            <a:r>
              <a:rPr lang="en" sz="900" dirty="0">
                <a:solidFill>
                  <a:srgbClr val="333333"/>
                </a:solidFill>
                <a:highlight>
                  <a:srgbClr val="FFFFFF"/>
                </a:highlight>
                <a:latin typeface="Consolas"/>
                <a:ea typeface="Consolas"/>
                <a:cs typeface="Consolas"/>
                <a:sym typeface="Consolas"/>
              </a:rPr>
              <a:t> AMSend;</a:t>
            </a:r>
          </a:p>
          <a:p>
            <a:pPr lvl="0">
              <a:lnSpc>
                <a:spcPct val="142857"/>
              </a:lnSpc>
              <a:spcBef>
                <a:spcPts val="0"/>
              </a:spcBef>
              <a:spcAft>
                <a:spcPts val="0"/>
              </a:spcAft>
              <a:buNone/>
            </a:pPr>
            <a:r>
              <a:rPr lang="en" sz="900" dirty="0">
                <a:solidFill>
                  <a:srgbClr val="333333"/>
                </a:solidFill>
                <a:highlight>
                  <a:srgbClr val="FFFFFF"/>
                </a:highlight>
                <a:latin typeface="Consolas"/>
                <a:ea typeface="Consolas"/>
                <a:cs typeface="Consolas"/>
                <a:sym typeface="Consolas"/>
              </a:rPr>
              <a:t>  </a:t>
            </a:r>
            <a:r>
              <a:rPr lang="en" sz="900" dirty="0">
                <a:solidFill>
                  <a:srgbClr val="A71D5D"/>
                </a:solidFill>
                <a:highlight>
                  <a:srgbClr val="FFFFFF"/>
                </a:highlight>
                <a:latin typeface="Consolas"/>
                <a:ea typeface="Consolas"/>
                <a:cs typeface="Consolas"/>
                <a:sym typeface="Consolas"/>
              </a:rPr>
              <a:t>uses</a:t>
            </a:r>
            <a:r>
              <a:rPr lang="en" sz="900" dirty="0">
                <a:solidFill>
                  <a:srgbClr val="333333"/>
                </a:solidFill>
                <a:highlight>
                  <a:srgbClr val="FFFFFF"/>
                </a:highlight>
                <a:latin typeface="Consolas"/>
                <a:ea typeface="Consolas"/>
                <a:cs typeface="Consolas"/>
                <a:sym typeface="Consolas"/>
              </a:rPr>
              <a:t> </a:t>
            </a:r>
            <a:r>
              <a:rPr lang="en" sz="900" dirty="0">
                <a:solidFill>
                  <a:srgbClr val="A71D5D"/>
                </a:solidFill>
                <a:highlight>
                  <a:srgbClr val="FFFFFF"/>
                </a:highlight>
                <a:latin typeface="Consolas"/>
                <a:ea typeface="Consolas"/>
                <a:cs typeface="Consolas"/>
                <a:sym typeface="Consolas"/>
              </a:rPr>
              <a:t>interface</a:t>
            </a:r>
            <a:r>
              <a:rPr lang="en" sz="900" dirty="0">
                <a:solidFill>
                  <a:srgbClr val="333333"/>
                </a:solidFill>
                <a:highlight>
                  <a:srgbClr val="FFFFFF"/>
                </a:highlight>
                <a:latin typeface="Consolas"/>
                <a:ea typeface="Consolas"/>
                <a:cs typeface="Consolas"/>
                <a:sym typeface="Consolas"/>
              </a:rPr>
              <a:t> Random;</a:t>
            </a:r>
          </a:p>
          <a:p>
            <a:pPr lvl="0" rtl="0">
              <a:lnSpc>
                <a:spcPct val="142857"/>
              </a:lnSpc>
              <a:spcBef>
                <a:spcPts val="0"/>
              </a:spcBef>
              <a:spcAft>
                <a:spcPts val="0"/>
              </a:spcAft>
              <a:buNone/>
            </a:pPr>
            <a:r>
              <a:rPr lang="en" sz="900" dirty="0">
                <a:solidFill>
                  <a:srgbClr val="333333"/>
                </a:solidFill>
                <a:highlight>
                  <a:srgbClr val="FFFFFF"/>
                </a:highlight>
                <a:latin typeface="Consolas"/>
                <a:ea typeface="Consolas"/>
                <a:cs typeface="Consolas"/>
                <a:sym typeface="Consolas"/>
              </a:rPr>
              <a:t>}</a:t>
            </a:r>
          </a:p>
          <a:p>
            <a:pPr lvl="0">
              <a:lnSpc>
                <a:spcPct val="142857"/>
              </a:lnSpc>
              <a:spcBef>
                <a:spcPts val="0"/>
              </a:spcBef>
              <a:spcAft>
                <a:spcPts val="0"/>
              </a:spcAft>
              <a:buNone/>
            </a:pPr>
            <a:endParaRPr sz="900" dirty="0">
              <a:solidFill>
                <a:srgbClr val="333333"/>
              </a:solidFill>
              <a:highlight>
                <a:srgbClr val="FFFFFF"/>
              </a:highlight>
              <a:latin typeface="Consolas"/>
              <a:ea typeface="Consolas"/>
              <a:cs typeface="Consolas"/>
              <a:sym typeface="Consolas"/>
            </a:endParaRPr>
          </a:p>
          <a:p>
            <a:pPr lvl="0">
              <a:spcBef>
                <a:spcPts val="0"/>
              </a:spcBef>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SimpleSendC - Configuration</a:t>
            </a:r>
          </a:p>
        </p:txBody>
      </p:sp>
      <p:sp>
        <p:nvSpPr>
          <p:cNvPr id="196" name="Shape 196"/>
          <p:cNvSpPr txBox="1">
            <a:spLocks noGrp="1"/>
          </p:cNvSpPr>
          <p:nvPr>
            <p:ph type="body" idx="1"/>
          </p:nvPr>
        </p:nvSpPr>
        <p:spPr>
          <a:xfrm>
            <a:off x="471900" y="1919075"/>
            <a:ext cx="3999900" cy="2710199"/>
          </a:xfrm>
          <a:prstGeom prst="rect">
            <a:avLst/>
          </a:prstGeom>
        </p:spPr>
        <p:txBody>
          <a:bodyPr lIns="91425" tIns="91425" rIns="91425" bIns="91425" anchor="t" anchorCtr="0">
            <a:noAutofit/>
          </a:bodyPr>
          <a:lstStyle/>
          <a:p>
            <a:pPr lvl="0">
              <a:lnSpc>
                <a:spcPct val="142857"/>
              </a:lnSpc>
              <a:spcBef>
                <a:spcPts val="0"/>
              </a:spcBef>
              <a:spcAft>
                <a:spcPts val="0"/>
              </a:spcAft>
              <a:buNone/>
            </a:pPr>
            <a:r>
              <a:rPr lang="en-IN" sz="900" dirty="0">
                <a:solidFill>
                  <a:srgbClr val="333333"/>
                </a:solidFill>
                <a:highlight>
                  <a:srgbClr val="FFFFFF"/>
                </a:highlight>
                <a:latin typeface="Consolas"/>
                <a:ea typeface="Consolas"/>
                <a:cs typeface="Consolas"/>
                <a:sym typeface="Consolas"/>
              </a:rPr>
              <a:t>#</a:t>
            </a:r>
            <a:r>
              <a:rPr lang="en-IN" sz="900" dirty="0">
                <a:solidFill>
                  <a:srgbClr val="A71D5D"/>
                </a:solidFill>
                <a:highlight>
                  <a:srgbClr val="FFFFFF"/>
                </a:highlight>
                <a:latin typeface="Consolas"/>
                <a:ea typeface="Consolas"/>
                <a:cs typeface="Consolas"/>
                <a:sym typeface="Consolas"/>
              </a:rPr>
              <a:t>include</a:t>
            </a:r>
            <a:r>
              <a:rPr lang="en-IN" sz="900" dirty="0">
                <a:solidFill>
                  <a:srgbClr val="333333"/>
                </a:solidFill>
                <a:highlight>
                  <a:srgbClr val="FFFFFF"/>
                </a:highlight>
                <a:latin typeface="Consolas"/>
                <a:ea typeface="Consolas"/>
                <a:cs typeface="Consolas"/>
                <a:sym typeface="Consolas"/>
              </a:rPr>
              <a:t> </a:t>
            </a:r>
            <a:r>
              <a:rPr lang="en-IN" sz="900" dirty="0">
                <a:solidFill>
                  <a:srgbClr val="183691"/>
                </a:solidFill>
                <a:highlight>
                  <a:srgbClr val="FFFFFF"/>
                </a:highlight>
                <a:latin typeface="Consolas"/>
                <a:ea typeface="Consolas"/>
                <a:cs typeface="Consolas"/>
                <a:sym typeface="Consolas"/>
              </a:rPr>
              <a:t>"../../includes/</a:t>
            </a:r>
            <a:r>
              <a:rPr lang="en-IN" sz="900" dirty="0" err="1">
                <a:solidFill>
                  <a:srgbClr val="183691"/>
                </a:solidFill>
                <a:highlight>
                  <a:srgbClr val="FFFFFF"/>
                </a:highlight>
                <a:latin typeface="Consolas"/>
                <a:ea typeface="Consolas"/>
                <a:cs typeface="Consolas"/>
                <a:sym typeface="Consolas"/>
              </a:rPr>
              <a:t>packet.h</a:t>
            </a:r>
            <a:r>
              <a:rPr lang="en-IN" sz="900" dirty="0">
                <a:solidFill>
                  <a:srgbClr val="183691"/>
                </a:solidFill>
                <a:highlight>
                  <a:srgbClr val="FFFFFF"/>
                </a:highlight>
                <a:latin typeface="Consolas"/>
                <a:ea typeface="Consolas"/>
                <a:cs typeface="Consolas"/>
                <a:sym typeface="Consolas"/>
              </a:rPr>
              <a:t>"</a:t>
            </a:r>
          </a:p>
          <a:p>
            <a:pPr lvl="0">
              <a:lnSpc>
                <a:spcPct val="142857"/>
              </a:lnSpc>
              <a:spcBef>
                <a:spcPts val="0"/>
              </a:spcBef>
              <a:spcAft>
                <a:spcPts val="0"/>
              </a:spcAft>
              <a:buNone/>
            </a:pPr>
            <a:r>
              <a:rPr lang="en-IN" sz="900" dirty="0">
                <a:solidFill>
                  <a:srgbClr val="A71D5D"/>
                </a:solidFill>
                <a:highlight>
                  <a:srgbClr val="FFFFFF"/>
                </a:highlight>
                <a:latin typeface="Consolas"/>
                <a:ea typeface="Consolas"/>
                <a:cs typeface="Consolas"/>
                <a:sym typeface="Consolas"/>
              </a:rPr>
              <a:t>configuration</a:t>
            </a:r>
            <a:r>
              <a:rPr lang="en-IN" sz="900" dirty="0">
                <a:solidFill>
                  <a:srgbClr val="333333"/>
                </a:solidFill>
                <a:highlight>
                  <a:srgbClr val="FFFFFF"/>
                </a:highlight>
                <a:latin typeface="Consolas"/>
                <a:ea typeface="Consolas"/>
                <a:cs typeface="Consolas"/>
                <a:sym typeface="Consolas"/>
              </a:rPr>
              <a:t> </a:t>
            </a:r>
            <a:r>
              <a:rPr lang="en-IN" sz="900" dirty="0" err="1">
                <a:solidFill>
                  <a:srgbClr val="333333"/>
                </a:solidFill>
                <a:highlight>
                  <a:srgbClr val="FFFFFF"/>
                </a:highlight>
                <a:latin typeface="Consolas"/>
                <a:ea typeface="Consolas"/>
                <a:cs typeface="Consolas"/>
                <a:sym typeface="Consolas"/>
              </a:rPr>
              <a:t>SimpleSendC</a:t>
            </a:r>
            <a:r>
              <a:rPr lang="en-IN" sz="900" dirty="0">
                <a:solidFill>
                  <a:srgbClr val="333333"/>
                </a:solidFill>
                <a:highlight>
                  <a:srgbClr val="FFFFFF"/>
                </a:highlight>
                <a:latin typeface="Consolas"/>
                <a:ea typeface="Consolas"/>
                <a:cs typeface="Consolas"/>
                <a:sym typeface="Consolas"/>
              </a:rPr>
              <a:t>{</a:t>
            </a:r>
          </a:p>
          <a:p>
            <a:pPr lvl="0">
              <a:lnSpc>
                <a:spcPct val="142857"/>
              </a:lnSpc>
              <a:spcBef>
                <a:spcPts val="0"/>
              </a:spcBef>
              <a:spcAft>
                <a:spcPts val="0"/>
              </a:spcAft>
              <a:buNone/>
            </a:pPr>
            <a:r>
              <a:rPr lang="en-IN" sz="900" dirty="0">
                <a:solidFill>
                  <a:srgbClr val="333333"/>
                </a:solidFill>
                <a:highlight>
                  <a:srgbClr val="FFFFFF"/>
                </a:highlight>
                <a:latin typeface="Consolas"/>
                <a:ea typeface="Consolas"/>
                <a:cs typeface="Consolas"/>
                <a:sym typeface="Consolas"/>
              </a:rPr>
              <a:t>  </a:t>
            </a:r>
            <a:r>
              <a:rPr lang="en-IN" sz="900" dirty="0">
                <a:solidFill>
                  <a:srgbClr val="A71D5D"/>
                </a:solidFill>
                <a:highlight>
                  <a:srgbClr val="FFFFFF"/>
                </a:highlight>
                <a:latin typeface="Consolas"/>
                <a:ea typeface="Consolas"/>
                <a:cs typeface="Consolas"/>
                <a:sym typeface="Consolas"/>
              </a:rPr>
              <a:t>provides</a:t>
            </a:r>
            <a:r>
              <a:rPr lang="en-IN" sz="900" dirty="0">
                <a:solidFill>
                  <a:srgbClr val="333333"/>
                </a:solidFill>
                <a:highlight>
                  <a:srgbClr val="FFFFFF"/>
                </a:highlight>
                <a:latin typeface="Consolas"/>
                <a:ea typeface="Consolas"/>
                <a:cs typeface="Consolas"/>
                <a:sym typeface="Consolas"/>
              </a:rPr>
              <a:t> </a:t>
            </a:r>
            <a:r>
              <a:rPr lang="en-IN" sz="900" dirty="0">
                <a:solidFill>
                  <a:srgbClr val="A71D5D"/>
                </a:solidFill>
                <a:highlight>
                  <a:srgbClr val="FFFFFF"/>
                </a:highlight>
                <a:latin typeface="Consolas"/>
                <a:ea typeface="Consolas"/>
                <a:cs typeface="Consolas"/>
                <a:sym typeface="Consolas"/>
              </a:rPr>
              <a:t>interface</a:t>
            </a:r>
            <a:r>
              <a:rPr lang="en-IN" sz="900" dirty="0">
                <a:solidFill>
                  <a:srgbClr val="333333"/>
                </a:solidFill>
                <a:highlight>
                  <a:srgbClr val="FFFFFF"/>
                </a:highlight>
                <a:latin typeface="Consolas"/>
                <a:ea typeface="Consolas"/>
                <a:cs typeface="Consolas"/>
                <a:sym typeface="Consolas"/>
              </a:rPr>
              <a:t> </a:t>
            </a:r>
            <a:r>
              <a:rPr lang="en-IN" sz="900" dirty="0" err="1">
                <a:solidFill>
                  <a:srgbClr val="333333"/>
                </a:solidFill>
                <a:highlight>
                  <a:srgbClr val="FFFFFF"/>
                </a:highlight>
                <a:latin typeface="Consolas"/>
                <a:ea typeface="Consolas"/>
                <a:cs typeface="Consolas"/>
                <a:sym typeface="Consolas"/>
              </a:rPr>
              <a:t>SimpleSend</a:t>
            </a:r>
            <a:r>
              <a:rPr lang="en-IN" sz="900" dirty="0">
                <a:solidFill>
                  <a:srgbClr val="333333"/>
                </a:solidFill>
                <a:highlight>
                  <a:srgbClr val="FFFFFF"/>
                </a:highlight>
                <a:latin typeface="Consolas"/>
                <a:ea typeface="Consolas"/>
                <a:cs typeface="Consolas"/>
                <a:sym typeface="Consolas"/>
              </a:rPr>
              <a:t>;</a:t>
            </a:r>
          </a:p>
          <a:p>
            <a:pPr lvl="0">
              <a:lnSpc>
                <a:spcPct val="142857"/>
              </a:lnSpc>
              <a:spcBef>
                <a:spcPts val="0"/>
              </a:spcBef>
              <a:spcAft>
                <a:spcPts val="0"/>
              </a:spcAft>
              <a:buNone/>
            </a:pPr>
            <a:r>
              <a:rPr lang="en-IN" sz="900" dirty="0">
                <a:solidFill>
                  <a:srgbClr val="333333"/>
                </a:solidFill>
                <a:highlight>
                  <a:srgbClr val="FFFFFF"/>
                </a:highlight>
                <a:latin typeface="Consolas"/>
                <a:ea typeface="Consolas"/>
                <a:cs typeface="Consolas"/>
                <a:sym typeface="Consolas"/>
              </a:rPr>
              <a:t>}</a:t>
            </a:r>
          </a:p>
          <a:p>
            <a:pPr lvl="0">
              <a:lnSpc>
                <a:spcPct val="142857"/>
              </a:lnSpc>
              <a:spcBef>
                <a:spcPts val="0"/>
              </a:spcBef>
              <a:spcAft>
                <a:spcPts val="0"/>
              </a:spcAft>
              <a:buNone/>
            </a:pPr>
            <a:r>
              <a:rPr lang="en-IN" sz="900" dirty="0">
                <a:solidFill>
                  <a:srgbClr val="A71D5D"/>
                </a:solidFill>
                <a:highlight>
                  <a:srgbClr val="FFFFFF"/>
                </a:highlight>
                <a:latin typeface="Consolas"/>
                <a:ea typeface="Consolas"/>
                <a:cs typeface="Consolas"/>
                <a:sym typeface="Consolas"/>
              </a:rPr>
              <a:t>components</a:t>
            </a:r>
            <a:r>
              <a:rPr lang="en-IN" sz="900" dirty="0">
                <a:solidFill>
                  <a:srgbClr val="333333"/>
                </a:solidFill>
                <a:highlight>
                  <a:srgbClr val="FFFFFF"/>
                </a:highlight>
                <a:latin typeface="Consolas"/>
                <a:ea typeface="Consolas"/>
                <a:cs typeface="Consolas"/>
                <a:sym typeface="Consolas"/>
              </a:rPr>
              <a:t> </a:t>
            </a:r>
            <a:r>
              <a:rPr lang="en-IN" sz="900" dirty="0">
                <a:solidFill>
                  <a:srgbClr val="A71D5D"/>
                </a:solidFill>
                <a:highlight>
                  <a:srgbClr val="FFFFFF"/>
                </a:highlight>
                <a:latin typeface="Consolas"/>
                <a:ea typeface="Consolas"/>
                <a:cs typeface="Consolas"/>
                <a:sym typeface="Consolas"/>
              </a:rPr>
              <a:t>as</a:t>
            </a:r>
            <a:r>
              <a:rPr lang="en-IN" sz="900" dirty="0">
                <a:solidFill>
                  <a:srgbClr val="333333"/>
                </a:solidFill>
                <a:highlight>
                  <a:srgbClr val="FFFFFF"/>
                </a:highlight>
                <a:latin typeface="Consolas"/>
                <a:ea typeface="Consolas"/>
                <a:cs typeface="Consolas"/>
                <a:sym typeface="Consolas"/>
              </a:rPr>
              <a:t> App;</a:t>
            </a:r>
          </a:p>
          <a:p>
            <a:pPr lvl="0">
              <a:lnSpc>
                <a:spcPct val="142857"/>
              </a:lnSpc>
              <a:spcBef>
                <a:spcPts val="0"/>
              </a:spcBef>
              <a:spcAft>
                <a:spcPts val="0"/>
              </a:spcAft>
              <a:buNone/>
            </a:pPr>
            <a:r>
              <a:rPr lang="en-IN" sz="900" dirty="0">
                <a:solidFill>
                  <a:srgbClr val="333333"/>
                </a:solidFill>
                <a:highlight>
                  <a:srgbClr val="FFFFFF"/>
                </a:highlight>
                <a:latin typeface="Consolas"/>
                <a:ea typeface="Consolas"/>
                <a:cs typeface="Consolas"/>
                <a:sym typeface="Consolas"/>
              </a:rPr>
              <a:t>  </a:t>
            </a:r>
            <a:r>
              <a:rPr lang="en-IN" sz="900" dirty="0" err="1">
                <a:solidFill>
                  <a:srgbClr val="333333"/>
                </a:solidFill>
                <a:highlight>
                  <a:srgbClr val="FFFFFF"/>
                </a:highlight>
                <a:latin typeface="Consolas"/>
                <a:ea typeface="Consolas"/>
                <a:cs typeface="Consolas"/>
                <a:sym typeface="Consolas"/>
              </a:rPr>
              <a:t>SimpleSend</a:t>
            </a:r>
            <a:r>
              <a:rPr lang="en-IN" sz="900" dirty="0">
                <a:solidFill>
                  <a:srgbClr val="333333"/>
                </a:solidFill>
                <a:highlight>
                  <a:srgbClr val="FFFFFF"/>
                </a:highlight>
                <a:latin typeface="Consolas"/>
                <a:ea typeface="Consolas"/>
                <a:cs typeface="Consolas"/>
                <a:sym typeface="Consolas"/>
              </a:rPr>
              <a:t> = </a:t>
            </a:r>
            <a:r>
              <a:rPr lang="en-IN" sz="900" dirty="0" err="1">
                <a:solidFill>
                  <a:srgbClr val="333333"/>
                </a:solidFill>
                <a:highlight>
                  <a:srgbClr val="FFFFFF"/>
                </a:highlight>
                <a:latin typeface="Consolas"/>
                <a:ea typeface="Consolas"/>
                <a:cs typeface="Consolas"/>
                <a:sym typeface="Consolas"/>
              </a:rPr>
              <a:t>App.SimpleSend</a:t>
            </a:r>
            <a:r>
              <a:rPr lang="en-IN" sz="900" dirty="0">
                <a:solidFill>
                  <a:srgbClr val="333333"/>
                </a:solidFill>
                <a:highlight>
                  <a:srgbClr val="FFFFFF"/>
                </a:highlight>
                <a:latin typeface="Consolas"/>
                <a:ea typeface="Consolas"/>
                <a:cs typeface="Consolas"/>
                <a:sym typeface="Consolas"/>
              </a:rPr>
              <a:t>;</a:t>
            </a:r>
          </a:p>
          <a:p>
            <a:pPr lvl="0">
              <a:lnSpc>
                <a:spcPct val="142857"/>
              </a:lnSpc>
              <a:spcBef>
                <a:spcPts val="0"/>
              </a:spcBef>
              <a:spcAft>
                <a:spcPts val="0"/>
              </a:spcAft>
              <a:buNone/>
            </a:pPr>
            <a:r>
              <a:rPr lang="en-IN" sz="900" dirty="0">
                <a:solidFill>
                  <a:srgbClr val="333333"/>
                </a:solidFill>
                <a:highlight>
                  <a:srgbClr val="FFFFFF"/>
                </a:highlight>
                <a:latin typeface="Consolas"/>
                <a:ea typeface="Consolas"/>
                <a:cs typeface="Consolas"/>
                <a:sym typeface="Consolas"/>
              </a:rPr>
              <a:t>  </a:t>
            </a:r>
            <a:r>
              <a:rPr lang="en-IN" sz="900" dirty="0">
                <a:solidFill>
                  <a:srgbClr val="A71D5D"/>
                </a:solidFill>
                <a:highlight>
                  <a:srgbClr val="FFFFFF"/>
                </a:highlight>
                <a:latin typeface="Consolas"/>
                <a:ea typeface="Consolas"/>
                <a:cs typeface="Consolas"/>
                <a:sym typeface="Consolas"/>
              </a:rPr>
              <a:t>components</a:t>
            </a:r>
            <a:r>
              <a:rPr lang="en-IN" sz="900" dirty="0">
                <a:solidFill>
                  <a:srgbClr val="333333"/>
                </a:solidFill>
                <a:highlight>
                  <a:srgbClr val="FFFFFF"/>
                </a:highlight>
                <a:latin typeface="Consolas"/>
                <a:ea typeface="Consolas"/>
                <a:cs typeface="Consolas"/>
                <a:sym typeface="Consolas"/>
              </a:rPr>
              <a:t> </a:t>
            </a:r>
            <a:r>
              <a:rPr lang="en-IN" sz="900" dirty="0">
                <a:solidFill>
                  <a:srgbClr val="A71D5D"/>
                </a:solidFill>
                <a:highlight>
                  <a:srgbClr val="FFFFFF"/>
                </a:highlight>
                <a:latin typeface="Consolas"/>
                <a:ea typeface="Consolas"/>
                <a:cs typeface="Consolas"/>
                <a:sym typeface="Consolas"/>
              </a:rPr>
              <a:t>new</a:t>
            </a:r>
            <a:r>
              <a:rPr lang="en-IN" sz="900" dirty="0">
                <a:solidFill>
                  <a:srgbClr val="333333"/>
                </a:solidFill>
                <a:highlight>
                  <a:srgbClr val="FFFFFF"/>
                </a:highlight>
                <a:latin typeface="Consolas"/>
                <a:ea typeface="Consolas"/>
                <a:cs typeface="Consolas"/>
                <a:sym typeface="Consolas"/>
              </a:rPr>
              <a:t> </a:t>
            </a:r>
            <a:r>
              <a:rPr lang="en-IN" sz="900" dirty="0" err="1">
                <a:solidFill>
                  <a:srgbClr val="0086B3"/>
                </a:solidFill>
                <a:highlight>
                  <a:srgbClr val="FFFFFF"/>
                </a:highlight>
                <a:latin typeface="Consolas"/>
                <a:ea typeface="Consolas"/>
                <a:cs typeface="Consolas"/>
                <a:sym typeface="Consolas"/>
              </a:rPr>
              <a:t>TimerMilliC</a:t>
            </a:r>
            <a:r>
              <a:rPr lang="en-IN" sz="900" dirty="0">
                <a:solidFill>
                  <a:srgbClr val="333333"/>
                </a:solidFill>
                <a:highlight>
                  <a:srgbClr val="FFFFFF"/>
                </a:highlight>
                <a:latin typeface="Consolas"/>
                <a:ea typeface="Consolas"/>
                <a:cs typeface="Consolas"/>
                <a:sym typeface="Consolas"/>
              </a:rPr>
              <a:t>() </a:t>
            </a:r>
            <a:r>
              <a:rPr lang="en-IN" sz="900" dirty="0">
                <a:solidFill>
                  <a:srgbClr val="A71D5D"/>
                </a:solidFill>
                <a:highlight>
                  <a:srgbClr val="FFFFFF"/>
                </a:highlight>
                <a:latin typeface="Consolas"/>
                <a:ea typeface="Consolas"/>
                <a:cs typeface="Consolas"/>
                <a:sym typeface="Consolas"/>
              </a:rPr>
              <a:t>as</a:t>
            </a:r>
            <a:r>
              <a:rPr lang="en-IN" sz="900" dirty="0">
                <a:solidFill>
                  <a:srgbClr val="333333"/>
                </a:solidFill>
                <a:highlight>
                  <a:srgbClr val="FFFFFF"/>
                </a:highlight>
                <a:latin typeface="Consolas"/>
                <a:ea typeface="Consolas"/>
                <a:cs typeface="Consolas"/>
                <a:sym typeface="Consolas"/>
              </a:rPr>
              <a:t> </a:t>
            </a:r>
            <a:r>
              <a:rPr lang="en-IN" sz="900" dirty="0" err="1">
                <a:solidFill>
                  <a:srgbClr val="333333"/>
                </a:solidFill>
                <a:highlight>
                  <a:srgbClr val="FFFFFF"/>
                </a:highlight>
                <a:latin typeface="Consolas"/>
                <a:ea typeface="Consolas"/>
                <a:cs typeface="Consolas"/>
                <a:sym typeface="Consolas"/>
              </a:rPr>
              <a:t>sendTimer</a:t>
            </a:r>
            <a:r>
              <a:rPr lang="en-IN" sz="900" dirty="0">
                <a:solidFill>
                  <a:srgbClr val="333333"/>
                </a:solidFill>
                <a:highlight>
                  <a:srgbClr val="FFFFFF"/>
                </a:highlight>
                <a:latin typeface="Consolas"/>
                <a:ea typeface="Consolas"/>
                <a:cs typeface="Consolas"/>
                <a:sym typeface="Consolas"/>
              </a:rPr>
              <a:t>;</a:t>
            </a:r>
          </a:p>
          <a:p>
            <a:pPr lvl="0">
              <a:lnSpc>
                <a:spcPct val="142857"/>
              </a:lnSpc>
              <a:spcBef>
                <a:spcPts val="0"/>
              </a:spcBef>
              <a:spcAft>
                <a:spcPts val="0"/>
              </a:spcAft>
              <a:buNone/>
            </a:pPr>
            <a:r>
              <a:rPr lang="en-IN" sz="900" dirty="0">
                <a:solidFill>
                  <a:srgbClr val="333333"/>
                </a:solidFill>
                <a:highlight>
                  <a:srgbClr val="FFFFFF"/>
                </a:highlight>
                <a:latin typeface="Consolas"/>
                <a:ea typeface="Consolas"/>
                <a:cs typeface="Consolas"/>
                <a:sym typeface="Consolas"/>
              </a:rPr>
              <a:t>  </a:t>
            </a:r>
            <a:r>
              <a:rPr lang="en-IN" sz="900" dirty="0">
                <a:solidFill>
                  <a:srgbClr val="A71D5D"/>
                </a:solidFill>
                <a:highlight>
                  <a:srgbClr val="FFFFFF"/>
                </a:highlight>
                <a:latin typeface="Consolas"/>
                <a:ea typeface="Consolas"/>
                <a:cs typeface="Consolas"/>
                <a:sym typeface="Consolas"/>
              </a:rPr>
              <a:t>components</a:t>
            </a:r>
            <a:r>
              <a:rPr lang="en-IN" sz="900" dirty="0">
                <a:solidFill>
                  <a:srgbClr val="333333"/>
                </a:solidFill>
                <a:highlight>
                  <a:srgbClr val="FFFFFF"/>
                </a:highlight>
                <a:latin typeface="Consolas"/>
                <a:ea typeface="Consolas"/>
                <a:cs typeface="Consolas"/>
                <a:sym typeface="Consolas"/>
              </a:rPr>
              <a:t> </a:t>
            </a:r>
            <a:r>
              <a:rPr lang="en-IN" sz="900" dirty="0" err="1">
                <a:solidFill>
                  <a:srgbClr val="333333"/>
                </a:solidFill>
                <a:highlight>
                  <a:srgbClr val="FFFFFF"/>
                </a:highlight>
                <a:latin typeface="Consolas"/>
                <a:ea typeface="Consolas"/>
                <a:cs typeface="Consolas"/>
                <a:sym typeface="Consolas"/>
              </a:rPr>
              <a:t>RandomC</a:t>
            </a:r>
            <a:r>
              <a:rPr lang="en-IN" sz="900" dirty="0">
                <a:solidFill>
                  <a:srgbClr val="333333"/>
                </a:solidFill>
                <a:highlight>
                  <a:srgbClr val="FFFFFF"/>
                </a:highlight>
                <a:latin typeface="Consolas"/>
                <a:ea typeface="Consolas"/>
                <a:cs typeface="Consolas"/>
                <a:sym typeface="Consolas"/>
              </a:rPr>
              <a:t> </a:t>
            </a:r>
            <a:r>
              <a:rPr lang="en-IN" sz="900" dirty="0">
                <a:solidFill>
                  <a:srgbClr val="A71D5D"/>
                </a:solidFill>
                <a:highlight>
                  <a:srgbClr val="FFFFFF"/>
                </a:highlight>
                <a:latin typeface="Consolas"/>
                <a:ea typeface="Consolas"/>
                <a:cs typeface="Consolas"/>
                <a:sym typeface="Consolas"/>
              </a:rPr>
              <a:t>as</a:t>
            </a:r>
            <a:r>
              <a:rPr lang="en-IN" sz="900" dirty="0">
                <a:solidFill>
                  <a:srgbClr val="333333"/>
                </a:solidFill>
                <a:highlight>
                  <a:srgbClr val="FFFFFF"/>
                </a:highlight>
                <a:latin typeface="Consolas"/>
                <a:ea typeface="Consolas"/>
                <a:cs typeface="Consolas"/>
                <a:sym typeface="Consolas"/>
              </a:rPr>
              <a:t> Random;</a:t>
            </a:r>
          </a:p>
          <a:p>
            <a:pPr lvl="0" rtl="0">
              <a:lnSpc>
                <a:spcPct val="142857"/>
              </a:lnSpc>
              <a:spcBef>
                <a:spcPts val="0"/>
              </a:spcBef>
              <a:spcAft>
                <a:spcPts val="0"/>
              </a:spcAft>
              <a:buNone/>
            </a:pPr>
            <a:r>
              <a:rPr lang="en-IN" sz="900" dirty="0">
                <a:solidFill>
                  <a:srgbClr val="333333"/>
                </a:solidFill>
                <a:highlight>
                  <a:srgbClr val="FFFFFF"/>
                </a:highlight>
                <a:latin typeface="Consolas"/>
                <a:ea typeface="Consolas"/>
                <a:cs typeface="Consolas"/>
                <a:sym typeface="Consolas"/>
              </a:rPr>
              <a:t>  </a:t>
            </a:r>
            <a:r>
              <a:rPr lang="en-IN" sz="900" dirty="0">
                <a:solidFill>
                  <a:srgbClr val="A71D5D"/>
                </a:solidFill>
                <a:highlight>
                  <a:srgbClr val="FFFFFF"/>
                </a:highlight>
                <a:latin typeface="Consolas"/>
                <a:ea typeface="Consolas"/>
                <a:cs typeface="Consolas"/>
                <a:sym typeface="Consolas"/>
              </a:rPr>
              <a:t>components</a:t>
            </a:r>
            <a:r>
              <a:rPr lang="en-IN" sz="900" dirty="0">
                <a:solidFill>
                  <a:srgbClr val="333333"/>
                </a:solidFill>
                <a:highlight>
                  <a:srgbClr val="FFFFFF"/>
                </a:highlight>
                <a:latin typeface="Consolas"/>
                <a:ea typeface="Consolas"/>
                <a:cs typeface="Consolas"/>
                <a:sym typeface="Consolas"/>
              </a:rPr>
              <a:t> </a:t>
            </a:r>
            <a:r>
              <a:rPr lang="en-IN" sz="900" dirty="0">
                <a:solidFill>
                  <a:srgbClr val="A71D5D"/>
                </a:solidFill>
                <a:highlight>
                  <a:srgbClr val="FFFFFF"/>
                </a:highlight>
                <a:latin typeface="Consolas"/>
                <a:ea typeface="Consolas"/>
                <a:cs typeface="Consolas"/>
                <a:sym typeface="Consolas"/>
              </a:rPr>
              <a:t>new</a:t>
            </a:r>
            <a:r>
              <a:rPr lang="en-IN" sz="900" dirty="0">
                <a:solidFill>
                  <a:srgbClr val="333333"/>
                </a:solidFill>
                <a:highlight>
                  <a:srgbClr val="FFFFFF"/>
                </a:highlight>
                <a:latin typeface="Consolas"/>
                <a:ea typeface="Consolas"/>
                <a:cs typeface="Consolas"/>
                <a:sym typeface="Consolas"/>
              </a:rPr>
              <a:t> </a:t>
            </a:r>
            <a:r>
              <a:rPr lang="en-IN" sz="900" dirty="0" err="1">
                <a:solidFill>
                  <a:srgbClr val="0086B3"/>
                </a:solidFill>
                <a:highlight>
                  <a:srgbClr val="FFFFFF"/>
                </a:highlight>
                <a:latin typeface="Consolas"/>
                <a:ea typeface="Consolas"/>
                <a:cs typeface="Consolas"/>
                <a:sym typeface="Consolas"/>
              </a:rPr>
              <a:t>AMSenderC</a:t>
            </a:r>
            <a:r>
              <a:rPr lang="en-IN" sz="900" dirty="0">
                <a:solidFill>
                  <a:srgbClr val="333333"/>
                </a:solidFill>
                <a:highlight>
                  <a:srgbClr val="FFFFFF"/>
                </a:highlight>
                <a:latin typeface="Consolas"/>
                <a:ea typeface="Consolas"/>
                <a:cs typeface="Consolas"/>
                <a:sym typeface="Consolas"/>
              </a:rPr>
              <a:t>(AM_PACK);</a:t>
            </a:r>
          </a:p>
          <a:p>
            <a:pPr lvl="0">
              <a:lnSpc>
                <a:spcPct val="142857"/>
              </a:lnSpc>
              <a:spcBef>
                <a:spcPts val="0"/>
              </a:spcBef>
              <a:spcAft>
                <a:spcPts val="0"/>
              </a:spcAft>
              <a:buNone/>
            </a:pPr>
            <a:endParaRPr lang="en-IN" sz="900" dirty="0">
              <a:solidFill>
                <a:srgbClr val="333333"/>
              </a:solidFill>
              <a:highlight>
                <a:srgbClr val="FFFFFF"/>
              </a:highlight>
              <a:latin typeface="Consolas"/>
              <a:ea typeface="Consolas"/>
              <a:cs typeface="Consolas"/>
              <a:sym typeface="Consolas"/>
            </a:endParaRPr>
          </a:p>
          <a:p>
            <a:pPr lvl="0">
              <a:lnSpc>
                <a:spcPct val="142857"/>
              </a:lnSpc>
              <a:spcBef>
                <a:spcPts val="0"/>
              </a:spcBef>
              <a:spcAft>
                <a:spcPts val="0"/>
              </a:spcAft>
              <a:buNone/>
            </a:pPr>
            <a:r>
              <a:rPr lang="en-IN" sz="900" dirty="0">
                <a:solidFill>
                  <a:srgbClr val="333333"/>
                </a:solidFill>
                <a:highlight>
                  <a:srgbClr val="FFFFFF"/>
                </a:highlight>
                <a:latin typeface="Consolas"/>
                <a:ea typeface="Consolas"/>
                <a:cs typeface="Consolas"/>
                <a:sym typeface="Consolas"/>
              </a:rPr>
              <a:t>  </a:t>
            </a:r>
            <a:r>
              <a:rPr lang="en-IN" sz="900" dirty="0" err="1">
                <a:solidFill>
                  <a:srgbClr val="333333"/>
                </a:solidFill>
                <a:highlight>
                  <a:srgbClr val="FFFFFF"/>
                </a:highlight>
                <a:latin typeface="Consolas"/>
                <a:ea typeface="Consolas"/>
                <a:cs typeface="Consolas"/>
                <a:sym typeface="Consolas"/>
              </a:rPr>
              <a:t>App.sendTimer</a:t>
            </a:r>
            <a:r>
              <a:rPr lang="en-IN" sz="900" dirty="0">
                <a:solidFill>
                  <a:srgbClr val="333333"/>
                </a:solidFill>
                <a:highlight>
                  <a:srgbClr val="FFFFFF"/>
                </a:highlight>
                <a:latin typeface="Consolas"/>
                <a:ea typeface="Consolas"/>
                <a:cs typeface="Consolas"/>
                <a:sym typeface="Consolas"/>
              </a:rPr>
              <a:t> -&gt; </a:t>
            </a:r>
            <a:r>
              <a:rPr lang="en-IN" sz="900" dirty="0" err="1">
                <a:solidFill>
                  <a:srgbClr val="333333"/>
                </a:solidFill>
                <a:highlight>
                  <a:srgbClr val="FFFFFF"/>
                </a:highlight>
                <a:latin typeface="Consolas"/>
                <a:ea typeface="Consolas"/>
                <a:cs typeface="Consolas"/>
                <a:sym typeface="Consolas"/>
              </a:rPr>
              <a:t>sendTimer</a:t>
            </a:r>
            <a:r>
              <a:rPr lang="en-IN" sz="900" dirty="0">
                <a:solidFill>
                  <a:srgbClr val="333333"/>
                </a:solidFill>
                <a:highlight>
                  <a:srgbClr val="FFFFFF"/>
                </a:highlight>
                <a:latin typeface="Consolas"/>
                <a:ea typeface="Consolas"/>
                <a:cs typeface="Consolas"/>
                <a:sym typeface="Consolas"/>
              </a:rPr>
              <a:t>;</a:t>
            </a:r>
          </a:p>
          <a:p>
            <a:pPr lvl="0" rtl="0">
              <a:lnSpc>
                <a:spcPct val="142857"/>
              </a:lnSpc>
              <a:spcBef>
                <a:spcPts val="0"/>
              </a:spcBef>
              <a:spcAft>
                <a:spcPts val="0"/>
              </a:spcAft>
              <a:buNone/>
            </a:pPr>
            <a:r>
              <a:rPr lang="en" sz="900" dirty="0">
                <a:solidFill>
                  <a:srgbClr val="333333"/>
                </a:solidFill>
                <a:highlight>
                  <a:srgbClr val="FFFFFF"/>
                </a:highlight>
                <a:latin typeface="Consolas"/>
                <a:ea typeface="Consolas"/>
                <a:cs typeface="Consolas"/>
                <a:sym typeface="Consolas"/>
              </a:rPr>
              <a:t>  </a:t>
            </a:r>
          </a:p>
        </p:txBody>
      </p:sp>
      <p:sp>
        <p:nvSpPr>
          <p:cNvPr id="197" name="Shape 197"/>
          <p:cNvSpPr txBox="1">
            <a:spLocks noGrp="1"/>
          </p:cNvSpPr>
          <p:nvPr>
            <p:ph type="body" idx="2"/>
          </p:nvPr>
        </p:nvSpPr>
        <p:spPr>
          <a:xfrm>
            <a:off x="4694250" y="1919075"/>
            <a:ext cx="3999900" cy="2710199"/>
          </a:xfrm>
          <a:prstGeom prst="rect">
            <a:avLst/>
          </a:prstGeom>
        </p:spPr>
        <p:txBody>
          <a:bodyPr lIns="91425" tIns="91425" rIns="91425" bIns="91425" anchor="t" anchorCtr="0">
            <a:noAutofit/>
          </a:bodyPr>
          <a:lstStyle/>
          <a:p>
            <a:pPr lvl="0">
              <a:lnSpc>
                <a:spcPct val="142857"/>
              </a:lnSpc>
              <a:spcBef>
                <a:spcPts val="0"/>
              </a:spcBef>
              <a:spcAft>
                <a:spcPts val="0"/>
              </a:spcAft>
              <a:buNone/>
            </a:pPr>
            <a:r>
              <a:rPr lang="en" sz="900" dirty="0">
                <a:solidFill>
                  <a:srgbClr val="333333"/>
                </a:solidFill>
                <a:highlight>
                  <a:srgbClr val="FFFFFF"/>
                </a:highlight>
                <a:latin typeface="Consolas"/>
                <a:ea typeface="Consolas"/>
                <a:cs typeface="Consolas"/>
                <a:sym typeface="Consolas"/>
              </a:rPr>
              <a:t>  App.Random -&gt; Random;</a:t>
            </a:r>
          </a:p>
          <a:p>
            <a:pPr lvl="0">
              <a:lnSpc>
                <a:spcPct val="142857"/>
              </a:lnSpc>
              <a:spcBef>
                <a:spcPts val="0"/>
              </a:spcBef>
              <a:spcAft>
                <a:spcPts val="0"/>
              </a:spcAft>
              <a:buNone/>
            </a:pPr>
            <a:r>
              <a:rPr lang="en" sz="900" dirty="0">
                <a:solidFill>
                  <a:srgbClr val="333333"/>
                </a:solidFill>
                <a:highlight>
                  <a:srgbClr val="FFFFFF"/>
                </a:highlight>
                <a:latin typeface="Consolas"/>
                <a:ea typeface="Consolas"/>
                <a:cs typeface="Consolas"/>
                <a:sym typeface="Consolas"/>
              </a:rPr>
              <a:t>  App.Packet -&gt; AMSenderC;</a:t>
            </a:r>
          </a:p>
          <a:p>
            <a:pPr lvl="0">
              <a:lnSpc>
                <a:spcPct val="142857"/>
              </a:lnSpc>
              <a:spcBef>
                <a:spcPts val="0"/>
              </a:spcBef>
              <a:spcAft>
                <a:spcPts val="0"/>
              </a:spcAft>
              <a:buNone/>
            </a:pPr>
            <a:r>
              <a:rPr lang="en" sz="900" dirty="0">
                <a:solidFill>
                  <a:srgbClr val="333333"/>
                </a:solidFill>
                <a:highlight>
                  <a:srgbClr val="FFFFFF"/>
                </a:highlight>
                <a:latin typeface="Consolas"/>
                <a:ea typeface="Consolas"/>
                <a:cs typeface="Consolas"/>
                <a:sym typeface="Consolas"/>
              </a:rPr>
              <a:t>  App.AMPacket -&gt; AMSenderC;</a:t>
            </a:r>
          </a:p>
          <a:p>
            <a:pPr lvl="0">
              <a:lnSpc>
                <a:spcPct val="142857"/>
              </a:lnSpc>
              <a:spcBef>
                <a:spcPts val="0"/>
              </a:spcBef>
              <a:spcAft>
                <a:spcPts val="0"/>
              </a:spcAft>
              <a:buNone/>
            </a:pPr>
            <a:r>
              <a:rPr lang="en" sz="900" dirty="0">
                <a:solidFill>
                  <a:srgbClr val="333333"/>
                </a:solidFill>
                <a:highlight>
                  <a:srgbClr val="FFFFFF"/>
                </a:highlight>
                <a:latin typeface="Consolas"/>
                <a:ea typeface="Consolas"/>
                <a:cs typeface="Consolas"/>
                <a:sym typeface="Consolas"/>
              </a:rPr>
              <a:t>  App.AMSend -&gt; AMSenderC;</a:t>
            </a:r>
          </a:p>
          <a:p>
            <a:pPr lvl="0">
              <a:lnSpc>
                <a:spcPct val="142857"/>
              </a:lnSpc>
              <a:spcBef>
                <a:spcPts val="0"/>
              </a:spcBef>
              <a:spcAft>
                <a:spcPts val="0"/>
              </a:spcAft>
              <a:buNone/>
            </a:pPr>
            <a:br>
              <a:rPr lang="en" sz="900" dirty="0">
                <a:solidFill>
                  <a:srgbClr val="333333"/>
                </a:solidFill>
                <a:highlight>
                  <a:srgbClr val="FFFFFF"/>
                </a:highlight>
                <a:latin typeface="Consolas"/>
                <a:ea typeface="Consolas"/>
                <a:cs typeface="Consolas"/>
                <a:sym typeface="Consolas"/>
              </a:rPr>
            </a:br>
            <a:endParaRPr lang="en" sz="900" dirty="0">
              <a:solidFill>
                <a:srgbClr val="333333"/>
              </a:solidFill>
              <a:highlight>
                <a:srgbClr val="FFFFFF"/>
              </a:highlight>
              <a:latin typeface="Consolas"/>
              <a:ea typeface="Consolas"/>
              <a:cs typeface="Consolas"/>
              <a:sym typeface="Consolas"/>
            </a:endParaRPr>
          </a:p>
          <a:p>
            <a:pPr lvl="0">
              <a:lnSpc>
                <a:spcPct val="142857"/>
              </a:lnSpc>
              <a:spcBef>
                <a:spcPts val="0"/>
              </a:spcBef>
              <a:spcAft>
                <a:spcPts val="0"/>
              </a:spcAft>
              <a:buNone/>
            </a:pPr>
            <a:r>
              <a:rPr lang="en" sz="900" dirty="0">
                <a:solidFill>
                  <a:srgbClr val="333333"/>
                </a:solidFill>
                <a:highlight>
                  <a:srgbClr val="FFFFFF"/>
                </a:highlight>
                <a:latin typeface="Consolas"/>
                <a:ea typeface="Consolas"/>
                <a:cs typeface="Consolas"/>
                <a:sym typeface="Consolas"/>
              </a:rPr>
              <a:t>  </a:t>
            </a:r>
            <a:r>
              <a:rPr lang="en" sz="900" dirty="0">
                <a:solidFill>
                  <a:srgbClr val="969896"/>
                </a:solidFill>
                <a:highlight>
                  <a:srgbClr val="FFFFFF"/>
                </a:highlight>
                <a:latin typeface="Consolas"/>
                <a:ea typeface="Consolas"/>
                <a:cs typeface="Consolas"/>
                <a:sym typeface="Consolas"/>
              </a:rPr>
              <a:t>//Lists</a:t>
            </a:r>
          </a:p>
          <a:p>
            <a:pPr lvl="0">
              <a:lnSpc>
                <a:spcPct val="142857"/>
              </a:lnSpc>
              <a:spcBef>
                <a:spcPts val="0"/>
              </a:spcBef>
              <a:spcAft>
                <a:spcPts val="0"/>
              </a:spcAft>
              <a:buNone/>
            </a:pPr>
            <a:r>
              <a:rPr lang="en" sz="900" dirty="0">
                <a:solidFill>
                  <a:srgbClr val="333333"/>
                </a:solidFill>
                <a:highlight>
                  <a:srgbClr val="FFFFFF"/>
                </a:highlight>
                <a:latin typeface="Consolas"/>
                <a:ea typeface="Consolas"/>
                <a:cs typeface="Consolas"/>
                <a:sym typeface="Consolas"/>
              </a:rPr>
              <a:t>  </a:t>
            </a:r>
            <a:r>
              <a:rPr lang="en" sz="900" dirty="0">
                <a:solidFill>
                  <a:srgbClr val="A71D5D"/>
                </a:solidFill>
                <a:highlight>
                  <a:srgbClr val="FFFFFF"/>
                </a:highlight>
                <a:latin typeface="Consolas"/>
                <a:ea typeface="Consolas"/>
                <a:cs typeface="Consolas"/>
                <a:sym typeface="Consolas"/>
              </a:rPr>
              <a:t>components</a:t>
            </a:r>
            <a:r>
              <a:rPr lang="en" sz="900" dirty="0">
                <a:solidFill>
                  <a:srgbClr val="333333"/>
                </a:solidFill>
                <a:highlight>
                  <a:srgbClr val="FFFFFF"/>
                </a:highlight>
                <a:latin typeface="Consolas"/>
                <a:ea typeface="Consolas"/>
                <a:cs typeface="Consolas"/>
                <a:sym typeface="Consolas"/>
              </a:rPr>
              <a:t> </a:t>
            </a:r>
            <a:r>
              <a:rPr lang="en" sz="900" dirty="0">
                <a:solidFill>
                  <a:srgbClr val="A71D5D"/>
                </a:solidFill>
                <a:highlight>
                  <a:srgbClr val="FFFFFF"/>
                </a:highlight>
                <a:latin typeface="Consolas"/>
                <a:ea typeface="Consolas"/>
                <a:cs typeface="Consolas"/>
                <a:sym typeface="Consolas"/>
              </a:rPr>
              <a:t>new</a:t>
            </a:r>
            <a:r>
              <a:rPr lang="en" sz="900" dirty="0">
                <a:solidFill>
                  <a:srgbClr val="333333"/>
                </a:solidFill>
                <a:highlight>
                  <a:srgbClr val="FFFFFF"/>
                </a:highlight>
                <a:latin typeface="Consolas"/>
                <a:ea typeface="Consolas"/>
                <a:cs typeface="Consolas"/>
                <a:sym typeface="Consolas"/>
              </a:rPr>
              <a:t> </a:t>
            </a:r>
            <a:r>
              <a:rPr lang="en" sz="900" dirty="0">
                <a:solidFill>
                  <a:srgbClr val="0086B3"/>
                </a:solidFill>
                <a:highlight>
                  <a:srgbClr val="FFFFFF"/>
                </a:highlight>
                <a:latin typeface="Consolas"/>
                <a:ea typeface="Consolas"/>
                <a:cs typeface="Consolas"/>
                <a:sym typeface="Consolas"/>
              </a:rPr>
              <a:t>PoolC</a:t>
            </a:r>
            <a:r>
              <a:rPr lang="en" sz="900" dirty="0">
                <a:solidFill>
                  <a:srgbClr val="333333"/>
                </a:solidFill>
                <a:highlight>
                  <a:srgbClr val="FFFFFF"/>
                </a:highlight>
                <a:latin typeface="Consolas"/>
                <a:ea typeface="Consolas"/>
                <a:cs typeface="Consolas"/>
                <a:sym typeface="Consolas"/>
              </a:rPr>
              <a:t>(sendInfo, </a:t>
            </a:r>
            <a:r>
              <a:rPr lang="en" sz="900" dirty="0">
                <a:solidFill>
                  <a:srgbClr val="0086B3"/>
                </a:solidFill>
                <a:highlight>
                  <a:srgbClr val="FFFFFF"/>
                </a:highlight>
                <a:latin typeface="Consolas"/>
                <a:ea typeface="Consolas"/>
                <a:cs typeface="Consolas"/>
                <a:sym typeface="Consolas"/>
              </a:rPr>
              <a:t>20</a:t>
            </a:r>
            <a:r>
              <a:rPr lang="en" sz="900" dirty="0">
                <a:solidFill>
                  <a:srgbClr val="333333"/>
                </a:solidFill>
                <a:highlight>
                  <a:srgbClr val="FFFFFF"/>
                </a:highlight>
                <a:latin typeface="Consolas"/>
                <a:ea typeface="Consolas"/>
                <a:cs typeface="Consolas"/>
                <a:sym typeface="Consolas"/>
              </a:rPr>
              <a:t>);</a:t>
            </a:r>
          </a:p>
          <a:p>
            <a:pPr lvl="0">
              <a:lnSpc>
                <a:spcPct val="142857"/>
              </a:lnSpc>
              <a:spcBef>
                <a:spcPts val="0"/>
              </a:spcBef>
              <a:spcAft>
                <a:spcPts val="0"/>
              </a:spcAft>
              <a:buNone/>
            </a:pPr>
            <a:r>
              <a:rPr lang="en" sz="900" dirty="0">
                <a:solidFill>
                  <a:srgbClr val="333333"/>
                </a:solidFill>
                <a:highlight>
                  <a:srgbClr val="FFFFFF"/>
                </a:highlight>
                <a:latin typeface="Consolas"/>
                <a:ea typeface="Consolas"/>
                <a:cs typeface="Consolas"/>
                <a:sym typeface="Consolas"/>
              </a:rPr>
              <a:t>  </a:t>
            </a:r>
            <a:r>
              <a:rPr lang="en" sz="900" dirty="0">
                <a:solidFill>
                  <a:srgbClr val="A71D5D"/>
                </a:solidFill>
                <a:highlight>
                  <a:srgbClr val="FFFFFF"/>
                </a:highlight>
                <a:latin typeface="Consolas"/>
                <a:ea typeface="Consolas"/>
                <a:cs typeface="Consolas"/>
                <a:sym typeface="Consolas"/>
              </a:rPr>
              <a:t>components</a:t>
            </a:r>
            <a:r>
              <a:rPr lang="en" sz="900" dirty="0">
                <a:solidFill>
                  <a:srgbClr val="333333"/>
                </a:solidFill>
                <a:highlight>
                  <a:srgbClr val="FFFFFF"/>
                </a:highlight>
                <a:latin typeface="Consolas"/>
                <a:ea typeface="Consolas"/>
                <a:cs typeface="Consolas"/>
                <a:sym typeface="Consolas"/>
              </a:rPr>
              <a:t> </a:t>
            </a:r>
            <a:r>
              <a:rPr lang="en" sz="900" dirty="0">
                <a:solidFill>
                  <a:srgbClr val="A71D5D"/>
                </a:solidFill>
                <a:highlight>
                  <a:srgbClr val="FFFFFF"/>
                </a:highlight>
                <a:latin typeface="Consolas"/>
                <a:ea typeface="Consolas"/>
                <a:cs typeface="Consolas"/>
                <a:sym typeface="Consolas"/>
              </a:rPr>
              <a:t>new</a:t>
            </a:r>
            <a:r>
              <a:rPr lang="en" sz="900" dirty="0">
                <a:solidFill>
                  <a:srgbClr val="333333"/>
                </a:solidFill>
                <a:highlight>
                  <a:srgbClr val="FFFFFF"/>
                </a:highlight>
                <a:latin typeface="Consolas"/>
                <a:ea typeface="Consolas"/>
                <a:cs typeface="Consolas"/>
                <a:sym typeface="Consolas"/>
              </a:rPr>
              <a:t> </a:t>
            </a:r>
            <a:r>
              <a:rPr lang="en" sz="900" dirty="0">
                <a:solidFill>
                  <a:srgbClr val="0086B3"/>
                </a:solidFill>
                <a:highlight>
                  <a:srgbClr val="FFFFFF"/>
                </a:highlight>
                <a:latin typeface="Consolas"/>
                <a:ea typeface="Consolas"/>
                <a:cs typeface="Consolas"/>
                <a:sym typeface="Consolas"/>
              </a:rPr>
              <a:t>QueueC</a:t>
            </a:r>
            <a:r>
              <a:rPr lang="en" sz="900" dirty="0">
                <a:solidFill>
                  <a:srgbClr val="333333"/>
                </a:solidFill>
                <a:highlight>
                  <a:srgbClr val="FFFFFF"/>
                </a:highlight>
                <a:latin typeface="Consolas"/>
                <a:ea typeface="Consolas"/>
                <a:cs typeface="Consolas"/>
                <a:sym typeface="Consolas"/>
              </a:rPr>
              <a:t>(sendInfo*, </a:t>
            </a:r>
            <a:r>
              <a:rPr lang="en" sz="900" dirty="0">
                <a:solidFill>
                  <a:srgbClr val="0086B3"/>
                </a:solidFill>
                <a:highlight>
                  <a:srgbClr val="FFFFFF"/>
                </a:highlight>
                <a:latin typeface="Consolas"/>
                <a:ea typeface="Consolas"/>
                <a:cs typeface="Consolas"/>
                <a:sym typeface="Consolas"/>
              </a:rPr>
              <a:t>20</a:t>
            </a:r>
            <a:r>
              <a:rPr lang="en" sz="900" dirty="0">
                <a:solidFill>
                  <a:srgbClr val="333333"/>
                </a:solidFill>
                <a:highlight>
                  <a:srgbClr val="FFFFFF"/>
                </a:highlight>
                <a:latin typeface="Consolas"/>
                <a:ea typeface="Consolas"/>
                <a:cs typeface="Consolas"/>
                <a:sym typeface="Consolas"/>
              </a:rPr>
              <a:t>);</a:t>
            </a:r>
          </a:p>
          <a:p>
            <a:pPr lvl="0">
              <a:lnSpc>
                <a:spcPct val="142857"/>
              </a:lnSpc>
              <a:spcBef>
                <a:spcPts val="0"/>
              </a:spcBef>
              <a:spcAft>
                <a:spcPts val="0"/>
              </a:spcAft>
              <a:buNone/>
            </a:pPr>
            <a:br>
              <a:rPr lang="en" sz="900" dirty="0">
                <a:solidFill>
                  <a:srgbClr val="333333"/>
                </a:solidFill>
                <a:highlight>
                  <a:srgbClr val="FFFFFF"/>
                </a:highlight>
                <a:latin typeface="Consolas"/>
                <a:ea typeface="Consolas"/>
                <a:cs typeface="Consolas"/>
                <a:sym typeface="Consolas"/>
              </a:rPr>
            </a:br>
            <a:endParaRPr lang="en" sz="900" dirty="0">
              <a:solidFill>
                <a:srgbClr val="333333"/>
              </a:solidFill>
              <a:highlight>
                <a:srgbClr val="FFFFFF"/>
              </a:highlight>
              <a:latin typeface="Consolas"/>
              <a:ea typeface="Consolas"/>
              <a:cs typeface="Consolas"/>
              <a:sym typeface="Consolas"/>
            </a:endParaRPr>
          </a:p>
          <a:p>
            <a:pPr lvl="0">
              <a:lnSpc>
                <a:spcPct val="142857"/>
              </a:lnSpc>
              <a:spcBef>
                <a:spcPts val="0"/>
              </a:spcBef>
              <a:spcAft>
                <a:spcPts val="0"/>
              </a:spcAft>
              <a:buNone/>
            </a:pPr>
            <a:r>
              <a:rPr lang="en" sz="900" dirty="0">
                <a:solidFill>
                  <a:srgbClr val="333333"/>
                </a:solidFill>
                <a:highlight>
                  <a:srgbClr val="FFFFFF"/>
                </a:highlight>
                <a:latin typeface="Consolas"/>
                <a:ea typeface="Consolas"/>
                <a:cs typeface="Consolas"/>
                <a:sym typeface="Consolas"/>
              </a:rPr>
              <a:t>  App.Pool -&gt; PoolC;</a:t>
            </a:r>
          </a:p>
          <a:p>
            <a:pPr lvl="0">
              <a:lnSpc>
                <a:spcPct val="142857"/>
              </a:lnSpc>
              <a:spcBef>
                <a:spcPts val="0"/>
              </a:spcBef>
              <a:spcAft>
                <a:spcPts val="0"/>
              </a:spcAft>
              <a:buNone/>
            </a:pPr>
            <a:r>
              <a:rPr lang="en" sz="900" dirty="0">
                <a:solidFill>
                  <a:srgbClr val="333333"/>
                </a:solidFill>
                <a:highlight>
                  <a:srgbClr val="FFFFFF"/>
                </a:highlight>
                <a:latin typeface="Consolas"/>
                <a:ea typeface="Consolas"/>
                <a:cs typeface="Consolas"/>
                <a:sym typeface="Consolas"/>
              </a:rPr>
              <a:t>  App.Queue -&gt; QueueC;</a:t>
            </a:r>
          </a:p>
          <a:p>
            <a:pPr lvl="0">
              <a:lnSpc>
                <a:spcPct val="142857"/>
              </a:lnSpc>
              <a:spcBef>
                <a:spcPts val="0"/>
              </a:spcBef>
              <a:spcAft>
                <a:spcPts val="0"/>
              </a:spcAft>
              <a:buNone/>
            </a:pPr>
            <a:r>
              <a:rPr lang="en" sz="900" dirty="0">
                <a:solidFill>
                  <a:srgbClr val="333333"/>
                </a:solidFill>
                <a:highlight>
                  <a:srgbClr val="FFFFFF"/>
                </a:highlight>
                <a:latin typeface="Consolas"/>
                <a:ea typeface="Consolas"/>
                <a:cs typeface="Consolas"/>
                <a:sym typeface="Consolas"/>
              </a:rPr>
              <a:t>}</a:t>
            </a:r>
          </a:p>
          <a:p>
            <a:pPr lvl="0">
              <a:spcBef>
                <a:spcPts val="0"/>
              </a:spcBef>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Sending</a:t>
            </a:r>
          </a:p>
        </p:txBody>
      </p:sp>
      <p:sp>
        <p:nvSpPr>
          <p:cNvPr id="227" name="Shape 227"/>
          <p:cNvSpPr txBox="1">
            <a:spLocks noGrp="1"/>
          </p:cNvSpPr>
          <p:nvPr>
            <p:ph type="body" idx="1"/>
          </p:nvPr>
        </p:nvSpPr>
        <p:spPr>
          <a:xfrm>
            <a:off x="471900" y="1712550"/>
            <a:ext cx="8222100" cy="2916600"/>
          </a:xfrm>
          <a:prstGeom prst="rect">
            <a:avLst/>
          </a:prstGeom>
        </p:spPr>
        <p:txBody>
          <a:bodyPr lIns="91425" tIns="91425" rIns="91425" bIns="91425" anchor="t" anchorCtr="0">
            <a:noAutofit/>
          </a:bodyPr>
          <a:lstStyle/>
          <a:p>
            <a:pPr lvl="0">
              <a:lnSpc>
                <a:spcPct val="142857"/>
              </a:lnSpc>
              <a:spcBef>
                <a:spcPts val="0"/>
              </a:spcBef>
              <a:spcAft>
                <a:spcPts val="0"/>
              </a:spcAft>
              <a:buNone/>
            </a:pPr>
            <a:r>
              <a:rPr lang="en" sz="900" dirty="0">
                <a:solidFill>
                  <a:srgbClr val="333333"/>
                </a:solidFill>
                <a:highlight>
                  <a:srgbClr val="FFFFFF"/>
                </a:highlight>
                <a:latin typeface="Consolas"/>
                <a:ea typeface="Consolas"/>
                <a:cs typeface="Consolas"/>
                <a:sym typeface="Consolas"/>
              </a:rPr>
              <a:t>  </a:t>
            </a:r>
            <a:r>
              <a:rPr lang="en" sz="900" dirty="0">
                <a:solidFill>
                  <a:srgbClr val="0086B3"/>
                </a:solidFill>
                <a:highlight>
                  <a:srgbClr val="FFFFFF"/>
                </a:highlight>
                <a:latin typeface="Consolas"/>
                <a:ea typeface="Consolas"/>
                <a:cs typeface="Consolas"/>
                <a:sym typeface="Consolas"/>
              </a:rPr>
              <a:t>error_t</a:t>
            </a:r>
            <a:r>
              <a:rPr lang="en" sz="900" dirty="0">
                <a:solidFill>
                  <a:srgbClr val="333333"/>
                </a:solidFill>
                <a:highlight>
                  <a:srgbClr val="FFFFFF"/>
                </a:highlight>
                <a:latin typeface="Consolas"/>
                <a:ea typeface="Consolas"/>
                <a:cs typeface="Consolas"/>
                <a:sym typeface="Consolas"/>
              </a:rPr>
              <a:t> send(</a:t>
            </a:r>
            <a:r>
              <a:rPr lang="en" sz="900" dirty="0">
                <a:solidFill>
                  <a:srgbClr val="0086B3"/>
                </a:solidFill>
                <a:highlight>
                  <a:srgbClr val="FFFFFF"/>
                </a:highlight>
                <a:latin typeface="Consolas"/>
                <a:ea typeface="Consolas"/>
                <a:cs typeface="Consolas"/>
                <a:sym typeface="Consolas"/>
              </a:rPr>
              <a:t>uint16_t</a:t>
            </a:r>
            <a:r>
              <a:rPr lang="en" sz="900" dirty="0">
                <a:solidFill>
                  <a:srgbClr val="333333"/>
                </a:solidFill>
                <a:highlight>
                  <a:srgbClr val="FFFFFF"/>
                </a:highlight>
                <a:latin typeface="Consolas"/>
                <a:ea typeface="Consolas"/>
                <a:cs typeface="Consolas"/>
                <a:sym typeface="Consolas"/>
              </a:rPr>
              <a:t> src, </a:t>
            </a:r>
            <a:r>
              <a:rPr lang="en" sz="900" dirty="0">
                <a:solidFill>
                  <a:srgbClr val="0086B3"/>
                </a:solidFill>
                <a:highlight>
                  <a:srgbClr val="FFFFFF"/>
                </a:highlight>
                <a:latin typeface="Consolas"/>
                <a:ea typeface="Consolas"/>
                <a:cs typeface="Consolas"/>
                <a:sym typeface="Consolas"/>
              </a:rPr>
              <a:t>uint16_t</a:t>
            </a:r>
            <a:r>
              <a:rPr lang="en" sz="900" dirty="0">
                <a:solidFill>
                  <a:srgbClr val="333333"/>
                </a:solidFill>
                <a:highlight>
                  <a:srgbClr val="FFFFFF"/>
                </a:highlight>
                <a:latin typeface="Consolas"/>
                <a:ea typeface="Consolas"/>
                <a:cs typeface="Consolas"/>
                <a:sym typeface="Consolas"/>
              </a:rPr>
              <a:t> dest, pack *message){</a:t>
            </a:r>
          </a:p>
          <a:p>
            <a:pPr lvl="0">
              <a:lnSpc>
                <a:spcPct val="142857"/>
              </a:lnSpc>
              <a:spcBef>
                <a:spcPts val="0"/>
              </a:spcBef>
              <a:spcAft>
                <a:spcPts val="0"/>
              </a:spcAft>
              <a:buNone/>
            </a:pPr>
            <a:r>
              <a:rPr lang="en" sz="900" dirty="0">
                <a:solidFill>
                  <a:srgbClr val="333333"/>
                </a:solidFill>
                <a:highlight>
                  <a:srgbClr val="FFFFFF"/>
                </a:highlight>
                <a:latin typeface="Consolas"/>
                <a:ea typeface="Consolas"/>
                <a:cs typeface="Consolas"/>
                <a:sym typeface="Consolas"/>
              </a:rPr>
              <a:t>     </a:t>
            </a:r>
            <a:r>
              <a:rPr lang="en" sz="900" dirty="0">
                <a:solidFill>
                  <a:srgbClr val="A71D5D"/>
                </a:solidFill>
                <a:highlight>
                  <a:srgbClr val="FFFFFF"/>
                </a:highlight>
                <a:latin typeface="Consolas"/>
                <a:ea typeface="Consolas"/>
                <a:cs typeface="Consolas"/>
                <a:sym typeface="Consolas"/>
              </a:rPr>
              <a:t>if</a:t>
            </a:r>
            <a:r>
              <a:rPr lang="en" sz="900" dirty="0">
                <a:solidFill>
                  <a:srgbClr val="333333"/>
                </a:solidFill>
                <a:highlight>
                  <a:srgbClr val="FFFFFF"/>
                </a:highlight>
                <a:latin typeface="Consolas"/>
                <a:ea typeface="Consolas"/>
                <a:cs typeface="Consolas"/>
                <a:sym typeface="Consolas"/>
              </a:rPr>
              <a:t>(!busy){</a:t>
            </a:r>
          </a:p>
          <a:p>
            <a:pPr lvl="0" rtl="0">
              <a:lnSpc>
                <a:spcPct val="142857"/>
              </a:lnSpc>
              <a:spcBef>
                <a:spcPts val="0"/>
              </a:spcBef>
              <a:spcAft>
                <a:spcPts val="0"/>
              </a:spcAft>
              <a:buNone/>
            </a:pPr>
            <a:r>
              <a:rPr lang="en" sz="900" dirty="0">
                <a:solidFill>
                  <a:srgbClr val="333333"/>
                </a:solidFill>
                <a:highlight>
                  <a:srgbClr val="FFFFFF"/>
                </a:highlight>
                <a:latin typeface="Consolas"/>
                <a:ea typeface="Consolas"/>
                <a:cs typeface="Consolas"/>
                <a:sym typeface="Consolas"/>
              </a:rPr>
              <a:t>        pack* msg = (pack *)(</a:t>
            </a:r>
            <a:r>
              <a:rPr lang="en" sz="900" dirty="0">
                <a:solidFill>
                  <a:srgbClr val="A71D5D"/>
                </a:solidFill>
                <a:highlight>
                  <a:srgbClr val="FFFFFF"/>
                </a:highlight>
                <a:latin typeface="Consolas"/>
                <a:ea typeface="Consolas"/>
                <a:cs typeface="Consolas"/>
                <a:sym typeface="Consolas"/>
              </a:rPr>
              <a:t>call</a:t>
            </a:r>
            <a:r>
              <a:rPr lang="en" sz="900" dirty="0">
                <a:solidFill>
                  <a:srgbClr val="333333"/>
                </a:solidFill>
                <a:highlight>
                  <a:srgbClr val="FFFFFF"/>
                </a:highlight>
                <a:latin typeface="Consolas"/>
                <a:ea typeface="Consolas"/>
                <a:cs typeface="Consolas"/>
                <a:sym typeface="Consolas"/>
              </a:rPr>
              <a:t> Packet.</a:t>
            </a:r>
            <a:r>
              <a:rPr lang="en" sz="900" dirty="0">
                <a:solidFill>
                  <a:srgbClr val="0086B3"/>
                </a:solidFill>
                <a:highlight>
                  <a:srgbClr val="FFFFFF"/>
                </a:highlight>
                <a:latin typeface="Consolas"/>
                <a:ea typeface="Consolas"/>
                <a:cs typeface="Consolas"/>
                <a:sym typeface="Consolas"/>
              </a:rPr>
              <a:t>getPayload</a:t>
            </a:r>
            <a:r>
              <a:rPr lang="en" sz="900" dirty="0">
                <a:solidFill>
                  <a:srgbClr val="333333"/>
                </a:solidFill>
                <a:highlight>
                  <a:srgbClr val="FFFFFF"/>
                </a:highlight>
                <a:latin typeface="Consolas"/>
                <a:ea typeface="Consolas"/>
                <a:cs typeface="Consolas"/>
                <a:sym typeface="Consolas"/>
              </a:rPr>
              <a:t>(&amp;pkt, </a:t>
            </a:r>
            <a:r>
              <a:rPr lang="en" sz="900" dirty="0">
                <a:solidFill>
                  <a:srgbClr val="A71D5D"/>
                </a:solidFill>
                <a:highlight>
                  <a:srgbClr val="FFFFFF"/>
                </a:highlight>
                <a:latin typeface="Consolas"/>
                <a:ea typeface="Consolas"/>
                <a:cs typeface="Consolas"/>
                <a:sym typeface="Consolas"/>
              </a:rPr>
              <a:t>sizeof</a:t>
            </a:r>
            <a:r>
              <a:rPr lang="en" sz="900" dirty="0">
                <a:solidFill>
                  <a:srgbClr val="333333"/>
                </a:solidFill>
                <a:highlight>
                  <a:srgbClr val="FFFFFF"/>
                </a:highlight>
                <a:latin typeface="Consolas"/>
                <a:ea typeface="Consolas"/>
                <a:cs typeface="Consolas"/>
                <a:sym typeface="Consolas"/>
              </a:rPr>
              <a:t>(pack) ));</a:t>
            </a:r>
          </a:p>
          <a:p>
            <a:pPr lvl="0">
              <a:lnSpc>
                <a:spcPct val="142857"/>
              </a:lnSpc>
              <a:spcBef>
                <a:spcPts val="0"/>
              </a:spcBef>
              <a:spcAft>
                <a:spcPts val="0"/>
              </a:spcAft>
              <a:buNone/>
            </a:pPr>
            <a:r>
              <a:rPr lang="en" sz="900" dirty="0">
                <a:solidFill>
                  <a:srgbClr val="333333"/>
                </a:solidFill>
                <a:highlight>
                  <a:srgbClr val="FFFFFF"/>
                </a:highlight>
                <a:latin typeface="Consolas"/>
                <a:ea typeface="Consolas"/>
                <a:cs typeface="Consolas"/>
                <a:sym typeface="Consolas"/>
              </a:rPr>
              <a:t>        </a:t>
            </a:r>
            <a:r>
              <a:rPr lang="en" sz="900" dirty="0">
                <a:solidFill>
                  <a:srgbClr val="969896"/>
                </a:solidFill>
                <a:highlight>
                  <a:srgbClr val="FFFFFF"/>
                </a:highlight>
                <a:latin typeface="Consolas"/>
                <a:ea typeface="Consolas"/>
                <a:cs typeface="Consolas"/>
                <a:sym typeface="Consolas"/>
              </a:rPr>
              <a:t>// This copies the data we have in our message to this new packet type.</a:t>
            </a:r>
          </a:p>
          <a:p>
            <a:pPr lvl="0">
              <a:lnSpc>
                <a:spcPct val="142857"/>
              </a:lnSpc>
              <a:spcBef>
                <a:spcPts val="0"/>
              </a:spcBef>
              <a:spcAft>
                <a:spcPts val="0"/>
              </a:spcAft>
              <a:buNone/>
            </a:pPr>
            <a:r>
              <a:rPr lang="en" sz="900" dirty="0">
                <a:solidFill>
                  <a:srgbClr val="333333"/>
                </a:solidFill>
                <a:highlight>
                  <a:srgbClr val="FFFFFF"/>
                </a:highlight>
                <a:latin typeface="Consolas"/>
                <a:ea typeface="Consolas"/>
                <a:cs typeface="Consolas"/>
                <a:sym typeface="Consolas"/>
              </a:rPr>
              <a:t>        *msg = *message;</a:t>
            </a:r>
          </a:p>
          <a:p>
            <a:pPr lvl="0">
              <a:lnSpc>
                <a:spcPct val="142857"/>
              </a:lnSpc>
              <a:spcBef>
                <a:spcPts val="0"/>
              </a:spcBef>
              <a:spcAft>
                <a:spcPts val="0"/>
              </a:spcAft>
              <a:buNone/>
            </a:pPr>
            <a:r>
              <a:rPr lang="en" sz="900" dirty="0">
                <a:solidFill>
                  <a:srgbClr val="333333"/>
                </a:solidFill>
                <a:highlight>
                  <a:srgbClr val="FFFFFF"/>
                </a:highlight>
                <a:latin typeface="Consolas"/>
                <a:ea typeface="Consolas"/>
                <a:cs typeface="Consolas"/>
                <a:sym typeface="Consolas"/>
              </a:rPr>
              <a:t>        </a:t>
            </a:r>
            <a:r>
              <a:rPr lang="en" sz="900" dirty="0">
                <a:solidFill>
                  <a:srgbClr val="A71D5D"/>
                </a:solidFill>
                <a:highlight>
                  <a:srgbClr val="FFFFFF"/>
                </a:highlight>
                <a:latin typeface="Consolas"/>
                <a:ea typeface="Consolas"/>
                <a:cs typeface="Consolas"/>
                <a:sym typeface="Consolas"/>
              </a:rPr>
              <a:t>if</a:t>
            </a:r>
            <a:r>
              <a:rPr lang="en" sz="900" dirty="0">
                <a:solidFill>
                  <a:srgbClr val="333333"/>
                </a:solidFill>
                <a:highlight>
                  <a:srgbClr val="FFFFFF"/>
                </a:highlight>
                <a:latin typeface="Consolas"/>
                <a:ea typeface="Consolas"/>
                <a:cs typeface="Consolas"/>
                <a:sym typeface="Consolas"/>
              </a:rPr>
              <a:t>(</a:t>
            </a:r>
            <a:r>
              <a:rPr lang="en" sz="900" dirty="0">
                <a:solidFill>
                  <a:srgbClr val="A71D5D"/>
                </a:solidFill>
                <a:highlight>
                  <a:srgbClr val="FFFFFF"/>
                </a:highlight>
                <a:latin typeface="Consolas"/>
                <a:ea typeface="Consolas"/>
                <a:cs typeface="Consolas"/>
                <a:sym typeface="Consolas"/>
              </a:rPr>
              <a:t>call</a:t>
            </a:r>
            <a:r>
              <a:rPr lang="en" sz="900" dirty="0">
                <a:solidFill>
                  <a:srgbClr val="333333"/>
                </a:solidFill>
                <a:highlight>
                  <a:srgbClr val="FFFFFF"/>
                </a:highlight>
                <a:latin typeface="Consolas"/>
                <a:ea typeface="Consolas"/>
                <a:cs typeface="Consolas"/>
                <a:sym typeface="Consolas"/>
              </a:rPr>
              <a:t> AMSend.</a:t>
            </a:r>
            <a:r>
              <a:rPr lang="en" sz="900" dirty="0">
                <a:solidFill>
                  <a:srgbClr val="0086B3"/>
                </a:solidFill>
                <a:highlight>
                  <a:srgbClr val="FFFFFF"/>
                </a:highlight>
                <a:latin typeface="Consolas"/>
                <a:ea typeface="Consolas"/>
                <a:cs typeface="Consolas"/>
                <a:sym typeface="Consolas"/>
              </a:rPr>
              <a:t>send</a:t>
            </a:r>
            <a:r>
              <a:rPr lang="en" sz="900" dirty="0">
                <a:solidFill>
                  <a:srgbClr val="333333"/>
                </a:solidFill>
                <a:highlight>
                  <a:srgbClr val="FFFFFF"/>
                </a:highlight>
                <a:latin typeface="Consolas"/>
                <a:ea typeface="Consolas"/>
                <a:cs typeface="Consolas"/>
                <a:sym typeface="Consolas"/>
              </a:rPr>
              <a:t>(dest, &amp;pkt, </a:t>
            </a:r>
            <a:r>
              <a:rPr lang="en" sz="900" dirty="0">
                <a:solidFill>
                  <a:srgbClr val="A71D5D"/>
                </a:solidFill>
                <a:highlight>
                  <a:srgbClr val="FFFFFF"/>
                </a:highlight>
                <a:latin typeface="Consolas"/>
                <a:ea typeface="Consolas"/>
                <a:cs typeface="Consolas"/>
                <a:sym typeface="Consolas"/>
              </a:rPr>
              <a:t>sizeof</a:t>
            </a:r>
            <a:r>
              <a:rPr lang="en" sz="900" dirty="0">
                <a:solidFill>
                  <a:srgbClr val="333333"/>
                </a:solidFill>
                <a:highlight>
                  <a:srgbClr val="FFFFFF"/>
                </a:highlight>
                <a:latin typeface="Consolas"/>
                <a:ea typeface="Consolas"/>
                <a:cs typeface="Consolas"/>
                <a:sym typeface="Consolas"/>
              </a:rPr>
              <a:t>(pack)) ==</a:t>
            </a:r>
            <a:r>
              <a:rPr lang="en" sz="900" dirty="0">
                <a:solidFill>
                  <a:srgbClr val="0086B3"/>
                </a:solidFill>
                <a:highlight>
                  <a:srgbClr val="FFFFFF"/>
                </a:highlight>
                <a:latin typeface="Consolas"/>
                <a:ea typeface="Consolas"/>
                <a:cs typeface="Consolas"/>
                <a:sym typeface="Consolas"/>
              </a:rPr>
              <a:t>SUCCESS</a:t>
            </a:r>
            <a:r>
              <a:rPr lang="en" sz="900" dirty="0">
                <a:solidFill>
                  <a:srgbClr val="333333"/>
                </a:solidFill>
                <a:highlight>
                  <a:srgbClr val="FFFFFF"/>
                </a:highlight>
                <a:latin typeface="Consolas"/>
                <a:ea typeface="Consolas"/>
                <a:cs typeface="Consolas"/>
                <a:sym typeface="Consolas"/>
              </a:rPr>
              <a:t>){</a:t>
            </a:r>
          </a:p>
          <a:p>
            <a:pPr lvl="0">
              <a:lnSpc>
                <a:spcPct val="142857"/>
              </a:lnSpc>
              <a:spcBef>
                <a:spcPts val="0"/>
              </a:spcBef>
              <a:spcAft>
                <a:spcPts val="0"/>
              </a:spcAft>
              <a:buNone/>
            </a:pPr>
            <a:r>
              <a:rPr lang="en" sz="900" dirty="0">
                <a:solidFill>
                  <a:srgbClr val="333333"/>
                </a:solidFill>
                <a:highlight>
                  <a:srgbClr val="FFFFFF"/>
                </a:highlight>
                <a:latin typeface="Consolas"/>
                <a:ea typeface="Consolas"/>
                <a:cs typeface="Consolas"/>
                <a:sym typeface="Consolas"/>
              </a:rPr>
              <a:t>           busy = </a:t>
            </a:r>
            <a:r>
              <a:rPr lang="en" sz="900" dirty="0">
                <a:solidFill>
                  <a:srgbClr val="0086B3"/>
                </a:solidFill>
                <a:highlight>
                  <a:srgbClr val="FFFFFF"/>
                </a:highlight>
                <a:latin typeface="Consolas"/>
                <a:ea typeface="Consolas"/>
                <a:cs typeface="Consolas"/>
                <a:sym typeface="Consolas"/>
              </a:rPr>
              <a:t>TRUE</a:t>
            </a:r>
            <a:r>
              <a:rPr lang="en" sz="900" dirty="0">
                <a:solidFill>
                  <a:srgbClr val="333333"/>
                </a:solidFill>
                <a:highlight>
                  <a:srgbClr val="FFFFFF"/>
                </a:highlight>
                <a:latin typeface="Consolas"/>
                <a:ea typeface="Consolas"/>
                <a:cs typeface="Consolas"/>
                <a:sym typeface="Consolas"/>
              </a:rPr>
              <a:t>;</a:t>
            </a:r>
          </a:p>
          <a:p>
            <a:pPr lvl="0">
              <a:lnSpc>
                <a:spcPct val="142857"/>
              </a:lnSpc>
              <a:spcBef>
                <a:spcPts val="0"/>
              </a:spcBef>
              <a:spcAft>
                <a:spcPts val="0"/>
              </a:spcAft>
              <a:buNone/>
            </a:pPr>
            <a:r>
              <a:rPr lang="en" sz="900" dirty="0">
                <a:solidFill>
                  <a:srgbClr val="333333"/>
                </a:solidFill>
                <a:highlight>
                  <a:srgbClr val="FFFFFF"/>
                </a:highlight>
                <a:latin typeface="Consolas"/>
                <a:ea typeface="Consolas"/>
                <a:cs typeface="Consolas"/>
                <a:sym typeface="Consolas"/>
              </a:rPr>
              <a:t>           </a:t>
            </a:r>
            <a:r>
              <a:rPr lang="en" sz="900" dirty="0">
                <a:solidFill>
                  <a:srgbClr val="A71D5D"/>
                </a:solidFill>
                <a:highlight>
                  <a:srgbClr val="FFFFFF"/>
                </a:highlight>
                <a:latin typeface="Consolas"/>
                <a:ea typeface="Consolas"/>
                <a:cs typeface="Consolas"/>
                <a:sym typeface="Consolas"/>
              </a:rPr>
              <a:t>return</a:t>
            </a:r>
            <a:r>
              <a:rPr lang="en" sz="900" dirty="0">
                <a:solidFill>
                  <a:srgbClr val="333333"/>
                </a:solidFill>
                <a:highlight>
                  <a:srgbClr val="FFFFFF"/>
                </a:highlight>
                <a:latin typeface="Consolas"/>
                <a:ea typeface="Consolas"/>
                <a:cs typeface="Consolas"/>
                <a:sym typeface="Consolas"/>
              </a:rPr>
              <a:t> </a:t>
            </a:r>
            <a:r>
              <a:rPr lang="en" sz="900" dirty="0">
                <a:solidFill>
                  <a:srgbClr val="0086B3"/>
                </a:solidFill>
                <a:highlight>
                  <a:srgbClr val="FFFFFF"/>
                </a:highlight>
                <a:latin typeface="Consolas"/>
                <a:ea typeface="Consolas"/>
                <a:cs typeface="Consolas"/>
                <a:sym typeface="Consolas"/>
              </a:rPr>
              <a:t>SUCCESS</a:t>
            </a:r>
            <a:r>
              <a:rPr lang="en" sz="900" dirty="0">
                <a:solidFill>
                  <a:srgbClr val="333333"/>
                </a:solidFill>
                <a:highlight>
                  <a:srgbClr val="FFFFFF"/>
                </a:highlight>
                <a:latin typeface="Consolas"/>
                <a:ea typeface="Consolas"/>
                <a:cs typeface="Consolas"/>
                <a:sym typeface="Consolas"/>
              </a:rPr>
              <a:t>;</a:t>
            </a:r>
          </a:p>
          <a:p>
            <a:pPr lvl="0">
              <a:lnSpc>
                <a:spcPct val="142857"/>
              </a:lnSpc>
              <a:spcBef>
                <a:spcPts val="0"/>
              </a:spcBef>
              <a:spcAft>
                <a:spcPts val="0"/>
              </a:spcAft>
              <a:buNone/>
            </a:pPr>
            <a:r>
              <a:rPr lang="en" sz="900" dirty="0">
                <a:solidFill>
                  <a:srgbClr val="333333"/>
                </a:solidFill>
                <a:highlight>
                  <a:srgbClr val="FFFFFF"/>
                </a:highlight>
                <a:latin typeface="Consolas"/>
                <a:ea typeface="Consolas"/>
                <a:cs typeface="Consolas"/>
                <a:sym typeface="Consolas"/>
              </a:rPr>
              <a:t>        }</a:t>
            </a:r>
            <a:r>
              <a:rPr lang="en" sz="900" dirty="0">
                <a:solidFill>
                  <a:srgbClr val="A71D5D"/>
                </a:solidFill>
                <a:highlight>
                  <a:srgbClr val="FFFFFF"/>
                </a:highlight>
                <a:latin typeface="Consolas"/>
                <a:ea typeface="Consolas"/>
                <a:cs typeface="Consolas"/>
                <a:sym typeface="Consolas"/>
              </a:rPr>
              <a:t>else</a:t>
            </a:r>
            <a:r>
              <a:rPr lang="en" sz="900" dirty="0">
                <a:solidFill>
                  <a:srgbClr val="333333"/>
                </a:solidFill>
                <a:highlight>
                  <a:srgbClr val="FFFFFF"/>
                </a:highlight>
                <a:latin typeface="Consolas"/>
                <a:ea typeface="Consolas"/>
                <a:cs typeface="Consolas"/>
                <a:sym typeface="Consolas"/>
              </a:rPr>
              <a:t>{</a:t>
            </a:r>
          </a:p>
          <a:p>
            <a:pPr lvl="0">
              <a:lnSpc>
                <a:spcPct val="142857"/>
              </a:lnSpc>
              <a:spcBef>
                <a:spcPts val="0"/>
              </a:spcBef>
              <a:spcAft>
                <a:spcPts val="0"/>
              </a:spcAft>
              <a:buNone/>
            </a:pPr>
            <a:r>
              <a:rPr lang="en" sz="900" dirty="0">
                <a:solidFill>
                  <a:srgbClr val="333333"/>
                </a:solidFill>
                <a:highlight>
                  <a:srgbClr val="FFFFFF"/>
                </a:highlight>
                <a:latin typeface="Consolas"/>
                <a:ea typeface="Consolas"/>
                <a:cs typeface="Consolas"/>
                <a:sym typeface="Consolas"/>
              </a:rPr>
              <a:t>           </a:t>
            </a:r>
            <a:r>
              <a:rPr lang="en" sz="900" dirty="0">
                <a:solidFill>
                  <a:srgbClr val="0086B3"/>
                </a:solidFill>
                <a:highlight>
                  <a:srgbClr val="FFFFFF"/>
                </a:highlight>
                <a:latin typeface="Consolas"/>
                <a:ea typeface="Consolas"/>
                <a:cs typeface="Consolas"/>
                <a:sym typeface="Consolas"/>
              </a:rPr>
              <a:t>dbg</a:t>
            </a:r>
            <a:r>
              <a:rPr lang="en" sz="900" dirty="0">
                <a:solidFill>
                  <a:srgbClr val="333333"/>
                </a:solidFill>
                <a:highlight>
                  <a:srgbClr val="FFFFFF"/>
                </a:highlight>
                <a:latin typeface="Consolas"/>
                <a:ea typeface="Consolas"/>
                <a:cs typeface="Consolas"/>
                <a:sym typeface="Consolas"/>
              </a:rPr>
              <a:t>(GENERAL_CHANNEL,</a:t>
            </a:r>
            <a:r>
              <a:rPr lang="en" sz="900" dirty="0">
                <a:solidFill>
                  <a:srgbClr val="183691"/>
                </a:solidFill>
                <a:highlight>
                  <a:srgbClr val="FFFFFF"/>
                </a:highlight>
                <a:latin typeface="Consolas"/>
                <a:ea typeface="Consolas"/>
                <a:cs typeface="Consolas"/>
                <a:sym typeface="Consolas"/>
              </a:rPr>
              <a:t>"The radio is busy, or something\n"</a:t>
            </a:r>
            <a:r>
              <a:rPr lang="en" sz="900" dirty="0">
                <a:solidFill>
                  <a:srgbClr val="333333"/>
                </a:solidFill>
                <a:highlight>
                  <a:srgbClr val="FFFFFF"/>
                </a:highlight>
                <a:latin typeface="Consolas"/>
                <a:ea typeface="Consolas"/>
                <a:cs typeface="Consolas"/>
                <a:sym typeface="Consolas"/>
              </a:rPr>
              <a:t>);</a:t>
            </a:r>
          </a:p>
          <a:p>
            <a:pPr lvl="0">
              <a:lnSpc>
                <a:spcPct val="142857"/>
              </a:lnSpc>
              <a:spcBef>
                <a:spcPts val="0"/>
              </a:spcBef>
              <a:spcAft>
                <a:spcPts val="0"/>
              </a:spcAft>
              <a:buNone/>
            </a:pPr>
            <a:r>
              <a:rPr lang="en" sz="900" dirty="0">
                <a:solidFill>
                  <a:srgbClr val="333333"/>
                </a:solidFill>
                <a:highlight>
                  <a:srgbClr val="FFFFFF"/>
                </a:highlight>
                <a:latin typeface="Consolas"/>
                <a:ea typeface="Consolas"/>
                <a:cs typeface="Consolas"/>
                <a:sym typeface="Consolas"/>
              </a:rPr>
              <a:t>           </a:t>
            </a:r>
            <a:r>
              <a:rPr lang="en" sz="900" dirty="0">
                <a:solidFill>
                  <a:srgbClr val="A71D5D"/>
                </a:solidFill>
                <a:highlight>
                  <a:srgbClr val="FFFFFF"/>
                </a:highlight>
                <a:latin typeface="Consolas"/>
                <a:ea typeface="Consolas"/>
                <a:cs typeface="Consolas"/>
                <a:sym typeface="Consolas"/>
              </a:rPr>
              <a:t>return</a:t>
            </a:r>
            <a:r>
              <a:rPr lang="en" sz="900" dirty="0">
                <a:solidFill>
                  <a:srgbClr val="333333"/>
                </a:solidFill>
                <a:highlight>
                  <a:srgbClr val="FFFFFF"/>
                </a:highlight>
                <a:latin typeface="Consolas"/>
                <a:ea typeface="Consolas"/>
                <a:cs typeface="Consolas"/>
                <a:sym typeface="Consolas"/>
              </a:rPr>
              <a:t> </a:t>
            </a:r>
            <a:r>
              <a:rPr lang="en" sz="900" dirty="0">
                <a:solidFill>
                  <a:srgbClr val="0086B3"/>
                </a:solidFill>
                <a:highlight>
                  <a:srgbClr val="FFFFFF"/>
                </a:highlight>
                <a:latin typeface="Consolas"/>
                <a:ea typeface="Consolas"/>
                <a:cs typeface="Consolas"/>
                <a:sym typeface="Consolas"/>
              </a:rPr>
              <a:t>FAIL</a:t>
            </a:r>
            <a:r>
              <a:rPr lang="en" sz="900" dirty="0">
                <a:solidFill>
                  <a:srgbClr val="333333"/>
                </a:solidFill>
                <a:highlight>
                  <a:srgbClr val="FFFFFF"/>
                </a:highlight>
                <a:latin typeface="Consolas"/>
                <a:ea typeface="Consolas"/>
                <a:cs typeface="Consolas"/>
                <a:sym typeface="Consolas"/>
              </a:rPr>
              <a:t>;</a:t>
            </a:r>
          </a:p>
          <a:p>
            <a:pPr lvl="0">
              <a:lnSpc>
                <a:spcPct val="142857"/>
              </a:lnSpc>
              <a:spcBef>
                <a:spcPts val="0"/>
              </a:spcBef>
              <a:spcAft>
                <a:spcPts val="0"/>
              </a:spcAft>
              <a:buNone/>
            </a:pPr>
            <a:r>
              <a:rPr lang="en" sz="900" dirty="0">
                <a:solidFill>
                  <a:srgbClr val="333333"/>
                </a:solidFill>
                <a:highlight>
                  <a:srgbClr val="FFFFFF"/>
                </a:highlight>
                <a:latin typeface="Consolas"/>
                <a:ea typeface="Consolas"/>
                <a:cs typeface="Consolas"/>
                <a:sym typeface="Consolas"/>
              </a:rPr>
              <a:t>        }</a:t>
            </a:r>
          </a:p>
          <a:p>
            <a:pPr lvl="0">
              <a:lnSpc>
                <a:spcPct val="142857"/>
              </a:lnSpc>
              <a:spcBef>
                <a:spcPts val="0"/>
              </a:spcBef>
              <a:spcAft>
                <a:spcPts val="0"/>
              </a:spcAft>
              <a:buNone/>
            </a:pPr>
            <a:r>
              <a:rPr lang="en" sz="900" dirty="0">
                <a:solidFill>
                  <a:srgbClr val="333333"/>
                </a:solidFill>
                <a:highlight>
                  <a:srgbClr val="FFFFFF"/>
                </a:highlight>
                <a:latin typeface="Consolas"/>
                <a:ea typeface="Consolas"/>
                <a:cs typeface="Consolas"/>
                <a:sym typeface="Consolas"/>
              </a:rPr>
              <a:t>     }</a:t>
            </a:r>
            <a:r>
              <a:rPr lang="en" sz="900" dirty="0">
                <a:solidFill>
                  <a:srgbClr val="A71D5D"/>
                </a:solidFill>
                <a:highlight>
                  <a:srgbClr val="FFFFFF"/>
                </a:highlight>
                <a:latin typeface="Consolas"/>
                <a:ea typeface="Consolas"/>
                <a:cs typeface="Consolas"/>
                <a:sym typeface="Consolas"/>
              </a:rPr>
              <a:t>else</a:t>
            </a:r>
            <a:r>
              <a:rPr lang="en" sz="900" dirty="0">
                <a:solidFill>
                  <a:srgbClr val="333333"/>
                </a:solidFill>
                <a:highlight>
                  <a:srgbClr val="FFFFFF"/>
                </a:highlight>
                <a:latin typeface="Consolas"/>
                <a:ea typeface="Consolas"/>
                <a:cs typeface="Consolas"/>
                <a:sym typeface="Consolas"/>
              </a:rPr>
              <a:t>{</a:t>
            </a:r>
          </a:p>
          <a:p>
            <a:pPr lvl="0">
              <a:lnSpc>
                <a:spcPct val="142857"/>
              </a:lnSpc>
              <a:spcBef>
                <a:spcPts val="0"/>
              </a:spcBef>
              <a:spcAft>
                <a:spcPts val="0"/>
              </a:spcAft>
              <a:buNone/>
            </a:pPr>
            <a:r>
              <a:rPr lang="en" sz="900" dirty="0">
                <a:solidFill>
                  <a:srgbClr val="333333"/>
                </a:solidFill>
                <a:highlight>
                  <a:srgbClr val="FFFFFF"/>
                </a:highlight>
                <a:latin typeface="Consolas"/>
                <a:ea typeface="Consolas"/>
                <a:cs typeface="Consolas"/>
                <a:sym typeface="Consolas"/>
              </a:rPr>
              <a:t>        </a:t>
            </a:r>
            <a:r>
              <a:rPr lang="en" sz="900" dirty="0">
                <a:solidFill>
                  <a:srgbClr val="0086B3"/>
                </a:solidFill>
                <a:highlight>
                  <a:srgbClr val="FFFFFF"/>
                </a:highlight>
                <a:latin typeface="Consolas"/>
                <a:ea typeface="Consolas"/>
                <a:cs typeface="Consolas"/>
                <a:sym typeface="Consolas"/>
              </a:rPr>
              <a:t>dbg</a:t>
            </a:r>
            <a:r>
              <a:rPr lang="en" sz="900" dirty="0">
                <a:solidFill>
                  <a:srgbClr val="333333"/>
                </a:solidFill>
                <a:highlight>
                  <a:srgbClr val="FFFFFF"/>
                </a:highlight>
                <a:latin typeface="Consolas"/>
                <a:ea typeface="Consolas"/>
                <a:cs typeface="Consolas"/>
                <a:sym typeface="Consolas"/>
              </a:rPr>
              <a:t>(GENERAL_CHANNEL, </a:t>
            </a:r>
            <a:r>
              <a:rPr lang="en" sz="900" dirty="0">
                <a:solidFill>
                  <a:srgbClr val="183691"/>
                </a:solidFill>
                <a:highlight>
                  <a:srgbClr val="FFFFFF"/>
                </a:highlight>
                <a:latin typeface="Consolas"/>
                <a:ea typeface="Consolas"/>
                <a:cs typeface="Consolas"/>
                <a:sym typeface="Consolas"/>
              </a:rPr>
              <a:t>"The radio is busy"</a:t>
            </a:r>
            <a:r>
              <a:rPr lang="en" sz="900" dirty="0">
                <a:solidFill>
                  <a:srgbClr val="333333"/>
                </a:solidFill>
                <a:highlight>
                  <a:srgbClr val="FFFFFF"/>
                </a:highlight>
                <a:latin typeface="Consolas"/>
                <a:ea typeface="Consolas"/>
                <a:cs typeface="Consolas"/>
                <a:sym typeface="Consolas"/>
              </a:rPr>
              <a:t>);</a:t>
            </a:r>
          </a:p>
          <a:p>
            <a:pPr lvl="0">
              <a:lnSpc>
                <a:spcPct val="142857"/>
              </a:lnSpc>
              <a:spcBef>
                <a:spcPts val="0"/>
              </a:spcBef>
              <a:spcAft>
                <a:spcPts val="0"/>
              </a:spcAft>
              <a:buNone/>
            </a:pPr>
            <a:r>
              <a:rPr lang="en" sz="900" dirty="0">
                <a:solidFill>
                  <a:srgbClr val="333333"/>
                </a:solidFill>
                <a:highlight>
                  <a:srgbClr val="FFFFFF"/>
                </a:highlight>
                <a:latin typeface="Consolas"/>
                <a:ea typeface="Consolas"/>
                <a:cs typeface="Consolas"/>
                <a:sym typeface="Consolas"/>
              </a:rPr>
              <a:t>        </a:t>
            </a:r>
            <a:r>
              <a:rPr lang="en" sz="900" dirty="0">
                <a:solidFill>
                  <a:srgbClr val="A71D5D"/>
                </a:solidFill>
                <a:highlight>
                  <a:srgbClr val="FFFFFF"/>
                </a:highlight>
                <a:latin typeface="Consolas"/>
                <a:ea typeface="Consolas"/>
                <a:cs typeface="Consolas"/>
                <a:sym typeface="Consolas"/>
              </a:rPr>
              <a:t>return</a:t>
            </a:r>
            <a:r>
              <a:rPr lang="en" sz="900" dirty="0">
                <a:solidFill>
                  <a:srgbClr val="333333"/>
                </a:solidFill>
                <a:highlight>
                  <a:srgbClr val="FFFFFF"/>
                </a:highlight>
                <a:latin typeface="Consolas"/>
                <a:ea typeface="Consolas"/>
                <a:cs typeface="Consolas"/>
                <a:sym typeface="Consolas"/>
              </a:rPr>
              <a:t> EBUSY;</a:t>
            </a:r>
          </a:p>
          <a:p>
            <a:pPr lvl="0">
              <a:lnSpc>
                <a:spcPct val="142857"/>
              </a:lnSpc>
              <a:spcBef>
                <a:spcPts val="0"/>
              </a:spcBef>
              <a:spcAft>
                <a:spcPts val="0"/>
              </a:spcAft>
              <a:buNone/>
            </a:pPr>
            <a:r>
              <a:rPr lang="en" sz="900" dirty="0">
                <a:solidFill>
                  <a:srgbClr val="333333"/>
                </a:solidFill>
                <a:highlight>
                  <a:srgbClr val="FFFFFF"/>
                </a:highlight>
                <a:latin typeface="Consolas"/>
                <a:ea typeface="Consolas"/>
                <a:cs typeface="Consolas"/>
                <a:sym typeface="Consolas"/>
              </a:rPr>
              <a:t>     }</a:t>
            </a:r>
          </a:p>
          <a:p>
            <a:pPr lvl="0">
              <a:lnSpc>
                <a:spcPct val="142857"/>
              </a:lnSpc>
              <a:spcBef>
                <a:spcPts val="0"/>
              </a:spcBef>
              <a:spcAft>
                <a:spcPts val="0"/>
              </a:spcAft>
              <a:buNone/>
            </a:pPr>
            <a:r>
              <a:rPr lang="en" sz="900" dirty="0">
                <a:solidFill>
                  <a:srgbClr val="333333"/>
                </a:solidFill>
                <a:highlight>
                  <a:srgbClr val="FFFFFF"/>
                </a:highlight>
                <a:latin typeface="Consolas"/>
                <a:ea typeface="Consolas"/>
                <a:cs typeface="Consolas"/>
                <a:sym typeface="Consolas"/>
              </a:rPr>
              <a:t>  }</a:t>
            </a:r>
          </a:p>
          <a:p>
            <a:pPr lvl="0">
              <a:spcBef>
                <a:spcPts val="0"/>
              </a:spcBef>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
              <a:t>Sending</a:t>
            </a:r>
          </a:p>
        </p:txBody>
      </p:sp>
      <p:sp>
        <p:nvSpPr>
          <p:cNvPr id="233" name="Shape 233"/>
          <p:cNvSpPr txBox="1">
            <a:spLocks noGrp="1"/>
          </p:cNvSpPr>
          <p:nvPr>
            <p:ph type="body" idx="1"/>
          </p:nvPr>
        </p:nvSpPr>
        <p:spPr>
          <a:xfrm>
            <a:off x="471900" y="1712550"/>
            <a:ext cx="8222100" cy="2916600"/>
          </a:xfrm>
          <a:prstGeom prst="rect">
            <a:avLst/>
          </a:prstGeom>
        </p:spPr>
        <p:txBody>
          <a:bodyPr lIns="91425" tIns="91425" rIns="91425" bIns="91425" anchor="t" anchorCtr="0">
            <a:noAutofit/>
          </a:bodyPr>
          <a:lstStyle/>
          <a:p>
            <a:pPr lvl="0">
              <a:lnSpc>
                <a:spcPct val="142857"/>
              </a:lnSpc>
              <a:spcBef>
                <a:spcPts val="0"/>
              </a:spcBef>
              <a:spcAft>
                <a:spcPts val="0"/>
              </a:spcAft>
              <a:buNone/>
            </a:pPr>
            <a:r>
              <a:rPr lang="en" sz="900">
                <a:solidFill>
                  <a:srgbClr val="333333"/>
                </a:solidFill>
                <a:highlight>
                  <a:srgbClr val="FFFFFF"/>
                </a:highlight>
                <a:latin typeface="Consolas"/>
                <a:ea typeface="Consolas"/>
                <a:cs typeface="Consolas"/>
                <a:sym typeface="Consolas"/>
              </a:rPr>
              <a:t>  </a:t>
            </a:r>
            <a:r>
              <a:rPr lang="en" sz="900">
                <a:solidFill>
                  <a:srgbClr val="A71D5D"/>
                </a:solidFill>
                <a:highlight>
                  <a:srgbClr val="FFFFFF"/>
                </a:highlight>
                <a:latin typeface="Consolas"/>
                <a:ea typeface="Consolas"/>
                <a:cs typeface="Consolas"/>
                <a:sym typeface="Consolas"/>
              </a:rPr>
              <a:t>event</a:t>
            </a:r>
            <a:r>
              <a:rPr lang="en" sz="900">
                <a:solidFill>
                  <a:srgbClr val="333333"/>
                </a:solidFill>
                <a:highlight>
                  <a:srgbClr val="FFFFFF"/>
                </a:highlight>
                <a:latin typeface="Consolas"/>
                <a:ea typeface="Consolas"/>
                <a:cs typeface="Consolas"/>
                <a:sym typeface="Consolas"/>
              </a:rPr>
              <a:t> </a:t>
            </a:r>
            <a:r>
              <a:rPr lang="en" sz="900">
                <a:solidFill>
                  <a:srgbClr val="A71D5D"/>
                </a:solidFill>
                <a:highlight>
                  <a:srgbClr val="FFFFFF"/>
                </a:highlight>
                <a:latin typeface="Consolas"/>
                <a:ea typeface="Consolas"/>
                <a:cs typeface="Consolas"/>
                <a:sym typeface="Consolas"/>
              </a:rPr>
              <a:t>void</a:t>
            </a:r>
            <a:r>
              <a:rPr lang="en" sz="900">
                <a:solidFill>
                  <a:srgbClr val="333333"/>
                </a:solidFill>
                <a:highlight>
                  <a:srgbClr val="FFFFFF"/>
                </a:highlight>
                <a:latin typeface="Consolas"/>
                <a:ea typeface="Consolas"/>
                <a:cs typeface="Consolas"/>
                <a:sym typeface="Consolas"/>
              </a:rPr>
              <a:t> AMSend.</a:t>
            </a:r>
            <a:r>
              <a:rPr lang="en" sz="900">
                <a:solidFill>
                  <a:srgbClr val="0086B3"/>
                </a:solidFill>
                <a:highlight>
                  <a:srgbClr val="FFFFFF"/>
                </a:highlight>
                <a:latin typeface="Consolas"/>
                <a:ea typeface="Consolas"/>
                <a:cs typeface="Consolas"/>
                <a:sym typeface="Consolas"/>
              </a:rPr>
              <a:t>sendDone</a:t>
            </a:r>
            <a:r>
              <a:rPr lang="en" sz="900">
                <a:solidFill>
                  <a:srgbClr val="333333"/>
                </a:solidFill>
                <a:highlight>
                  <a:srgbClr val="FFFFFF"/>
                </a:highlight>
                <a:latin typeface="Consolas"/>
                <a:ea typeface="Consolas"/>
                <a:cs typeface="Consolas"/>
                <a:sym typeface="Consolas"/>
              </a:rPr>
              <a:t>(</a:t>
            </a:r>
            <a:r>
              <a:rPr lang="en" sz="900">
                <a:solidFill>
                  <a:srgbClr val="0086B3"/>
                </a:solidFill>
                <a:highlight>
                  <a:srgbClr val="FFFFFF"/>
                </a:highlight>
                <a:latin typeface="Consolas"/>
                <a:ea typeface="Consolas"/>
                <a:cs typeface="Consolas"/>
                <a:sym typeface="Consolas"/>
              </a:rPr>
              <a:t>message_t</a:t>
            </a:r>
            <a:r>
              <a:rPr lang="en" sz="900">
                <a:solidFill>
                  <a:srgbClr val="333333"/>
                </a:solidFill>
                <a:highlight>
                  <a:srgbClr val="FFFFFF"/>
                </a:highlight>
                <a:latin typeface="Consolas"/>
                <a:ea typeface="Consolas"/>
                <a:cs typeface="Consolas"/>
                <a:sym typeface="Consolas"/>
              </a:rPr>
              <a:t>* msg, </a:t>
            </a:r>
            <a:r>
              <a:rPr lang="en" sz="900">
                <a:solidFill>
                  <a:srgbClr val="0086B3"/>
                </a:solidFill>
                <a:highlight>
                  <a:srgbClr val="FFFFFF"/>
                </a:highlight>
                <a:latin typeface="Consolas"/>
                <a:ea typeface="Consolas"/>
                <a:cs typeface="Consolas"/>
                <a:sym typeface="Consolas"/>
              </a:rPr>
              <a:t>error_t</a:t>
            </a:r>
            <a:r>
              <a:rPr lang="en" sz="900">
                <a:solidFill>
                  <a:srgbClr val="333333"/>
                </a:solidFill>
                <a:highlight>
                  <a:srgbClr val="FFFFFF"/>
                </a:highlight>
                <a:latin typeface="Consolas"/>
                <a:ea typeface="Consolas"/>
                <a:cs typeface="Consolas"/>
                <a:sym typeface="Consolas"/>
              </a:rPr>
              <a:t> error){</a:t>
            </a:r>
          </a:p>
          <a:p>
            <a:pPr lvl="0">
              <a:lnSpc>
                <a:spcPct val="142857"/>
              </a:lnSpc>
              <a:spcBef>
                <a:spcPts val="0"/>
              </a:spcBef>
              <a:spcAft>
                <a:spcPts val="0"/>
              </a:spcAft>
              <a:buNone/>
            </a:pPr>
            <a:r>
              <a:rPr lang="en" sz="900">
                <a:solidFill>
                  <a:srgbClr val="333333"/>
                </a:solidFill>
                <a:highlight>
                  <a:srgbClr val="FFFFFF"/>
                </a:highlight>
                <a:latin typeface="Consolas"/>
                <a:ea typeface="Consolas"/>
                <a:cs typeface="Consolas"/>
                <a:sym typeface="Consolas"/>
              </a:rPr>
              <a:t>     </a:t>
            </a:r>
            <a:r>
              <a:rPr lang="en" sz="900">
                <a:solidFill>
                  <a:srgbClr val="969896"/>
                </a:solidFill>
                <a:highlight>
                  <a:srgbClr val="FFFFFF"/>
                </a:highlight>
                <a:latin typeface="Consolas"/>
                <a:ea typeface="Consolas"/>
                <a:cs typeface="Consolas"/>
                <a:sym typeface="Consolas"/>
              </a:rPr>
              <a:t>//Clear Flag, we can send again.</a:t>
            </a:r>
          </a:p>
          <a:p>
            <a:pPr lvl="0">
              <a:lnSpc>
                <a:spcPct val="142857"/>
              </a:lnSpc>
              <a:spcBef>
                <a:spcPts val="0"/>
              </a:spcBef>
              <a:spcAft>
                <a:spcPts val="0"/>
              </a:spcAft>
              <a:buNone/>
            </a:pPr>
            <a:r>
              <a:rPr lang="en" sz="900">
                <a:solidFill>
                  <a:srgbClr val="333333"/>
                </a:solidFill>
                <a:highlight>
                  <a:srgbClr val="FFFFFF"/>
                </a:highlight>
                <a:latin typeface="Consolas"/>
                <a:ea typeface="Consolas"/>
                <a:cs typeface="Consolas"/>
                <a:sym typeface="Consolas"/>
              </a:rPr>
              <a:t>     </a:t>
            </a:r>
            <a:r>
              <a:rPr lang="en" sz="900">
                <a:solidFill>
                  <a:srgbClr val="A71D5D"/>
                </a:solidFill>
                <a:highlight>
                  <a:srgbClr val="FFFFFF"/>
                </a:highlight>
                <a:latin typeface="Consolas"/>
                <a:ea typeface="Consolas"/>
                <a:cs typeface="Consolas"/>
                <a:sym typeface="Consolas"/>
              </a:rPr>
              <a:t>if</a:t>
            </a:r>
            <a:r>
              <a:rPr lang="en" sz="900">
                <a:solidFill>
                  <a:srgbClr val="333333"/>
                </a:solidFill>
                <a:highlight>
                  <a:srgbClr val="FFFFFF"/>
                </a:highlight>
                <a:latin typeface="Consolas"/>
                <a:ea typeface="Consolas"/>
                <a:cs typeface="Consolas"/>
                <a:sym typeface="Consolas"/>
              </a:rPr>
              <a:t>(&amp;pkt == msg){</a:t>
            </a:r>
          </a:p>
          <a:p>
            <a:pPr lvl="0">
              <a:lnSpc>
                <a:spcPct val="142857"/>
              </a:lnSpc>
              <a:spcBef>
                <a:spcPts val="0"/>
              </a:spcBef>
              <a:spcAft>
                <a:spcPts val="0"/>
              </a:spcAft>
              <a:buNone/>
            </a:pPr>
            <a:r>
              <a:rPr lang="en" sz="900">
                <a:solidFill>
                  <a:srgbClr val="333333"/>
                </a:solidFill>
                <a:highlight>
                  <a:srgbClr val="FFFFFF"/>
                </a:highlight>
                <a:latin typeface="Consolas"/>
                <a:ea typeface="Consolas"/>
                <a:cs typeface="Consolas"/>
                <a:sym typeface="Consolas"/>
              </a:rPr>
              <a:t>        busy = </a:t>
            </a:r>
            <a:r>
              <a:rPr lang="en" sz="900">
                <a:solidFill>
                  <a:srgbClr val="0086B3"/>
                </a:solidFill>
                <a:highlight>
                  <a:srgbClr val="FFFFFF"/>
                </a:highlight>
                <a:latin typeface="Consolas"/>
                <a:ea typeface="Consolas"/>
                <a:cs typeface="Consolas"/>
                <a:sym typeface="Consolas"/>
              </a:rPr>
              <a:t>FALSE</a:t>
            </a:r>
            <a:r>
              <a:rPr lang="en" sz="900">
                <a:solidFill>
                  <a:srgbClr val="333333"/>
                </a:solidFill>
                <a:highlight>
                  <a:srgbClr val="FFFFFF"/>
                </a:highlight>
                <a:latin typeface="Consolas"/>
                <a:ea typeface="Consolas"/>
                <a:cs typeface="Consolas"/>
                <a:sym typeface="Consolas"/>
              </a:rPr>
              <a:t>;</a:t>
            </a:r>
          </a:p>
          <a:p>
            <a:pPr lvl="0">
              <a:lnSpc>
                <a:spcPct val="142857"/>
              </a:lnSpc>
              <a:spcBef>
                <a:spcPts val="0"/>
              </a:spcBef>
              <a:spcAft>
                <a:spcPts val="0"/>
              </a:spcAft>
              <a:buNone/>
            </a:pPr>
            <a:r>
              <a:rPr lang="en" sz="900">
                <a:solidFill>
                  <a:srgbClr val="333333"/>
                </a:solidFill>
                <a:highlight>
                  <a:srgbClr val="FFFFFF"/>
                </a:highlight>
                <a:latin typeface="Consolas"/>
                <a:ea typeface="Consolas"/>
                <a:cs typeface="Consolas"/>
                <a:sym typeface="Consolas"/>
              </a:rPr>
              <a:t>        </a:t>
            </a:r>
            <a:r>
              <a:rPr lang="en" sz="900">
                <a:solidFill>
                  <a:srgbClr val="0086B3"/>
                </a:solidFill>
                <a:highlight>
                  <a:srgbClr val="FFFFFF"/>
                </a:highlight>
                <a:latin typeface="Consolas"/>
                <a:ea typeface="Consolas"/>
                <a:cs typeface="Consolas"/>
                <a:sym typeface="Consolas"/>
              </a:rPr>
              <a:t>postSendTask</a:t>
            </a:r>
            <a:r>
              <a:rPr lang="en" sz="900">
                <a:solidFill>
                  <a:srgbClr val="333333"/>
                </a:solidFill>
                <a:highlight>
                  <a:srgbClr val="FFFFFF"/>
                </a:highlight>
                <a:latin typeface="Consolas"/>
                <a:ea typeface="Consolas"/>
                <a:cs typeface="Consolas"/>
                <a:sym typeface="Consolas"/>
              </a:rPr>
              <a:t>();</a:t>
            </a:r>
          </a:p>
          <a:p>
            <a:pPr lvl="0">
              <a:lnSpc>
                <a:spcPct val="142857"/>
              </a:lnSpc>
              <a:spcBef>
                <a:spcPts val="0"/>
              </a:spcBef>
              <a:spcAft>
                <a:spcPts val="0"/>
              </a:spcAft>
              <a:buNone/>
            </a:pPr>
            <a:r>
              <a:rPr lang="en" sz="900">
                <a:solidFill>
                  <a:srgbClr val="333333"/>
                </a:solidFill>
                <a:highlight>
                  <a:srgbClr val="FFFFFF"/>
                </a:highlight>
                <a:latin typeface="Consolas"/>
                <a:ea typeface="Consolas"/>
                <a:cs typeface="Consolas"/>
                <a:sym typeface="Consolas"/>
              </a:rPr>
              <a:t>     }</a:t>
            </a:r>
          </a:p>
          <a:p>
            <a:pPr lvl="0">
              <a:lnSpc>
                <a:spcPct val="142857"/>
              </a:lnSpc>
              <a:spcBef>
                <a:spcPts val="0"/>
              </a:spcBef>
              <a:spcAft>
                <a:spcPts val="0"/>
              </a:spcAft>
              <a:buNone/>
            </a:pPr>
            <a:r>
              <a:rPr lang="en" sz="900">
                <a:solidFill>
                  <a:srgbClr val="333333"/>
                </a:solidFill>
                <a:highlight>
                  <a:srgbClr val="FFFFFF"/>
                </a:highlight>
                <a:latin typeface="Consolas"/>
                <a:ea typeface="Consolas"/>
                <a:cs typeface="Consolas"/>
                <a:sym typeface="Consolas"/>
              </a:rPr>
              <a:t>  }</a:t>
            </a:r>
          </a:p>
          <a:p>
            <a:pPr lvl="0" rtl="0">
              <a:lnSpc>
                <a:spcPct val="142857"/>
              </a:lnSpc>
              <a:spcBef>
                <a:spcPts val="0"/>
              </a:spcBef>
              <a:spcAft>
                <a:spcPts val="0"/>
              </a:spcAft>
              <a:buNone/>
            </a:pPr>
            <a:r>
              <a:rPr lang="en" sz="900">
                <a:solidFill>
                  <a:srgbClr val="333333"/>
                </a:solidFill>
                <a:highlight>
                  <a:srgbClr val="FFFFFF"/>
                </a:highlight>
                <a:latin typeface="Consolas"/>
                <a:ea typeface="Consolas"/>
                <a:cs typeface="Consolas"/>
                <a:sym typeface="Consolas"/>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Conclusion</a:t>
            </a:r>
          </a:p>
        </p:txBody>
      </p:sp>
      <p:sp>
        <p:nvSpPr>
          <p:cNvPr id="239" name="Shape 239"/>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marL="457200" lvl="0" indent="-228600" rtl="0">
              <a:spcBef>
                <a:spcPts val="0"/>
              </a:spcBef>
            </a:pPr>
            <a:r>
              <a:rPr lang="en"/>
              <a:t>There is a lot of information provided here, but there is a ton more documentation out there.</a:t>
            </a:r>
          </a:p>
          <a:p>
            <a:pPr marL="914400" lvl="1" indent="-228600" rtl="0">
              <a:spcBef>
                <a:spcPts val="0"/>
              </a:spcBef>
            </a:pPr>
            <a:r>
              <a:rPr lang="en"/>
              <a:t>Read parts of the Tinyos Programing Guide by Phil Levis and David Gay</a:t>
            </a:r>
          </a:p>
          <a:p>
            <a:pPr marL="457200" lvl="0" indent="-228600" rtl="0">
              <a:spcBef>
                <a:spcPts val="0"/>
              </a:spcBef>
            </a:pPr>
            <a:r>
              <a:rPr lang="en"/>
              <a:t>Next step I am going into is the structure of the code</a:t>
            </a:r>
          </a:p>
          <a:p>
            <a:pPr lvl="0" rtl="0">
              <a:spcBef>
                <a:spcPts val="0"/>
              </a:spcBef>
              <a:buNone/>
            </a:pPr>
            <a:endParaRPr/>
          </a:p>
          <a:p>
            <a:pPr lvl="0" rtl="0">
              <a:spcBef>
                <a:spcPts val="0"/>
              </a:spcBef>
              <a:buNone/>
            </a:pPr>
            <a:endParaRPr/>
          </a:p>
          <a:p>
            <a:pPr lvl="0">
              <a:spcBef>
                <a:spcPts val="0"/>
              </a:spcBef>
              <a:buNone/>
            </a:pPr>
            <a:r>
              <a:rPr lang="en"/>
              <a:t>Any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a:spcBef>
                <a:spcPts val="0"/>
              </a:spcBef>
              <a:buNone/>
            </a:pPr>
            <a:endParaRPr/>
          </a:p>
        </p:txBody>
      </p:sp>
      <p:sp>
        <p:nvSpPr>
          <p:cNvPr id="74" name="Shape 74"/>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Flooding</a:t>
            </a:r>
          </a:p>
        </p:txBody>
      </p:sp>
      <p:sp>
        <p:nvSpPr>
          <p:cNvPr id="80" name="Shape 80"/>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marL="457200" lvl="0" indent="-228600" rtl="0">
              <a:spcBef>
                <a:spcPts val="0"/>
              </a:spcBef>
            </a:pPr>
            <a:r>
              <a:rPr lang="en"/>
              <a:t>One of the simplest methods of multi-hop communication</a:t>
            </a:r>
          </a:p>
          <a:p>
            <a:pPr marL="457200" lvl="0" indent="-228600" rtl="0">
              <a:spcBef>
                <a:spcPts val="0"/>
              </a:spcBef>
            </a:pPr>
            <a:r>
              <a:rPr lang="en"/>
              <a:t>Also one of the most inefficient one-to-one protocol</a:t>
            </a:r>
          </a:p>
          <a:p>
            <a:pPr marL="914400" lvl="1" indent="-228600" rtl="0">
              <a:spcBef>
                <a:spcPts val="0"/>
              </a:spcBef>
            </a:pPr>
            <a:r>
              <a:rPr lang="en"/>
              <a:t>The bubble sort of Networks</a:t>
            </a:r>
          </a:p>
          <a:p>
            <a:pPr marL="457200" lvl="0" indent="-228600" rtl="0">
              <a:spcBef>
                <a:spcPts val="0"/>
              </a:spcBef>
            </a:pPr>
            <a:r>
              <a:rPr lang="en"/>
              <a:t>Has no knowledge of the topology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
                                            <p:txEl>
                                              <p:pRg st="0" end="0"/>
                                            </p:txEl>
                                          </p:spTgt>
                                        </p:tgtEl>
                                        <p:attrNameLst>
                                          <p:attrName>style.visibility</p:attrName>
                                        </p:attrNameLst>
                                      </p:cBhvr>
                                      <p:to>
                                        <p:strVal val="visible"/>
                                      </p:to>
                                    </p:set>
                                    <p:animEffect transition="in" filter="fade">
                                      <p:cBhvr>
                                        <p:cTn id="7" dur="1000"/>
                                        <p:tgtEl>
                                          <p:spTgt spid="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0">
                                            <p:txEl>
                                              <p:pRg st="1" end="1"/>
                                            </p:txEl>
                                          </p:spTgt>
                                        </p:tgtEl>
                                        <p:attrNameLst>
                                          <p:attrName>style.visibility</p:attrName>
                                        </p:attrNameLst>
                                      </p:cBhvr>
                                      <p:to>
                                        <p:strVal val="visible"/>
                                      </p:to>
                                    </p:set>
                                    <p:animEffect transition="in" filter="fade">
                                      <p:cBhvr>
                                        <p:cTn id="12" dur="1000"/>
                                        <p:tgtEl>
                                          <p:spTgt spid="8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0">
                                            <p:txEl>
                                              <p:pRg st="2" end="2"/>
                                            </p:txEl>
                                          </p:spTgt>
                                        </p:tgtEl>
                                        <p:attrNameLst>
                                          <p:attrName>style.visibility</p:attrName>
                                        </p:attrNameLst>
                                      </p:cBhvr>
                                      <p:to>
                                        <p:strVal val="visible"/>
                                      </p:to>
                                    </p:set>
                                    <p:animEffect transition="in" filter="fade">
                                      <p:cBhvr>
                                        <p:cTn id="17" dur="1000"/>
                                        <p:tgtEl>
                                          <p:spTgt spid="8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0">
                                            <p:txEl>
                                              <p:pRg st="3" end="3"/>
                                            </p:txEl>
                                          </p:spTgt>
                                        </p:tgtEl>
                                        <p:attrNameLst>
                                          <p:attrName>style.visibility</p:attrName>
                                        </p:attrNameLst>
                                      </p:cBhvr>
                                      <p:to>
                                        <p:strVal val="visible"/>
                                      </p:to>
                                    </p:set>
                                    <p:animEffect transition="in" filter="fade">
                                      <p:cBhvr>
                                        <p:cTn id="22" dur="1000"/>
                                        <p:tgtEl>
                                          <p:spTgt spid="8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
              <a:t>Sending a Letter using Flooding</a:t>
            </a:r>
          </a:p>
        </p:txBody>
      </p:sp>
      <p:sp>
        <p:nvSpPr>
          <p:cNvPr id="86" name="Shape 86"/>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marL="457200" lvl="0" indent="-228600" rtl="0">
              <a:spcBef>
                <a:spcPts val="0"/>
              </a:spcBef>
            </a:pPr>
            <a:r>
              <a:rPr lang="en"/>
              <a:t>I want to send to a letter to my pen-pal in New York, but I don’t have his address.</a:t>
            </a:r>
          </a:p>
          <a:p>
            <a:pPr marL="457200" lvl="0" indent="-228600" rtl="0">
              <a:spcBef>
                <a:spcPts val="0"/>
              </a:spcBef>
            </a:pPr>
            <a:r>
              <a:rPr lang="en"/>
              <a:t>The solution is easy, I’ll use the protocol I learned in Networks</a:t>
            </a:r>
          </a:p>
          <a:p>
            <a:pPr marL="457200" lvl="0" indent="-228600" rtl="0">
              <a:spcBef>
                <a:spcPts val="0"/>
              </a:spcBef>
            </a:pPr>
            <a:r>
              <a:rPr lang="en"/>
              <a:t>I make multiple copies of the letters and give it to my friends</a:t>
            </a:r>
          </a:p>
          <a:p>
            <a:pPr marL="457200" lvl="0" indent="-228600" rtl="0">
              <a:spcBef>
                <a:spcPts val="0"/>
              </a:spcBef>
            </a:pPr>
            <a:r>
              <a:rPr lang="en"/>
              <a:t>Whenever they receive a letter, if it is not for them they make a copy and give it to all of their friends</a:t>
            </a:r>
          </a:p>
          <a:p>
            <a:pPr marL="457200" lvl="0" indent="-228600" rtl="0">
              <a:spcBef>
                <a:spcPts val="0"/>
              </a:spcBef>
            </a:pPr>
            <a:r>
              <a:rPr lang="en"/>
              <a:t>Continue to do this until the letter is received at the final destination</a:t>
            </a:r>
          </a:p>
          <a:p>
            <a:pPr lvl="0" rtl="0">
              <a:spcBef>
                <a:spcPts val="0"/>
              </a:spcBef>
              <a:buNone/>
            </a:pPr>
            <a:r>
              <a:rPr lang="en"/>
              <a:t>https://en.wikipedia.org/wiki/Six_degrees_of_separation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animEffect transition="in" filter="fade">
                                      <p:cBhvr>
                                        <p:cTn id="7" dur="1000"/>
                                        <p:tgtEl>
                                          <p:spTgt spid="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6">
                                            <p:txEl>
                                              <p:pRg st="1" end="1"/>
                                            </p:txEl>
                                          </p:spTgt>
                                        </p:tgtEl>
                                        <p:attrNameLst>
                                          <p:attrName>style.visibility</p:attrName>
                                        </p:attrNameLst>
                                      </p:cBhvr>
                                      <p:to>
                                        <p:strVal val="visible"/>
                                      </p:to>
                                    </p:set>
                                    <p:animEffect transition="in" filter="fade">
                                      <p:cBhvr>
                                        <p:cTn id="12" dur="1000"/>
                                        <p:tgtEl>
                                          <p:spTgt spid="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6">
                                            <p:txEl>
                                              <p:pRg st="2" end="2"/>
                                            </p:txEl>
                                          </p:spTgt>
                                        </p:tgtEl>
                                        <p:attrNameLst>
                                          <p:attrName>style.visibility</p:attrName>
                                        </p:attrNameLst>
                                      </p:cBhvr>
                                      <p:to>
                                        <p:strVal val="visible"/>
                                      </p:to>
                                    </p:set>
                                    <p:animEffect transition="in" filter="fade">
                                      <p:cBhvr>
                                        <p:cTn id="17" dur="1000"/>
                                        <p:tgtEl>
                                          <p:spTgt spid="8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6">
                                            <p:txEl>
                                              <p:pRg st="3" end="3"/>
                                            </p:txEl>
                                          </p:spTgt>
                                        </p:tgtEl>
                                        <p:attrNameLst>
                                          <p:attrName>style.visibility</p:attrName>
                                        </p:attrNameLst>
                                      </p:cBhvr>
                                      <p:to>
                                        <p:strVal val="visible"/>
                                      </p:to>
                                    </p:set>
                                    <p:animEffect transition="in" filter="fade">
                                      <p:cBhvr>
                                        <p:cTn id="22" dur="1000"/>
                                        <p:tgtEl>
                                          <p:spTgt spid="8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6">
                                            <p:txEl>
                                              <p:pRg st="4" end="4"/>
                                            </p:txEl>
                                          </p:spTgt>
                                        </p:tgtEl>
                                        <p:attrNameLst>
                                          <p:attrName>style.visibility</p:attrName>
                                        </p:attrNameLst>
                                      </p:cBhvr>
                                      <p:to>
                                        <p:strVal val="visible"/>
                                      </p:to>
                                    </p:set>
                                    <p:animEffect transition="in" filter="fade">
                                      <p:cBhvr>
                                        <p:cTn id="27" dur="1000"/>
                                        <p:tgtEl>
                                          <p:spTgt spid="8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6">
                                            <p:txEl>
                                              <p:pRg st="5" end="5"/>
                                            </p:txEl>
                                          </p:spTgt>
                                        </p:tgtEl>
                                        <p:attrNameLst>
                                          <p:attrName>style.visibility</p:attrName>
                                        </p:attrNameLst>
                                      </p:cBhvr>
                                      <p:to>
                                        <p:strVal val="visible"/>
                                      </p:to>
                                    </p:set>
                                    <p:animEffect transition="in" filter="fade">
                                      <p:cBhvr>
                                        <p:cTn id="32" dur="1000"/>
                                        <p:tgtEl>
                                          <p:spTgt spid="8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cxnSp>
        <p:nvCxnSpPr>
          <p:cNvPr id="91" name="Shape 91"/>
          <p:cNvCxnSpPr/>
          <p:nvPr/>
        </p:nvCxnSpPr>
        <p:spPr>
          <a:xfrm rot="10800000" flipH="1">
            <a:off x="7278425" y="2358275"/>
            <a:ext cx="643800" cy="1773600"/>
          </a:xfrm>
          <a:prstGeom prst="straightConnector1">
            <a:avLst/>
          </a:prstGeom>
          <a:noFill/>
          <a:ln w="114300" cap="flat" cmpd="sng">
            <a:solidFill>
              <a:schemeClr val="dk2"/>
            </a:solidFill>
            <a:prstDash val="solid"/>
            <a:round/>
            <a:headEnd type="none" w="lg" len="lg"/>
            <a:tailEnd type="none" w="lg" len="lg"/>
          </a:ln>
        </p:spPr>
      </p:cxnSp>
      <p:cxnSp>
        <p:nvCxnSpPr>
          <p:cNvPr id="92" name="Shape 92"/>
          <p:cNvCxnSpPr/>
          <p:nvPr/>
        </p:nvCxnSpPr>
        <p:spPr>
          <a:xfrm>
            <a:off x="5307725" y="2476500"/>
            <a:ext cx="2043000" cy="1616100"/>
          </a:xfrm>
          <a:prstGeom prst="straightConnector1">
            <a:avLst/>
          </a:prstGeom>
          <a:noFill/>
          <a:ln w="114300" cap="flat" cmpd="sng">
            <a:solidFill>
              <a:schemeClr val="dk2"/>
            </a:solidFill>
            <a:prstDash val="solid"/>
            <a:round/>
            <a:headEnd type="none" w="lg" len="lg"/>
            <a:tailEnd type="none" w="lg" len="lg"/>
          </a:ln>
        </p:spPr>
      </p:cxnSp>
      <p:cxnSp>
        <p:nvCxnSpPr>
          <p:cNvPr id="93" name="Shape 93"/>
          <p:cNvCxnSpPr/>
          <p:nvPr/>
        </p:nvCxnSpPr>
        <p:spPr>
          <a:xfrm rot="10800000" flipH="1">
            <a:off x="1372925" y="4072850"/>
            <a:ext cx="5997600" cy="170700"/>
          </a:xfrm>
          <a:prstGeom prst="straightConnector1">
            <a:avLst/>
          </a:prstGeom>
          <a:noFill/>
          <a:ln w="114300" cap="flat" cmpd="sng">
            <a:solidFill>
              <a:schemeClr val="dk2"/>
            </a:solidFill>
            <a:prstDash val="solid"/>
            <a:round/>
            <a:headEnd type="none" w="lg" len="lg"/>
            <a:tailEnd type="none" w="lg" len="lg"/>
          </a:ln>
        </p:spPr>
      </p:cxnSp>
      <p:cxnSp>
        <p:nvCxnSpPr>
          <p:cNvPr id="94" name="Shape 94"/>
          <p:cNvCxnSpPr/>
          <p:nvPr/>
        </p:nvCxnSpPr>
        <p:spPr>
          <a:xfrm rot="10800000" flipH="1">
            <a:off x="3525600" y="2443550"/>
            <a:ext cx="1558800" cy="893700"/>
          </a:xfrm>
          <a:prstGeom prst="straightConnector1">
            <a:avLst/>
          </a:prstGeom>
          <a:noFill/>
          <a:ln w="114300" cap="flat" cmpd="sng">
            <a:solidFill>
              <a:schemeClr val="dk2"/>
            </a:solidFill>
            <a:prstDash val="solid"/>
            <a:round/>
            <a:headEnd type="none" w="lg" len="lg"/>
            <a:tailEnd type="none" w="lg" len="lg"/>
          </a:ln>
        </p:spPr>
      </p:cxnSp>
      <p:cxnSp>
        <p:nvCxnSpPr>
          <p:cNvPr id="95" name="Shape 95"/>
          <p:cNvCxnSpPr/>
          <p:nvPr/>
        </p:nvCxnSpPr>
        <p:spPr>
          <a:xfrm>
            <a:off x="1599625" y="2588225"/>
            <a:ext cx="1553400" cy="709500"/>
          </a:xfrm>
          <a:prstGeom prst="straightConnector1">
            <a:avLst/>
          </a:prstGeom>
          <a:noFill/>
          <a:ln w="114300" cap="flat" cmpd="sng">
            <a:solidFill>
              <a:schemeClr val="dk2"/>
            </a:solidFill>
            <a:prstDash val="solid"/>
            <a:round/>
            <a:headEnd type="none" w="lg" len="lg"/>
            <a:tailEnd type="none" w="lg" len="lg"/>
          </a:ln>
        </p:spPr>
      </p:cxnSp>
      <p:sp>
        <p:nvSpPr>
          <p:cNvPr id="96" name="Shape 96"/>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
              <a:t>Flooding</a:t>
            </a:r>
          </a:p>
        </p:txBody>
      </p:sp>
      <p:sp>
        <p:nvSpPr>
          <p:cNvPr id="97" name="Shape 97"/>
          <p:cNvSpPr/>
          <p:nvPr/>
        </p:nvSpPr>
        <p:spPr>
          <a:xfrm>
            <a:off x="991925" y="2161200"/>
            <a:ext cx="722700" cy="7227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8" name="Shape 98"/>
          <p:cNvSpPr txBox="1"/>
          <p:nvPr/>
        </p:nvSpPr>
        <p:spPr>
          <a:xfrm>
            <a:off x="1011625" y="2174325"/>
            <a:ext cx="735600" cy="7950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99" name="Shape 99"/>
          <p:cNvSpPr txBox="1"/>
          <p:nvPr/>
        </p:nvSpPr>
        <p:spPr>
          <a:xfrm>
            <a:off x="939350" y="2161200"/>
            <a:ext cx="807900" cy="722700"/>
          </a:xfrm>
          <a:prstGeom prst="rect">
            <a:avLst/>
          </a:prstGeom>
          <a:noFill/>
          <a:ln>
            <a:noFill/>
          </a:ln>
        </p:spPr>
        <p:txBody>
          <a:bodyPr lIns="91425" tIns="91425" rIns="91425" bIns="91425" anchor="ctr" anchorCtr="0">
            <a:noAutofit/>
          </a:bodyPr>
          <a:lstStyle/>
          <a:p>
            <a:pPr lvl="0" algn="ctr">
              <a:spcBef>
                <a:spcPts val="0"/>
              </a:spcBef>
              <a:buNone/>
            </a:pPr>
            <a:r>
              <a:rPr lang="en" sz="2400"/>
              <a:t>A</a:t>
            </a:r>
          </a:p>
        </p:txBody>
      </p:sp>
      <p:sp>
        <p:nvSpPr>
          <p:cNvPr id="100" name="Shape 100"/>
          <p:cNvSpPr/>
          <p:nvPr/>
        </p:nvSpPr>
        <p:spPr>
          <a:xfrm>
            <a:off x="1001900" y="3831025"/>
            <a:ext cx="722700" cy="7227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1" name="Shape 101"/>
          <p:cNvSpPr txBox="1"/>
          <p:nvPr/>
        </p:nvSpPr>
        <p:spPr>
          <a:xfrm>
            <a:off x="1021600" y="3844150"/>
            <a:ext cx="735600" cy="795000"/>
          </a:xfrm>
          <a:prstGeom prst="rect">
            <a:avLst/>
          </a:prstGeom>
          <a:noFill/>
          <a:ln>
            <a:noFill/>
          </a:ln>
        </p:spPr>
        <p:txBody>
          <a:bodyPr lIns="91425" tIns="91425" rIns="91425" bIns="91425" anchor="t" anchorCtr="0">
            <a:noAutofit/>
          </a:bodyPr>
          <a:lstStyle/>
          <a:p>
            <a:pPr lvl="0" rtl="0">
              <a:spcBef>
                <a:spcPts val="0"/>
              </a:spcBef>
              <a:buNone/>
            </a:pPr>
            <a:endParaRPr/>
          </a:p>
        </p:txBody>
      </p:sp>
      <p:sp>
        <p:nvSpPr>
          <p:cNvPr id="102" name="Shape 102"/>
          <p:cNvSpPr txBox="1"/>
          <p:nvPr/>
        </p:nvSpPr>
        <p:spPr>
          <a:xfrm>
            <a:off x="949325" y="3831025"/>
            <a:ext cx="807900" cy="722700"/>
          </a:xfrm>
          <a:prstGeom prst="rect">
            <a:avLst/>
          </a:prstGeom>
          <a:noFill/>
          <a:ln>
            <a:noFill/>
          </a:ln>
        </p:spPr>
        <p:txBody>
          <a:bodyPr lIns="91425" tIns="91425" rIns="91425" bIns="91425" anchor="ctr" anchorCtr="0">
            <a:noAutofit/>
          </a:bodyPr>
          <a:lstStyle/>
          <a:p>
            <a:pPr lvl="0" algn="ctr" rtl="0">
              <a:spcBef>
                <a:spcPts val="0"/>
              </a:spcBef>
              <a:buNone/>
            </a:pPr>
            <a:r>
              <a:rPr lang="en" sz="2400"/>
              <a:t>B</a:t>
            </a:r>
          </a:p>
        </p:txBody>
      </p:sp>
      <p:sp>
        <p:nvSpPr>
          <p:cNvPr id="103" name="Shape 103"/>
          <p:cNvSpPr/>
          <p:nvPr/>
        </p:nvSpPr>
        <p:spPr>
          <a:xfrm>
            <a:off x="3013325" y="2969325"/>
            <a:ext cx="722700" cy="7227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txBox="1"/>
          <p:nvPr/>
        </p:nvSpPr>
        <p:spPr>
          <a:xfrm>
            <a:off x="3033025" y="2982450"/>
            <a:ext cx="735600" cy="795000"/>
          </a:xfrm>
          <a:prstGeom prst="rect">
            <a:avLst/>
          </a:prstGeom>
          <a:noFill/>
          <a:ln>
            <a:noFill/>
          </a:ln>
        </p:spPr>
        <p:txBody>
          <a:bodyPr lIns="91425" tIns="91425" rIns="91425" bIns="91425" anchor="t" anchorCtr="0">
            <a:noAutofit/>
          </a:bodyPr>
          <a:lstStyle/>
          <a:p>
            <a:pPr lvl="0" rtl="0">
              <a:spcBef>
                <a:spcPts val="0"/>
              </a:spcBef>
              <a:buNone/>
            </a:pPr>
            <a:endParaRPr/>
          </a:p>
        </p:txBody>
      </p:sp>
      <p:sp>
        <p:nvSpPr>
          <p:cNvPr id="105" name="Shape 105"/>
          <p:cNvSpPr txBox="1"/>
          <p:nvPr/>
        </p:nvSpPr>
        <p:spPr>
          <a:xfrm>
            <a:off x="2960750" y="2969325"/>
            <a:ext cx="807900" cy="722700"/>
          </a:xfrm>
          <a:prstGeom prst="rect">
            <a:avLst/>
          </a:prstGeom>
          <a:noFill/>
          <a:ln>
            <a:noFill/>
          </a:ln>
        </p:spPr>
        <p:txBody>
          <a:bodyPr lIns="91425" tIns="91425" rIns="91425" bIns="91425" anchor="ctr" anchorCtr="0">
            <a:noAutofit/>
          </a:bodyPr>
          <a:lstStyle/>
          <a:p>
            <a:pPr lvl="0" algn="ctr" rtl="0">
              <a:spcBef>
                <a:spcPts val="0"/>
              </a:spcBef>
              <a:buNone/>
            </a:pPr>
            <a:r>
              <a:rPr lang="en" sz="2400"/>
              <a:t>C</a:t>
            </a:r>
          </a:p>
        </p:txBody>
      </p:sp>
      <p:sp>
        <p:nvSpPr>
          <p:cNvPr id="106" name="Shape 106"/>
          <p:cNvSpPr/>
          <p:nvPr/>
        </p:nvSpPr>
        <p:spPr>
          <a:xfrm>
            <a:off x="4985325" y="2075775"/>
            <a:ext cx="722700" cy="7227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txBox="1"/>
          <p:nvPr/>
        </p:nvSpPr>
        <p:spPr>
          <a:xfrm>
            <a:off x="5005025" y="2088900"/>
            <a:ext cx="735600" cy="795000"/>
          </a:xfrm>
          <a:prstGeom prst="rect">
            <a:avLst/>
          </a:prstGeom>
          <a:noFill/>
          <a:ln>
            <a:noFill/>
          </a:ln>
        </p:spPr>
        <p:txBody>
          <a:bodyPr lIns="91425" tIns="91425" rIns="91425" bIns="91425" anchor="t" anchorCtr="0">
            <a:noAutofit/>
          </a:bodyPr>
          <a:lstStyle/>
          <a:p>
            <a:pPr lvl="0" rtl="0">
              <a:spcBef>
                <a:spcPts val="0"/>
              </a:spcBef>
              <a:buNone/>
            </a:pPr>
            <a:endParaRPr/>
          </a:p>
        </p:txBody>
      </p:sp>
      <p:sp>
        <p:nvSpPr>
          <p:cNvPr id="108" name="Shape 108"/>
          <p:cNvSpPr txBox="1"/>
          <p:nvPr/>
        </p:nvSpPr>
        <p:spPr>
          <a:xfrm>
            <a:off x="4932750" y="2075775"/>
            <a:ext cx="807900" cy="722700"/>
          </a:xfrm>
          <a:prstGeom prst="rect">
            <a:avLst/>
          </a:prstGeom>
          <a:noFill/>
          <a:ln>
            <a:noFill/>
          </a:ln>
        </p:spPr>
        <p:txBody>
          <a:bodyPr lIns="91425" tIns="91425" rIns="91425" bIns="91425" anchor="ctr" anchorCtr="0">
            <a:noAutofit/>
          </a:bodyPr>
          <a:lstStyle/>
          <a:p>
            <a:pPr lvl="0" algn="ctr" rtl="0">
              <a:spcBef>
                <a:spcPts val="0"/>
              </a:spcBef>
              <a:buNone/>
            </a:pPr>
            <a:r>
              <a:rPr lang="en" sz="2400"/>
              <a:t>D</a:t>
            </a:r>
          </a:p>
        </p:txBody>
      </p:sp>
      <p:sp>
        <p:nvSpPr>
          <p:cNvPr id="109" name="Shape 109"/>
          <p:cNvSpPr/>
          <p:nvPr/>
        </p:nvSpPr>
        <p:spPr>
          <a:xfrm>
            <a:off x="6944175" y="3692025"/>
            <a:ext cx="722700" cy="7227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txBox="1"/>
          <p:nvPr/>
        </p:nvSpPr>
        <p:spPr>
          <a:xfrm>
            <a:off x="6963875" y="3705150"/>
            <a:ext cx="735600" cy="795000"/>
          </a:xfrm>
          <a:prstGeom prst="rect">
            <a:avLst/>
          </a:prstGeom>
          <a:noFill/>
          <a:ln>
            <a:noFill/>
          </a:ln>
        </p:spPr>
        <p:txBody>
          <a:bodyPr lIns="91425" tIns="91425" rIns="91425" bIns="91425" anchor="t" anchorCtr="0">
            <a:noAutofit/>
          </a:bodyPr>
          <a:lstStyle/>
          <a:p>
            <a:pPr lvl="0" rtl="0">
              <a:spcBef>
                <a:spcPts val="0"/>
              </a:spcBef>
              <a:buNone/>
            </a:pPr>
            <a:endParaRPr/>
          </a:p>
        </p:txBody>
      </p:sp>
      <p:sp>
        <p:nvSpPr>
          <p:cNvPr id="111" name="Shape 111"/>
          <p:cNvSpPr txBox="1"/>
          <p:nvPr/>
        </p:nvSpPr>
        <p:spPr>
          <a:xfrm>
            <a:off x="6891600" y="3692025"/>
            <a:ext cx="807900" cy="722700"/>
          </a:xfrm>
          <a:prstGeom prst="rect">
            <a:avLst/>
          </a:prstGeom>
          <a:noFill/>
          <a:ln>
            <a:noFill/>
          </a:ln>
        </p:spPr>
        <p:txBody>
          <a:bodyPr lIns="91425" tIns="91425" rIns="91425" bIns="91425" anchor="ctr" anchorCtr="0">
            <a:noAutofit/>
          </a:bodyPr>
          <a:lstStyle/>
          <a:p>
            <a:pPr lvl="0" algn="ctr" rtl="0">
              <a:spcBef>
                <a:spcPts val="0"/>
              </a:spcBef>
              <a:buNone/>
            </a:pPr>
            <a:r>
              <a:rPr lang="en" sz="2400"/>
              <a:t>E</a:t>
            </a:r>
          </a:p>
        </p:txBody>
      </p:sp>
      <p:sp>
        <p:nvSpPr>
          <p:cNvPr id="112" name="Shape 112"/>
          <p:cNvSpPr/>
          <p:nvPr/>
        </p:nvSpPr>
        <p:spPr>
          <a:xfrm>
            <a:off x="7608950" y="1990350"/>
            <a:ext cx="722700" cy="7227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3" name="Shape 113"/>
          <p:cNvSpPr txBox="1"/>
          <p:nvPr/>
        </p:nvSpPr>
        <p:spPr>
          <a:xfrm>
            <a:off x="7628650" y="2003475"/>
            <a:ext cx="735600" cy="795000"/>
          </a:xfrm>
          <a:prstGeom prst="rect">
            <a:avLst/>
          </a:prstGeom>
          <a:noFill/>
          <a:ln>
            <a:noFill/>
          </a:ln>
        </p:spPr>
        <p:txBody>
          <a:bodyPr lIns="91425" tIns="91425" rIns="91425" bIns="91425" anchor="t" anchorCtr="0">
            <a:noAutofit/>
          </a:bodyPr>
          <a:lstStyle/>
          <a:p>
            <a:pPr lvl="0" rtl="0">
              <a:spcBef>
                <a:spcPts val="0"/>
              </a:spcBef>
              <a:buNone/>
            </a:pPr>
            <a:endParaRPr/>
          </a:p>
        </p:txBody>
      </p:sp>
      <p:sp>
        <p:nvSpPr>
          <p:cNvPr id="114" name="Shape 114"/>
          <p:cNvSpPr txBox="1"/>
          <p:nvPr/>
        </p:nvSpPr>
        <p:spPr>
          <a:xfrm>
            <a:off x="7556375" y="1990350"/>
            <a:ext cx="807900" cy="722700"/>
          </a:xfrm>
          <a:prstGeom prst="rect">
            <a:avLst/>
          </a:prstGeom>
          <a:noFill/>
          <a:ln>
            <a:noFill/>
          </a:ln>
        </p:spPr>
        <p:txBody>
          <a:bodyPr lIns="91425" tIns="91425" rIns="91425" bIns="91425" anchor="ctr" anchorCtr="0">
            <a:noAutofit/>
          </a:bodyPr>
          <a:lstStyle/>
          <a:p>
            <a:pPr lvl="0" algn="ctr" rtl="0">
              <a:spcBef>
                <a:spcPts val="0"/>
              </a:spcBef>
              <a:buNone/>
            </a:pPr>
            <a:r>
              <a:rPr lang="en" sz="2400"/>
              <a:t>F</a:t>
            </a:r>
          </a:p>
        </p:txBody>
      </p:sp>
      <p:cxnSp>
        <p:nvCxnSpPr>
          <p:cNvPr id="115" name="Shape 115"/>
          <p:cNvCxnSpPr>
            <a:stCxn id="99" idx="2"/>
            <a:endCxn id="102" idx="0"/>
          </p:cNvCxnSpPr>
          <p:nvPr/>
        </p:nvCxnSpPr>
        <p:spPr>
          <a:xfrm>
            <a:off x="1343300" y="2883900"/>
            <a:ext cx="9900" cy="947100"/>
          </a:xfrm>
          <a:prstGeom prst="straightConnector1">
            <a:avLst/>
          </a:prstGeom>
          <a:noFill/>
          <a:ln w="114300" cap="flat" cmpd="sng">
            <a:solidFill>
              <a:schemeClr val="dk2"/>
            </a:solidFill>
            <a:prstDash val="solid"/>
            <a:round/>
            <a:headEnd type="none" w="lg" len="lg"/>
            <a:tailEnd type="none" w="lg" len="lg"/>
          </a:ln>
        </p:spPr>
      </p:cxnSp>
      <p:sp>
        <p:nvSpPr>
          <p:cNvPr id="116" name="Shape 116"/>
          <p:cNvSpPr txBox="1"/>
          <p:nvPr/>
        </p:nvSpPr>
        <p:spPr>
          <a:xfrm>
            <a:off x="118250" y="1754950"/>
            <a:ext cx="6733200" cy="400800"/>
          </a:xfrm>
          <a:prstGeom prst="rect">
            <a:avLst/>
          </a:prstGeom>
          <a:noFill/>
          <a:ln>
            <a:noFill/>
          </a:ln>
        </p:spPr>
        <p:txBody>
          <a:bodyPr lIns="91425" tIns="91425" rIns="91425" bIns="91425" anchor="t" anchorCtr="0">
            <a:noAutofit/>
          </a:bodyPr>
          <a:lstStyle/>
          <a:p>
            <a:pPr lvl="0">
              <a:spcBef>
                <a:spcPts val="0"/>
              </a:spcBef>
              <a:buNone/>
            </a:pPr>
            <a:r>
              <a:rPr lang="en"/>
              <a:t>Send packet from point A to F.</a:t>
            </a:r>
          </a:p>
        </p:txBody>
      </p:sp>
      <p:cxnSp>
        <p:nvCxnSpPr>
          <p:cNvPr id="117" name="Shape 117"/>
          <p:cNvCxnSpPr/>
          <p:nvPr/>
        </p:nvCxnSpPr>
        <p:spPr>
          <a:xfrm>
            <a:off x="1872150" y="2404250"/>
            <a:ext cx="1057500" cy="492600"/>
          </a:xfrm>
          <a:prstGeom prst="straightConnector1">
            <a:avLst/>
          </a:prstGeom>
          <a:noFill/>
          <a:ln w="38100" cap="flat" cmpd="sng">
            <a:solidFill>
              <a:srgbClr val="0000FF"/>
            </a:solidFill>
            <a:prstDash val="solid"/>
            <a:round/>
            <a:headEnd type="none" w="lg" len="lg"/>
            <a:tailEnd type="triangle" w="lg" len="lg"/>
          </a:ln>
        </p:spPr>
      </p:cxnSp>
      <p:cxnSp>
        <p:nvCxnSpPr>
          <p:cNvPr id="118" name="Shape 118"/>
          <p:cNvCxnSpPr/>
          <p:nvPr/>
        </p:nvCxnSpPr>
        <p:spPr>
          <a:xfrm>
            <a:off x="939350" y="2883900"/>
            <a:ext cx="26400" cy="1011600"/>
          </a:xfrm>
          <a:prstGeom prst="straightConnector1">
            <a:avLst/>
          </a:prstGeom>
          <a:noFill/>
          <a:ln w="38100" cap="flat" cmpd="sng">
            <a:solidFill>
              <a:srgbClr val="0000FF"/>
            </a:solidFill>
            <a:prstDash val="solid"/>
            <a:round/>
            <a:headEnd type="none" w="lg" len="lg"/>
            <a:tailEnd type="triangle" w="lg" len="lg"/>
          </a:ln>
        </p:spPr>
      </p:cxnSp>
      <p:cxnSp>
        <p:nvCxnSpPr>
          <p:cNvPr id="119" name="Shape 119"/>
          <p:cNvCxnSpPr/>
          <p:nvPr/>
        </p:nvCxnSpPr>
        <p:spPr>
          <a:xfrm rot="10800000">
            <a:off x="2167750" y="2299175"/>
            <a:ext cx="952500" cy="374400"/>
          </a:xfrm>
          <a:prstGeom prst="straightConnector1">
            <a:avLst/>
          </a:prstGeom>
          <a:noFill/>
          <a:ln w="38100" cap="flat" cmpd="sng">
            <a:solidFill>
              <a:srgbClr val="0000FF"/>
            </a:solidFill>
            <a:prstDash val="solid"/>
            <a:round/>
            <a:headEnd type="none" w="lg" len="lg"/>
            <a:tailEnd type="triangle" w="lg" len="lg"/>
          </a:ln>
        </p:spPr>
      </p:cxnSp>
      <p:cxnSp>
        <p:nvCxnSpPr>
          <p:cNvPr id="120" name="Shape 120"/>
          <p:cNvCxnSpPr/>
          <p:nvPr/>
        </p:nvCxnSpPr>
        <p:spPr>
          <a:xfrm rot="10800000" flipH="1">
            <a:off x="3502825" y="2104800"/>
            <a:ext cx="1269900" cy="683100"/>
          </a:xfrm>
          <a:prstGeom prst="straightConnector1">
            <a:avLst/>
          </a:prstGeom>
          <a:noFill/>
          <a:ln w="38100" cap="flat" cmpd="sng">
            <a:solidFill>
              <a:srgbClr val="0000FF"/>
            </a:solidFill>
            <a:prstDash val="solid"/>
            <a:round/>
            <a:headEnd type="none" w="lg" len="lg"/>
            <a:tailEnd type="triangle" w="lg" len="lg"/>
          </a:ln>
        </p:spPr>
      </p:cxnSp>
      <p:cxnSp>
        <p:nvCxnSpPr>
          <p:cNvPr id="121" name="Shape 121"/>
          <p:cNvCxnSpPr/>
          <p:nvPr/>
        </p:nvCxnSpPr>
        <p:spPr>
          <a:xfrm rot="10800000" flipH="1">
            <a:off x="1699625" y="4486675"/>
            <a:ext cx="5099400" cy="131700"/>
          </a:xfrm>
          <a:prstGeom prst="straightConnector1">
            <a:avLst/>
          </a:prstGeom>
          <a:noFill/>
          <a:ln w="38100" cap="flat" cmpd="sng">
            <a:solidFill>
              <a:srgbClr val="0000FF"/>
            </a:solidFill>
            <a:prstDash val="solid"/>
            <a:round/>
            <a:headEnd type="none" w="lg" len="lg"/>
            <a:tailEnd type="triangle" w="lg" len="lg"/>
          </a:ln>
        </p:spPr>
      </p:cxnSp>
      <p:cxnSp>
        <p:nvCxnSpPr>
          <p:cNvPr id="122" name="Shape 122"/>
          <p:cNvCxnSpPr/>
          <p:nvPr/>
        </p:nvCxnSpPr>
        <p:spPr>
          <a:xfrm rot="10800000">
            <a:off x="814450" y="2877300"/>
            <a:ext cx="0" cy="834300"/>
          </a:xfrm>
          <a:prstGeom prst="straightConnector1">
            <a:avLst/>
          </a:prstGeom>
          <a:noFill/>
          <a:ln w="38100" cap="flat" cmpd="sng">
            <a:solidFill>
              <a:srgbClr val="0000FF"/>
            </a:solidFill>
            <a:prstDash val="solid"/>
            <a:round/>
            <a:headEnd type="none" w="lg" len="lg"/>
            <a:tailEnd type="triangle" w="lg" len="lg"/>
          </a:ln>
        </p:spPr>
      </p:cxnSp>
      <p:cxnSp>
        <p:nvCxnSpPr>
          <p:cNvPr id="123" name="Shape 123"/>
          <p:cNvCxnSpPr/>
          <p:nvPr/>
        </p:nvCxnSpPr>
        <p:spPr>
          <a:xfrm rot="10800000" flipH="1">
            <a:off x="1699625" y="4715275"/>
            <a:ext cx="5099400" cy="131700"/>
          </a:xfrm>
          <a:prstGeom prst="straightConnector1">
            <a:avLst/>
          </a:prstGeom>
          <a:noFill/>
          <a:ln w="38100" cap="flat" cmpd="sng">
            <a:solidFill>
              <a:srgbClr val="0000FF"/>
            </a:solidFill>
            <a:prstDash val="solid"/>
            <a:round/>
            <a:headEnd type="triangle" w="lg" len="lg"/>
            <a:tailEnd type="none" w="lg" len="lg"/>
          </a:ln>
        </p:spPr>
      </p:cxnSp>
      <p:cxnSp>
        <p:nvCxnSpPr>
          <p:cNvPr id="124" name="Shape 124"/>
          <p:cNvCxnSpPr/>
          <p:nvPr/>
        </p:nvCxnSpPr>
        <p:spPr>
          <a:xfrm rot="10800000" flipH="1">
            <a:off x="3655225" y="2257200"/>
            <a:ext cx="1269900" cy="683100"/>
          </a:xfrm>
          <a:prstGeom prst="straightConnector1">
            <a:avLst/>
          </a:prstGeom>
          <a:noFill/>
          <a:ln w="38100" cap="flat" cmpd="sng">
            <a:solidFill>
              <a:srgbClr val="0000FF"/>
            </a:solidFill>
            <a:prstDash val="solid"/>
            <a:round/>
            <a:headEnd type="triangle" w="lg" len="lg"/>
            <a:tailEnd type="none" w="lg" len="lg"/>
          </a:ln>
        </p:spPr>
      </p:cxnSp>
      <p:cxnSp>
        <p:nvCxnSpPr>
          <p:cNvPr id="125" name="Shape 125"/>
          <p:cNvCxnSpPr/>
          <p:nvPr/>
        </p:nvCxnSpPr>
        <p:spPr>
          <a:xfrm rot="10800000">
            <a:off x="5717550" y="2453025"/>
            <a:ext cx="1501800" cy="1162800"/>
          </a:xfrm>
          <a:prstGeom prst="straightConnector1">
            <a:avLst/>
          </a:prstGeom>
          <a:noFill/>
          <a:ln w="38100" cap="flat" cmpd="sng">
            <a:solidFill>
              <a:srgbClr val="0000FF"/>
            </a:solidFill>
            <a:prstDash val="solid"/>
            <a:round/>
            <a:headEnd type="none" w="lg" len="lg"/>
            <a:tailEnd type="triangle" w="lg" len="lg"/>
          </a:ln>
        </p:spPr>
      </p:cxnSp>
      <p:cxnSp>
        <p:nvCxnSpPr>
          <p:cNvPr id="126" name="Shape 126"/>
          <p:cNvCxnSpPr/>
          <p:nvPr/>
        </p:nvCxnSpPr>
        <p:spPr>
          <a:xfrm rot="10800000">
            <a:off x="5869950" y="2300625"/>
            <a:ext cx="1501800" cy="1162800"/>
          </a:xfrm>
          <a:prstGeom prst="straightConnector1">
            <a:avLst/>
          </a:prstGeom>
          <a:noFill/>
          <a:ln w="38100" cap="flat" cmpd="sng">
            <a:solidFill>
              <a:srgbClr val="0000FF"/>
            </a:solidFill>
            <a:prstDash val="solid"/>
            <a:round/>
            <a:headEnd type="triangle" w="lg" len="lg"/>
            <a:tailEnd type="none" w="lg" len="lg"/>
          </a:ln>
        </p:spPr>
      </p:cxnSp>
      <p:cxnSp>
        <p:nvCxnSpPr>
          <p:cNvPr id="127" name="Shape 127"/>
          <p:cNvCxnSpPr/>
          <p:nvPr/>
        </p:nvCxnSpPr>
        <p:spPr>
          <a:xfrm rot="10800000" flipH="1">
            <a:off x="7843350" y="2811500"/>
            <a:ext cx="433500" cy="1208700"/>
          </a:xfrm>
          <a:prstGeom prst="straightConnector1">
            <a:avLst/>
          </a:prstGeom>
          <a:noFill/>
          <a:ln w="38100" cap="flat" cmpd="sng">
            <a:solidFill>
              <a:srgbClr val="0000FF"/>
            </a:solidFill>
            <a:prstDash val="solid"/>
            <a:round/>
            <a:headEnd type="none" w="lg" len="lg"/>
            <a:tailEnd type="triangle" w="lg" len="lg"/>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1000"/>
                                        <p:tgtEl>
                                          <p:spTgt spid="1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8"/>
                                        </p:tgtEl>
                                        <p:attrNameLst>
                                          <p:attrName>style.visibility</p:attrName>
                                        </p:attrNameLst>
                                      </p:cBhvr>
                                      <p:to>
                                        <p:strVal val="visible"/>
                                      </p:to>
                                    </p:set>
                                    <p:animEffect transition="in" filter="fade">
                                      <p:cBhvr>
                                        <p:cTn id="12" dur="1000"/>
                                        <p:tgtEl>
                                          <p:spTgt spid="118"/>
                                        </p:tgtEl>
                                      </p:cBhvr>
                                    </p:animEffect>
                                  </p:childTnLst>
                                </p:cTn>
                              </p:par>
                              <p:par>
                                <p:cTn id="13" presetID="10" presetClass="entr" presetSubtype="0" fill="hold" nodeType="withEffect">
                                  <p:stCondLst>
                                    <p:cond delay="0"/>
                                  </p:stCondLst>
                                  <p:childTnLst>
                                    <p:set>
                                      <p:cBhvr>
                                        <p:cTn id="14" dur="1" fill="hold">
                                          <p:stCondLst>
                                            <p:cond delay="0"/>
                                          </p:stCondLst>
                                        </p:cTn>
                                        <p:tgtEl>
                                          <p:spTgt spid="117"/>
                                        </p:tgtEl>
                                        <p:attrNameLst>
                                          <p:attrName>style.visibility</p:attrName>
                                        </p:attrNameLst>
                                      </p:cBhvr>
                                      <p:to>
                                        <p:strVal val="visible"/>
                                      </p:to>
                                    </p:set>
                                    <p:animEffect transition="in" filter="fade">
                                      <p:cBhvr>
                                        <p:cTn id="15" dur="1000"/>
                                        <p:tgtEl>
                                          <p:spTgt spid="1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9"/>
                                        </p:tgtEl>
                                        <p:attrNameLst>
                                          <p:attrName>style.visibility</p:attrName>
                                        </p:attrNameLst>
                                      </p:cBhvr>
                                      <p:to>
                                        <p:strVal val="visible"/>
                                      </p:to>
                                    </p:set>
                                    <p:animEffect transition="in" filter="fade">
                                      <p:cBhvr>
                                        <p:cTn id="20" dur="1000"/>
                                        <p:tgtEl>
                                          <p:spTgt spid="119"/>
                                        </p:tgtEl>
                                      </p:cBhvr>
                                    </p:animEffect>
                                  </p:childTnLst>
                                </p:cTn>
                              </p:par>
                              <p:par>
                                <p:cTn id="21" presetID="1" presetClass="exit" presetSubtype="0" fill="hold" nodeType="withEffect">
                                  <p:stCondLst>
                                    <p:cond delay="0"/>
                                  </p:stCondLst>
                                  <p:childTnLst>
                                    <p:set>
                                      <p:cBhvr>
                                        <p:cTn id="22" dur="1" fill="hold">
                                          <p:stCondLst>
                                            <p:cond delay="0"/>
                                          </p:stCondLst>
                                        </p:cTn>
                                        <p:tgtEl>
                                          <p:spTgt spid="117"/>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18"/>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120"/>
                                        </p:tgtEl>
                                        <p:attrNameLst>
                                          <p:attrName>style.visibility</p:attrName>
                                        </p:attrNameLst>
                                      </p:cBhvr>
                                      <p:to>
                                        <p:strVal val="visible"/>
                                      </p:to>
                                    </p:set>
                                    <p:animEffect transition="in" filter="fade">
                                      <p:cBhvr>
                                        <p:cTn id="27" dur="1000"/>
                                        <p:tgtEl>
                                          <p:spTgt spid="120"/>
                                        </p:tgtEl>
                                      </p:cBhvr>
                                    </p:animEffect>
                                  </p:childTnLst>
                                </p:cTn>
                              </p:par>
                              <p:par>
                                <p:cTn id="28" presetID="10" presetClass="entr" presetSubtype="0" fill="hold" nodeType="withEffect">
                                  <p:stCondLst>
                                    <p:cond delay="0"/>
                                  </p:stCondLst>
                                  <p:childTnLst>
                                    <p:set>
                                      <p:cBhvr>
                                        <p:cTn id="29" dur="1" fill="hold">
                                          <p:stCondLst>
                                            <p:cond delay="0"/>
                                          </p:stCondLst>
                                        </p:cTn>
                                        <p:tgtEl>
                                          <p:spTgt spid="121"/>
                                        </p:tgtEl>
                                        <p:attrNameLst>
                                          <p:attrName>style.visibility</p:attrName>
                                        </p:attrNameLst>
                                      </p:cBhvr>
                                      <p:to>
                                        <p:strVal val="visible"/>
                                      </p:to>
                                    </p:set>
                                    <p:animEffect transition="in" filter="fade">
                                      <p:cBhvr>
                                        <p:cTn id="30" dur="1000"/>
                                        <p:tgtEl>
                                          <p:spTgt spid="121"/>
                                        </p:tgtEl>
                                      </p:cBhvr>
                                    </p:animEffect>
                                  </p:childTnLst>
                                </p:cTn>
                              </p:par>
                              <p:par>
                                <p:cTn id="31" presetID="10" presetClass="entr" presetSubtype="0" fill="hold" nodeType="withEffect">
                                  <p:stCondLst>
                                    <p:cond delay="0"/>
                                  </p:stCondLst>
                                  <p:childTnLst>
                                    <p:set>
                                      <p:cBhvr>
                                        <p:cTn id="32" dur="1" fill="hold">
                                          <p:stCondLst>
                                            <p:cond delay="0"/>
                                          </p:stCondLst>
                                        </p:cTn>
                                        <p:tgtEl>
                                          <p:spTgt spid="122"/>
                                        </p:tgtEl>
                                        <p:attrNameLst>
                                          <p:attrName>style.visibility</p:attrName>
                                        </p:attrNameLst>
                                      </p:cBhvr>
                                      <p:to>
                                        <p:strVal val="visible"/>
                                      </p:to>
                                    </p:set>
                                    <p:animEffect transition="in" filter="fade">
                                      <p:cBhvr>
                                        <p:cTn id="33" dur="1000"/>
                                        <p:tgtEl>
                                          <p:spTgt spid="12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24"/>
                                        </p:tgtEl>
                                        <p:attrNameLst>
                                          <p:attrName>style.visibility</p:attrName>
                                        </p:attrNameLst>
                                      </p:cBhvr>
                                      <p:to>
                                        <p:strVal val="visible"/>
                                      </p:to>
                                    </p:set>
                                    <p:animEffect transition="in" filter="fade">
                                      <p:cBhvr>
                                        <p:cTn id="38" dur="1000"/>
                                        <p:tgtEl>
                                          <p:spTgt spid="124"/>
                                        </p:tgtEl>
                                      </p:cBhvr>
                                    </p:animEffect>
                                  </p:childTnLst>
                                </p:cTn>
                              </p:par>
                              <p:par>
                                <p:cTn id="39" presetID="10" presetClass="entr" presetSubtype="0" fill="hold" nodeType="withEffect">
                                  <p:stCondLst>
                                    <p:cond delay="0"/>
                                  </p:stCondLst>
                                  <p:childTnLst>
                                    <p:set>
                                      <p:cBhvr>
                                        <p:cTn id="40" dur="1" fill="hold">
                                          <p:stCondLst>
                                            <p:cond delay="0"/>
                                          </p:stCondLst>
                                        </p:cTn>
                                        <p:tgtEl>
                                          <p:spTgt spid="126"/>
                                        </p:tgtEl>
                                        <p:attrNameLst>
                                          <p:attrName>style.visibility</p:attrName>
                                        </p:attrNameLst>
                                      </p:cBhvr>
                                      <p:to>
                                        <p:strVal val="visible"/>
                                      </p:to>
                                    </p:set>
                                    <p:animEffect transition="in" filter="fade">
                                      <p:cBhvr>
                                        <p:cTn id="41" dur="1100"/>
                                        <p:tgtEl>
                                          <p:spTgt spid="126"/>
                                        </p:tgtEl>
                                      </p:cBhvr>
                                    </p:animEffect>
                                  </p:childTnLst>
                                </p:cTn>
                              </p:par>
                              <p:par>
                                <p:cTn id="42" presetID="1" presetClass="exit" presetSubtype="0" fill="hold" nodeType="withEffect">
                                  <p:stCondLst>
                                    <p:cond delay="0"/>
                                  </p:stCondLst>
                                  <p:childTnLst>
                                    <p:set>
                                      <p:cBhvr>
                                        <p:cTn id="43" dur="1" fill="hold">
                                          <p:stCondLst>
                                            <p:cond delay="0"/>
                                          </p:stCondLst>
                                        </p:cTn>
                                        <p:tgtEl>
                                          <p:spTgt spid="121"/>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120"/>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119"/>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122"/>
                                        </p:tgtEl>
                                        <p:attrNameLst>
                                          <p:attrName>style.visibility</p:attrName>
                                        </p:attrNameLst>
                                      </p:cBhvr>
                                      <p:to>
                                        <p:strVal val="hidden"/>
                                      </p:to>
                                    </p:set>
                                  </p:childTnLst>
                                </p:cTn>
                              </p:par>
                              <p:par>
                                <p:cTn id="50" presetID="10" presetClass="entr" presetSubtype="0" fill="hold" nodeType="withEffect">
                                  <p:stCondLst>
                                    <p:cond delay="0"/>
                                  </p:stCondLst>
                                  <p:childTnLst>
                                    <p:set>
                                      <p:cBhvr>
                                        <p:cTn id="51" dur="1" fill="hold">
                                          <p:stCondLst>
                                            <p:cond delay="0"/>
                                          </p:stCondLst>
                                        </p:cTn>
                                        <p:tgtEl>
                                          <p:spTgt spid="125"/>
                                        </p:tgtEl>
                                        <p:attrNameLst>
                                          <p:attrName>style.visibility</p:attrName>
                                        </p:attrNameLst>
                                      </p:cBhvr>
                                      <p:to>
                                        <p:strVal val="visible"/>
                                      </p:to>
                                    </p:set>
                                    <p:animEffect transition="in" filter="fade">
                                      <p:cBhvr>
                                        <p:cTn id="52" dur="1000"/>
                                        <p:tgtEl>
                                          <p:spTgt spid="125"/>
                                        </p:tgtEl>
                                      </p:cBhvr>
                                    </p:animEffect>
                                  </p:childTnLst>
                                </p:cTn>
                              </p:par>
                              <p:par>
                                <p:cTn id="53" presetID="10" presetClass="entr" presetSubtype="0" fill="hold" nodeType="withEffect">
                                  <p:stCondLst>
                                    <p:cond delay="0"/>
                                  </p:stCondLst>
                                  <p:childTnLst>
                                    <p:set>
                                      <p:cBhvr>
                                        <p:cTn id="54" dur="1" fill="hold">
                                          <p:stCondLst>
                                            <p:cond delay="0"/>
                                          </p:stCondLst>
                                        </p:cTn>
                                        <p:tgtEl>
                                          <p:spTgt spid="123"/>
                                        </p:tgtEl>
                                        <p:attrNameLst>
                                          <p:attrName>style.visibility</p:attrName>
                                        </p:attrNameLst>
                                      </p:cBhvr>
                                      <p:to>
                                        <p:strVal val="visible"/>
                                      </p:to>
                                    </p:set>
                                    <p:animEffect transition="in" filter="fade">
                                      <p:cBhvr>
                                        <p:cTn id="55" dur="1000"/>
                                        <p:tgtEl>
                                          <p:spTgt spid="123"/>
                                        </p:tgtEl>
                                      </p:cBhvr>
                                    </p:animEffect>
                                  </p:childTnLst>
                                </p:cTn>
                              </p:par>
                              <p:par>
                                <p:cTn id="56" presetID="10" presetClass="entr" presetSubtype="0" fill="hold" nodeType="withEffect">
                                  <p:stCondLst>
                                    <p:cond delay="0"/>
                                  </p:stCondLst>
                                  <p:childTnLst>
                                    <p:set>
                                      <p:cBhvr>
                                        <p:cTn id="57" dur="1" fill="hold">
                                          <p:stCondLst>
                                            <p:cond delay="0"/>
                                          </p:stCondLst>
                                        </p:cTn>
                                        <p:tgtEl>
                                          <p:spTgt spid="127"/>
                                        </p:tgtEl>
                                        <p:attrNameLst>
                                          <p:attrName>style.visibility</p:attrName>
                                        </p:attrNameLst>
                                      </p:cBhvr>
                                      <p:to>
                                        <p:strVal val="visible"/>
                                      </p:to>
                                    </p:set>
                                    <p:animEffect transition="in" filter="fade">
                                      <p:cBhvr>
                                        <p:cTn id="58" dur="1000"/>
                                        <p:tgtEl>
                                          <p:spTgt spid="127"/>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1000"/>
                                          </p:stCondLst>
                                        </p:cTn>
                                        <p:tgtEl>
                                          <p:spTgt spid="123"/>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1000"/>
                                          </p:stCondLst>
                                        </p:cTn>
                                        <p:tgtEl>
                                          <p:spTgt spid="125"/>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1000"/>
                                          </p:stCondLst>
                                        </p:cTn>
                                        <p:tgtEl>
                                          <p:spTgt spid="126"/>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1000"/>
                                          </p:stCondLst>
                                        </p:cTn>
                                        <p:tgtEl>
                                          <p:spTgt spid="127"/>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1000"/>
                                          </p:stCondLst>
                                        </p:cTn>
                                        <p:tgtEl>
                                          <p:spTgt spid="1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
              <a:t>Flooding Notes</a:t>
            </a:r>
          </a:p>
        </p:txBody>
      </p:sp>
      <p:sp>
        <p:nvSpPr>
          <p:cNvPr id="133" name="Shape 133"/>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marL="457200" lvl="0" indent="-228600" rtl="0">
              <a:spcBef>
                <a:spcPts val="0"/>
              </a:spcBef>
            </a:pPr>
            <a:r>
              <a:rPr lang="en" dirty="0"/>
              <a:t>A few key problems:</a:t>
            </a:r>
          </a:p>
          <a:p>
            <a:pPr marL="914400" lvl="1" indent="-228600" rtl="0">
              <a:spcBef>
                <a:spcPts val="0"/>
              </a:spcBef>
            </a:pPr>
            <a:r>
              <a:rPr lang="en" dirty="0"/>
              <a:t>Question: How do we track packets we have seen?</a:t>
            </a:r>
          </a:p>
          <a:p>
            <a:pPr marL="914400" lvl="1" indent="-228600" rtl="0">
              <a:spcBef>
                <a:spcPts val="0"/>
              </a:spcBef>
            </a:pPr>
            <a:r>
              <a:rPr lang="en" dirty="0"/>
              <a:t>A Solution: Using a sequence number and source information</a:t>
            </a:r>
          </a:p>
          <a:p>
            <a:pPr marL="914400" lvl="1" indent="-228600" rtl="0">
              <a:spcBef>
                <a:spcPts val="0"/>
              </a:spcBef>
            </a:pPr>
            <a:r>
              <a:rPr lang="en" dirty="0"/>
              <a:t>Question: How do we know when to give up?</a:t>
            </a:r>
          </a:p>
          <a:p>
            <a:pPr marL="914400" lvl="1" indent="-228600"/>
            <a:r>
              <a:rPr lang="en" dirty="0"/>
              <a:t>A Solution: Having a maximum time to live (TTL) : </a:t>
            </a:r>
            <a:r>
              <a:rPr lang="en-IN" b="1" dirty="0"/>
              <a:t>Time to live</a:t>
            </a:r>
            <a:r>
              <a:rPr lang="en-IN" dirty="0"/>
              <a:t> (</a:t>
            </a:r>
            <a:r>
              <a:rPr lang="en-IN" b="1" dirty="0"/>
              <a:t>TTL</a:t>
            </a:r>
            <a:r>
              <a:rPr lang="en-IN" dirty="0"/>
              <a:t>) or hop limit is a mechanism that limits the lifespan or lifetime of data in a computer or network.</a:t>
            </a:r>
            <a:endParaRPr lang="e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animEffect transition="in" filter="fade">
                                      <p:cBhvr>
                                        <p:cTn id="7" dur="1000"/>
                                        <p:tgtEl>
                                          <p:spTgt spid="1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
                                            <p:txEl>
                                              <p:pRg st="1" end="1"/>
                                            </p:txEl>
                                          </p:spTgt>
                                        </p:tgtEl>
                                        <p:attrNameLst>
                                          <p:attrName>style.visibility</p:attrName>
                                        </p:attrNameLst>
                                      </p:cBhvr>
                                      <p:to>
                                        <p:strVal val="visible"/>
                                      </p:to>
                                    </p:set>
                                    <p:animEffect transition="in" filter="fade">
                                      <p:cBhvr>
                                        <p:cTn id="12" dur="1000"/>
                                        <p:tgtEl>
                                          <p:spTgt spid="1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3">
                                            <p:txEl>
                                              <p:pRg st="2" end="2"/>
                                            </p:txEl>
                                          </p:spTgt>
                                        </p:tgtEl>
                                        <p:attrNameLst>
                                          <p:attrName>style.visibility</p:attrName>
                                        </p:attrNameLst>
                                      </p:cBhvr>
                                      <p:to>
                                        <p:strVal val="visible"/>
                                      </p:to>
                                    </p:set>
                                    <p:animEffect transition="in" filter="fade">
                                      <p:cBhvr>
                                        <p:cTn id="17" dur="1000"/>
                                        <p:tgtEl>
                                          <p:spTgt spid="13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3">
                                            <p:txEl>
                                              <p:pRg st="3" end="3"/>
                                            </p:txEl>
                                          </p:spTgt>
                                        </p:tgtEl>
                                        <p:attrNameLst>
                                          <p:attrName>style.visibility</p:attrName>
                                        </p:attrNameLst>
                                      </p:cBhvr>
                                      <p:to>
                                        <p:strVal val="visible"/>
                                      </p:to>
                                    </p:set>
                                    <p:animEffect transition="in" filter="fade">
                                      <p:cBhvr>
                                        <p:cTn id="22" dur="1000"/>
                                        <p:tgtEl>
                                          <p:spTgt spid="13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3">
                                            <p:txEl>
                                              <p:pRg st="4" end="4"/>
                                            </p:txEl>
                                          </p:spTgt>
                                        </p:tgtEl>
                                        <p:attrNameLst>
                                          <p:attrName>style.visibility</p:attrName>
                                        </p:attrNameLst>
                                      </p:cBhvr>
                                      <p:to>
                                        <p:strVal val="visible"/>
                                      </p:to>
                                    </p:set>
                                    <p:animEffect transition="in" filter="fade">
                                      <p:cBhvr>
                                        <p:cTn id="27" dur="1000"/>
                                        <p:tgtEl>
                                          <p:spTgt spid="1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cxnSp>
        <p:nvCxnSpPr>
          <p:cNvPr id="144" name="Shape 144"/>
          <p:cNvCxnSpPr/>
          <p:nvPr/>
        </p:nvCxnSpPr>
        <p:spPr>
          <a:xfrm>
            <a:off x="7337525" y="3107125"/>
            <a:ext cx="111600" cy="1333500"/>
          </a:xfrm>
          <a:prstGeom prst="straightConnector1">
            <a:avLst/>
          </a:prstGeom>
          <a:noFill/>
          <a:ln w="114300" cap="flat" cmpd="sng">
            <a:solidFill>
              <a:schemeClr val="dk2"/>
            </a:solidFill>
            <a:prstDash val="solid"/>
            <a:round/>
            <a:headEnd type="none" w="lg" len="lg"/>
            <a:tailEnd type="none" w="lg" len="lg"/>
          </a:ln>
        </p:spPr>
      </p:cxnSp>
      <p:cxnSp>
        <p:nvCxnSpPr>
          <p:cNvPr id="145" name="Shape 145"/>
          <p:cNvCxnSpPr/>
          <p:nvPr/>
        </p:nvCxnSpPr>
        <p:spPr>
          <a:xfrm rot="10800000" flipH="1">
            <a:off x="7239000" y="2285900"/>
            <a:ext cx="1228500" cy="906600"/>
          </a:xfrm>
          <a:prstGeom prst="straightConnector1">
            <a:avLst/>
          </a:prstGeom>
          <a:noFill/>
          <a:ln w="114300" cap="flat" cmpd="sng">
            <a:solidFill>
              <a:schemeClr val="dk2"/>
            </a:solidFill>
            <a:prstDash val="solid"/>
            <a:round/>
            <a:headEnd type="none" w="lg" len="lg"/>
            <a:tailEnd type="none" w="lg" len="lg"/>
          </a:ln>
        </p:spPr>
      </p:cxnSp>
      <p:cxnSp>
        <p:nvCxnSpPr>
          <p:cNvPr id="146" name="Shape 146"/>
          <p:cNvCxnSpPr/>
          <p:nvPr/>
        </p:nvCxnSpPr>
        <p:spPr>
          <a:xfrm>
            <a:off x="6332475" y="2180900"/>
            <a:ext cx="854100" cy="762000"/>
          </a:xfrm>
          <a:prstGeom prst="straightConnector1">
            <a:avLst/>
          </a:prstGeom>
          <a:noFill/>
          <a:ln w="114300" cap="flat" cmpd="sng">
            <a:solidFill>
              <a:schemeClr val="dk2"/>
            </a:solidFill>
            <a:prstDash val="solid"/>
            <a:round/>
            <a:headEnd type="none" w="lg" len="lg"/>
            <a:tailEnd type="none" w="lg" len="lg"/>
          </a:ln>
        </p:spPr>
      </p:cxnSp>
      <p:sp>
        <p:nvSpPr>
          <p:cNvPr id="147" name="Shape 147"/>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Neighbor Discovery</a:t>
            </a:r>
          </a:p>
        </p:txBody>
      </p:sp>
      <p:sp>
        <p:nvSpPr>
          <p:cNvPr id="148" name="Shape 148"/>
          <p:cNvSpPr txBox="1">
            <a:spLocks noGrp="1"/>
          </p:cNvSpPr>
          <p:nvPr>
            <p:ph type="body" idx="1"/>
          </p:nvPr>
        </p:nvSpPr>
        <p:spPr>
          <a:xfrm>
            <a:off x="471900" y="1919075"/>
            <a:ext cx="5348100" cy="2710200"/>
          </a:xfrm>
          <a:prstGeom prst="rect">
            <a:avLst/>
          </a:prstGeom>
        </p:spPr>
        <p:txBody>
          <a:bodyPr lIns="91425" tIns="91425" rIns="91425" bIns="91425" anchor="t" anchorCtr="0">
            <a:noAutofit/>
          </a:bodyPr>
          <a:lstStyle/>
          <a:p>
            <a:pPr marL="457200" lvl="0" indent="-228600" rtl="0">
              <a:spcBef>
                <a:spcPts val="0"/>
              </a:spcBef>
            </a:pPr>
            <a:r>
              <a:rPr lang="en"/>
              <a:t>Neighbor discovery is built on flooding</a:t>
            </a:r>
          </a:p>
          <a:p>
            <a:pPr marL="457200" lvl="0" indent="-228600">
              <a:spcBef>
                <a:spcPts val="0"/>
              </a:spcBef>
            </a:pPr>
            <a:r>
              <a:rPr lang="en"/>
              <a:t>You are looking for your immediate neighbors</a:t>
            </a:r>
          </a:p>
        </p:txBody>
      </p:sp>
      <p:sp>
        <p:nvSpPr>
          <p:cNvPr id="149" name="Shape 149"/>
          <p:cNvSpPr/>
          <p:nvPr/>
        </p:nvSpPr>
        <p:spPr>
          <a:xfrm>
            <a:off x="5933100" y="1827500"/>
            <a:ext cx="722700" cy="7227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txBox="1"/>
          <p:nvPr/>
        </p:nvSpPr>
        <p:spPr>
          <a:xfrm>
            <a:off x="5952800" y="1840625"/>
            <a:ext cx="735600" cy="795000"/>
          </a:xfrm>
          <a:prstGeom prst="rect">
            <a:avLst/>
          </a:prstGeom>
          <a:noFill/>
          <a:ln>
            <a:noFill/>
          </a:ln>
        </p:spPr>
        <p:txBody>
          <a:bodyPr lIns="91425" tIns="91425" rIns="91425" bIns="91425" anchor="t" anchorCtr="0">
            <a:noAutofit/>
          </a:bodyPr>
          <a:lstStyle/>
          <a:p>
            <a:pPr lvl="0" rtl="0">
              <a:spcBef>
                <a:spcPts val="0"/>
              </a:spcBef>
              <a:buNone/>
            </a:pPr>
            <a:endParaRPr/>
          </a:p>
        </p:txBody>
      </p:sp>
      <p:sp>
        <p:nvSpPr>
          <p:cNvPr id="151" name="Shape 151"/>
          <p:cNvSpPr txBox="1"/>
          <p:nvPr/>
        </p:nvSpPr>
        <p:spPr>
          <a:xfrm>
            <a:off x="5880525" y="1827500"/>
            <a:ext cx="807900" cy="722700"/>
          </a:xfrm>
          <a:prstGeom prst="rect">
            <a:avLst/>
          </a:prstGeom>
          <a:noFill/>
          <a:ln>
            <a:noFill/>
          </a:ln>
        </p:spPr>
        <p:txBody>
          <a:bodyPr lIns="91425" tIns="91425" rIns="91425" bIns="91425" anchor="ctr" anchorCtr="0">
            <a:noAutofit/>
          </a:bodyPr>
          <a:lstStyle/>
          <a:p>
            <a:pPr lvl="0" algn="ctr" rtl="0">
              <a:spcBef>
                <a:spcPts val="0"/>
              </a:spcBef>
              <a:buNone/>
            </a:pPr>
            <a:r>
              <a:rPr lang="en" sz="2400"/>
              <a:t>B</a:t>
            </a:r>
          </a:p>
        </p:txBody>
      </p:sp>
      <p:sp>
        <p:nvSpPr>
          <p:cNvPr id="152" name="Shape 152"/>
          <p:cNvSpPr/>
          <p:nvPr/>
        </p:nvSpPr>
        <p:spPr>
          <a:xfrm>
            <a:off x="8161300" y="1834062"/>
            <a:ext cx="722700" cy="7227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3" name="Shape 153"/>
          <p:cNvSpPr txBox="1"/>
          <p:nvPr/>
        </p:nvSpPr>
        <p:spPr>
          <a:xfrm>
            <a:off x="8181000" y="1847187"/>
            <a:ext cx="735600" cy="795000"/>
          </a:xfrm>
          <a:prstGeom prst="rect">
            <a:avLst/>
          </a:prstGeom>
          <a:noFill/>
          <a:ln>
            <a:noFill/>
          </a:ln>
        </p:spPr>
        <p:txBody>
          <a:bodyPr lIns="91425" tIns="91425" rIns="91425" bIns="91425" anchor="t" anchorCtr="0">
            <a:noAutofit/>
          </a:bodyPr>
          <a:lstStyle/>
          <a:p>
            <a:pPr lvl="0" rtl="0">
              <a:spcBef>
                <a:spcPts val="0"/>
              </a:spcBef>
              <a:buNone/>
            </a:pPr>
            <a:endParaRPr/>
          </a:p>
        </p:txBody>
      </p:sp>
      <p:sp>
        <p:nvSpPr>
          <p:cNvPr id="154" name="Shape 154"/>
          <p:cNvSpPr txBox="1"/>
          <p:nvPr/>
        </p:nvSpPr>
        <p:spPr>
          <a:xfrm>
            <a:off x="8108725" y="1834062"/>
            <a:ext cx="807900" cy="722700"/>
          </a:xfrm>
          <a:prstGeom prst="rect">
            <a:avLst/>
          </a:prstGeom>
          <a:noFill/>
          <a:ln>
            <a:noFill/>
          </a:ln>
        </p:spPr>
        <p:txBody>
          <a:bodyPr lIns="91425" tIns="91425" rIns="91425" bIns="91425" anchor="ctr" anchorCtr="0">
            <a:noAutofit/>
          </a:bodyPr>
          <a:lstStyle/>
          <a:p>
            <a:pPr lvl="0" algn="ctr" rtl="0">
              <a:spcBef>
                <a:spcPts val="0"/>
              </a:spcBef>
              <a:buNone/>
            </a:pPr>
            <a:r>
              <a:rPr lang="en" sz="2400"/>
              <a:t>C</a:t>
            </a:r>
          </a:p>
        </p:txBody>
      </p:sp>
      <p:sp>
        <p:nvSpPr>
          <p:cNvPr id="155" name="Shape 155"/>
          <p:cNvSpPr/>
          <p:nvPr/>
        </p:nvSpPr>
        <p:spPr>
          <a:xfrm>
            <a:off x="6969675" y="2732700"/>
            <a:ext cx="722700" cy="7227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txBox="1"/>
          <p:nvPr/>
        </p:nvSpPr>
        <p:spPr>
          <a:xfrm>
            <a:off x="6989375" y="2745825"/>
            <a:ext cx="735600" cy="795000"/>
          </a:xfrm>
          <a:prstGeom prst="rect">
            <a:avLst/>
          </a:prstGeom>
          <a:noFill/>
          <a:ln>
            <a:noFill/>
          </a:ln>
        </p:spPr>
        <p:txBody>
          <a:bodyPr lIns="91425" tIns="91425" rIns="91425" bIns="91425" anchor="t" anchorCtr="0">
            <a:noAutofit/>
          </a:bodyPr>
          <a:lstStyle/>
          <a:p>
            <a:pPr lvl="0" rtl="0">
              <a:spcBef>
                <a:spcPts val="0"/>
              </a:spcBef>
              <a:buNone/>
            </a:pPr>
            <a:endParaRPr/>
          </a:p>
        </p:txBody>
      </p:sp>
      <p:sp>
        <p:nvSpPr>
          <p:cNvPr id="157" name="Shape 157"/>
          <p:cNvSpPr txBox="1"/>
          <p:nvPr/>
        </p:nvSpPr>
        <p:spPr>
          <a:xfrm>
            <a:off x="6917100" y="2732700"/>
            <a:ext cx="807900" cy="722700"/>
          </a:xfrm>
          <a:prstGeom prst="rect">
            <a:avLst/>
          </a:prstGeom>
          <a:noFill/>
          <a:ln>
            <a:noFill/>
          </a:ln>
        </p:spPr>
        <p:txBody>
          <a:bodyPr lIns="91425" tIns="91425" rIns="91425" bIns="91425" anchor="ctr" anchorCtr="0">
            <a:noAutofit/>
          </a:bodyPr>
          <a:lstStyle/>
          <a:p>
            <a:pPr lvl="0" algn="ctr" rtl="0">
              <a:spcBef>
                <a:spcPts val="0"/>
              </a:spcBef>
              <a:buNone/>
            </a:pPr>
            <a:r>
              <a:rPr lang="en" sz="2400"/>
              <a:t>A</a:t>
            </a:r>
          </a:p>
        </p:txBody>
      </p:sp>
      <p:sp>
        <p:nvSpPr>
          <p:cNvPr id="158" name="Shape 158"/>
          <p:cNvSpPr/>
          <p:nvPr/>
        </p:nvSpPr>
        <p:spPr>
          <a:xfrm>
            <a:off x="7041950" y="4113500"/>
            <a:ext cx="722700" cy="7227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9" name="Shape 159"/>
          <p:cNvSpPr txBox="1"/>
          <p:nvPr/>
        </p:nvSpPr>
        <p:spPr>
          <a:xfrm>
            <a:off x="7061650" y="4126625"/>
            <a:ext cx="735600" cy="795000"/>
          </a:xfrm>
          <a:prstGeom prst="rect">
            <a:avLst/>
          </a:prstGeom>
          <a:noFill/>
          <a:ln>
            <a:noFill/>
          </a:ln>
        </p:spPr>
        <p:txBody>
          <a:bodyPr lIns="91425" tIns="91425" rIns="91425" bIns="91425" anchor="t" anchorCtr="0">
            <a:noAutofit/>
          </a:bodyPr>
          <a:lstStyle/>
          <a:p>
            <a:pPr lvl="0" rtl="0">
              <a:spcBef>
                <a:spcPts val="0"/>
              </a:spcBef>
              <a:buNone/>
            </a:pPr>
            <a:endParaRPr/>
          </a:p>
        </p:txBody>
      </p:sp>
      <p:sp>
        <p:nvSpPr>
          <p:cNvPr id="160" name="Shape 160"/>
          <p:cNvSpPr txBox="1"/>
          <p:nvPr/>
        </p:nvSpPr>
        <p:spPr>
          <a:xfrm>
            <a:off x="6989375" y="4113500"/>
            <a:ext cx="807900" cy="722700"/>
          </a:xfrm>
          <a:prstGeom prst="rect">
            <a:avLst/>
          </a:prstGeom>
          <a:noFill/>
          <a:ln>
            <a:noFill/>
          </a:ln>
        </p:spPr>
        <p:txBody>
          <a:bodyPr lIns="91425" tIns="91425" rIns="91425" bIns="91425" anchor="ctr" anchorCtr="0">
            <a:noAutofit/>
          </a:bodyPr>
          <a:lstStyle/>
          <a:p>
            <a:pPr lvl="0" algn="ctr" rtl="0">
              <a:spcBef>
                <a:spcPts val="0"/>
              </a:spcBef>
              <a:buNone/>
            </a:pPr>
            <a:r>
              <a:rPr lang="en" sz="2400"/>
              <a:t>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460950" y="2065350"/>
            <a:ext cx="8222100" cy="1012800"/>
          </a:xfrm>
          <a:prstGeom prst="rect">
            <a:avLst/>
          </a:prstGeom>
        </p:spPr>
        <p:txBody>
          <a:bodyPr lIns="91425" tIns="91425" rIns="91425" bIns="91425" anchor="ctr" anchorCtr="0">
            <a:noAutofit/>
          </a:bodyPr>
          <a:lstStyle/>
          <a:p>
            <a:pPr lvl="0">
              <a:spcBef>
                <a:spcPts val="0"/>
              </a:spcBef>
              <a:buNone/>
            </a:pPr>
            <a:r>
              <a:rPr lang="en" dirty="0"/>
              <a:t>TinyOS - Mini-Guide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Quirks of TinyOS</a:t>
            </a:r>
          </a:p>
        </p:txBody>
      </p:sp>
      <p:sp>
        <p:nvSpPr>
          <p:cNvPr id="177" name="Shape 177"/>
          <p:cNvSpPr txBox="1">
            <a:spLocks noGrp="1"/>
          </p:cNvSpPr>
          <p:nvPr>
            <p:ph type="body" idx="1"/>
          </p:nvPr>
        </p:nvSpPr>
        <p:spPr>
          <a:xfrm>
            <a:off x="471900" y="1919075"/>
            <a:ext cx="7985400" cy="2710200"/>
          </a:xfrm>
          <a:prstGeom prst="rect">
            <a:avLst/>
          </a:prstGeom>
        </p:spPr>
        <p:txBody>
          <a:bodyPr lIns="91425" tIns="91425" rIns="91425" bIns="91425" anchor="t" anchorCtr="0">
            <a:noAutofit/>
          </a:bodyPr>
          <a:lstStyle/>
          <a:p>
            <a:pPr marL="457200" lvl="0" indent="-228600" rtl="0">
              <a:spcBef>
                <a:spcPts val="0"/>
              </a:spcBef>
            </a:pPr>
            <a:r>
              <a:rPr lang="en" dirty="0"/>
              <a:t>No dynamic allocation. E.g. malloc()</a:t>
            </a:r>
          </a:p>
          <a:p>
            <a:pPr marL="457200" lvl="0" indent="-228600" rtl="0">
              <a:spcBef>
                <a:spcPts val="0"/>
              </a:spcBef>
            </a:pPr>
            <a:r>
              <a:rPr lang="en" dirty="0"/>
              <a:t>Breaking up large functions into smaller loops</a:t>
            </a:r>
          </a:p>
          <a:p>
            <a:pPr marL="457200" lvl="0" indent="-228600" rtl="0">
              <a:spcBef>
                <a:spcPts val="0"/>
              </a:spcBef>
            </a:pPr>
            <a:r>
              <a:rPr lang="en" dirty="0"/>
              <a:t>Processor is not powerful</a:t>
            </a:r>
          </a:p>
          <a:p>
            <a:pPr marL="914400" lvl="1" indent="-228600" rtl="0">
              <a:spcBef>
                <a:spcPts val="0"/>
              </a:spcBef>
            </a:pPr>
            <a:r>
              <a:rPr lang="en" dirty="0"/>
              <a:t>No hardware floating point operations</a:t>
            </a: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804</Words>
  <Application>Microsoft Office PowerPoint</Application>
  <PresentationFormat>On-screen Show (16:9)</PresentationFormat>
  <Paragraphs>132</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Consolas</vt:lpstr>
      <vt:lpstr>Roboto</vt:lpstr>
      <vt:lpstr>Material</vt:lpstr>
      <vt:lpstr>CSE160 - Project #1</vt:lpstr>
      <vt:lpstr>PowerPoint Presentation</vt:lpstr>
      <vt:lpstr>Flooding</vt:lpstr>
      <vt:lpstr>Sending a Letter using Flooding</vt:lpstr>
      <vt:lpstr>Flooding</vt:lpstr>
      <vt:lpstr>Flooding Notes</vt:lpstr>
      <vt:lpstr>Neighbor Discovery</vt:lpstr>
      <vt:lpstr>TinyOS - Mini-Guide</vt:lpstr>
      <vt:lpstr>Quirks of TinyOS</vt:lpstr>
      <vt:lpstr>Interfaces</vt:lpstr>
      <vt:lpstr>SimpleSendP.nc - Module Header</vt:lpstr>
      <vt:lpstr>SimpleSendC - Configuration</vt:lpstr>
      <vt:lpstr>Sending</vt:lpstr>
      <vt:lpstr>Sending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CSE160 - Project #1</dc:title>
  <cp:lastModifiedBy>Ashish Yadav</cp:lastModifiedBy>
  <cp:revision>1</cp:revision>
  <dcterms:modified xsi:type="dcterms:W3CDTF">2017-09-13T18:32:38Z</dcterms:modified>
</cp:coreProperties>
</file>