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6.jpg" ContentType="image/jpg"/>
  <Override PartName="/ppt/media/image18.jpg" ContentType="image/jpg"/>
  <Override PartName="/ppt/media/image19.jpg" ContentType="image/jpg"/>
  <Override PartName="/ppt/media/image20.jpg" ContentType="image/jpg"/>
  <Override PartName="/ppt/media/image21.jpg" ContentType="image/jpg"/>
  <Override PartName="/ppt/media/image24.jpg" ContentType="image/jpg"/>
  <Override PartName="/ppt/media/image25.jpg" ContentType="image/jpg"/>
  <Override PartName="/ppt/media/image2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6"/>
  </p:notesMasterIdLst>
  <p:sldIdLst>
    <p:sldId id="257" r:id="rId2"/>
    <p:sldId id="265" r:id="rId3"/>
    <p:sldId id="266" r:id="rId4"/>
    <p:sldId id="269" r:id="rId5"/>
    <p:sldId id="270" r:id="rId6"/>
    <p:sldId id="271" r:id="rId7"/>
    <p:sldId id="272" r:id="rId8"/>
    <p:sldId id="273" r:id="rId9"/>
    <p:sldId id="275" r:id="rId10"/>
    <p:sldId id="276" r:id="rId11"/>
    <p:sldId id="277" r:id="rId12"/>
    <p:sldId id="278"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FF77A-627E-45A2-BD6E-EC65A1D9B754}" type="datetimeFigureOut">
              <a:rPr lang="es-MX" smtClean="0"/>
              <a:t>07/08/2019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0D0F3-EACD-4593-B5FF-A87F339D3CE2}" type="slidenum">
              <a:rPr lang="es-MX" smtClean="0"/>
              <a:t>‹Nº›</a:t>
            </a:fld>
            <a:endParaRPr lang="es-MX"/>
          </a:p>
        </p:txBody>
      </p:sp>
    </p:spTree>
    <p:extLst>
      <p:ext uri="{BB962C8B-B14F-4D97-AF65-F5344CB8AC3E}">
        <p14:creationId xmlns:p14="http://schemas.microsoft.com/office/powerpoint/2010/main" val="33099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C0EE7-459B-486D-8411-7BAEE15505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7E9568A-F15C-49F8-A3E3-12477AF4F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D582C36-95BE-4A61-9D9F-89B286F9583E}"/>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A06E726C-20A0-468F-B657-6209150C5A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168BCB-7984-4A5F-980A-02FBADA8A5FA}"/>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4665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E95E-F237-4603-92D9-AD3DCDC44B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22769ED-E95E-4B60-B799-E38879EA045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A00A63-9B57-4AED-9C33-E1F97337CA8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14735386-1954-4343-9010-B5496F112C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0A7308-6E35-4F09-9A55-F09FDCFBAA0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3156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08A3F5A-D23F-418A-A650-27E3C8B3EA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B13C1C-5E9E-4B83-8E7A-B468AC456D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834766-D7A9-4980-A5BB-02933CDFB612}"/>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2263E949-D8A8-4541-8C90-8C1AD1EFDB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D3DA2C-48E3-473F-BCB1-29507E02FB28}"/>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4919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2B682-6680-4B40-B5B2-6A9F6BD962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CD8C31-D19D-438C-B2FF-89521EEFD6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A87AAE0-D6AB-4849-8FFE-C52FD603FE6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BC2DD740-E0C1-4F92-A27A-8B9AAC80DE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713B8F-2337-4B24-8CBC-2A0680E9966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7838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046AA-0497-43F5-84E6-B87C6E4CDC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A6B5CC-5C03-4A9C-A72A-D9A91583C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1C2985-1280-43C6-8AFA-F2C14154DFEF}"/>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55B1B4C1-F011-4437-A723-A3CEFE1322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9F4459-7D9A-4B62-9BB5-EC127C23FB6F}"/>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13614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737EF-A0FB-4EC1-AD67-152CDD3B70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BC08630-D28C-4C96-B459-5E65834701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38094F2-B5C8-4CBD-8492-6CF5F658D2C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36202B-9289-481F-AA34-7BE0063E6F95}"/>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7A2AFA5C-CFAF-4558-A63C-827DC8DC2B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C73822-F420-47D1-BC14-82AC1D2A34F7}"/>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39835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E0889-E3CA-4881-95A6-A58C40B868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EB5B3D-5E49-41CE-AB93-72E4DAD72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A7148F8-0957-43D2-891E-F68619FFAF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FAAC03C-A195-49AA-B151-4223A64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93E07F-2363-4507-84A6-E15DF033003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AC91A36-1683-4D27-870D-A25B9121475D}"/>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8" name="Marcador de pie de página 7">
            <a:extLst>
              <a:ext uri="{FF2B5EF4-FFF2-40B4-BE49-F238E27FC236}">
                <a16:creationId xmlns:a16="http://schemas.microsoft.com/office/drawing/2014/main" id="{83E77A70-8B68-4E0F-81C7-F7264CCAC8F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EBB953F-C515-46C4-86F7-5A4FB472ACB0}"/>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63064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1FC9E-63DA-4D0F-AB61-F092DA0D42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2BE7082-B016-4FB5-95F9-B8DC600D97DC}"/>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4" name="Marcador de pie de página 3">
            <a:extLst>
              <a:ext uri="{FF2B5EF4-FFF2-40B4-BE49-F238E27FC236}">
                <a16:creationId xmlns:a16="http://schemas.microsoft.com/office/drawing/2014/main" id="{7E10BF83-7BC6-4041-B0FF-F7F994E6AAD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8E9413C-C7E8-4F62-84DF-28C3119AA81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22232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165A2D-9438-4F9B-B4A9-2E76C8D2BEFD}"/>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3" name="Marcador de pie de página 2">
            <a:extLst>
              <a:ext uri="{FF2B5EF4-FFF2-40B4-BE49-F238E27FC236}">
                <a16:creationId xmlns:a16="http://schemas.microsoft.com/office/drawing/2014/main" id="{C61F6A3E-6627-4ADA-8776-65CBBAB6872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10261AB-A93A-41D8-B941-4B2A43A6DB1A}"/>
              </a:ext>
            </a:extLst>
          </p:cNvPr>
          <p:cNvSpPr>
            <a:spLocks noGrp="1"/>
          </p:cNvSpPr>
          <p:nvPr>
            <p:ph type="sldNum" sz="quarter" idx="12"/>
          </p:nvPr>
        </p:nvSpPr>
        <p:spPr/>
        <p:txBody>
          <a:bodyPr/>
          <a:lstStyle/>
          <a:p>
            <a:fld id="{D8E2DA96-0D69-4B74-9DEB-CB0D7959DDE8}" type="slidenum">
              <a:rPr lang="es-MX" smtClean="0"/>
              <a:t>‹Nº›</a:t>
            </a:fld>
            <a:endParaRPr lang="es-MX"/>
          </a:p>
        </p:txBody>
      </p:sp>
      <p:pic>
        <p:nvPicPr>
          <p:cNvPr id="6" name="Imagen 5">
            <a:extLst>
              <a:ext uri="{FF2B5EF4-FFF2-40B4-BE49-F238E27FC236}">
                <a16:creationId xmlns:a16="http://schemas.microsoft.com/office/drawing/2014/main" id="{2B4ECB61-39BE-47B0-A2B0-377AA124B4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166" b="63363"/>
          <a:stretch/>
        </p:blipFill>
        <p:spPr>
          <a:xfrm rot="16200000">
            <a:off x="-2908300" y="2908300"/>
            <a:ext cx="6858000" cy="1041400"/>
          </a:xfrm>
          <a:prstGeom prst="rect">
            <a:avLst/>
          </a:prstGeom>
        </p:spPr>
      </p:pic>
    </p:spTree>
    <p:extLst>
      <p:ext uri="{BB962C8B-B14F-4D97-AF65-F5344CB8AC3E}">
        <p14:creationId xmlns:p14="http://schemas.microsoft.com/office/powerpoint/2010/main" val="74053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0A25A-C6B7-466F-B716-398992A7E3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2FCE9FB-A41D-4C34-8531-81A06A950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AD12BEA-EAEC-43D4-A332-29725ACE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261813-2AC6-49F0-94A2-31420E573E2B}"/>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80944C28-715D-458D-B76E-16C12B0375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6E5CF9-E45B-4DCD-A9F3-4CED7852183C}"/>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5727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B5B4F-51E6-4A48-9B4B-B48DF33700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96DCF12-A864-4BD1-BC72-6C1EA6A76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44EAB76-244D-46B5-B651-6A677DF3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DDFADD-32EC-414F-B2DE-5B9559732644}"/>
              </a:ext>
            </a:extLst>
          </p:cNvPr>
          <p:cNvSpPr>
            <a:spLocks noGrp="1"/>
          </p:cNvSpPr>
          <p:nvPr>
            <p:ph type="dt" sz="half" idx="10"/>
          </p:nvPr>
        </p:nvSpPr>
        <p:spPr/>
        <p:txBody>
          <a:bodyPr/>
          <a:lstStyle/>
          <a:p>
            <a:fld id="{63CD6E42-03EB-439A-894C-4F2F446146AC}" type="datetimeFigureOut">
              <a:rPr lang="es-MX" smtClean="0"/>
              <a:t>07/08/2019</a:t>
            </a:fld>
            <a:endParaRPr lang="es-MX"/>
          </a:p>
        </p:txBody>
      </p:sp>
      <p:sp>
        <p:nvSpPr>
          <p:cNvPr id="6" name="Marcador de pie de página 5">
            <a:extLst>
              <a:ext uri="{FF2B5EF4-FFF2-40B4-BE49-F238E27FC236}">
                <a16:creationId xmlns:a16="http://schemas.microsoft.com/office/drawing/2014/main" id="{896210A7-6B46-4762-9FA5-F3C5824EDD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37C03-233E-473E-96E2-F3BB7989C85E}"/>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795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7A4AEF-DB95-4B35-8D00-F00088F26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CED0C0-5037-49C0-BE5A-B682109D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3B374-FF94-4CE7-8455-BD875CC26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6E42-03EB-439A-894C-4F2F446146AC}" type="datetimeFigureOut">
              <a:rPr lang="es-MX" smtClean="0"/>
              <a:t>07/08/2019</a:t>
            </a:fld>
            <a:endParaRPr lang="es-MX"/>
          </a:p>
        </p:txBody>
      </p:sp>
      <p:sp>
        <p:nvSpPr>
          <p:cNvPr id="5" name="Marcador de pie de página 4">
            <a:extLst>
              <a:ext uri="{FF2B5EF4-FFF2-40B4-BE49-F238E27FC236}">
                <a16:creationId xmlns:a16="http://schemas.microsoft.com/office/drawing/2014/main" id="{328170DF-CA85-4FEE-B5C6-8E134D1ED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D57740-2867-4DE4-9F75-FAEB44A2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2DA96-0D69-4B74-9DEB-CB0D7959DDE8}" type="slidenum">
              <a:rPr lang="es-MX" smtClean="0"/>
              <a:t>‹Nº›</a:t>
            </a:fld>
            <a:endParaRPr lang="es-MX"/>
          </a:p>
        </p:txBody>
      </p:sp>
    </p:spTree>
    <p:extLst>
      <p:ext uri="{BB962C8B-B14F-4D97-AF65-F5344CB8AC3E}">
        <p14:creationId xmlns:p14="http://schemas.microsoft.com/office/powerpoint/2010/main" val="37312949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6.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ile_manifesto_graphic_Lynne_Cazaly_c_2015">
            <a:extLst>
              <a:ext uri="{FF2B5EF4-FFF2-40B4-BE49-F238E27FC236}">
                <a16:creationId xmlns:a16="http://schemas.microsoft.com/office/drawing/2014/main" id="{9DE96F2C-CA30-4513-A87B-97415763B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266" y="463639"/>
            <a:ext cx="7479734" cy="560493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4237150" cy="6186309"/>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Scrum es un proceso en el que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En Scrum se realizan entregas parciales y regulares del producto final, priorizadas por el beneficio que aportan al receptor del proyecto. Por ello, Scrum está especialmente indicado para proyectos en entornos complejos, donde se necesita obtener resultados pronto, donde los requisitos son cambiantes o poco definidos, donde la innovación, la competitividad, la flexibilidad y la productividad son fundamentales.</a:t>
            </a:r>
          </a:p>
          <a:p>
            <a:pPr algn="just"/>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883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Equipo de desarrollo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6362164" cy="313932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Para montar entornos de integración continua en el equipo de desarrollo se pueden emplear las siguientes herramientas:</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Git: Es mucho más que un control de versiones, es una plataforma basado en Git que convierte el desarrollo en algo social, con una potencia y una inteligencia muy superior a CVS o Subversión.</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Jenkins: Herramientas open </a:t>
            </a:r>
            <a:r>
              <a:rPr lang="es-MX" dirty="0" err="1">
                <a:latin typeface="Roboto Condensed" panose="02000000000000000000" pitchFamily="2" charset="0"/>
                <a:ea typeface="Roboto Condensed" panose="02000000000000000000" pitchFamily="2" charset="0"/>
              </a:rPr>
              <a:t>source</a:t>
            </a:r>
            <a:r>
              <a:rPr lang="es-MX" dirty="0">
                <a:latin typeface="Roboto Condensed" panose="02000000000000000000" pitchFamily="2" charset="0"/>
                <a:ea typeface="Roboto Condensed" panose="02000000000000000000" pitchFamily="2" charset="0"/>
              </a:rPr>
              <a:t> que gobiernan todo el ciclo de continuos </a:t>
            </a:r>
            <a:r>
              <a:rPr lang="es-MX" dirty="0" err="1">
                <a:latin typeface="Roboto Condensed" panose="02000000000000000000" pitchFamily="2" charset="0"/>
                <a:ea typeface="Roboto Condensed" panose="02000000000000000000" pitchFamily="2" charset="0"/>
              </a:rPr>
              <a:t>delivery</a:t>
            </a:r>
            <a:r>
              <a:rPr lang="es-MX" dirty="0">
                <a:latin typeface="Roboto Condensed" panose="02000000000000000000" pitchFamily="2" charset="0"/>
                <a:ea typeface="Roboto Condensed" panose="02000000000000000000" pitchFamily="2" charset="0"/>
              </a:rPr>
              <a:t>.</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Maven: Software que gestiona las dependencias y automatiza los </a:t>
            </a:r>
            <a:r>
              <a:rPr lang="es-MX" dirty="0" err="1">
                <a:latin typeface="Roboto Condensed" panose="02000000000000000000" pitchFamily="2" charset="0"/>
                <a:ea typeface="Roboto Condensed" panose="02000000000000000000" pitchFamily="2" charset="0"/>
              </a:rPr>
              <a:t>deployments</a:t>
            </a:r>
            <a:r>
              <a:rPr lang="es-MX" dirty="0">
                <a:latin typeface="Roboto Condensed" panose="02000000000000000000" pitchFamily="2" charset="0"/>
                <a:ea typeface="Roboto Condensed" panose="02000000000000000000" pitchFamily="2" charset="0"/>
              </a:rPr>
              <a:t> o implantaciones.</a:t>
            </a:r>
          </a:p>
        </p:txBody>
      </p:sp>
      <p:pic>
        <p:nvPicPr>
          <p:cNvPr id="2050" name="Picture 2" descr="Resultado de imagen para git">
            <a:extLst>
              <a:ext uri="{FF2B5EF4-FFF2-40B4-BE49-F238E27FC236}">
                <a16:creationId xmlns:a16="http://schemas.microsoft.com/office/drawing/2014/main" id="{E120AFC3-0533-4C66-86B1-75E64C035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45" t="31361" r="21483" b="31122"/>
          <a:stretch/>
        </p:blipFill>
        <p:spPr bwMode="auto">
          <a:xfrm>
            <a:off x="8371268" y="1133341"/>
            <a:ext cx="2228046" cy="9510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jenkins">
            <a:extLst>
              <a:ext uri="{FF2B5EF4-FFF2-40B4-BE49-F238E27FC236}">
                <a16:creationId xmlns:a16="http://schemas.microsoft.com/office/drawing/2014/main" id="{2440B761-FD3B-4F6F-8589-642ECA15A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314" y="2266682"/>
            <a:ext cx="1178175" cy="18481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maven">
            <a:extLst>
              <a:ext uri="{FF2B5EF4-FFF2-40B4-BE49-F238E27FC236}">
                <a16:creationId xmlns:a16="http://schemas.microsoft.com/office/drawing/2014/main" id="{44902D5D-C367-4A96-B4EE-15589147CF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391" t="21083" r="14184" b="25088"/>
          <a:stretch/>
        </p:blipFill>
        <p:spPr bwMode="auto">
          <a:xfrm>
            <a:off x="7918361" y="2921834"/>
            <a:ext cx="2258097" cy="101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80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Equipo de desarrollo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5078313"/>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Los pasos que deberían dar los miembros del equipo de desarrollo para conseguir los niveles adecuados de calidad del producto son:</a:t>
            </a:r>
          </a:p>
          <a:p>
            <a:pPr algn="just"/>
            <a:endParaRPr lang="es-MX" b="1"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b="1" dirty="0" err="1">
                <a:latin typeface="Roboto Condensed" panose="02000000000000000000" pitchFamily="2" charset="0"/>
                <a:ea typeface="Roboto Condensed" panose="02000000000000000000" pitchFamily="2" charset="0"/>
              </a:rPr>
              <a:t>Unit</a:t>
            </a:r>
            <a:r>
              <a:rPr lang="es-MX" b="1" dirty="0">
                <a:latin typeface="Roboto Condensed" panose="02000000000000000000" pitchFamily="2" charset="0"/>
                <a:ea typeface="Roboto Condensed" panose="02000000000000000000" pitchFamily="2" charset="0"/>
              </a:rPr>
              <a:t> </a:t>
            </a:r>
            <a:r>
              <a:rPr lang="es-MX" b="1" dirty="0" err="1">
                <a:latin typeface="Roboto Condensed" panose="02000000000000000000" pitchFamily="2" charset="0"/>
                <a:ea typeface="Roboto Condensed" panose="02000000000000000000" pitchFamily="2" charset="0"/>
              </a:rPr>
              <a:t>testing</a:t>
            </a:r>
            <a:r>
              <a:rPr lang="es-MX" b="1" dirty="0">
                <a:latin typeface="Roboto Condensed" panose="02000000000000000000" pitchFamily="2" charset="0"/>
                <a:ea typeface="Roboto Condensed" panose="02000000000000000000" pitchFamily="2" charset="0"/>
              </a:rPr>
              <a:t> o pruebas unitarias: </a:t>
            </a:r>
            <a:r>
              <a:rPr lang="es-MX" dirty="0">
                <a:latin typeface="Roboto Condensed" panose="02000000000000000000" pitchFamily="2" charset="0"/>
                <a:ea typeface="Roboto Condensed" panose="02000000000000000000" pitchFamily="2" charset="0"/>
              </a:rPr>
              <a:t>Éstas son responsabilidad de los desarrolladores y tienen que estar automatizadas. Para hablar de una calidad ágil, al menos el 80% del software debería estar cubierto. Para ello se pueden emplear como metodología el Test </a:t>
            </a:r>
            <a:r>
              <a:rPr lang="es-MX" dirty="0" err="1">
                <a:latin typeface="Roboto Condensed" panose="02000000000000000000" pitchFamily="2" charset="0"/>
                <a:ea typeface="Roboto Condensed" panose="02000000000000000000" pitchFamily="2" charset="0"/>
              </a:rPr>
              <a:t>Driven</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a:t>
            </a:r>
          </a:p>
          <a:p>
            <a:pPr marL="285750" indent="-285750" algn="just">
              <a:buFont typeface="Arial" panose="020B0604020202020204" pitchFamily="34" charset="0"/>
              <a:buChar char="•"/>
            </a:pPr>
            <a:r>
              <a:rPr lang="es-MX" b="1" dirty="0" err="1">
                <a:latin typeface="Roboto Condensed" panose="02000000000000000000" pitchFamily="2" charset="0"/>
                <a:ea typeface="Roboto Condensed" panose="02000000000000000000" pitchFamily="2" charset="0"/>
              </a:rPr>
              <a:t>Refactoring</a:t>
            </a:r>
            <a:r>
              <a:rPr lang="es-MX" b="1" dirty="0">
                <a:latin typeface="Roboto Condensed" panose="02000000000000000000" pitchFamily="2" charset="0"/>
                <a:ea typeface="Roboto Condensed" panose="02000000000000000000" pitchFamily="2" charset="0"/>
              </a:rPr>
              <a:t> o refactorizar: </a:t>
            </a:r>
            <a:r>
              <a:rPr lang="es-MX" dirty="0">
                <a:latin typeface="Roboto Condensed" panose="02000000000000000000" pitchFamily="2" charset="0"/>
                <a:ea typeface="Roboto Condensed" panose="02000000000000000000" pitchFamily="2" charset="0"/>
              </a:rPr>
              <a:t>Refactorizar es un proceso fundamental para limpiar y simplificar. En ágil es mejor hacer al principio unos prototipos rápidos para mostrar al cliente la funcionalidad, verificar que se comprendió bien lo solicitado y que está bien implementado. Luego se refactoriza para tener un código mejor y más limpio y es en ese momento cuando se introducen las correcciones de calidad. Esto hace el desarrollo del software iterativo e incremental, sin esas dos cualidades o características no sería agilismo.</a:t>
            </a:r>
          </a:p>
          <a:p>
            <a:pPr marL="285750" indent="-285750" algn="just">
              <a:buFont typeface="Arial" panose="020B0604020202020204" pitchFamily="34" charset="0"/>
              <a:buChar char="•"/>
            </a:pPr>
            <a:r>
              <a:rPr lang="es-MX" b="1" dirty="0" err="1">
                <a:latin typeface="Roboto Condensed" panose="02000000000000000000" pitchFamily="2" charset="0"/>
                <a:ea typeface="Roboto Condensed" panose="02000000000000000000" pitchFamily="2" charset="0"/>
              </a:rPr>
              <a:t>Metrics</a:t>
            </a:r>
            <a:r>
              <a:rPr lang="es-MX" b="1" dirty="0">
                <a:latin typeface="Roboto Condensed" panose="02000000000000000000" pitchFamily="2" charset="0"/>
                <a:ea typeface="Roboto Condensed" panose="02000000000000000000" pitchFamily="2" charset="0"/>
              </a:rPr>
              <a:t> o métricas: </a:t>
            </a:r>
            <a:r>
              <a:rPr lang="es-MX" dirty="0">
                <a:latin typeface="Roboto Condensed" panose="02000000000000000000" pitchFamily="2" charset="0"/>
                <a:ea typeface="Roboto Condensed" panose="02000000000000000000" pitchFamily="2" charset="0"/>
              </a:rPr>
              <a:t>La calidad viene de la medición. Sonar (integrado con reglas) o PEP8 (la guía de estilo específica para Python) son algunas de las herramientas más utilizadas para medir.</a:t>
            </a:r>
          </a:p>
          <a:p>
            <a:pPr marL="285750" indent="-285750" algn="just">
              <a:buFont typeface="Arial" panose="020B0604020202020204" pitchFamily="34" charset="0"/>
              <a:buChar char="•"/>
            </a:pPr>
            <a:r>
              <a:rPr lang="es-MX" b="1" dirty="0" err="1">
                <a:latin typeface="Roboto Condensed" panose="02000000000000000000" pitchFamily="2" charset="0"/>
                <a:ea typeface="Roboto Condensed" panose="02000000000000000000" pitchFamily="2" charset="0"/>
              </a:rPr>
              <a:t>Requirement</a:t>
            </a:r>
            <a:r>
              <a:rPr lang="es-MX" b="1" dirty="0">
                <a:latin typeface="Roboto Condensed" panose="02000000000000000000" pitchFamily="2" charset="0"/>
                <a:ea typeface="Roboto Condensed" panose="02000000000000000000" pitchFamily="2" charset="0"/>
              </a:rPr>
              <a:t> Management o gestión de requisitos y trazabilidad: </a:t>
            </a:r>
            <a:r>
              <a:rPr lang="es-MX" dirty="0">
                <a:latin typeface="Roboto Condensed" panose="02000000000000000000" pitchFamily="2" charset="0"/>
                <a:ea typeface="Roboto Condensed" panose="02000000000000000000" pitchFamily="2" charset="0"/>
              </a:rPr>
              <a:t>Son herramientas de </a:t>
            </a:r>
            <a:r>
              <a:rPr lang="es-MX" dirty="0" err="1">
                <a:latin typeface="Roboto Condensed" panose="02000000000000000000" pitchFamily="2" charset="0"/>
                <a:ea typeface="Roboto Condensed" panose="02000000000000000000" pitchFamily="2" charset="0"/>
              </a:rPr>
              <a:t>ticketing</a:t>
            </a:r>
            <a:r>
              <a:rPr lang="es-MX" dirty="0">
                <a:latin typeface="Roboto Condensed" panose="02000000000000000000" pitchFamily="2" charset="0"/>
                <a:ea typeface="Roboto Condensed" panose="02000000000000000000" pitchFamily="2" charset="0"/>
              </a:rPr>
              <a:t> que permiten gestionar o dar de alta incidencias y su resolución, y por otro lado gestionar requerimientos funcionales, entre otras cosas.</a:t>
            </a:r>
          </a:p>
          <a:p>
            <a:pPr marL="285750" indent="-285750" algn="just">
              <a:buFont typeface="Arial" panose="020B0604020202020204" pitchFamily="34" charset="0"/>
              <a:buChar char="•"/>
            </a:pPr>
            <a:r>
              <a:rPr lang="es-MX" b="1" dirty="0" err="1">
                <a:latin typeface="Roboto Condensed" panose="02000000000000000000" pitchFamily="2" charset="0"/>
                <a:ea typeface="Roboto Condensed" panose="02000000000000000000" pitchFamily="2" charset="0"/>
              </a:rPr>
              <a:t>Code</a:t>
            </a:r>
            <a:r>
              <a:rPr lang="es-MX" b="1" dirty="0">
                <a:latin typeface="Roboto Condensed" panose="02000000000000000000" pitchFamily="2" charset="0"/>
                <a:ea typeface="Roboto Condensed" panose="02000000000000000000" pitchFamily="2" charset="0"/>
              </a:rPr>
              <a:t> </a:t>
            </a:r>
            <a:r>
              <a:rPr lang="es-MX" b="1" dirty="0" err="1">
                <a:latin typeface="Roboto Condensed" panose="02000000000000000000" pitchFamily="2" charset="0"/>
                <a:ea typeface="Roboto Condensed" panose="02000000000000000000" pitchFamily="2" charset="0"/>
              </a:rPr>
              <a:t>reviews</a:t>
            </a:r>
            <a:r>
              <a:rPr lang="es-MX" b="1" dirty="0">
                <a:latin typeface="Roboto Condensed" panose="02000000000000000000" pitchFamily="2" charset="0"/>
                <a:ea typeface="Roboto Condensed" panose="02000000000000000000" pitchFamily="2" charset="0"/>
              </a:rPr>
              <a:t> y </a:t>
            </a:r>
            <a:r>
              <a:rPr lang="es-MX" b="1" dirty="0" err="1">
                <a:latin typeface="Roboto Condensed" panose="02000000000000000000" pitchFamily="2" charset="0"/>
                <a:ea typeface="Roboto Condensed" panose="02000000000000000000" pitchFamily="2" charset="0"/>
              </a:rPr>
              <a:t>Code</a:t>
            </a:r>
            <a:r>
              <a:rPr lang="es-MX" b="1" dirty="0">
                <a:latin typeface="Roboto Condensed" panose="02000000000000000000" pitchFamily="2" charset="0"/>
                <a:ea typeface="Roboto Condensed" panose="02000000000000000000" pitchFamily="2" charset="0"/>
              </a:rPr>
              <a:t> </a:t>
            </a:r>
            <a:r>
              <a:rPr lang="es-MX" b="1" dirty="0" err="1">
                <a:latin typeface="Roboto Condensed" panose="02000000000000000000" pitchFamily="2" charset="0"/>
                <a:ea typeface="Roboto Condensed" panose="02000000000000000000" pitchFamily="2" charset="0"/>
              </a:rPr>
              <a:t>merges</a:t>
            </a:r>
            <a:r>
              <a:rPr lang="es-MX" b="1" dirty="0">
                <a:latin typeface="Roboto Condensed" panose="02000000000000000000" pitchFamily="2" charset="0"/>
                <a:ea typeface="Roboto Condensed" panose="02000000000000000000" pitchFamily="2" charset="0"/>
              </a:rPr>
              <a:t>: </a:t>
            </a:r>
            <a:r>
              <a:rPr lang="es-MX" dirty="0">
                <a:latin typeface="Roboto Condensed" panose="02000000000000000000" pitchFamily="2" charset="0"/>
                <a:ea typeface="Roboto Condensed" panose="02000000000000000000" pitchFamily="2" charset="0"/>
              </a:rPr>
              <a:t>Es una práctica obligatoria y exhaustiva, en la que parte del equipo revisa el código realizado por otros compañeros. Además, sirve de coaching.</a:t>
            </a:r>
          </a:p>
        </p:txBody>
      </p:sp>
    </p:spTree>
    <p:extLst>
      <p:ext uri="{BB962C8B-B14F-4D97-AF65-F5344CB8AC3E}">
        <p14:creationId xmlns:p14="http://schemas.microsoft.com/office/powerpoint/2010/main" val="115669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Equipo de calidad</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286232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objetivo del equipo de calidad o </a:t>
            </a:r>
            <a:r>
              <a:rPr lang="es-MX" dirty="0" err="1">
                <a:latin typeface="Roboto Condensed" panose="02000000000000000000" pitchFamily="2" charset="0"/>
                <a:ea typeface="Roboto Condensed" panose="02000000000000000000" pitchFamily="2" charset="0"/>
              </a:rPr>
              <a:t>Quality</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Assurance</a:t>
            </a:r>
            <a:r>
              <a:rPr lang="es-MX" dirty="0">
                <a:latin typeface="Roboto Condensed" panose="02000000000000000000" pitchFamily="2" charset="0"/>
                <a:ea typeface="Roboto Condensed" panose="02000000000000000000" pitchFamily="2" charset="0"/>
              </a:rPr>
              <a:t> (QA) en metodologías ágiles es evitar que se produzcan errores más que encontrarlos, por eso es tan importante la integración entre este equipo y el de desarrollo. El equipo de calidad también colabora en la mejora de los procesos de trabajo para que sean más productivos.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Estos son los </a:t>
            </a:r>
            <a:r>
              <a:rPr lang="es-MX" dirty="0" err="1">
                <a:latin typeface="Roboto Condensed" panose="02000000000000000000" pitchFamily="2" charset="0"/>
                <a:ea typeface="Roboto Condensed" panose="02000000000000000000" pitchFamily="2" charset="0"/>
              </a:rPr>
              <a:t>tests</a:t>
            </a:r>
            <a:r>
              <a:rPr lang="es-MX" dirty="0">
                <a:latin typeface="Roboto Condensed" panose="02000000000000000000" pitchFamily="2" charset="0"/>
                <a:ea typeface="Roboto Condensed" panose="02000000000000000000" pitchFamily="2" charset="0"/>
              </a:rPr>
              <a:t> que debe hacer el QA </a:t>
            </a:r>
            <a:r>
              <a:rPr lang="es-MX" dirty="0" err="1">
                <a:latin typeface="Roboto Condensed" panose="02000000000000000000" pitchFamily="2" charset="0"/>
                <a:ea typeface="Roboto Condensed" panose="02000000000000000000" pitchFamily="2" charset="0"/>
              </a:rPr>
              <a:t>team</a:t>
            </a:r>
            <a:r>
              <a:rPr lang="es-MX" dirty="0">
                <a:latin typeface="Roboto Condensed" panose="02000000000000000000" pitchFamily="2" charset="0"/>
                <a:ea typeface="Roboto Condensed" panose="02000000000000000000" pitchFamily="2" charset="0"/>
              </a:rPr>
              <a:t>:</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b="1" dirty="0">
                <a:latin typeface="Roboto Condensed" panose="02000000000000000000" pitchFamily="2" charset="0"/>
                <a:ea typeface="Roboto Condensed" panose="02000000000000000000" pitchFamily="2" charset="0"/>
              </a:rPr>
              <a:t>Test de integración y de aceptación: </a:t>
            </a:r>
            <a:r>
              <a:rPr lang="es-MX" dirty="0">
                <a:latin typeface="Roboto Condensed" panose="02000000000000000000" pitchFamily="2" charset="0"/>
                <a:ea typeface="Roboto Condensed" panose="02000000000000000000" pitchFamily="2" charset="0"/>
              </a:rPr>
              <a:t>Si se pueden hacer de manera automática mucho mejor, con programas como el </a:t>
            </a:r>
            <a:r>
              <a:rPr lang="es-MX" dirty="0" err="1">
                <a:latin typeface="Roboto Condensed" panose="02000000000000000000" pitchFamily="2" charset="0"/>
                <a:ea typeface="Roboto Condensed" panose="02000000000000000000" pitchFamily="2" charset="0"/>
              </a:rPr>
              <a:t>Selenium</a:t>
            </a:r>
            <a:r>
              <a:rPr lang="es-MX" dirty="0">
                <a:latin typeface="Roboto Condensed" panose="02000000000000000000" pitchFamily="2" charset="0"/>
                <a:ea typeface="Roboto Condensed" panose="02000000000000000000" pitchFamily="2" charset="0"/>
              </a:rPr>
              <a:t>, que permite introducir valores, rangos de datos, generar automáticamente pruebas.</a:t>
            </a:r>
          </a:p>
          <a:p>
            <a:pPr marL="285750" indent="-285750" algn="just">
              <a:buFont typeface="Arial" panose="020B0604020202020204" pitchFamily="34" charset="0"/>
              <a:buChar char="•"/>
            </a:pPr>
            <a:r>
              <a:rPr lang="es-MX" b="1" dirty="0">
                <a:latin typeface="Roboto Condensed" panose="02000000000000000000" pitchFamily="2" charset="0"/>
                <a:ea typeface="Roboto Condensed" panose="02000000000000000000" pitchFamily="2" charset="0"/>
              </a:rPr>
              <a:t>Test de performance: </a:t>
            </a:r>
            <a:r>
              <a:rPr lang="es-MX" dirty="0">
                <a:latin typeface="Roboto Condensed" panose="02000000000000000000" pitchFamily="2" charset="0"/>
                <a:ea typeface="Roboto Condensed" panose="02000000000000000000" pitchFamily="2" charset="0"/>
              </a:rPr>
              <a:t>Las pruebas de estrés es mejor hacerlas con frecuencia, en cada sprint. Cada vez que se haga una funcionalidad, estresar.</a:t>
            </a:r>
          </a:p>
        </p:txBody>
      </p:sp>
    </p:spTree>
    <p:extLst>
      <p:ext uri="{BB962C8B-B14F-4D97-AF65-F5344CB8AC3E}">
        <p14:creationId xmlns:p14="http://schemas.microsoft.com/office/powerpoint/2010/main" val="412289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Ciclo de trabajo 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2308324"/>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1º- Toma de requisitos al cliente. Para cada requisito principal se crea un bloque de trabajo, llamado historia</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2º-  El  cliente  ordena  los  bloques  de  trabajo  en  una  pila  de producto según su prioridad de entrega.</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3º- El equipo de trabajo toma un grupo de historias, con el que trabajan durante una iteración o sprint.</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4º- Una vez finalizado un sprint entregan al cliente el resultado del  trabajo.  Se  vuelve  al  punto  2º  hasta  terminar  la  pila  de producto.</a:t>
            </a:r>
          </a:p>
        </p:txBody>
      </p:sp>
      <p:sp>
        <p:nvSpPr>
          <p:cNvPr id="4" name="CuadroTexto 3">
            <a:extLst>
              <a:ext uri="{FF2B5EF4-FFF2-40B4-BE49-F238E27FC236}">
                <a16:creationId xmlns:a16="http://schemas.microsoft.com/office/drawing/2014/main" id="{CA3D6720-DDB8-4107-A824-3A9F45C97E26}"/>
              </a:ext>
            </a:extLst>
          </p:cNvPr>
          <p:cNvSpPr txBox="1"/>
          <p:nvPr/>
        </p:nvSpPr>
        <p:spPr>
          <a:xfrm>
            <a:off x="1133340" y="3429000"/>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Roles</a:t>
            </a:r>
          </a:p>
        </p:txBody>
      </p:sp>
      <p:sp>
        <p:nvSpPr>
          <p:cNvPr id="5" name="CuadroTexto 4">
            <a:extLst>
              <a:ext uri="{FF2B5EF4-FFF2-40B4-BE49-F238E27FC236}">
                <a16:creationId xmlns:a16="http://schemas.microsoft.com/office/drawing/2014/main" id="{0B683405-2ADD-48B7-863C-6FC7F143016E}"/>
              </a:ext>
            </a:extLst>
          </p:cNvPr>
          <p:cNvSpPr txBox="1"/>
          <p:nvPr/>
        </p:nvSpPr>
        <p:spPr>
          <a:xfrm>
            <a:off x="1133340" y="3903372"/>
            <a:ext cx="10908405" cy="64633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Cada persona que interviene en el proceso de creación de un producto  o  servicio  tiene  un  rol  específico  en  Scrum.  En  el ejemplo práctico veremos el papel que desarrolla cada uno y sus funciones.</a:t>
            </a:r>
          </a:p>
        </p:txBody>
      </p:sp>
      <p:sp>
        <p:nvSpPr>
          <p:cNvPr id="6" name="object 9">
            <a:extLst>
              <a:ext uri="{FF2B5EF4-FFF2-40B4-BE49-F238E27FC236}">
                <a16:creationId xmlns:a16="http://schemas.microsoft.com/office/drawing/2014/main" id="{ED9F3851-4642-47BF-B3D3-96456965D0D9}"/>
              </a:ext>
            </a:extLst>
          </p:cNvPr>
          <p:cNvSpPr/>
          <p:nvPr/>
        </p:nvSpPr>
        <p:spPr>
          <a:xfrm>
            <a:off x="4689877" y="4733509"/>
            <a:ext cx="1066800" cy="1574800"/>
          </a:xfrm>
          <a:prstGeom prst="rect">
            <a:avLst/>
          </a:prstGeom>
          <a:blipFill>
            <a:blip r:embed="rId2" cstate="print"/>
            <a:stretch>
              <a:fillRect/>
            </a:stretch>
          </a:blipFill>
        </p:spPr>
        <p:txBody>
          <a:bodyPr wrap="square" lIns="0" tIns="0" rIns="0" bIns="0" rtlCol="0"/>
          <a:lstStyle/>
          <a:p>
            <a:endParaRPr sz="1400">
              <a:latin typeface="Roboto Condensed" panose="02000000000000000000" pitchFamily="2" charset="0"/>
              <a:ea typeface="Roboto Condensed" panose="02000000000000000000" pitchFamily="2" charset="0"/>
            </a:endParaRPr>
          </a:p>
        </p:txBody>
      </p:sp>
      <p:sp>
        <p:nvSpPr>
          <p:cNvPr id="7" name="object 10">
            <a:extLst>
              <a:ext uri="{FF2B5EF4-FFF2-40B4-BE49-F238E27FC236}">
                <a16:creationId xmlns:a16="http://schemas.microsoft.com/office/drawing/2014/main" id="{A9E248B9-FA5E-433C-BC5F-FF7747BBCD32}"/>
              </a:ext>
            </a:extLst>
          </p:cNvPr>
          <p:cNvSpPr/>
          <p:nvPr/>
        </p:nvSpPr>
        <p:spPr>
          <a:xfrm>
            <a:off x="8842777" y="4593809"/>
            <a:ext cx="1625600" cy="1854200"/>
          </a:xfrm>
          <a:prstGeom prst="rect">
            <a:avLst/>
          </a:prstGeom>
          <a:blipFill>
            <a:blip r:embed="rId3" cstate="print"/>
            <a:stretch>
              <a:fillRect/>
            </a:stretch>
          </a:blipFill>
        </p:spPr>
        <p:txBody>
          <a:bodyPr wrap="square" lIns="0" tIns="0" rIns="0" bIns="0" rtlCol="0"/>
          <a:lstStyle/>
          <a:p>
            <a:endParaRPr sz="1400">
              <a:latin typeface="Roboto Condensed" panose="02000000000000000000" pitchFamily="2" charset="0"/>
              <a:ea typeface="Roboto Condensed" panose="02000000000000000000" pitchFamily="2" charset="0"/>
            </a:endParaRPr>
          </a:p>
        </p:txBody>
      </p:sp>
      <p:sp>
        <p:nvSpPr>
          <p:cNvPr id="8" name="object 11">
            <a:extLst>
              <a:ext uri="{FF2B5EF4-FFF2-40B4-BE49-F238E27FC236}">
                <a16:creationId xmlns:a16="http://schemas.microsoft.com/office/drawing/2014/main" id="{9610CF7F-F0B9-454D-9177-4B47B409516E}"/>
              </a:ext>
            </a:extLst>
          </p:cNvPr>
          <p:cNvSpPr/>
          <p:nvPr/>
        </p:nvSpPr>
        <p:spPr>
          <a:xfrm>
            <a:off x="2378477" y="4733509"/>
            <a:ext cx="1206500" cy="1574800"/>
          </a:xfrm>
          <a:prstGeom prst="rect">
            <a:avLst/>
          </a:prstGeom>
          <a:blipFill>
            <a:blip r:embed="rId4" cstate="print"/>
            <a:stretch>
              <a:fillRect/>
            </a:stretch>
          </a:blipFill>
        </p:spPr>
        <p:txBody>
          <a:bodyPr wrap="square" lIns="0" tIns="0" rIns="0" bIns="0" rtlCol="0"/>
          <a:lstStyle/>
          <a:p>
            <a:endParaRPr sz="1400">
              <a:latin typeface="Roboto Condensed" panose="02000000000000000000" pitchFamily="2" charset="0"/>
              <a:ea typeface="Roboto Condensed" panose="02000000000000000000" pitchFamily="2" charset="0"/>
            </a:endParaRPr>
          </a:p>
        </p:txBody>
      </p:sp>
      <p:sp>
        <p:nvSpPr>
          <p:cNvPr id="9" name="object 12">
            <a:extLst>
              <a:ext uri="{FF2B5EF4-FFF2-40B4-BE49-F238E27FC236}">
                <a16:creationId xmlns:a16="http://schemas.microsoft.com/office/drawing/2014/main" id="{C3BA82B0-C12D-4E7D-A68D-E9464108E1C7}"/>
              </a:ext>
            </a:extLst>
          </p:cNvPr>
          <p:cNvSpPr txBox="1"/>
          <p:nvPr/>
        </p:nvSpPr>
        <p:spPr>
          <a:xfrm>
            <a:off x="2703203" y="6310769"/>
            <a:ext cx="874394" cy="246221"/>
          </a:xfrm>
          <a:prstGeom prst="rect">
            <a:avLst/>
          </a:prstGeom>
        </p:spPr>
        <p:txBody>
          <a:bodyPr vert="horz" wrap="square" lIns="0" tIns="0" rIns="0" bIns="0" rtlCol="0">
            <a:spAutoFit/>
          </a:bodyPr>
          <a:lstStyle/>
          <a:p>
            <a:pPr marL="12700"/>
            <a:r>
              <a:rPr sz="1600" b="1" spc="5" dirty="0">
                <a:latin typeface="Roboto Condensed" panose="02000000000000000000" pitchFamily="2" charset="0"/>
                <a:ea typeface="Roboto Condensed" panose="02000000000000000000" pitchFamily="2" charset="0"/>
                <a:cs typeface="Arial"/>
              </a:rPr>
              <a:t>C</a:t>
            </a:r>
            <a:r>
              <a:rPr sz="1600" b="1" spc="-10" dirty="0">
                <a:latin typeface="Roboto Condensed" panose="02000000000000000000" pitchFamily="2" charset="0"/>
                <a:ea typeface="Roboto Condensed" panose="02000000000000000000" pitchFamily="2" charset="0"/>
                <a:cs typeface="Arial"/>
              </a:rPr>
              <a:t>l</a:t>
            </a:r>
            <a:r>
              <a:rPr sz="1600" b="1" spc="-20" dirty="0">
                <a:latin typeface="Roboto Condensed" panose="02000000000000000000" pitchFamily="2" charset="0"/>
                <a:ea typeface="Roboto Condensed" panose="02000000000000000000" pitchFamily="2" charset="0"/>
                <a:cs typeface="Arial"/>
              </a:rPr>
              <a:t>i</a:t>
            </a:r>
            <a:r>
              <a:rPr sz="1600" b="1" spc="-5" dirty="0">
                <a:latin typeface="Roboto Condensed" panose="02000000000000000000" pitchFamily="2" charset="0"/>
                <a:ea typeface="Roboto Condensed" panose="02000000000000000000" pitchFamily="2" charset="0"/>
                <a:cs typeface="Arial"/>
              </a:rPr>
              <a:t>e</a:t>
            </a:r>
            <a:r>
              <a:rPr sz="1600" b="1" spc="-10" dirty="0">
                <a:latin typeface="Roboto Condensed" panose="02000000000000000000" pitchFamily="2" charset="0"/>
                <a:ea typeface="Roboto Condensed" panose="02000000000000000000" pitchFamily="2" charset="0"/>
                <a:cs typeface="Arial"/>
              </a:rPr>
              <a:t>n</a:t>
            </a:r>
            <a:r>
              <a:rPr sz="1600" b="1" dirty="0">
                <a:latin typeface="Roboto Condensed" panose="02000000000000000000" pitchFamily="2" charset="0"/>
                <a:ea typeface="Roboto Condensed" panose="02000000000000000000" pitchFamily="2" charset="0"/>
                <a:cs typeface="Arial"/>
              </a:rPr>
              <a:t>te</a:t>
            </a:r>
            <a:endParaRPr sz="1600">
              <a:latin typeface="Roboto Condensed" panose="02000000000000000000" pitchFamily="2" charset="0"/>
              <a:ea typeface="Roboto Condensed" panose="02000000000000000000" pitchFamily="2" charset="0"/>
              <a:cs typeface="Arial"/>
            </a:endParaRPr>
          </a:p>
        </p:txBody>
      </p:sp>
      <p:sp>
        <p:nvSpPr>
          <p:cNvPr id="10" name="object 13">
            <a:extLst>
              <a:ext uri="{FF2B5EF4-FFF2-40B4-BE49-F238E27FC236}">
                <a16:creationId xmlns:a16="http://schemas.microsoft.com/office/drawing/2014/main" id="{A959A6B8-0796-4F9D-927F-A8E140A5B975}"/>
              </a:ext>
            </a:extLst>
          </p:cNvPr>
          <p:cNvSpPr txBox="1"/>
          <p:nvPr/>
        </p:nvSpPr>
        <p:spPr>
          <a:xfrm>
            <a:off x="4580732" y="6310769"/>
            <a:ext cx="2372995" cy="246221"/>
          </a:xfrm>
          <a:prstGeom prst="rect">
            <a:avLst/>
          </a:prstGeom>
        </p:spPr>
        <p:txBody>
          <a:bodyPr vert="horz" wrap="square" lIns="0" tIns="0" rIns="0" bIns="0" rtlCol="0">
            <a:spAutoFit/>
          </a:bodyPr>
          <a:lstStyle/>
          <a:p>
            <a:pPr marL="12700"/>
            <a:r>
              <a:rPr sz="1600" b="1" spc="5" dirty="0">
                <a:latin typeface="Roboto Condensed" panose="02000000000000000000" pitchFamily="2" charset="0"/>
                <a:ea typeface="Roboto Condensed" panose="02000000000000000000" pitchFamily="2" charset="0"/>
                <a:cs typeface="Arial"/>
              </a:rPr>
              <a:t>D</a:t>
            </a:r>
            <a:r>
              <a:rPr sz="1600" b="1" spc="-10" dirty="0">
                <a:latin typeface="Roboto Condensed" panose="02000000000000000000" pitchFamily="2" charset="0"/>
                <a:ea typeface="Roboto Condensed" panose="02000000000000000000" pitchFamily="2" charset="0"/>
                <a:cs typeface="Arial"/>
              </a:rPr>
              <a:t>u</a:t>
            </a:r>
            <a:r>
              <a:rPr sz="1600" b="1" spc="-5" dirty="0">
                <a:latin typeface="Roboto Condensed" panose="02000000000000000000" pitchFamily="2" charset="0"/>
                <a:ea typeface="Roboto Condensed" panose="02000000000000000000" pitchFamily="2" charset="0"/>
                <a:cs typeface="Arial"/>
              </a:rPr>
              <a:t>e</a:t>
            </a:r>
            <a:r>
              <a:rPr sz="1600" b="1" spc="-10" dirty="0">
                <a:latin typeface="Roboto Condensed" panose="02000000000000000000" pitchFamily="2" charset="0"/>
                <a:ea typeface="Roboto Condensed" panose="02000000000000000000" pitchFamily="2" charset="0"/>
                <a:cs typeface="Arial"/>
              </a:rPr>
              <a:t>ñ</a:t>
            </a:r>
            <a:r>
              <a:rPr sz="1600" b="1" spc="-15" dirty="0">
                <a:latin typeface="Roboto Condensed" panose="02000000000000000000" pitchFamily="2" charset="0"/>
                <a:ea typeface="Roboto Condensed" panose="02000000000000000000" pitchFamily="2" charset="0"/>
                <a:cs typeface="Arial"/>
              </a:rPr>
              <a:t>o</a:t>
            </a:r>
            <a:r>
              <a:rPr sz="1600" b="1" spc="-10" dirty="0">
                <a:latin typeface="Roboto Condensed" panose="02000000000000000000" pitchFamily="2" charset="0"/>
                <a:ea typeface="Roboto Condensed" panose="02000000000000000000" pitchFamily="2" charset="0"/>
                <a:cs typeface="Arial"/>
              </a:rPr>
              <a:t> d</a:t>
            </a:r>
            <a:r>
              <a:rPr sz="1600" b="1" dirty="0">
                <a:latin typeface="Roboto Condensed" panose="02000000000000000000" pitchFamily="2" charset="0"/>
                <a:ea typeface="Roboto Condensed" panose="02000000000000000000" pitchFamily="2" charset="0"/>
                <a:cs typeface="Arial"/>
              </a:rPr>
              <a:t>e</a:t>
            </a:r>
            <a:r>
              <a:rPr sz="1600" b="1" spc="-10" dirty="0">
                <a:latin typeface="Roboto Condensed" panose="02000000000000000000" pitchFamily="2" charset="0"/>
                <a:ea typeface="Roboto Condensed" panose="02000000000000000000" pitchFamily="2" charset="0"/>
                <a:cs typeface="Arial"/>
              </a:rPr>
              <a:t> P</a:t>
            </a:r>
            <a:r>
              <a:rPr sz="1600" b="1" dirty="0">
                <a:latin typeface="Roboto Condensed" panose="02000000000000000000" pitchFamily="2" charset="0"/>
                <a:ea typeface="Roboto Condensed" panose="02000000000000000000" pitchFamily="2" charset="0"/>
                <a:cs typeface="Arial"/>
              </a:rPr>
              <a:t>r</a:t>
            </a:r>
            <a:r>
              <a:rPr sz="1600" b="1" spc="-20" dirty="0">
                <a:latin typeface="Roboto Condensed" panose="02000000000000000000" pitchFamily="2" charset="0"/>
                <a:ea typeface="Roboto Condensed" panose="02000000000000000000" pitchFamily="2" charset="0"/>
                <a:cs typeface="Arial"/>
              </a:rPr>
              <a:t>o</a:t>
            </a:r>
            <a:r>
              <a:rPr sz="1600" b="1" spc="-10" dirty="0">
                <a:latin typeface="Roboto Condensed" panose="02000000000000000000" pitchFamily="2" charset="0"/>
                <a:ea typeface="Roboto Condensed" panose="02000000000000000000" pitchFamily="2" charset="0"/>
                <a:cs typeface="Arial"/>
              </a:rPr>
              <a:t>d</a:t>
            </a:r>
            <a:r>
              <a:rPr sz="1600" b="1" spc="-20" dirty="0">
                <a:latin typeface="Roboto Condensed" panose="02000000000000000000" pitchFamily="2" charset="0"/>
                <a:ea typeface="Roboto Condensed" panose="02000000000000000000" pitchFamily="2" charset="0"/>
                <a:cs typeface="Arial"/>
              </a:rPr>
              <a:t>uc</a:t>
            </a:r>
            <a:r>
              <a:rPr sz="1600" b="1" spc="10" dirty="0">
                <a:latin typeface="Roboto Condensed" panose="02000000000000000000" pitchFamily="2" charset="0"/>
                <a:ea typeface="Roboto Condensed" panose="02000000000000000000" pitchFamily="2" charset="0"/>
                <a:cs typeface="Arial"/>
              </a:rPr>
              <a:t>t</a:t>
            </a:r>
            <a:r>
              <a:rPr sz="1600" b="1" spc="-15" dirty="0">
                <a:latin typeface="Roboto Condensed" panose="02000000000000000000" pitchFamily="2" charset="0"/>
                <a:ea typeface="Roboto Condensed" panose="02000000000000000000" pitchFamily="2" charset="0"/>
                <a:cs typeface="Arial"/>
              </a:rPr>
              <a:t>o</a:t>
            </a:r>
            <a:endParaRPr sz="1600">
              <a:latin typeface="Roboto Condensed" panose="02000000000000000000" pitchFamily="2" charset="0"/>
              <a:ea typeface="Roboto Condensed" panose="02000000000000000000" pitchFamily="2" charset="0"/>
              <a:cs typeface="Arial"/>
            </a:endParaRPr>
          </a:p>
        </p:txBody>
      </p:sp>
      <p:sp>
        <p:nvSpPr>
          <p:cNvPr id="11" name="object 14">
            <a:extLst>
              <a:ext uri="{FF2B5EF4-FFF2-40B4-BE49-F238E27FC236}">
                <a16:creationId xmlns:a16="http://schemas.microsoft.com/office/drawing/2014/main" id="{E3D38313-7FCF-4C7E-8C41-4B51E4C1675C}"/>
              </a:ext>
            </a:extLst>
          </p:cNvPr>
          <p:cNvSpPr txBox="1"/>
          <p:nvPr/>
        </p:nvSpPr>
        <p:spPr>
          <a:xfrm>
            <a:off x="9467209" y="6310769"/>
            <a:ext cx="887094" cy="246221"/>
          </a:xfrm>
          <a:prstGeom prst="rect">
            <a:avLst/>
          </a:prstGeom>
        </p:spPr>
        <p:txBody>
          <a:bodyPr vert="horz" wrap="square" lIns="0" tIns="0" rIns="0" bIns="0" rtlCol="0">
            <a:spAutoFit/>
          </a:bodyPr>
          <a:lstStyle/>
          <a:p>
            <a:pPr marL="12700"/>
            <a:r>
              <a:rPr sz="1600" b="1" spc="-20" dirty="0">
                <a:latin typeface="Roboto Condensed" panose="02000000000000000000" pitchFamily="2" charset="0"/>
                <a:ea typeface="Roboto Condensed" panose="02000000000000000000" pitchFamily="2" charset="0"/>
                <a:cs typeface="Arial"/>
              </a:rPr>
              <a:t>E</a:t>
            </a:r>
            <a:r>
              <a:rPr sz="1600" b="1" spc="-10" dirty="0">
                <a:latin typeface="Roboto Condensed" panose="02000000000000000000" pitchFamily="2" charset="0"/>
                <a:ea typeface="Roboto Condensed" panose="02000000000000000000" pitchFamily="2" charset="0"/>
                <a:cs typeface="Arial"/>
              </a:rPr>
              <a:t>q</a:t>
            </a:r>
            <a:r>
              <a:rPr sz="1600" b="1" spc="-20" dirty="0">
                <a:latin typeface="Roboto Condensed" panose="02000000000000000000" pitchFamily="2" charset="0"/>
                <a:ea typeface="Roboto Condensed" panose="02000000000000000000" pitchFamily="2" charset="0"/>
                <a:cs typeface="Arial"/>
              </a:rPr>
              <a:t>ui</a:t>
            </a:r>
            <a:r>
              <a:rPr sz="1600" b="1" spc="-10" dirty="0">
                <a:latin typeface="Roboto Condensed" panose="02000000000000000000" pitchFamily="2" charset="0"/>
                <a:ea typeface="Roboto Condensed" panose="02000000000000000000" pitchFamily="2" charset="0"/>
                <a:cs typeface="Arial"/>
              </a:rPr>
              <a:t>p</a:t>
            </a:r>
            <a:r>
              <a:rPr sz="1600" b="1" spc="-15" dirty="0">
                <a:latin typeface="Roboto Condensed" panose="02000000000000000000" pitchFamily="2" charset="0"/>
                <a:ea typeface="Roboto Condensed" panose="02000000000000000000" pitchFamily="2" charset="0"/>
                <a:cs typeface="Arial"/>
              </a:rPr>
              <a:t>o</a:t>
            </a:r>
            <a:endParaRPr sz="1600">
              <a:latin typeface="Roboto Condensed" panose="02000000000000000000" pitchFamily="2" charset="0"/>
              <a:ea typeface="Roboto Condensed" panose="02000000000000000000" pitchFamily="2" charset="0"/>
              <a:cs typeface="Arial"/>
            </a:endParaRPr>
          </a:p>
        </p:txBody>
      </p:sp>
      <p:sp>
        <p:nvSpPr>
          <p:cNvPr id="12" name="object 15">
            <a:extLst>
              <a:ext uri="{FF2B5EF4-FFF2-40B4-BE49-F238E27FC236}">
                <a16:creationId xmlns:a16="http://schemas.microsoft.com/office/drawing/2014/main" id="{00EB5E4C-1B5E-4704-8531-21264A3E6A88}"/>
              </a:ext>
            </a:extLst>
          </p:cNvPr>
          <p:cNvSpPr txBox="1"/>
          <p:nvPr/>
        </p:nvSpPr>
        <p:spPr>
          <a:xfrm>
            <a:off x="7209093" y="6310769"/>
            <a:ext cx="1708150" cy="246221"/>
          </a:xfrm>
          <a:prstGeom prst="rect">
            <a:avLst/>
          </a:prstGeom>
        </p:spPr>
        <p:txBody>
          <a:bodyPr vert="horz" wrap="square" lIns="0" tIns="0" rIns="0" bIns="0" rtlCol="0">
            <a:spAutoFit/>
          </a:bodyPr>
          <a:lstStyle/>
          <a:p>
            <a:pPr marL="12700"/>
            <a:r>
              <a:rPr sz="1600" b="1" spc="-20" dirty="0">
                <a:latin typeface="Roboto Condensed" panose="02000000000000000000" pitchFamily="2" charset="0"/>
                <a:ea typeface="Roboto Condensed" panose="02000000000000000000" pitchFamily="2" charset="0"/>
                <a:cs typeface="Arial"/>
              </a:rPr>
              <a:t>S</a:t>
            </a:r>
            <a:r>
              <a:rPr sz="1600" b="1" spc="5" dirty="0">
                <a:latin typeface="Roboto Condensed" panose="02000000000000000000" pitchFamily="2" charset="0"/>
                <a:ea typeface="Roboto Condensed" panose="02000000000000000000" pitchFamily="2" charset="0"/>
                <a:cs typeface="Arial"/>
              </a:rPr>
              <a:t>c</a:t>
            </a:r>
            <a:r>
              <a:rPr sz="1600" b="1" dirty="0">
                <a:latin typeface="Roboto Condensed" panose="02000000000000000000" pitchFamily="2" charset="0"/>
                <a:ea typeface="Roboto Condensed" panose="02000000000000000000" pitchFamily="2" charset="0"/>
                <a:cs typeface="Arial"/>
              </a:rPr>
              <a:t>r</a:t>
            </a:r>
            <a:r>
              <a:rPr sz="1600" b="1" spc="-5" dirty="0">
                <a:latin typeface="Roboto Condensed" panose="02000000000000000000" pitchFamily="2" charset="0"/>
                <a:ea typeface="Roboto Condensed" panose="02000000000000000000" pitchFamily="2" charset="0"/>
                <a:cs typeface="Arial"/>
              </a:rPr>
              <a:t>u</a:t>
            </a:r>
            <a:r>
              <a:rPr sz="1600" b="1" dirty="0">
                <a:latin typeface="Roboto Condensed" panose="02000000000000000000" pitchFamily="2" charset="0"/>
                <a:ea typeface="Roboto Condensed" panose="02000000000000000000" pitchFamily="2" charset="0"/>
                <a:cs typeface="Arial"/>
              </a:rPr>
              <a:t>m</a:t>
            </a:r>
            <a:r>
              <a:rPr sz="1600" b="1" spc="-5" dirty="0">
                <a:latin typeface="Roboto Condensed" panose="02000000000000000000" pitchFamily="2" charset="0"/>
                <a:ea typeface="Roboto Condensed" panose="02000000000000000000" pitchFamily="2" charset="0"/>
                <a:cs typeface="Arial"/>
              </a:rPr>
              <a:t> </a:t>
            </a:r>
            <a:r>
              <a:rPr sz="1600" b="1" dirty="0">
                <a:latin typeface="Roboto Condensed" panose="02000000000000000000" pitchFamily="2" charset="0"/>
                <a:ea typeface="Roboto Condensed" panose="02000000000000000000" pitchFamily="2" charset="0"/>
                <a:cs typeface="Arial"/>
              </a:rPr>
              <a:t>M</a:t>
            </a:r>
            <a:r>
              <a:rPr sz="1600" b="1" spc="-5" dirty="0">
                <a:latin typeface="Roboto Condensed" panose="02000000000000000000" pitchFamily="2" charset="0"/>
                <a:ea typeface="Roboto Condensed" panose="02000000000000000000" pitchFamily="2" charset="0"/>
                <a:cs typeface="Arial"/>
              </a:rPr>
              <a:t>a</a:t>
            </a:r>
            <a:r>
              <a:rPr sz="1600" b="1" spc="5" dirty="0">
                <a:latin typeface="Roboto Condensed" panose="02000000000000000000" pitchFamily="2" charset="0"/>
                <a:ea typeface="Roboto Condensed" panose="02000000000000000000" pitchFamily="2" charset="0"/>
                <a:cs typeface="Arial"/>
              </a:rPr>
              <a:t>s</a:t>
            </a:r>
            <a:r>
              <a:rPr sz="1600" b="1" dirty="0">
                <a:latin typeface="Roboto Condensed" panose="02000000000000000000" pitchFamily="2" charset="0"/>
                <a:ea typeface="Roboto Condensed" panose="02000000000000000000" pitchFamily="2" charset="0"/>
                <a:cs typeface="Arial"/>
              </a:rPr>
              <a:t>t</a:t>
            </a:r>
            <a:r>
              <a:rPr sz="1600" b="1" spc="5" dirty="0">
                <a:latin typeface="Roboto Condensed" panose="02000000000000000000" pitchFamily="2" charset="0"/>
                <a:ea typeface="Roboto Condensed" panose="02000000000000000000" pitchFamily="2" charset="0"/>
                <a:cs typeface="Arial"/>
              </a:rPr>
              <a:t>e</a:t>
            </a:r>
            <a:r>
              <a:rPr sz="1600" b="1" dirty="0">
                <a:latin typeface="Roboto Condensed" panose="02000000000000000000" pitchFamily="2" charset="0"/>
                <a:ea typeface="Roboto Condensed" panose="02000000000000000000" pitchFamily="2" charset="0"/>
                <a:cs typeface="Arial"/>
              </a:rPr>
              <a:t>r</a:t>
            </a:r>
            <a:endParaRPr sz="1600">
              <a:latin typeface="Roboto Condensed" panose="02000000000000000000" pitchFamily="2" charset="0"/>
              <a:ea typeface="Roboto Condensed" panose="02000000000000000000" pitchFamily="2" charset="0"/>
              <a:cs typeface="Arial"/>
            </a:endParaRPr>
          </a:p>
        </p:txBody>
      </p:sp>
      <p:sp>
        <p:nvSpPr>
          <p:cNvPr id="13" name="object 16">
            <a:extLst>
              <a:ext uri="{FF2B5EF4-FFF2-40B4-BE49-F238E27FC236}">
                <a16:creationId xmlns:a16="http://schemas.microsoft.com/office/drawing/2014/main" id="{728F6423-26D8-46A4-ACE2-70B7905A0EE8}"/>
              </a:ext>
            </a:extLst>
          </p:cNvPr>
          <p:cNvSpPr/>
          <p:nvPr/>
        </p:nvSpPr>
        <p:spPr>
          <a:xfrm>
            <a:off x="7166377" y="4733509"/>
            <a:ext cx="1066800" cy="1574800"/>
          </a:xfrm>
          <a:prstGeom prst="rect">
            <a:avLst/>
          </a:prstGeom>
          <a:blipFill>
            <a:blip r:embed="rId5" cstate="print"/>
            <a:stretch>
              <a:fillRect/>
            </a:stretch>
          </a:blipFill>
        </p:spPr>
        <p:txBody>
          <a:bodyPr wrap="square" lIns="0" tIns="0" rIns="0" bIns="0" rtlCol="0"/>
          <a:lstStyle/>
          <a:p>
            <a:endParaRPr sz="140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44596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92333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Un cliente se pone en contacto con una empresa que fabrica robots.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El cliente les realiza el pedido.</a:t>
            </a:r>
          </a:p>
        </p:txBody>
      </p:sp>
      <p:sp>
        <p:nvSpPr>
          <p:cNvPr id="14" name="object 8">
            <a:extLst>
              <a:ext uri="{FF2B5EF4-FFF2-40B4-BE49-F238E27FC236}">
                <a16:creationId xmlns:a16="http://schemas.microsoft.com/office/drawing/2014/main" id="{55D759B5-3EB7-467F-AC00-E2560CE00D82}"/>
              </a:ext>
            </a:extLst>
          </p:cNvPr>
          <p:cNvSpPr/>
          <p:nvPr/>
        </p:nvSpPr>
        <p:spPr>
          <a:xfrm>
            <a:off x="4495800" y="4953000"/>
            <a:ext cx="1210310" cy="1219200"/>
          </a:xfrm>
          <a:prstGeom prst="rect">
            <a:avLst/>
          </a:prstGeom>
          <a:blipFill>
            <a:blip r:embed="rId2" cstate="print"/>
            <a:stretch>
              <a:fillRect/>
            </a:stretch>
          </a:blipFill>
        </p:spPr>
        <p:txBody>
          <a:bodyPr wrap="square" lIns="0" tIns="0" rIns="0" bIns="0" rtlCol="0"/>
          <a:lstStyle/>
          <a:p>
            <a:endParaRPr/>
          </a:p>
        </p:txBody>
      </p:sp>
      <p:sp>
        <p:nvSpPr>
          <p:cNvPr id="15" name="object 9">
            <a:extLst>
              <a:ext uri="{FF2B5EF4-FFF2-40B4-BE49-F238E27FC236}">
                <a16:creationId xmlns:a16="http://schemas.microsoft.com/office/drawing/2014/main" id="{21BBB930-2BF0-4EC5-993B-CF1BE91A0C79}"/>
              </a:ext>
            </a:extLst>
          </p:cNvPr>
          <p:cNvSpPr/>
          <p:nvPr/>
        </p:nvSpPr>
        <p:spPr>
          <a:xfrm>
            <a:off x="4648200" y="2971800"/>
            <a:ext cx="3620770" cy="2413000"/>
          </a:xfrm>
          <a:prstGeom prst="rect">
            <a:avLst/>
          </a:prstGeom>
          <a:blipFill>
            <a:blip r:embed="rId3" cstate="print"/>
            <a:stretch>
              <a:fillRect/>
            </a:stretch>
          </a:blipFill>
        </p:spPr>
        <p:txBody>
          <a:bodyPr wrap="square" lIns="0" tIns="0" rIns="0" bIns="0" rtlCol="0"/>
          <a:lstStyle/>
          <a:p>
            <a:endParaRPr lang="es-MX" dirty="0"/>
          </a:p>
          <a:p>
            <a:endParaRPr lang="es-MX" dirty="0"/>
          </a:p>
          <a:p>
            <a:r>
              <a:rPr lang="es-MX" sz="2400" dirty="0">
                <a:latin typeface="Roboto Condensed" panose="02000000000000000000" pitchFamily="2" charset="0"/>
                <a:ea typeface="Roboto Condensed" panose="02000000000000000000" pitchFamily="2" charset="0"/>
              </a:rPr>
              <a:t>         Quiero un robot que </a:t>
            </a:r>
          </a:p>
          <a:p>
            <a:r>
              <a:rPr lang="es-MX" sz="2400" dirty="0">
                <a:latin typeface="Roboto Condensed" panose="02000000000000000000" pitchFamily="2" charset="0"/>
                <a:ea typeface="Roboto Condensed" panose="02000000000000000000" pitchFamily="2" charset="0"/>
              </a:rPr>
              <a:t>          me sirva de escolta</a:t>
            </a:r>
            <a:endParaRPr sz="240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7215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36933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Cliente se reúne con el Dueño de producto, que toma nota de lo que tiene en su cabeza.</a:t>
            </a:r>
          </a:p>
        </p:txBody>
      </p:sp>
      <p:sp>
        <p:nvSpPr>
          <p:cNvPr id="6" name="object 10">
            <a:extLst>
              <a:ext uri="{FF2B5EF4-FFF2-40B4-BE49-F238E27FC236}">
                <a16:creationId xmlns:a16="http://schemas.microsoft.com/office/drawing/2014/main" id="{4FAC8216-65E4-4C59-A472-C4E45D6EBD38}"/>
              </a:ext>
            </a:extLst>
          </p:cNvPr>
          <p:cNvSpPr/>
          <p:nvPr/>
        </p:nvSpPr>
        <p:spPr>
          <a:xfrm>
            <a:off x="7124700" y="3792220"/>
            <a:ext cx="1066800" cy="1574800"/>
          </a:xfrm>
          <a:prstGeom prst="rect">
            <a:avLst/>
          </a:prstGeom>
          <a:blipFill>
            <a:blip r:embed="rId2" cstate="print"/>
            <a:stretch>
              <a:fillRect/>
            </a:stretch>
          </a:blipFill>
        </p:spPr>
        <p:txBody>
          <a:bodyPr wrap="square" lIns="0" tIns="0" rIns="0" bIns="0" rtlCol="0"/>
          <a:lstStyle/>
          <a:p>
            <a:endParaRPr/>
          </a:p>
        </p:txBody>
      </p:sp>
      <p:sp>
        <p:nvSpPr>
          <p:cNvPr id="7" name="object 11">
            <a:extLst>
              <a:ext uri="{FF2B5EF4-FFF2-40B4-BE49-F238E27FC236}">
                <a16:creationId xmlns:a16="http://schemas.microsoft.com/office/drawing/2014/main" id="{3A7E6805-1221-4C7B-8298-AFD504DDDF68}"/>
              </a:ext>
            </a:extLst>
          </p:cNvPr>
          <p:cNvSpPr txBox="1"/>
          <p:nvPr/>
        </p:nvSpPr>
        <p:spPr>
          <a:xfrm>
            <a:off x="4566527" y="5369481"/>
            <a:ext cx="874394"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C</a:t>
            </a:r>
            <a:r>
              <a:rPr sz="2000" b="1" spc="-10" dirty="0">
                <a:latin typeface="Roboto Condensed" panose="02000000000000000000" pitchFamily="2" charset="0"/>
                <a:ea typeface="Roboto Condensed" panose="02000000000000000000" pitchFamily="2" charset="0"/>
                <a:cs typeface="Arial"/>
              </a:rPr>
              <a:t>l</a:t>
            </a:r>
            <a:r>
              <a:rPr sz="2000" b="1" spc="-20" dirty="0">
                <a:latin typeface="Roboto Condensed" panose="02000000000000000000" pitchFamily="2" charset="0"/>
                <a:ea typeface="Roboto Condensed" panose="02000000000000000000" pitchFamily="2" charset="0"/>
                <a:cs typeface="Arial"/>
              </a:rPr>
              <a:t>i</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n</a:t>
            </a:r>
            <a:r>
              <a:rPr sz="2000" b="1" dirty="0">
                <a:latin typeface="Roboto Condensed" panose="02000000000000000000" pitchFamily="2" charset="0"/>
                <a:ea typeface="Roboto Condensed" panose="02000000000000000000" pitchFamily="2" charset="0"/>
                <a:cs typeface="Arial"/>
              </a:rPr>
              <a:t>te</a:t>
            </a:r>
            <a:endParaRPr sz="2000">
              <a:latin typeface="Roboto Condensed" panose="02000000000000000000" pitchFamily="2" charset="0"/>
              <a:ea typeface="Roboto Condensed" panose="02000000000000000000" pitchFamily="2" charset="0"/>
              <a:cs typeface="Arial"/>
            </a:endParaRPr>
          </a:p>
        </p:txBody>
      </p:sp>
      <p:sp>
        <p:nvSpPr>
          <p:cNvPr id="8" name="object 12">
            <a:extLst>
              <a:ext uri="{FF2B5EF4-FFF2-40B4-BE49-F238E27FC236}">
                <a16:creationId xmlns:a16="http://schemas.microsoft.com/office/drawing/2014/main" id="{53806782-F321-4C39-BC70-CC9B39304C75}"/>
              </a:ext>
            </a:extLst>
          </p:cNvPr>
          <p:cNvSpPr txBox="1"/>
          <p:nvPr/>
        </p:nvSpPr>
        <p:spPr>
          <a:xfrm>
            <a:off x="6809492" y="5369481"/>
            <a:ext cx="2372995"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D</a:t>
            </a:r>
            <a:r>
              <a:rPr sz="2000" b="1" spc="-10" dirty="0">
                <a:latin typeface="Roboto Condensed" panose="02000000000000000000" pitchFamily="2" charset="0"/>
                <a:ea typeface="Roboto Condensed" panose="02000000000000000000" pitchFamily="2" charset="0"/>
                <a:cs typeface="Arial"/>
              </a:rPr>
              <a:t>u</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ñ</a:t>
            </a:r>
            <a:r>
              <a:rPr sz="2000" b="1" spc="-15"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 d</a:t>
            </a:r>
            <a:r>
              <a:rPr sz="2000" b="1" dirty="0">
                <a:latin typeface="Roboto Condensed" panose="02000000000000000000" pitchFamily="2" charset="0"/>
                <a:ea typeface="Roboto Condensed" panose="02000000000000000000" pitchFamily="2" charset="0"/>
                <a:cs typeface="Arial"/>
              </a:rPr>
              <a:t>e </a:t>
            </a:r>
            <a:r>
              <a:rPr sz="2000" b="1" spc="-20" dirty="0">
                <a:latin typeface="Roboto Condensed" panose="02000000000000000000" pitchFamily="2" charset="0"/>
                <a:ea typeface="Roboto Condensed" panose="02000000000000000000" pitchFamily="2" charset="0"/>
                <a:cs typeface="Arial"/>
              </a:rPr>
              <a:t>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uc</a:t>
            </a:r>
            <a:r>
              <a:rPr sz="2000" b="1" spc="10"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dirty="0">
              <a:latin typeface="Roboto Condensed" panose="02000000000000000000" pitchFamily="2" charset="0"/>
              <a:ea typeface="Roboto Condensed" panose="02000000000000000000" pitchFamily="2" charset="0"/>
              <a:cs typeface="Arial"/>
            </a:endParaRPr>
          </a:p>
        </p:txBody>
      </p:sp>
      <p:sp>
        <p:nvSpPr>
          <p:cNvPr id="9" name="object 13">
            <a:extLst>
              <a:ext uri="{FF2B5EF4-FFF2-40B4-BE49-F238E27FC236}">
                <a16:creationId xmlns:a16="http://schemas.microsoft.com/office/drawing/2014/main" id="{30CBAD2D-8A50-4229-8C93-DA1A966E370D}"/>
              </a:ext>
            </a:extLst>
          </p:cNvPr>
          <p:cNvSpPr/>
          <p:nvPr/>
        </p:nvSpPr>
        <p:spPr>
          <a:xfrm>
            <a:off x="4276089" y="4020820"/>
            <a:ext cx="1210310" cy="1219200"/>
          </a:xfrm>
          <a:prstGeom prst="rect">
            <a:avLst/>
          </a:prstGeom>
          <a:blipFill>
            <a:blip r:embed="rId3" cstate="print"/>
            <a:stretch>
              <a:fillRect/>
            </a:stretch>
          </a:blipFill>
        </p:spPr>
        <p:txBody>
          <a:bodyPr wrap="square" lIns="0" tIns="0" rIns="0" bIns="0" rtlCol="0"/>
          <a:lstStyle/>
          <a:p>
            <a:endParaRPr/>
          </a:p>
        </p:txBody>
      </p:sp>
      <p:sp>
        <p:nvSpPr>
          <p:cNvPr id="10" name="object 14">
            <a:extLst>
              <a:ext uri="{FF2B5EF4-FFF2-40B4-BE49-F238E27FC236}">
                <a16:creationId xmlns:a16="http://schemas.microsoft.com/office/drawing/2014/main" id="{AA1629C0-33C7-407B-B1A7-5BDA3BA135BB}"/>
              </a:ext>
            </a:extLst>
          </p:cNvPr>
          <p:cNvSpPr/>
          <p:nvPr/>
        </p:nvSpPr>
        <p:spPr>
          <a:xfrm>
            <a:off x="4495800" y="2590800"/>
            <a:ext cx="2514600" cy="1676400"/>
          </a:xfrm>
          <a:prstGeom prst="rect">
            <a:avLst/>
          </a:prstGeom>
          <a:blipFill>
            <a:blip r:embed="rId4" cstate="print"/>
            <a:stretch>
              <a:fillRect/>
            </a:stretch>
          </a:blipFill>
        </p:spPr>
        <p:txBody>
          <a:bodyPr wrap="square" lIns="0" tIns="0" rIns="0" bIns="0" rtlCol="0"/>
          <a:lstStyle/>
          <a:p>
            <a:endParaRPr/>
          </a:p>
        </p:txBody>
      </p:sp>
      <p:sp>
        <p:nvSpPr>
          <p:cNvPr id="11" name="object 15">
            <a:extLst>
              <a:ext uri="{FF2B5EF4-FFF2-40B4-BE49-F238E27FC236}">
                <a16:creationId xmlns:a16="http://schemas.microsoft.com/office/drawing/2014/main" id="{ACFDEBC5-1B4E-44EF-8DC2-90D275911AC7}"/>
              </a:ext>
            </a:extLst>
          </p:cNvPr>
          <p:cNvSpPr/>
          <p:nvPr/>
        </p:nvSpPr>
        <p:spPr>
          <a:xfrm>
            <a:off x="5410200" y="2877820"/>
            <a:ext cx="480060" cy="723900"/>
          </a:xfrm>
          <a:prstGeom prst="rect">
            <a:avLst/>
          </a:prstGeom>
          <a:blipFill>
            <a:blip r:embed="rId5" cstate="print"/>
            <a:stretch>
              <a:fillRect/>
            </a:stretch>
          </a:blipFill>
        </p:spPr>
        <p:txBody>
          <a:bodyPr wrap="square" lIns="0" tIns="0" rIns="0" bIns="0" rtlCol="0"/>
          <a:lstStyle/>
          <a:p>
            <a:endParaRPr/>
          </a:p>
        </p:txBody>
      </p:sp>
      <p:sp>
        <p:nvSpPr>
          <p:cNvPr id="12" name="object 16">
            <a:extLst>
              <a:ext uri="{FF2B5EF4-FFF2-40B4-BE49-F238E27FC236}">
                <a16:creationId xmlns:a16="http://schemas.microsoft.com/office/drawing/2014/main" id="{9E082AC3-9D3A-4D0C-99BD-FF826310C4D6}"/>
              </a:ext>
            </a:extLst>
          </p:cNvPr>
          <p:cNvSpPr/>
          <p:nvPr/>
        </p:nvSpPr>
        <p:spPr>
          <a:xfrm>
            <a:off x="8229600" y="4191000"/>
            <a:ext cx="838200" cy="83820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798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36933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Duelo de Producto divide el proyecto en historias que son las que componen la pila de producto.</a:t>
            </a:r>
          </a:p>
        </p:txBody>
      </p:sp>
      <p:sp>
        <p:nvSpPr>
          <p:cNvPr id="13" name="object 9">
            <a:extLst>
              <a:ext uri="{FF2B5EF4-FFF2-40B4-BE49-F238E27FC236}">
                <a16:creationId xmlns:a16="http://schemas.microsoft.com/office/drawing/2014/main" id="{1627C512-FFCF-4616-98F5-CC4B2F1F67BB}"/>
              </a:ext>
            </a:extLst>
          </p:cNvPr>
          <p:cNvSpPr/>
          <p:nvPr/>
        </p:nvSpPr>
        <p:spPr>
          <a:xfrm>
            <a:off x="3162300" y="2743200"/>
            <a:ext cx="1066800" cy="15748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4" name="object 10">
            <a:extLst>
              <a:ext uri="{FF2B5EF4-FFF2-40B4-BE49-F238E27FC236}">
                <a16:creationId xmlns:a16="http://schemas.microsoft.com/office/drawing/2014/main" id="{081E321D-ECC3-4041-A89A-F8D6CA042234}"/>
              </a:ext>
            </a:extLst>
          </p:cNvPr>
          <p:cNvSpPr txBox="1"/>
          <p:nvPr/>
        </p:nvSpPr>
        <p:spPr>
          <a:xfrm>
            <a:off x="2499361" y="4320460"/>
            <a:ext cx="2372995"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D</a:t>
            </a:r>
            <a:r>
              <a:rPr sz="2000" b="1" spc="-10" dirty="0">
                <a:latin typeface="Roboto Condensed" panose="02000000000000000000" pitchFamily="2" charset="0"/>
                <a:ea typeface="Roboto Condensed" panose="02000000000000000000" pitchFamily="2" charset="0"/>
                <a:cs typeface="Arial"/>
              </a:rPr>
              <a:t>u</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ñ</a:t>
            </a:r>
            <a:r>
              <a:rPr sz="2000" b="1" spc="-15"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 d</a:t>
            </a:r>
            <a:r>
              <a:rPr sz="2000" b="1"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 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uc</a:t>
            </a:r>
            <a:r>
              <a:rPr sz="2000" b="1" spc="10"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a:latin typeface="Roboto Condensed" panose="02000000000000000000" pitchFamily="2" charset="0"/>
              <a:ea typeface="Roboto Condensed" panose="02000000000000000000" pitchFamily="2" charset="0"/>
              <a:cs typeface="Arial"/>
            </a:endParaRPr>
          </a:p>
        </p:txBody>
      </p:sp>
      <p:sp>
        <p:nvSpPr>
          <p:cNvPr id="15" name="object 11">
            <a:extLst>
              <a:ext uri="{FF2B5EF4-FFF2-40B4-BE49-F238E27FC236}">
                <a16:creationId xmlns:a16="http://schemas.microsoft.com/office/drawing/2014/main" id="{6D43FED8-159E-419F-A392-DB4B623C716D}"/>
              </a:ext>
            </a:extLst>
          </p:cNvPr>
          <p:cNvSpPr/>
          <p:nvPr/>
        </p:nvSpPr>
        <p:spPr>
          <a:xfrm>
            <a:off x="6705600" y="1981200"/>
            <a:ext cx="1780540" cy="3937000"/>
          </a:xfrm>
          <a:prstGeom prst="rect">
            <a:avLst/>
          </a:prstGeom>
          <a:blipFill>
            <a:blip r:embed="rId3"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6" name="object 12">
            <a:extLst>
              <a:ext uri="{FF2B5EF4-FFF2-40B4-BE49-F238E27FC236}">
                <a16:creationId xmlns:a16="http://schemas.microsoft.com/office/drawing/2014/main" id="{945D9973-AFD9-4B45-85E1-DD1894B009B3}"/>
              </a:ext>
            </a:extLst>
          </p:cNvPr>
          <p:cNvSpPr txBox="1"/>
          <p:nvPr/>
        </p:nvSpPr>
        <p:spPr>
          <a:xfrm>
            <a:off x="6615429" y="5902881"/>
            <a:ext cx="2031364" cy="307777"/>
          </a:xfrm>
          <a:prstGeom prst="rect">
            <a:avLst/>
          </a:prstGeom>
        </p:spPr>
        <p:txBody>
          <a:bodyPr vert="horz" wrap="square" lIns="0" tIns="0" rIns="0" bIns="0" rtlCol="0">
            <a:spAutoFit/>
          </a:bodyPr>
          <a:lstStyle/>
          <a:p>
            <a:pPr marL="12700"/>
            <a:r>
              <a:rPr sz="2000" b="1" spc="-20" dirty="0">
                <a:latin typeface="Roboto Condensed" panose="02000000000000000000" pitchFamily="2" charset="0"/>
                <a:ea typeface="Roboto Condensed" panose="02000000000000000000" pitchFamily="2" charset="0"/>
                <a:cs typeface="Arial"/>
              </a:rPr>
              <a:t>P</a:t>
            </a:r>
            <a:r>
              <a:rPr sz="2000" b="1" spc="-10" dirty="0">
                <a:latin typeface="Roboto Condensed" panose="02000000000000000000" pitchFamily="2" charset="0"/>
                <a:ea typeface="Roboto Condensed" panose="02000000000000000000" pitchFamily="2" charset="0"/>
                <a:cs typeface="Arial"/>
              </a:rPr>
              <a:t>i</a:t>
            </a:r>
            <a:r>
              <a:rPr sz="2000" b="1" spc="-20" dirty="0">
                <a:latin typeface="Roboto Condensed" panose="02000000000000000000" pitchFamily="2" charset="0"/>
                <a:ea typeface="Roboto Condensed" panose="02000000000000000000" pitchFamily="2" charset="0"/>
                <a:cs typeface="Arial"/>
              </a:rPr>
              <a:t>l</a:t>
            </a:r>
            <a:r>
              <a:rPr sz="2000" b="1" dirty="0">
                <a:latin typeface="Roboto Condensed" panose="02000000000000000000" pitchFamily="2" charset="0"/>
                <a:ea typeface="Roboto Condensed" panose="02000000000000000000" pitchFamily="2" charset="0"/>
                <a:cs typeface="Arial"/>
              </a:rPr>
              <a:t>a </a:t>
            </a:r>
            <a:r>
              <a:rPr sz="2000" b="1" spc="-20" dirty="0">
                <a:latin typeface="Roboto Condensed" panose="02000000000000000000" pitchFamily="2" charset="0"/>
                <a:ea typeface="Roboto Condensed" panose="02000000000000000000" pitchFamily="2" charset="0"/>
                <a:cs typeface="Arial"/>
              </a:rPr>
              <a:t>d</a:t>
            </a:r>
            <a:r>
              <a:rPr sz="2000" b="1" spc="-15" dirty="0">
                <a:latin typeface="Roboto Condensed" panose="02000000000000000000" pitchFamily="2" charset="0"/>
                <a:ea typeface="Roboto Condensed" panose="02000000000000000000" pitchFamily="2" charset="0"/>
                <a:cs typeface="Arial"/>
              </a:rPr>
              <a:t>e</a:t>
            </a:r>
            <a:r>
              <a:rPr sz="2000" b="1" dirty="0">
                <a:latin typeface="Roboto Condensed" panose="02000000000000000000" pitchFamily="2" charset="0"/>
                <a:ea typeface="Roboto Condensed" panose="02000000000000000000" pitchFamily="2" charset="0"/>
                <a:cs typeface="Arial"/>
              </a:rPr>
              <a:t> </a:t>
            </a:r>
            <a:r>
              <a:rPr sz="2000" b="1" spc="-20" dirty="0">
                <a:latin typeface="Roboto Condensed" panose="02000000000000000000" pitchFamily="2" charset="0"/>
                <a:ea typeface="Roboto Condensed" panose="02000000000000000000" pitchFamily="2" charset="0"/>
                <a:cs typeface="Arial"/>
              </a:rPr>
              <a:t>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a:t>
            </a:r>
            <a:r>
              <a:rPr sz="2000" b="1" spc="-10" dirty="0">
                <a:latin typeface="Roboto Condensed" panose="02000000000000000000" pitchFamily="2" charset="0"/>
                <a:ea typeface="Roboto Condensed" panose="02000000000000000000" pitchFamily="2" charset="0"/>
                <a:cs typeface="Arial"/>
              </a:rPr>
              <a:t>c</a:t>
            </a:r>
            <a:r>
              <a:rPr sz="2000" b="1"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a:latin typeface="Roboto Condensed" panose="02000000000000000000" pitchFamily="2" charset="0"/>
              <a:ea typeface="Roboto Condensed" panose="02000000000000000000" pitchFamily="2" charset="0"/>
              <a:cs typeface="Arial"/>
            </a:endParaRPr>
          </a:p>
        </p:txBody>
      </p:sp>
      <p:sp>
        <p:nvSpPr>
          <p:cNvPr id="17" name="object 13">
            <a:extLst>
              <a:ext uri="{FF2B5EF4-FFF2-40B4-BE49-F238E27FC236}">
                <a16:creationId xmlns:a16="http://schemas.microsoft.com/office/drawing/2014/main" id="{9AA5237F-1E2D-4A5A-953D-67EE97472703}"/>
              </a:ext>
            </a:extLst>
          </p:cNvPr>
          <p:cNvSpPr/>
          <p:nvPr/>
        </p:nvSpPr>
        <p:spPr>
          <a:xfrm>
            <a:off x="4229100" y="3200400"/>
            <a:ext cx="838200" cy="838200"/>
          </a:xfrm>
          <a:prstGeom prst="rect">
            <a:avLst/>
          </a:prstGeom>
          <a:blipFill>
            <a:blip r:embed="rId4"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8" name="object 14">
            <a:extLst>
              <a:ext uri="{FF2B5EF4-FFF2-40B4-BE49-F238E27FC236}">
                <a16:creationId xmlns:a16="http://schemas.microsoft.com/office/drawing/2014/main" id="{2631A73C-AC9F-4B9F-9D91-632BB9A0E2A8}"/>
              </a:ext>
            </a:extLst>
          </p:cNvPr>
          <p:cNvSpPr/>
          <p:nvPr/>
        </p:nvSpPr>
        <p:spPr>
          <a:xfrm>
            <a:off x="4610100" y="3352800"/>
            <a:ext cx="327660" cy="495300"/>
          </a:xfrm>
          <a:prstGeom prst="rect">
            <a:avLst/>
          </a:prstGeom>
          <a:blipFill>
            <a:blip r:embed="rId5"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9" name="object 15">
            <a:extLst>
              <a:ext uri="{FF2B5EF4-FFF2-40B4-BE49-F238E27FC236}">
                <a16:creationId xmlns:a16="http://schemas.microsoft.com/office/drawing/2014/main" id="{F5BAD487-ED3B-4166-8A4F-9AB4931FE2C6}"/>
              </a:ext>
            </a:extLst>
          </p:cNvPr>
          <p:cNvSpPr/>
          <p:nvPr/>
        </p:nvSpPr>
        <p:spPr>
          <a:xfrm>
            <a:off x="5334000" y="3352800"/>
            <a:ext cx="1524000" cy="533400"/>
          </a:xfrm>
          <a:prstGeom prst="rect">
            <a:avLst/>
          </a:prstGeom>
          <a:blipFill>
            <a:blip r:embed="rId6"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32790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1200329"/>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Scrum Master es un miembro del equipo que tiene el papel de  comunicar  y  gestionar  las  necesidades  del  Dueño  de Producto y la pila de Sprint.</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El Dueño de Producto le entrega la pila de producto para que estimen el coste de creación del producto.</a:t>
            </a:r>
          </a:p>
        </p:txBody>
      </p:sp>
      <p:sp>
        <p:nvSpPr>
          <p:cNvPr id="11" name="object 2">
            <a:extLst>
              <a:ext uri="{FF2B5EF4-FFF2-40B4-BE49-F238E27FC236}">
                <a16:creationId xmlns:a16="http://schemas.microsoft.com/office/drawing/2014/main" id="{014A2A79-3C2E-43A2-BB90-FA35365FBC05}"/>
              </a:ext>
            </a:extLst>
          </p:cNvPr>
          <p:cNvSpPr/>
          <p:nvPr/>
        </p:nvSpPr>
        <p:spPr>
          <a:xfrm>
            <a:off x="5715000" y="45720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2" name="object 10">
            <a:extLst>
              <a:ext uri="{FF2B5EF4-FFF2-40B4-BE49-F238E27FC236}">
                <a16:creationId xmlns:a16="http://schemas.microsoft.com/office/drawing/2014/main" id="{86196BFB-AD06-42AC-933D-59AA0DF85CC4}"/>
              </a:ext>
            </a:extLst>
          </p:cNvPr>
          <p:cNvSpPr/>
          <p:nvPr/>
        </p:nvSpPr>
        <p:spPr>
          <a:xfrm>
            <a:off x="3619500" y="4140200"/>
            <a:ext cx="1066800" cy="1574800"/>
          </a:xfrm>
          <a:prstGeom prst="rect">
            <a:avLst/>
          </a:prstGeom>
          <a:blipFill>
            <a:blip r:embed="rId3"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0" name="object 11">
            <a:extLst>
              <a:ext uri="{FF2B5EF4-FFF2-40B4-BE49-F238E27FC236}">
                <a16:creationId xmlns:a16="http://schemas.microsoft.com/office/drawing/2014/main" id="{7420BF03-99B2-48EB-9981-79E1B86EEA82}"/>
              </a:ext>
            </a:extLst>
          </p:cNvPr>
          <p:cNvSpPr txBox="1"/>
          <p:nvPr/>
        </p:nvSpPr>
        <p:spPr>
          <a:xfrm>
            <a:off x="2956561" y="5674281"/>
            <a:ext cx="2372995"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D</a:t>
            </a:r>
            <a:r>
              <a:rPr sz="2000" b="1" spc="-10" dirty="0">
                <a:latin typeface="Roboto Condensed" panose="02000000000000000000" pitchFamily="2" charset="0"/>
                <a:ea typeface="Roboto Condensed" panose="02000000000000000000" pitchFamily="2" charset="0"/>
                <a:cs typeface="Arial"/>
              </a:rPr>
              <a:t>u</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ñ</a:t>
            </a:r>
            <a:r>
              <a:rPr sz="2000" b="1" spc="-15"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 d</a:t>
            </a:r>
            <a:r>
              <a:rPr sz="2000" b="1"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 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uc</a:t>
            </a:r>
            <a:r>
              <a:rPr sz="2000" b="1" spc="10"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a:latin typeface="Roboto Condensed" panose="02000000000000000000" pitchFamily="2" charset="0"/>
              <a:ea typeface="Roboto Condensed" panose="02000000000000000000" pitchFamily="2" charset="0"/>
              <a:cs typeface="Arial"/>
            </a:endParaRPr>
          </a:p>
        </p:txBody>
      </p:sp>
      <p:sp>
        <p:nvSpPr>
          <p:cNvPr id="21" name="object 12">
            <a:extLst>
              <a:ext uri="{FF2B5EF4-FFF2-40B4-BE49-F238E27FC236}">
                <a16:creationId xmlns:a16="http://schemas.microsoft.com/office/drawing/2014/main" id="{5F51FB40-5CB9-42D8-84E8-CDB1903D54D6}"/>
              </a:ext>
            </a:extLst>
          </p:cNvPr>
          <p:cNvSpPr/>
          <p:nvPr/>
        </p:nvSpPr>
        <p:spPr>
          <a:xfrm>
            <a:off x="5105400" y="4114800"/>
            <a:ext cx="711200" cy="1574800"/>
          </a:xfrm>
          <a:prstGeom prst="rect">
            <a:avLst/>
          </a:prstGeom>
          <a:blipFill>
            <a:blip r:embed="rId4"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2" name="object 13">
            <a:extLst>
              <a:ext uri="{FF2B5EF4-FFF2-40B4-BE49-F238E27FC236}">
                <a16:creationId xmlns:a16="http://schemas.microsoft.com/office/drawing/2014/main" id="{E85E9DDA-974B-4438-9ECE-50555B8D3183}"/>
              </a:ext>
            </a:extLst>
          </p:cNvPr>
          <p:cNvSpPr txBox="1"/>
          <p:nvPr/>
        </p:nvSpPr>
        <p:spPr>
          <a:xfrm>
            <a:off x="6766559" y="5679360"/>
            <a:ext cx="1934210" cy="307777"/>
          </a:xfrm>
          <a:prstGeom prst="rect">
            <a:avLst/>
          </a:prstGeom>
        </p:spPr>
        <p:txBody>
          <a:bodyPr vert="horz" wrap="square" lIns="0" tIns="0" rIns="0" bIns="0" rtlCol="0">
            <a:spAutoFit/>
          </a:bodyPr>
          <a:lstStyle/>
          <a:p>
            <a:pPr marL="12700"/>
            <a:r>
              <a:rPr sz="2000" b="1" spc="-10" dirty="0">
                <a:latin typeface="Roboto Condensed" panose="02000000000000000000" pitchFamily="2" charset="0"/>
                <a:ea typeface="Roboto Condensed" panose="02000000000000000000" pitchFamily="2" charset="0"/>
                <a:cs typeface="Arial"/>
              </a:rPr>
              <a:t>S</a:t>
            </a:r>
            <a:r>
              <a:rPr sz="2000" b="1" spc="-5" dirty="0">
                <a:latin typeface="Roboto Condensed" panose="02000000000000000000" pitchFamily="2" charset="0"/>
                <a:ea typeface="Roboto Condensed" panose="02000000000000000000" pitchFamily="2" charset="0"/>
                <a:cs typeface="Arial"/>
              </a:rPr>
              <a:t>c</a:t>
            </a:r>
            <a:r>
              <a:rPr sz="2000" b="1" dirty="0">
                <a:latin typeface="Roboto Condensed" panose="02000000000000000000" pitchFamily="2" charset="0"/>
                <a:ea typeface="Roboto Condensed" panose="02000000000000000000" pitchFamily="2" charset="0"/>
                <a:cs typeface="Arial"/>
              </a:rPr>
              <a:t>r</a:t>
            </a:r>
            <a:r>
              <a:rPr sz="2000" b="1" spc="-10" dirty="0">
                <a:latin typeface="Roboto Condensed" panose="02000000000000000000" pitchFamily="2" charset="0"/>
                <a:ea typeface="Roboto Condensed" panose="02000000000000000000" pitchFamily="2" charset="0"/>
                <a:cs typeface="Arial"/>
              </a:rPr>
              <a:t>u</a:t>
            </a:r>
            <a:r>
              <a:rPr sz="2000" b="1" dirty="0">
                <a:latin typeface="Roboto Condensed" panose="02000000000000000000" pitchFamily="2" charset="0"/>
                <a:ea typeface="Roboto Condensed" panose="02000000000000000000" pitchFamily="2" charset="0"/>
                <a:cs typeface="Arial"/>
              </a:rPr>
              <a:t>m</a:t>
            </a:r>
            <a:r>
              <a:rPr sz="2000" b="1" spc="-15" dirty="0">
                <a:latin typeface="Roboto Condensed" panose="02000000000000000000" pitchFamily="2" charset="0"/>
                <a:ea typeface="Roboto Condensed" panose="02000000000000000000" pitchFamily="2" charset="0"/>
                <a:cs typeface="Arial"/>
              </a:rPr>
              <a:t> </a:t>
            </a:r>
            <a:r>
              <a:rPr sz="2000" b="1" dirty="0">
                <a:latin typeface="Roboto Condensed" panose="02000000000000000000" pitchFamily="2" charset="0"/>
                <a:ea typeface="Roboto Condensed" panose="02000000000000000000" pitchFamily="2" charset="0"/>
                <a:cs typeface="Arial"/>
              </a:rPr>
              <a:t>M</a:t>
            </a:r>
            <a:r>
              <a:rPr sz="2000" b="1" spc="5" dirty="0">
                <a:latin typeface="Roboto Condensed" panose="02000000000000000000" pitchFamily="2" charset="0"/>
                <a:ea typeface="Roboto Condensed" panose="02000000000000000000" pitchFamily="2" charset="0"/>
                <a:cs typeface="Arial"/>
              </a:rPr>
              <a:t>a</a:t>
            </a:r>
            <a:r>
              <a:rPr sz="2000" b="1" spc="-20" dirty="0">
                <a:latin typeface="Roboto Condensed" panose="02000000000000000000" pitchFamily="2" charset="0"/>
                <a:ea typeface="Roboto Condensed" panose="02000000000000000000" pitchFamily="2" charset="0"/>
                <a:cs typeface="Arial"/>
              </a:rPr>
              <a:t>n</a:t>
            </a:r>
            <a:r>
              <a:rPr sz="2000" b="1" spc="-10" dirty="0">
                <a:latin typeface="Roboto Condensed" panose="02000000000000000000" pitchFamily="2" charset="0"/>
                <a:ea typeface="Roboto Condensed" panose="02000000000000000000" pitchFamily="2" charset="0"/>
                <a:cs typeface="Arial"/>
              </a:rPr>
              <a:t>a</a:t>
            </a:r>
            <a:r>
              <a:rPr sz="2000" b="1" spc="-20" dirty="0">
                <a:latin typeface="Roboto Condensed" panose="02000000000000000000" pitchFamily="2" charset="0"/>
                <a:ea typeface="Roboto Condensed" panose="02000000000000000000" pitchFamily="2" charset="0"/>
                <a:cs typeface="Arial"/>
              </a:rPr>
              <a:t>g</a:t>
            </a:r>
            <a:r>
              <a:rPr sz="2000" b="1" spc="-10" dirty="0">
                <a:latin typeface="Roboto Condensed" panose="02000000000000000000" pitchFamily="2" charset="0"/>
                <a:ea typeface="Roboto Condensed" panose="02000000000000000000" pitchFamily="2" charset="0"/>
                <a:cs typeface="Arial"/>
              </a:rPr>
              <a:t>e</a:t>
            </a:r>
            <a:r>
              <a:rPr sz="2000" b="1" dirty="0">
                <a:latin typeface="Roboto Condensed" panose="02000000000000000000" pitchFamily="2" charset="0"/>
                <a:ea typeface="Roboto Condensed" panose="02000000000000000000" pitchFamily="2" charset="0"/>
                <a:cs typeface="Arial"/>
              </a:rPr>
              <a:t>r</a:t>
            </a:r>
            <a:endParaRPr sz="2000">
              <a:latin typeface="Roboto Condensed" panose="02000000000000000000" pitchFamily="2" charset="0"/>
              <a:ea typeface="Roboto Condensed" panose="02000000000000000000" pitchFamily="2" charset="0"/>
              <a:cs typeface="Arial"/>
            </a:endParaRPr>
          </a:p>
        </p:txBody>
      </p:sp>
      <p:sp>
        <p:nvSpPr>
          <p:cNvPr id="23" name="object 14">
            <a:extLst>
              <a:ext uri="{FF2B5EF4-FFF2-40B4-BE49-F238E27FC236}">
                <a16:creationId xmlns:a16="http://schemas.microsoft.com/office/drawing/2014/main" id="{DCEE7FE7-55C6-4217-8DF3-43D573AD2CB0}"/>
              </a:ext>
            </a:extLst>
          </p:cNvPr>
          <p:cNvSpPr/>
          <p:nvPr/>
        </p:nvSpPr>
        <p:spPr>
          <a:xfrm>
            <a:off x="7239000" y="4102100"/>
            <a:ext cx="1066800" cy="1574800"/>
          </a:xfrm>
          <a:prstGeom prst="rect">
            <a:avLst/>
          </a:prstGeom>
          <a:blipFill>
            <a:blip r:embed="rId5"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95700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36933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equipo se reúne para estimar el coste de cada historia de la pila de producto.</a:t>
            </a:r>
          </a:p>
        </p:txBody>
      </p:sp>
      <p:sp>
        <p:nvSpPr>
          <p:cNvPr id="10" name="object 2">
            <a:extLst>
              <a:ext uri="{FF2B5EF4-FFF2-40B4-BE49-F238E27FC236}">
                <a16:creationId xmlns:a16="http://schemas.microsoft.com/office/drawing/2014/main" id="{6E28573E-FFA0-451B-BEBC-6410739E7383}"/>
              </a:ext>
            </a:extLst>
          </p:cNvPr>
          <p:cNvSpPr/>
          <p:nvPr/>
        </p:nvSpPr>
        <p:spPr>
          <a:xfrm>
            <a:off x="6858000" y="4343400"/>
            <a:ext cx="1524000" cy="533400"/>
          </a:xfrm>
          <a:prstGeom prst="rect">
            <a:avLst/>
          </a:prstGeom>
          <a:blipFill>
            <a:blip r:embed="rId2" cstate="print"/>
            <a:stretch>
              <a:fillRect/>
            </a:stretch>
          </a:blipFill>
        </p:spPr>
        <p:txBody>
          <a:bodyPr wrap="square" lIns="0" tIns="0" rIns="0" bIns="0" rtlCol="0"/>
          <a:lstStyle/>
          <a:p>
            <a:endParaRPr/>
          </a:p>
        </p:txBody>
      </p:sp>
      <p:sp>
        <p:nvSpPr>
          <p:cNvPr id="13" name="object 3">
            <a:extLst>
              <a:ext uri="{FF2B5EF4-FFF2-40B4-BE49-F238E27FC236}">
                <a16:creationId xmlns:a16="http://schemas.microsoft.com/office/drawing/2014/main" id="{B3A13957-624F-402B-9E02-16BFF7FD7FCA}"/>
              </a:ext>
            </a:extLst>
          </p:cNvPr>
          <p:cNvSpPr/>
          <p:nvPr/>
        </p:nvSpPr>
        <p:spPr>
          <a:xfrm>
            <a:off x="4495800" y="4343400"/>
            <a:ext cx="1524000" cy="533400"/>
          </a:xfrm>
          <a:prstGeom prst="rect">
            <a:avLst/>
          </a:prstGeom>
          <a:blipFill>
            <a:blip r:embed="rId2"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108E98CE-FD60-4F60-B037-A8AB704E7284}"/>
              </a:ext>
            </a:extLst>
          </p:cNvPr>
          <p:cNvSpPr/>
          <p:nvPr/>
        </p:nvSpPr>
        <p:spPr>
          <a:xfrm>
            <a:off x="1676400" y="3187700"/>
            <a:ext cx="3505200" cy="2946400"/>
          </a:xfrm>
          <a:prstGeom prst="rect">
            <a:avLst/>
          </a:prstGeom>
          <a:blipFill>
            <a:blip r:embed="rId3"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81FCB5F6-9C23-41E2-8AE9-663E67782ABD}"/>
              </a:ext>
            </a:extLst>
          </p:cNvPr>
          <p:cNvSpPr/>
          <p:nvPr/>
        </p:nvSpPr>
        <p:spPr>
          <a:xfrm>
            <a:off x="8305801" y="2819400"/>
            <a:ext cx="2086609" cy="3683000"/>
          </a:xfrm>
          <a:prstGeom prst="rect">
            <a:avLst/>
          </a:prstGeom>
          <a:blipFill>
            <a:blip r:embed="rId4"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1CF968A4-CE02-4249-BBE4-28FD43EEF45C}"/>
              </a:ext>
            </a:extLst>
          </p:cNvPr>
          <p:cNvSpPr/>
          <p:nvPr/>
        </p:nvSpPr>
        <p:spPr>
          <a:xfrm>
            <a:off x="5943600" y="3580129"/>
            <a:ext cx="1572260" cy="2160270"/>
          </a:xfrm>
          <a:prstGeom prst="rect">
            <a:avLst/>
          </a:prstGeom>
          <a:blipFill>
            <a:blip r:embed="rId5"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015F7D1D-6B25-4368-9F71-10778BD874B7}"/>
              </a:ext>
            </a:extLst>
          </p:cNvPr>
          <p:cNvSpPr txBox="1"/>
          <p:nvPr/>
        </p:nvSpPr>
        <p:spPr>
          <a:xfrm>
            <a:off x="2998469" y="6055281"/>
            <a:ext cx="887094" cy="307777"/>
          </a:xfrm>
          <a:prstGeom prst="rect">
            <a:avLst/>
          </a:prstGeom>
        </p:spPr>
        <p:txBody>
          <a:bodyPr vert="horz" wrap="square" lIns="0" tIns="0" rIns="0" bIns="0" rtlCol="0">
            <a:spAutoFit/>
          </a:bodyPr>
          <a:lstStyle/>
          <a:p>
            <a:pPr marL="12700"/>
            <a:r>
              <a:rPr sz="2000" b="1" spc="-10" dirty="0">
                <a:latin typeface="Arial"/>
                <a:cs typeface="Arial"/>
              </a:rPr>
              <a:t>E</a:t>
            </a:r>
            <a:r>
              <a:rPr sz="2000" b="1" spc="-20" dirty="0">
                <a:latin typeface="Arial"/>
                <a:cs typeface="Arial"/>
              </a:rPr>
              <a:t>qui</a:t>
            </a:r>
            <a:r>
              <a:rPr sz="2000" b="1" spc="-10" dirty="0">
                <a:latin typeface="Arial"/>
                <a:cs typeface="Arial"/>
              </a:rPr>
              <a:t>p</a:t>
            </a:r>
            <a:r>
              <a:rPr sz="2000" b="1" spc="-15" dirty="0">
                <a:latin typeface="Arial"/>
                <a:cs typeface="Arial"/>
              </a:rPr>
              <a:t>o</a:t>
            </a:r>
            <a:endParaRPr sz="2000">
              <a:latin typeface="Arial"/>
              <a:cs typeface="Arial"/>
            </a:endParaRPr>
          </a:p>
        </p:txBody>
      </p:sp>
    </p:spTree>
    <p:extLst>
      <p:ext uri="{BB962C8B-B14F-4D97-AF65-F5344CB8AC3E}">
        <p14:creationId xmlns:p14="http://schemas.microsoft.com/office/powerpoint/2010/main" val="227683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64633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cliente, una vez aprobado el presupuesto, reordena la pila de  producto  para  que  el  equipo  vaya  trabajando  según  la prioridad del cliente.</a:t>
            </a:r>
          </a:p>
        </p:txBody>
      </p:sp>
      <p:sp>
        <p:nvSpPr>
          <p:cNvPr id="11" name="object 2">
            <a:extLst>
              <a:ext uri="{FF2B5EF4-FFF2-40B4-BE49-F238E27FC236}">
                <a16:creationId xmlns:a16="http://schemas.microsoft.com/office/drawing/2014/main" id="{83587FF4-EA75-483A-ADBC-20798A402E70}"/>
              </a:ext>
            </a:extLst>
          </p:cNvPr>
          <p:cNvSpPr/>
          <p:nvPr/>
        </p:nvSpPr>
        <p:spPr>
          <a:xfrm>
            <a:off x="6266179" y="42672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2" name="object 3">
            <a:extLst>
              <a:ext uri="{FF2B5EF4-FFF2-40B4-BE49-F238E27FC236}">
                <a16:creationId xmlns:a16="http://schemas.microsoft.com/office/drawing/2014/main" id="{BD5CFBEF-D565-45D9-B7CA-F56927B21DDE}"/>
              </a:ext>
            </a:extLst>
          </p:cNvPr>
          <p:cNvSpPr/>
          <p:nvPr/>
        </p:nvSpPr>
        <p:spPr>
          <a:xfrm>
            <a:off x="3903980" y="4267200"/>
            <a:ext cx="1523999"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8" name="object 10">
            <a:extLst>
              <a:ext uri="{FF2B5EF4-FFF2-40B4-BE49-F238E27FC236}">
                <a16:creationId xmlns:a16="http://schemas.microsoft.com/office/drawing/2014/main" id="{A02CF3BF-C415-4831-A977-1A23C357AEAF}"/>
              </a:ext>
            </a:extLst>
          </p:cNvPr>
          <p:cNvSpPr/>
          <p:nvPr/>
        </p:nvSpPr>
        <p:spPr>
          <a:xfrm>
            <a:off x="2379980" y="2717800"/>
            <a:ext cx="2086610" cy="3683000"/>
          </a:xfrm>
          <a:prstGeom prst="rect">
            <a:avLst/>
          </a:prstGeom>
          <a:blipFill>
            <a:blip r:embed="rId3"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9" name="object 11">
            <a:extLst>
              <a:ext uri="{FF2B5EF4-FFF2-40B4-BE49-F238E27FC236}">
                <a16:creationId xmlns:a16="http://schemas.microsoft.com/office/drawing/2014/main" id="{CA001F0C-B4EB-40F4-B8E0-D43C5FA1634D}"/>
              </a:ext>
            </a:extLst>
          </p:cNvPr>
          <p:cNvSpPr/>
          <p:nvPr/>
        </p:nvSpPr>
        <p:spPr>
          <a:xfrm>
            <a:off x="5504179" y="3962400"/>
            <a:ext cx="1210310" cy="1219200"/>
          </a:xfrm>
          <a:prstGeom prst="rect">
            <a:avLst/>
          </a:prstGeom>
          <a:blipFill>
            <a:blip r:embed="rId4"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0" name="object 12">
            <a:extLst>
              <a:ext uri="{FF2B5EF4-FFF2-40B4-BE49-F238E27FC236}">
                <a16:creationId xmlns:a16="http://schemas.microsoft.com/office/drawing/2014/main" id="{330A732A-23A3-40A9-A270-839A17D0ACC4}"/>
              </a:ext>
            </a:extLst>
          </p:cNvPr>
          <p:cNvSpPr/>
          <p:nvPr/>
        </p:nvSpPr>
        <p:spPr>
          <a:xfrm>
            <a:off x="7790179" y="2667000"/>
            <a:ext cx="2115820" cy="3733800"/>
          </a:xfrm>
          <a:prstGeom prst="rect">
            <a:avLst/>
          </a:prstGeom>
          <a:blipFill>
            <a:blip r:embed="rId5"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1" name="object 13">
            <a:extLst>
              <a:ext uri="{FF2B5EF4-FFF2-40B4-BE49-F238E27FC236}">
                <a16:creationId xmlns:a16="http://schemas.microsoft.com/office/drawing/2014/main" id="{C9224774-B1AE-42C6-AF92-A682183718C9}"/>
              </a:ext>
            </a:extLst>
          </p:cNvPr>
          <p:cNvSpPr/>
          <p:nvPr/>
        </p:nvSpPr>
        <p:spPr>
          <a:xfrm>
            <a:off x="9870440" y="5944870"/>
            <a:ext cx="74930" cy="74930"/>
          </a:xfrm>
          <a:custGeom>
            <a:avLst/>
            <a:gdLst/>
            <a:ahLst/>
            <a:cxnLst/>
            <a:rect l="l" t="t" r="r" b="b"/>
            <a:pathLst>
              <a:path w="74929" h="74929">
                <a:moveTo>
                  <a:pt x="74929" y="0"/>
                </a:moveTo>
                <a:lnTo>
                  <a:pt x="0" y="0"/>
                </a:lnTo>
                <a:lnTo>
                  <a:pt x="36829" y="74929"/>
                </a:lnTo>
                <a:lnTo>
                  <a:pt x="74929" y="0"/>
                </a:lnTo>
                <a:close/>
              </a:path>
            </a:pathLst>
          </a:custGeom>
          <a:solidFill>
            <a:srgbClr val="000000"/>
          </a:solid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2" name="object 14">
            <a:extLst>
              <a:ext uri="{FF2B5EF4-FFF2-40B4-BE49-F238E27FC236}">
                <a16:creationId xmlns:a16="http://schemas.microsoft.com/office/drawing/2014/main" id="{C91856A1-5518-4157-A98A-3C56A64D53B0}"/>
              </a:ext>
            </a:extLst>
          </p:cNvPr>
          <p:cNvSpPr/>
          <p:nvPr/>
        </p:nvSpPr>
        <p:spPr>
          <a:xfrm>
            <a:off x="9906634" y="2895600"/>
            <a:ext cx="0" cy="3063240"/>
          </a:xfrm>
          <a:custGeom>
            <a:avLst/>
            <a:gdLst/>
            <a:ahLst/>
            <a:cxnLst/>
            <a:rect l="l" t="t" r="r" b="b"/>
            <a:pathLst>
              <a:path h="3063240">
                <a:moveTo>
                  <a:pt x="0" y="0"/>
                </a:moveTo>
                <a:lnTo>
                  <a:pt x="0" y="3063240"/>
                </a:lnTo>
              </a:path>
            </a:pathLst>
          </a:custGeom>
          <a:ln w="15240">
            <a:solidFill>
              <a:srgbClr val="000000"/>
            </a:solidFill>
          </a:ln>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23" name="object 16">
            <a:extLst>
              <a:ext uri="{FF2B5EF4-FFF2-40B4-BE49-F238E27FC236}">
                <a16:creationId xmlns:a16="http://schemas.microsoft.com/office/drawing/2014/main" id="{8C3EB2A8-6BB8-413B-ACE7-1AF95F7E6FF6}"/>
              </a:ext>
            </a:extLst>
          </p:cNvPr>
          <p:cNvSpPr txBox="1"/>
          <p:nvPr/>
        </p:nvSpPr>
        <p:spPr>
          <a:xfrm>
            <a:off x="5588000" y="5293281"/>
            <a:ext cx="874394"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C</a:t>
            </a:r>
            <a:r>
              <a:rPr sz="2000" b="1" spc="-10" dirty="0">
                <a:latin typeface="Roboto Condensed" panose="02000000000000000000" pitchFamily="2" charset="0"/>
                <a:ea typeface="Roboto Condensed" panose="02000000000000000000" pitchFamily="2" charset="0"/>
                <a:cs typeface="Arial"/>
              </a:rPr>
              <a:t>l</a:t>
            </a:r>
            <a:r>
              <a:rPr sz="2000" b="1" spc="-20" dirty="0">
                <a:latin typeface="Roboto Condensed" panose="02000000000000000000" pitchFamily="2" charset="0"/>
                <a:ea typeface="Roboto Condensed" panose="02000000000000000000" pitchFamily="2" charset="0"/>
                <a:cs typeface="Arial"/>
              </a:rPr>
              <a:t>i</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n</a:t>
            </a:r>
            <a:r>
              <a:rPr sz="2000" b="1" dirty="0">
                <a:latin typeface="Roboto Condensed" panose="02000000000000000000" pitchFamily="2" charset="0"/>
                <a:ea typeface="Roboto Condensed" panose="02000000000000000000" pitchFamily="2" charset="0"/>
                <a:cs typeface="Arial"/>
              </a:rPr>
              <a:t>te</a:t>
            </a:r>
            <a:endParaRPr sz="2000">
              <a:latin typeface="Roboto Condensed" panose="02000000000000000000" pitchFamily="2" charset="0"/>
              <a:ea typeface="Roboto Condensed" panose="02000000000000000000" pitchFamily="2" charset="0"/>
              <a:cs typeface="Arial"/>
            </a:endParaRPr>
          </a:p>
        </p:txBody>
      </p:sp>
      <p:sp>
        <p:nvSpPr>
          <p:cNvPr id="24" name="object 17">
            <a:extLst>
              <a:ext uri="{FF2B5EF4-FFF2-40B4-BE49-F238E27FC236}">
                <a16:creationId xmlns:a16="http://schemas.microsoft.com/office/drawing/2014/main" id="{C0D96469-DB6B-4051-8B96-1A27FCBB56E4}"/>
              </a:ext>
            </a:extLst>
          </p:cNvPr>
          <p:cNvSpPr txBox="1"/>
          <p:nvPr/>
        </p:nvSpPr>
        <p:spPr>
          <a:xfrm>
            <a:off x="9632950" y="6183590"/>
            <a:ext cx="575310" cy="152400"/>
          </a:xfrm>
          <a:prstGeom prst="rect">
            <a:avLst/>
          </a:prstGeom>
        </p:spPr>
        <p:txBody>
          <a:bodyPr vert="horz" wrap="square" lIns="0" tIns="0" rIns="0" bIns="0" rtlCol="0">
            <a:spAutoFit/>
          </a:bodyPr>
          <a:lstStyle/>
          <a:p>
            <a:pPr marL="12700"/>
            <a:r>
              <a:rPr sz="1000" b="1" spc="-5" dirty="0">
                <a:latin typeface="Roboto Condensed" panose="02000000000000000000" pitchFamily="2" charset="0"/>
                <a:ea typeface="Roboto Condensed" panose="02000000000000000000" pitchFamily="2" charset="0"/>
                <a:cs typeface="Arial"/>
              </a:rPr>
              <a:t>U</a:t>
            </a:r>
            <a:r>
              <a:rPr sz="1000" b="1" dirty="0">
                <a:latin typeface="Roboto Condensed" panose="02000000000000000000" pitchFamily="2" charset="0"/>
                <a:ea typeface="Roboto Condensed" panose="02000000000000000000" pitchFamily="2" charset="0"/>
                <a:cs typeface="Arial"/>
              </a:rPr>
              <a:t>r</a:t>
            </a:r>
            <a:r>
              <a:rPr sz="1000" b="1" spc="-15" dirty="0">
                <a:latin typeface="Roboto Condensed" panose="02000000000000000000" pitchFamily="2" charset="0"/>
                <a:ea typeface="Roboto Condensed" panose="02000000000000000000" pitchFamily="2" charset="0"/>
                <a:cs typeface="Arial"/>
              </a:rPr>
              <a:t>g</a:t>
            </a:r>
            <a:r>
              <a:rPr sz="1000" b="1" spc="-20" dirty="0">
                <a:latin typeface="Roboto Condensed" panose="02000000000000000000" pitchFamily="2" charset="0"/>
                <a:ea typeface="Roboto Condensed" panose="02000000000000000000" pitchFamily="2" charset="0"/>
                <a:cs typeface="Arial"/>
              </a:rPr>
              <a:t>e</a:t>
            </a:r>
            <a:r>
              <a:rPr sz="1000" b="1" spc="-15" dirty="0">
                <a:latin typeface="Roboto Condensed" panose="02000000000000000000" pitchFamily="2" charset="0"/>
                <a:ea typeface="Roboto Condensed" panose="02000000000000000000" pitchFamily="2" charset="0"/>
                <a:cs typeface="Arial"/>
              </a:rPr>
              <a:t>n</a:t>
            </a:r>
            <a:r>
              <a:rPr sz="1000" b="1" dirty="0">
                <a:latin typeface="Roboto Condensed" panose="02000000000000000000" pitchFamily="2" charset="0"/>
                <a:ea typeface="Roboto Condensed" panose="02000000000000000000" pitchFamily="2" charset="0"/>
                <a:cs typeface="Arial"/>
              </a:rPr>
              <a:t>t</a:t>
            </a:r>
            <a:r>
              <a:rPr sz="1000" b="1" spc="-10" dirty="0">
                <a:latin typeface="Roboto Condensed" panose="02000000000000000000" pitchFamily="2" charset="0"/>
                <a:ea typeface="Roboto Condensed" panose="02000000000000000000" pitchFamily="2" charset="0"/>
                <a:cs typeface="Arial"/>
              </a:rPr>
              <a:t>e</a:t>
            </a:r>
            <a:r>
              <a:rPr sz="1000" b="1" dirty="0">
                <a:latin typeface="Roboto Condensed" panose="02000000000000000000" pitchFamily="2" charset="0"/>
                <a:ea typeface="Roboto Condensed" panose="02000000000000000000" pitchFamily="2" charset="0"/>
                <a:cs typeface="Arial"/>
              </a:rPr>
              <a:t>s</a:t>
            </a:r>
            <a:endParaRPr sz="1000" dirty="0">
              <a:latin typeface="Roboto Condensed" panose="02000000000000000000" pitchFamily="2" charset="0"/>
              <a:ea typeface="Roboto Condensed" panose="02000000000000000000" pitchFamily="2" charset="0"/>
              <a:cs typeface="Arial"/>
            </a:endParaRPr>
          </a:p>
        </p:txBody>
      </p:sp>
      <p:sp>
        <p:nvSpPr>
          <p:cNvPr id="25" name="object 17">
            <a:extLst>
              <a:ext uri="{FF2B5EF4-FFF2-40B4-BE49-F238E27FC236}">
                <a16:creationId xmlns:a16="http://schemas.microsoft.com/office/drawing/2014/main" id="{E7EE9F5E-0E2C-49BF-8A7C-06811F2F2337}"/>
              </a:ext>
            </a:extLst>
          </p:cNvPr>
          <p:cNvSpPr txBox="1"/>
          <p:nvPr/>
        </p:nvSpPr>
        <p:spPr>
          <a:xfrm>
            <a:off x="9632949" y="2552700"/>
            <a:ext cx="1348739" cy="153888"/>
          </a:xfrm>
          <a:prstGeom prst="rect">
            <a:avLst/>
          </a:prstGeom>
        </p:spPr>
        <p:txBody>
          <a:bodyPr vert="horz" wrap="square" lIns="0" tIns="0" rIns="0" bIns="0" rtlCol="0">
            <a:spAutoFit/>
          </a:bodyPr>
          <a:lstStyle/>
          <a:p>
            <a:pPr marL="12700"/>
            <a:r>
              <a:rPr lang="es-MX" sz="1000" b="1" spc="-5" dirty="0">
                <a:latin typeface="Roboto Condensed" panose="02000000000000000000" pitchFamily="2" charset="0"/>
                <a:ea typeface="Roboto Condensed" panose="02000000000000000000" pitchFamily="2" charset="0"/>
                <a:cs typeface="Arial"/>
              </a:rPr>
              <a:t>Menos importantes</a:t>
            </a:r>
            <a:endParaRPr sz="1000" dirty="0">
              <a:latin typeface="Roboto Condensed" panose="02000000000000000000" pitchFamily="2" charset="0"/>
              <a:ea typeface="Roboto Condensed" panose="02000000000000000000" pitchFamily="2" charset="0"/>
              <a:cs typeface="Arial"/>
            </a:endParaRPr>
          </a:p>
        </p:txBody>
      </p:sp>
    </p:spTree>
    <p:extLst>
      <p:ext uri="{BB962C8B-B14F-4D97-AF65-F5344CB8AC3E}">
        <p14:creationId xmlns:p14="http://schemas.microsoft.com/office/powerpoint/2010/main" val="173495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Beneficios de 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4868215" cy="563231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Entrega mensual (o quincenal) de resultados (los requisitos más prioritarios en ese momento, ya completados) lo cual proporciona las siguientes ventajas:</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Gestión regular de las expectativas del cliente y basada en resultados tangibles.</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Resultados anticipados (time to </a:t>
            </a:r>
            <a:r>
              <a:rPr lang="es-MX" dirty="0" err="1">
                <a:latin typeface="Roboto Condensed" panose="02000000000000000000" pitchFamily="2" charset="0"/>
                <a:ea typeface="Roboto Condensed" panose="02000000000000000000" pitchFamily="2" charset="0"/>
              </a:rPr>
              <a:t>market</a:t>
            </a:r>
            <a:r>
              <a:rPr lang="es-MX" dirty="0">
                <a:latin typeface="Roboto Condensed" panose="02000000000000000000" pitchFamily="2" charset="0"/>
                <a:ea typeface="Roboto Condensed" panose="02000000000000000000" pitchFamily="2" charset="0"/>
              </a:rPr>
              <a:t>).</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Flexibilidad y adaptación respecto a las necesidades del cliente, cambios en el mercado, etc.</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Gestión sistemática del Retorno de Inversión (ROI).</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Mitigación sistemática de los riesgos del proyecto.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Productividad y calidad.</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Alineamiento entre el cliente y el equipo de desarrollo.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Equipo motivado.</a:t>
            </a:r>
          </a:p>
          <a:p>
            <a:pPr algn="just"/>
            <a:endParaRPr lang="es-MX" dirty="0">
              <a:latin typeface="Roboto Condensed" panose="02000000000000000000" pitchFamily="2" charset="0"/>
              <a:ea typeface="Roboto Condensed" panose="02000000000000000000" pitchFamily="2" charset="0"/>
            </a:endParaRPr>
          </a:p>
        </p:txBody>
      </p:sp>
      <p:pic>
        <p:nvPicPr>
          <p:cNvPr id="4" name="Imagen 3">
            <a:extLst>
              <a:ext uri="{FF2B5EF4-FFF2-40B4-BE49-F238E27FC236}">
                <a16:creationId xmlns:a16="http://schemas.microsoft.com/office/drawing/2014/main" id="{8E537484-3DA7-4C78-B264-213ABB65F37E}"/>
              </a:ext>
            </a:extLst>
          </p:cNvPr>
          <p:cNvPicPr>
            <a:picLocks noChangeAspect="1"/>
          </p:cNvPicPr>
          <p:nvPr/>
        </p:nvPicPr>
        <p:blipFill>
          <a:blip r:embed="rId2"/>
          <a:stretch>
            <a:fillRect/>
          </a:stretch>
        </p:blipFill>
        <p:spPr>
          <a:xfrm>
            <a:off x="6617461" y="1286478"/>
            <a:ext cx="5010150" cy="3228975"/>
          </a:xfrm>
          <a:prstGeom prst="rect">
            <a:avLst/>
          </a:prstGeom>
        </p:spPr>
      </p:pic>
    </p:spTree>
    <p:extLst>
      <p:ext uri="{BB962C8B-B14F-4D97-AF65-F5344CB8AC3E}">
        <p14:creationId xmlns:p14="http://schemas.microsoft.com/office/powerpoint/2010/main" val="27152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64633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equipo comienza su trabajo desglosando la primera historia de la pila de producto, la cual subdividen en tareas menores para crear la pila de sprint.</a:t>
            </a:r>
          </a:p>
        </p:txBody>
      </p:sp>
      <p:sp>
        <p:nvSpPr>
          <p:cNvPr id="14" name="object 2">
            <a:extLst>
              <a:ext uri="{FF2B5EF4-FFF2-40B4-BE49-F238E27FC236}">
                <a16:creationId xmlns:a16="http://schemas.microsoft.com/office/drawing/2014/main" id="{D8D08140-F52C-4317-BEEF-40F136A17100}"/>
              </a:ext>
            </a:extLst>
          </p:cNvPr>
          <p:cNvSpPr/>
          <p:nvPr/>
        </p:nvSpPr>
        <p:spPr>
          <a:xfrm>
            <a:off x="2743200" y="2413000"/>
            <a:ext cx="6959600" cy="4368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957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64633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La pila de sprint tiene como utilidad fraccionar el trabajo de un periodo de 15 días en tareas mas pequeñas, que tarden como mucho dos días.</a:t>
            </a:r>
          </a:p>
        </p:txBody>
      </p:sp>
      <p:sp>
        <p:nvSpPr>
          <p:cNvPr id="5" name="object 9">
            <a:extLst>
              <a:ext uri="{FF2B5EF4-FFF2-40B4-BE49-F238E27FC236}">
                <a16:creationId xmlns:a16="http://schemas.microsoft.com/office/drawing/2014/main" id="{CBDA3C66-269D-4AF4-8555-2E21BAC0C663}"/>
              </a:ext>
            </a:extLst>
          </p:cNvPr>
          <p:cNvSpPr/>
          <p:nvPr/>
        </p:nvSpPr>
        <p:spPr>
          <a:xfrm>
            <a:off x="4127500" y="2374900"/>
            <a:ext cx="3937000" cy="42545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826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64633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Estas tareas se colocan en una pila, la cual prioriza el Dueño de  Producto,  que  ha  consultado  con  el  cliente,  antes  de comenzar el sprint.</a:t>
            </a:r>
          </a:p>
        </p:txBody>
      </p:sp>
      <p:sp>
        <p:nvSpPr>
          <p:cNvPr id="6" name="object 2">
            <a:extLst>
              <a:ext uri="{FF2B5EF4-FFF2-40B4-BE49-F238E27FC236}">
                <a16:creationId xmlns:a16="http://schemas.microsoft.com/office/drawing/2014/main" id="{824DF0F7-B228-42E9-870E-76E797B4115E}"/>
              </a:ext>
            </a:extLst>
          </p:cNvPr>
          <p:cNvSpPr/>
          <p:nvPr/>
        </p:nvSpPr>
        <p:spPr>
          <a:xfrm>
            <a:off x="6096000" y="38100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7" name="object 3">
            <a:extLst>
              <a:ext uri="{FF2B5EF4-FFF2-40B4-BE49-F238E27FC236}">
                <a16:creationId xmlns:a16="http://schemas.microsoft.com/office/drawing/2014/main" id="{4F0399D1-AFD0-43F4-A422-197B2D1708F5}"/>
              </a:ext>
            </a:extLst>
          </p:cNvPr>
          <p:cNvSpPr/>
          <p:nvPr/>
        </p:nvSpPr>
        <p:spPr>
          <a:xfrm>
            <a:off x="4191000" y="38100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8" name="object 10">
            <a:extLst>
              <a:ext uri="{FF2B5EF4-FFF2-40B4-BE49-F238E27FC236}">
                <a16:creationId xmlns:a16="http://schemas.microsoft.com/office/drawing/2014/main" id="{BBD252A2-2704-4592-82EC-C0C161C43201}"/>
              </a:ext>
            </a:extLst>
          </p:cNvPr>
          <p:cNvSpPr/>
          <p:nvPr/>
        </p:nvSpPr>
        <p:spPr>
          <a:xfrm>
            <a:off x="5560059" y="3182621"/>
            <a:ext cx="1066800" cy="1574799"/>
          </a:xfrm>
          <a:prstGeom prst="rect">
            <a:avLst/>
          </a:prstGeom>
          <a:blipFill>
            <a:blip r:embed="rId3"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9" name="object 11">
            <a:extLst>
              <a:ext uri="{FF2B5EF4-FFF2-40B4-BE49-F238E27FC236}">
                <a16:creationId xmlns:a16="http://schemas.microsoft.com/office/drawing/2014/main" id="{3168F6FA-8AE1-4230-B382-2EB89587B88A}"/>
              </a:ext>
            </a:extLst>
          </p:cNvPr>
          <p:cNvSpPr/>
          <p:nvPr/>
        </p:nvSpPr>
        <p:spPr>
          <a:xfrm>
            <a:off x="1828800" y="2628900"/>
            <a:ext cx="2891790" cy="3124200"/>
          </a:xfrm>
          <a:prstGeom prst="rect">
            <a:avLst/>
          </a:prstGeom>
          <a:blipFill>
            <a:blip r:embed="rId4"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0" name="object 12">
            <a:extLst>
              <a:ext uri="{FF2B5EF4-FFF2-40B4-BE49-F238E27FC236}">
                <a16:creationId xmlns:a16="http://schemas.microsoft.com/office/drawing/2014/main" id="{ED2DBDD2-8E25-4320-8E88-E1718DB57674}"/>
              </a:ext>
            </a:extLst>
          </p:cNvPr>
          <p:cNvSpPr/>
          <p:nvPr/>
        </p:nvSpPr>
        <p:spPr>
          <a:xfrm>
            <a:off x="7467600" y="2590800"/>
            <a:ext cx="2960370" cy="3200400"/>
          </a:xfrm>
          <a:prstGeom prst="rect">
            <a:avLst/>
          </a:prstGeom>
          <a:blipFill>
            <a:blip r:embed="rId5"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1" name="object 13">
            <a:extLst>
              <a:ext uri="{FF2B5EF4-FFF2-40B4-BE49-F238E27FC236}">
                <a16:creationId xmlns:a16="http://schemas.microsoft.com/office/drawing/2014/main" id="{09CF9ED7-BD48-4988-A210-6C04D56D304E}"/>
              </a:ext>
            </a:extLst>
          </p:cNvPr>
          <p:cNvSpPr/>
          <p:nvPr/>
        </p:nvSpPr>
        <p:spPr>
          <a:xfrm>
            <a:off x="10021569" y="5716270"/>
            <a:ext cx="76200" cy="74930"/>
          </a:xfrm>
          <a:custGeom>
            <a:avLst/>
            <a:gdLst/>
            <a:ahLst/>
            <a:cxnLst/>
            <a:rect l="l" t="t" r="r" b="b"/>
            <a:pathLst>
              <a:path w="76200" h="74929">
                <a:moveTo>
                  <a:pt x="76200" y="0"/>
                </a:moveTo>
                <a:lnTo>
                  <a:pt x="0" y="0"/>
                </a:lnTo>
                <a:lnTo>
                  <a:pt x="38100" y="74929"/>
                </a:lnTo>
                <a:lnTo>
                  <a:pt x="76200" y="0"/>
                </a:lnTo>
                <a:close/>
              </a:path>
            </a:pathLst>
          </a:custGeom>
          <a:solidFill>
            <a:srgbClr val="000000"/>
          </a:solid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2" name="object 14">
            <a:extLst>
              <a:ext uri="{FF2B5EF4-FFF2-40B4-BE49-F238E27FC236}">
                <a16:creationId xmlns:a16="http://schemas.microsoft.com/office/drawing/2014/main" id="{9A1B98DB-0F6C-415F-BDD5-661DBDDB1AFB}"/>
              </a:ext>
            </a:extLst>
          </p:cNvPr>
          <p:cNvSpPr/>
          <p:nvPr/>
        </p:nvSpPr>
        <p:spPr>
          <a:xfrm>
            <a:off x="10059034" y="2667000"/>
            <a:ext cx="0" cy="3063240"/>
          </a:xfrm>
          <a:custGeom>
            <a:avLst/>
            <a:gdLst/>
            <a:ahLst/>
            <a:cxnLst/>
            <a:rect l="l" t="t" r="r" b="b"/>
            <a:pathLst>
              <a:path h="3063240">
                <a:moveTo>
                  <a:pt x="0" y="0"/>
                </a:moveTo>
                <a:lnTo>
                  <a:pt x="0" y="3063240"/>
                </a:lnTo>
              </a:path>
            </a:pathLst>
          </a:custGeom>
          <a:ln w="15240">
            <a:solidFill>
              <a:srgbClr val="000000"/>
            </a:solidFill>
          </a:ln>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3" name="object 16">
            <a:extLst>
              <a:ext uri="{FF2B5EF4-FFF2-40B4-BE49-F238E27FC236}">
                <a16:creationId xmlns:a16="http://schemas.microsoft.com/office/drawing/2014/main" id="{2DD16514-944D-4B3B-959C-8EFCD9B21A21}"/>
              </a:ext>
            </a:extLst>
          </p:cNvPr>
          <p:cNvSpPr txBox="1"/>
          <p:nvPr/>
        </p:nvSpPr>
        <p:spPr>
          <a:xfrm>
            <a:off x="4897121" y="4759881"/>
            <a:ext cx="2372995"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D</a:t>
            </a:r>
            <a:r>
              <a:rPr sz="2000" b="1" spc="-10" dirty="0">
                <a:latin typeface="Roboto Condensed" panose="02000000000000000000" pitchFamily="2" charset="0"/>
                <a:ea typeface="Roboto Condensed" panose="02000000000000000000" pitchFamily="2" charset="0"/>
                <a:cs typeface="Arial"/>
              </a:rPr>
              <a:t>u</a:t>
            </a:r>
            <a:r>
              <a:rPr sz="2000" b="1" spc="5" dirty="0">
                <a:latin typeface="Roboto Condensed" panose="02000000000000000000" pitchFamily="2" charset="0"/>
                <a:ea typeface="Roboto Condensed" panose="02000000000000000000" pitchFamily="2" charset="0"/>
                <a:cs typeface="Arial"/>
              </a:rPr>
              <a:t>e</a:t>
            </a:r>
            <a:r>
              <a:rPr sz="2000" b="1" spc="-20" dirty="0">
                <a:latin typeface="Roboto Condensed" panose="02000000000000000000" pitchFamily="2" charset="0"/>
                <a:ea typeface="Roboto Condensed" panose="02000000000000000000" pitchFamily="2" charset="0"/>
                <a:cs typeface="Arial"/>
              </a:rPr>
              <a:t>ñ</a:t>
            </a:r>
            <a:r>
              <a:rPr sz="2000" b="1" spc="-15"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 d</a:t>
            </a:r>
            <a:r>
              <a:rPr sz="2000" b="1" dirty="0">
                <a:latin typeface="Roboto Condensed" panose="02000000000000000000" pitchFamily="2" charset="0"/>
                <a:ea typeface="Roboto Condensed" panose="02000000000000000000" pitchFamily="2" charset="0"/>
                <a:cs typeface="Arial"/>
              </a:rPr>
              <a:t>e </a:t>
            </a:r>
            <a:r>
              <a:rPr sz="2000" b="1" spc="-20" dirty="0">
                <a:latin typeface="Roboto Condensed" panose="02000000000000000000" pitchFamily="2" charset="0"/>
                <a:ea typeface="Roboto Condensed" panose="02000000000000000000" pitchFamily="2" charset="0"/>
                <a:cs typeface="Arial"/>
              </a:rPr>
              <a:t>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a:t>
            </a:r>
            <a:r>
              <a:rPr sz="2000" b="1" spc="-10" dirty="0">
                <a:latin typeface="Roboto Condensed" panose="02000000000000000000" pitchFamily="2" charset="0"/>
                <a:ea typeface="Roboto Condensed" panose="02000000000000000000" pitchFamily="2" charset="0"/>
                <a:cs typeface="Arial"/>
              </a:rPr>
              <a:t>c</a:t>
            </a:r>
            <a:r>
              <a:rPr sz="2000" b="1"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a:latin typeface="Roboto Condensed" panose="02000000000000000000" pitchFamily="2" charset="0"/>
              <a:ea typeface="Roboto Condensed" panose="02000000000000000000" pitchFamily="2" charset="0"/>
              <a:cs typeface="Arial"/>
            </a:endParaRPr>
          </a:p>
        </p:txBody>
      </p:sp>
      <p:sp>
        <p:nvSpPr>
          <p:cNvPr id="14" name="object 17">
            <a:extLst>
              <a:ext uri="{FF2B5EF4-FFF2-40B4-BE49-F238E27FC236}">
                <a16:creationId xmlns:a16="http://schemas.microsoft.com/office/drawing/2014/main" id="{E009A206-B386-44BD-A2BA-A285A83578D8}"/>
              </a:ext>
            </a:extLst>
          </p:cNvPr>
          <p:cNvSpPr txBox="1"/>
          <p:nvPr/>
        </p:nvSpPr>
        <p:spPr>
          <a:xfrm>
            <a:off x="9817100" y="5954990"/>
            <a:ext cx="575310" cy="152400"/>
          </a:xfrm>
          <a:prstGeom prst="rect">
            <a:avLst/>
          </a:prstGeom>
        </p:spPr>
        <p:txBody>
          <a:bodyPr vert="horz" wrap="square" lIns="0" tIns="0" rIns="0" bIns="0" rtlCol="0">
            <a:spAutoFit/>
          </a:bodyPr>
          <a:lstStyle/>
          <a:p>
            <a:pPr marL="12700"/>
            <a:r>
              <a:rPr sz="1000" b="1" spc="-5" dirty="0">
                <a:latin typeface="Roboto Condensed" panose="02000000000000000000" pitchFamily="2" charset="0"/>
                <a:ea typeface="Roboto Condensed" panose="02000000000000000000" pitchFamily="2" charset="0"/>
                <a:cs typeface="Arial"/>
              </a:rPr>
              <a:t>U</a:t>
            </a:r>
            <a:r>
              <a:rPr sz="1000" b="1" spc="-10" dirty="0">
                <a:latin typeface="Roboto Condensed" panose="02000000000000000000" pitchFamily="2" charset="0"/>
                <a:ea typeface="Roboto Condensed" panose="02000000000000000000" pitchFamily="2" charset="0"/>
                <a:cs typeface="Arial"/>
              </a:rPr>
              <a:t>r</a:t>
            </a:r>
            <a:r>
              <a:rPr sz="1000" b="1" spc="-5" dirty="0">
                <a:latin typeface="Roboto Condensed" panose="02000000000000000000" pitchFamily="2" charset="0"/>
                <a:ea typeface="Roboto Condensed" panose="02000000000000000000" pitchFamily="2" charset="0"/>
                <a:cs typeface="Arial"/>
              </a:rPr>
              <a:t>g</a:t>
            </a:r>
            <a:r>
              <a:rPr sz="1000" b="1" spc="-10" dirty="0">
                <a:latin typeface="Roboto Condensed" panose="02000000000000000000" pitchFamily="2" charset="0"/>
                <a:ea typeface="Roboto Condensed" panose="02000000000000000000" pitchFamily="2" charset="0"/>
                <a:cs typeface="Arial"/>
              </a:rPr>
              <a:t>e</a:t>
            </a:r>
            <a:r>
              <a:rPr sz="1000" b="1" spc="-15" dirty="0">
                <a:latin typeface="Roboto Condensed" panose="02000000000000000000" pitchFamily="2" charset="0"/>
                <a:ea typeface="Roboto Condensed" panose="02000000000000000000" pitchFamily="2" charset="0"/>
                <a:cs typeface="Arial"/>
              </a:rPr>
              <a:t>n</a:t>
            </a:r>
            <a:r>
              <a:rPr sz="1000" b="1" dirty="0">
                <a:latin typeface="Roboto Condensed" panose="02000000000000000000" pitchFamily="2" charset="0"/>
                <a:ea typeface="Roboto Condensed" panose="02000000000000000000" pitchFamily="2" charset="0"/>
                <a:cs typeface="Arial"/>
              </a:rPr>
              <a:t>t</a:t>
            </a:r>
            <a:r>
              <a:rPr sz="1000" b="1" spc="-10" dirty="0">
                <a:latin typeface="Roboto Condensed" panose="02000000000000000000" pitchFamily="2" charset="0"/>
                <a:ea typeface="Roboto Condensed" panose="02000000000000000000" pitchFamily="2" charset="0"/>
                <a:cs typeface="Arial"/>
              </a:rPr>
              <a:t>e</a:t>
            </a:r>
            <a:r>
              <a:rPr sz="1000" b="1" dirty="0">
                <a:latin typeface="Roboto Condensed" panose="02000000000000000000" pitchFamily="2" charset="0"/>
                <a:ea typeface="Roboto Condensed" panose="02000000000000000000" pitchFamily="2" charset="0"/>
                <a:cs typeface="Arial"/>
              </a:rPr>
              <a:t>s</a:t>
            </a:r>
            <a:endParaRPr sz="1000" dirty="0">
              <a:latin typeface="Roboto Condensed" panose="02000000000000000000" pitchFamily="2" charset="0"/>
              <a:ea typeface="Roboto Condensed" panose="02000000000000000000" pitchFamily="2" charset="0"/>
              <a:cs typeface="Arial"/>
            </a:endParaRPr>
          </a:p>
        </p:txBody>
      </p:sp>
      <p:sp>
        <p:nvSpPr>
          <p:cNvPr id="15" name="object 17">
            <a:extLst>
              <a:ext uri="{FF2B5EF4-FFF2-40B4-BE49-F238E27FC236}">
                <a16:creationId xmlns:a16="http://schemas.microsoft.com/office/drawing/2014/main" id="{1709FA7D-3024-40CD-8902-FE712240CC0D}"/>
              </a:ext>
            </a:extLst>
          </p:cNvPr>
          <p:cNvSpPr txBox="1"/>
          <p:nvPr/>
        </p:nvSpPr>
        <p:spPr>
          <a:xfrm>
            <a:off x="9733913" y="2414200"/>
            <a:ext cx="1187369" cy="153888"/>
          </a:xfrm>
          <a:prstGeom prst="rect">
            <a:avLst/>
          </a:prstGeom>
        </p:spPr>
        <p:txBody>
          <a:bodyPr vert="horz" wrap="square" lIns="0" tIns="0" rIns="0" bIns="0" rtlCol="0">
            <a:spAutoFit/>
          </a:bodyPr>
          <a:lstStyle/>
          <a:p>
            <a:pPr marL="12700"/>
            <a:r>
              <a:rPr lang="es-MX" sz="1000" b="1" spc="-5" dirty="0">
                <a:latin typeface="Roboto Condensed" panose="02000000000000000000" pitchFamily="2" charset="0"/>
                <a:ea typeface="Roboto Condensed" panose="02000000000000000000" pitchFamily="2" charset="0"/>
                <a:cs typeface="Arial"/>
              </a:rPr>
              <a:t>Menos importantes</a:t>
            </a:r>
            <a:endParaRPr sz="1000" dirty="0">
              <a:latin typeface="Roboto Condensed" panose="02000000000000000000" pitchFamily="2" charset="0"/>
              <a:ea typeface="Roboto Condensed" panose="02000000000000000000" pitchFamily="2" charset="0"/>
              <a:cs typeface="Arial"/>
            </a:endParaRPr>
          </a:p>
        </p:txBody>
      </p:sp>
    </p:spTree>
    <p:extLst>
      <p:ext uri="{BB962C8B-B14F-4D97-AF65-F5344CB8AC3E}">
        <p14:creationId xmlns:p14="http://schemas.microsoft.com/office/powerpoint/2010/main" val="330388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923330"/>
          </a:xfrm>
          <a:prstGeom prst="rect">
            <a:avLst/>
          </a:prstGeom>
          <a:noFill/>
        </p:spPr>
        <p:txBody>
          <a:bodyPr wrap="square" rtlCol="0">
            <a:spAutoFit/>
          </a:bodyPr>
          <a:lstStyle/>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El equipo comienza el sprint tomando las tareas priorizadas. </a:t>
            </a: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Una vez concluida una se toma la siguiente de la lista.</a:t>
            </a: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convoca todos los días una reunión del equipo donde se cuenta las tarea</a:t>
            </a:r>
          </a:p>
        </p:txBody>
      </p:sp>
      <p:sp>
        <p:nvSpPr>
          <p:cNvPr id="16" name="object 9">
            <a:extLst>
              <a:ext uri="{FF2B5EF4-FFF2-40B4-BE49-F238E27FC236}">
                <a16:creationId xmlns:a16="http://schemas.microsoft.com/office/drawing/2014/main" id="{ED23E9A7-5D55-4653-8DAF-AE1A148AD4F3}"/>
              </a:ext>
            </a:extLst>
          </p:cNvPr>
          <p:cNvSpPr/>
          <p:nvPr/>
        </p:nvSpPr>
        <p:spPr>
          <a:xfrm>
            <a:off x="3777667" y="2571515"/>
            <a:ext cx="5619750" cy="35331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51641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Caso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08405" cy="923330"/>
          </a:xfrm>
          <a:prstGeom prst="rect">
            <a:avLst/>
          </a:prstGeom>
          <a:noFill/>
        </p:spPr>
        <p:txBody>
          <a:bodyPr wrap="square" rtlCol="0">
            <a:spAutoFit/>
          </a:bodyPr>
          <a:lstStyle/>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Una vez finalizado el sprint, el Dueño de Producto le muestra al cliente el resultado del trabajo realizado.</a:t>
            </a:r>
          </a:p>
          <a:p>
            <a:pPr marL="285750"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El  cliente  ya  tiene  el  primer  contacto  con  su  encargo  y además puede volver a priorizar la pila de producto antes de que comience otro sprint.</a:t>
            </a:r>
          </a:p>
        </p:txBody>
      </p:sp>
      <p:sp>
        <p:nvSpPr>
          <p:cNvPr id="5" name="object 2">
            <a:extLst>
              <a:ext uri="{FF2B5EF4-FFF2-40B4-BE49-F238E27FC236}">
                <a16:creationId xmlns:a16="http://schemas.microsoft.com/office/drawing/2014/main" id="{4A0CDA67-A466-42AD-8E3E-8AA4CDE82BA3}"/>
              </a:ext>
            </a:extLst>
          </p:cNvPr>
          <p:cNvSpPr/>
          <p:nvPr/>
        </p:nvSpPr>
        <p:spPr>
          <a:xfrm>
            <a:off x="6266179" y="42672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6" name="object 3">
            <a:extLst>
              <a:ext uri="{FF2B5EF4-FFF2-40B4-BE49-F238E27FC236}">
                <a16:creationId xmlns:a16="http://schemas.microsoft.com/office/drawing/2014/main" id="{9C5F0F85-B72B-476D-B3FC-9007789650A9}"/>
              </a:ext>
            </a:extLst>
          </p:cNvPr>
          <p:cNvSpPr/>
          <p:nvPr/>
        </p:nvSpPr>
        <p:spPr>
          <a:xfrm>
            <a:off x="4114800" y="4267200"/>
            <a:ext cx="1524000" cy="533400"/>
          </a:xfrm>
          <a:prstGeom prst="rect">
            <a:avLst/>
          </a:prstGeom>
          <a:blipFill>
            <a:blip r:embed="rId2"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7" name="object 10">
            <a:extLst>
              <a:ext uri="{FF2B5EF4-FFF2-40B4-BE49-F238E27FC236}">
                <a16:creationId xmlns:a16="http://schemas.microsoft.com/office/drawing/2014/main" id="{8872C03C-7FDC-454A-9102-9DC2054D00F4}"/>
              </a:ext>
            </a:extLst>
          </p:cNvPr>
          <p:cNvSpPr/>
          <p:nvPr/>
        </p:nvSpPr>
        <p:spPr>
          <a:xfrm>
            <a:off x="7705090" y="3944620"/>
            <a:ext cx="1210310" cy="1219200"/>
          </a:xfrm>
          <a:prstGeom prst="rect">
            <a:avLst/>
          </a:prstGeom>
          <a:blipFill>
            <a:blip r:embed="rId3"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8" name="object 11">
            <a:extLst>
              <a:ext uri="{FF2B5EF4-FFF2-40B4-BE49-F238E27FC236}">
                <a16:creationId xmlns:a16="http://schemas.microsoft.com/office/drawing/2014/main" id="{CC44F005-E4EA-4ED3-968C-E7876E31CA28}"/>
              </a:ext>
            </a:extLst>
          </p:cNvPr>
          <p:cNvSpPr/>
          <p:nvPr/>
        </p:nvSpPr>
        <p:spPr>
          <a:xfrm>
            <a:off x="3792220" y="3792220"/>
            <a:ext cx="1066800" cy="1574800"/>
          </a:xfrm>
          <a:prstGeom prst="rect">
            <a:avLst/>
          </a:prstGeom>
          <a:blipFill>
            <a:blip r:embed="rId4"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9" name="object 12">
            <a:extLst>
              <a:ext uri="{FF2B5EF4-FFF2-40B4-BE49-F238E27FC236}">
                <a16:creationId xmlns:a16="http://schemas.microsoft.com/office/drawing/2014/main" id="{564670D0-9FDD-4FA2-89E2-764ACADD31BA}"/>
              </a:ext>
            </a:extLst>
          </p:cNvPr>
          <p:cNvSpPr/>
          <p:nvPr/>
        </p:nvSpPr>
        <p:spPr>
          <a:xfrm>
            <a:off x="5410200" y="4114800"/>
            <a:ext cx="1625600" cy="876300"/>
          </a:xfrm>
          <a:prstGeom prst="rect">
            <a:avLst/>
          </a:prstGeom>
          <a:blipFill>
            <a:blip r:embed="rId5" cstate="print"/>
            <a:stretch>
              <a:fillRect/>
            </a:stretch>
          </a:blipFill>
        </p:spPr>
        <p:txBody>
          <a:bodyPr wrap="square" lIns="0" tIns="0" rIns="0" bIns="0" rtlCol="0"/>
          <a:lstStyle/>
          <a:p>
            <a:endParaRPr>
              <a:latin typeface="Roboto Condensed" panose="02000000000000000000" pitchFamily="2" charset="0"/>
              <a:ea typeface="Roboto Condensed" panose="02000000000000000000" pitchFamily="2" charset="0"/>
            </a:endParaRPr>
          </a:p>
        </p:txBody>
      </p:sp>
      <p:sp>
        <p:nvSpPr>
          <p:cNvPr id="10" name="object 13">
            <a:extLst>
              <a:ext uri="{FF2B5EF4-FFF2-40B4-BE49-F238E27FC236}">
                <a16:creationId xmlns:a16="http://schemas.microsoft.com/office/drawing/2014/main" id="{8264150C-875B-47C9-ABAA-382EA6CD2286}"/>
              </a:ext>
            </a:extLst>
          </p:cNvPr>
          <p:cNvSpPr/>
          <p:nvPr/>
        </p:nvSpPr>
        <p:spPr>
          <a:xfrm>
            <a:off x="7924800" y="2895600"/>
            <a:ext cx="2514600" cy="1676400"/>
          </a:xfrm>
          <a:prstGeom prst="rect">
            <a:avLst/>
          </a:prstGeom>
          <a:blipFill>
            <a:blip r:embed="rId6" cstate="print"/>
            <a:stretch>
              <a:fillRect/>
            </a:stretch>
          </a:blipFill>
        </p:spPr>
        <p:txBody>
          <a:bodyPr wrap="square" lIns="0" tIns="0" rIns="0" bIns="0" rtlCol="0"/>
          <a:lstStyle/>
          <a:p>
            <a:endParaRPr lang="es-MX" dirty="0">
              <a:latin typeface="Roboto Condensed" panose="02000000000000000000" pitchFamily="2" charset="0"/>
              <a:ea typeface="Roboto Condensed" panose="02000000000000000000" pitchFamily="2" charset="0"/>
            </a:endParaRPr>
          </a:p>
          <a:p>
            <a:endParaRPr lang="es-MX" dirty="0">
              <a:latin typeface="Roboto Condensed" panose="02000000000000000000" pitchFamily="2" charset="0"/>
              <a:ea typeface="Roboto Condensed" panose="02000000000000000000" pitchFamily="2" charset="0"/>
            </a:endParaRPr>
          </a:p>
          <a:p>
            <a:r>
              <a:rPr lang="es-MX" dirty="0">
                <a:latin typeface="Roboto Condensed" panose="02000000000000000000" pitchFamily="2" charset="0"/>
                <a:ea typeface="Roboto Condensed" panose="02000000000000000000" pitchFamily="2" charset="0"/>
              </a:rPr>
              <a:t>            Buen trabajo</a:t>
            </a:r>
            <a:endParaRPr dirty="0">
              <a:latin typeface="Roboto Condensed" panose="02000000000000000000" pitchFamily="2" charset="0"/>
              <a:ea typeface="Roboto Condensed" panose="02000000000000000000" pitchFamily="2" charset="0"/>
            </a:endParaRPr>
          </a:p>
        </p:txBody>
      </p:sp>
      <p:sp>
        <p:nvSpPr>
          <p:cNvPr id="11" name="object 15">
            <a:extLst>
              <a:ext uri="{FF2B5EF4-FFF2-40B4-BE49-F238E27FC236}">
                <a16:creationId xmlns:a16="http://schemas.microsoft.com/office/drawing/2014/main" id="{B98AA16C-7FB0-46C8-BCFC-FF906DA7F26A}"/>
              </a:ext>
            </a:extLst>
          </p:cNvPr>
          <p:cNvSpPr txBox="1"/>
          <p:nvPr/>
        </p:nvSpPr>
        <p:spPr>
          <a:xfrm>
            <a:off x="7801609" y="5293281"/>
            <a:ext cx="874394"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C</a:t>
            </a:r>
            <a:r>
              <a:rPr sz="2000" b="1" spc="-10" dirty="0">
                <a:latin typeface="Roboto Condensed" panose="02000000000000000000" pitchFamily="2" charset="0"/>
                <a:ea typeface="Roboto Condensed" panose="02000000000000000000" pitchFamily="2" charset="0"/>
                <a:cs typeface="Arial"/>
              </a:rPr>
              <a:t>l</a:t>
            </a:r>
            <a:r>
              <a:rPr sz="2000" b="1" spc="-20" dirty="0">
                <a:latin typeface="Roboto Condensed" panose="02000000000000000000" pitchFamily="2" charset="0"/>
                <a:ea typeface="Roboto Condensed" panose="02000000000000000000" pitchFamily="2" charset="0"/>
                <a:cs typeface="Arial"/>
              </a:rPr>
              <a:t>i</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n</a:t>
            </a:r>
            <a:r>
              <a:rPr sz="2000" b="1" dirty="0">
                <a:latin typeface="Roboto Condensed" panose="02000000000000000000" pitchFamily="2" charset="0"/>
                <a:ea typeface="Roboto Condensed" panose="02000000000000000000" pitchFamily="2" charset="0"/>
                <a:cs typeface="Arial"/>
              </a:rPr>
              <a:t>te</a:t>
            </a:r>
            <a:endParaRPr sz="2000">
              <a:latin typeface="Roboto Condensed" panose="02000000000000000000" pitchFamily="2" charset="0"/>
              <a:ea typeface="Roboto Condensed" panose="02000000000000000000" pitchFamily="2" charset="0"/>
              <a:cs typeface="Arial"/>
            </a:endParaRPr>
          </a:p>
        </p:txBody>
      </p:sp>
      <p:sp>
        <p:nvSpPr>
          <p:cNvPr id="12" name="object 16">
            <a:extLst>
              <a:ext uri="{FF2B5EF4-FFF2-40B4-BE49-F238E27FC236}">
                <a16:creationId xmlns:a16="http://schemas.microsoft.com/office/drawing/2014/main" id="{0E927920-CC32-4356-90E7-33925C57A5DC}"/>
              </a:ext>
            </a:extLst>
          </p:cNvPr>
          <p:cNvSpPr txBox="1"/>
          <p:nvPr/>
        </p:nvSpPr>
        <p:spPr>
          <a:xfrm>
            <a:off x="3131820" y="5369481"/>
            <a:ext cx="2372995" cy="307777"/>
          </a:xfrm>
          <a:prstGeom prst="rect">
            <a:avLst/>
          </a:prstGeom>
        </p:spPr>
        <p:txBody>
          <a:bodyPr vert="horz" wrap="square" lIns="0" tIns="0" rIns="0" bIns="0" rtlCol="0">
            <a:spAutoFit/>
          </a:bodyPr>
          <a:lstStyle/>
          <a:p>
            <a:pPr marL="12700"/>
            <a:r>
              <a:rPr sz="2000" b="1" spc="5" dirty="0">
                <a:latin typeface="Roboto Condensed" panose="02000000000000000000" pitchFamily="2" charset="0"/>
                <a:ea typeface="Roboto Condensed" panose="02000000000000000000" pitchFamily="2" charset="0"/>
                <a:cs typeface="Arial"/>
              </a:rPr>
              <a:t>D</a:t>
            </a:r>
            <a:r>
              <a:rPr sz="2000" b="1" spc="-10" dirty="0">
                <a:latin typeface="Roboto Condensed" panose="02000000000000000000" pitchFamily="2" charset="0"/>
                <a:ea typeface="Roboto Condensed" panose="02000000000000000000" pitchFamily="2" charset="0"/>
                <a:cs typeface="Arial"/>
              </a:rPr>
              <a:t>u</a:t>
            </a:r>
            <a:r>
              <a:rPr sz="2000" b="1" spc="-5"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ñ</a:t>
            </a:r>
            <a:r>
              <a:rPr sz="2000" b="1" spc="-15"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 d</a:t>
            </a:r>
            <a:r>
              <a:rPr sz="2000" b="1" dirty="0">
                <a:latin typeface="Roboto Condensed" panose="02000000000000000000" pitchFamily="2" charset="0"/>
                <a:ea typeface="Roboto Condensed" panose="02000000000000000000" pitchFamily="2" charset="0"/>
                <a:cs typeface="Arial"/>
              </a:rPr>
              <a:t>e</a:t>
            </a:r>
            <a:r>
              <a:rPr sz="2000" b="1" spc="-10" dirty="0">
                <a:latin typeface="Roboto Condensed" panose="02000000000000000000" pitchFamily="2" charset="0"/>
                <a:ea typeface="Roboto Condensed" panose="02000000000000000000" pitchFamily="2" charset="0"/>
                <a:cs typeface="Arial"/>
              </a:rPr>
              <a:t> P</a:t>
            </a:r>
            <a:r>
              <a:rPr sz="2000" b="1" dirty="0">
                <a:latin typeface="Roboto Condensed" panose="02000000000000000000" pitchFamily="2" charset="0"/>
                <a:ea typeface="Roboto Condensed" panose="02000000000000000000" pitchFamily="2" charset="0"/>
                <a:cs typeface="Arial"/>
              </a:rPr>
              <a:t>r</a:t>
            </a:r>
            <a:r>
              <a:rPr sz="2000" b="1" spc="-20" dirty="0">
                <a:latin typeface="Roboto Condensed" panose="02000000000000000000" pitchFamily="2" charset="0"/>
                <a:ea typeface="Roboto Condensed" panose="02000000000000000000" pitchFamily="2" charset="0"/>
                <a:cs typeface="Arial"/>
              </a:rPr>
              <a:t>o</a:t>
            </a:r>
            <a:r>
              <a:rPr sz="2000" b="1" spc="-10" dirty="0">
                <a:latin typeface="Roboto Condensed" panose="02000000000000000000" pitchFamily="2" charset="0"/>
                <a:ea typeface="Roboto Condensed" panose="02000000000000000000" pitchFamily="2" charset="0"/>
                <a:cs typeface="Arial"/>
              </a:rPr>
              <a:t>d</a:t>
            </a:r>
            <a:r>
              <a:rPr sz="2000" b="1" spc="-20" dirty="0">
                <a:latin typeface="Roboto Condensed" panose="02000000000000000000" pitchFamily="2" charset="0"/>
                <a:ea typeface="Roboto Condensed" panose="02000000000000000000" pitchFamily="2" charset="0"/>
                <a:cs typeface="Arial"/>
              </a:rPr>
              <a:t>uc</a:t>
            </a:r>
            <a:r>
              <a:rPr sz="2000" b="1" spc="10" dirty="0">
                <a:latin typeface="Roboto Condensed" panose="02000000000000000000" pitchFamily="2" charset="0"/>
                <a:ea typeface="Roboto Condensed" panose="02000000000000000000" pitchFamily="2" charset="0"/>
                <a:cs typeface="Arial"/>
              </a:rPr>
              <a:t>t</a:t>
            </a:r>
            <a:r>
              <a:rPr sz="2000" b="1" spc="-15" dirty="0">
                <a:latin typeface="Roboto Condensed" panose="02000000000000000000" pitchFamily="2" charset="0"/>
                <a:ea typeface="Roboto Condensed" panose="02000000000000000000" pitchFamily="2" charset="0"/>
                <a:cs typeface="Arial"/>
              </a:rPr>
              <a:t>o</a:t>
            </a:r>
            <a:endParaRPr sz="2000">
              <a:latin typeface="Roboto Condensed" panose="02000000000000000000" pitchFamily="2" charset="0"/>
              <a:ea typeface="Roboto Condensed" panose="02000000000000000000" pitchFamily="2" charset="0"/>
              <a:cs typeface="Arial"/>
            </a:endParaRPr>
          </a:p>
        </p:txBody>
      </p:sp>
    </p:spTree>
    <p:extLst>
      <p:ext uri="{BB962C8B-B14F-4D97-AF65-F5344CB8AC3E}">
        <p14:creationId xmlns:p14="http://schemas.microsoft.com/office/powerpoint/2010/main" val="37690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Como se consigue</a:t>
            </a:r>
          </a:p>
        </p:txBody>
      </p:sp>
      <p:graphicFrame>
        <p:nvGraphicFramePr>
          <p:cNvPr id="6" name="Tabla 5">
            <a:extLst>
              <a:ext uri="{FF2B5EF4-FFF2-40B4-BE49-F238E27FC236}">
                <a16:creationId xmlns:a16="http://schemas.microsoft.com/office/drawing/2014/main" id="{A3C31C7E-55D9-45D2-A463-570AB7EFC482}"/>
              </a:ext>
            </a:extLst>
          </p:cNvPr>
          <p:cNvGraphicFramePr>
            <a:graphicFrameLocks noGrp="1"/>
          </p:cNvGraphicFramePr>
          <p:nvPr>
            <p:extLst>
              <p:ext uri="{D42A27DB-BD31-4B8C-83A1-F6EECF244321}">
                <p14:modId xmlns:p14="http://schemas.microsoft.com/office/powerpoint/2010/main" val="1428212418"/>
              </p:ext>
            </p:extLst>
          </p:nvPr>
        </p:nvGraphicFramePr>
        <p:xfrm>
          <a:off x="1133339" y="719666"/>
          <a:ext cx="10947042" cy="4394200"/>
        </p:xfrm>
        <a:graphic>
          <a:graphicData uri="http://schemas.openxmlformats.org/drawingml/2006/table">
            <a:tbl>
              <a:tblPr firstRow="1" bandRow="1">
                <a:tableStyleId>{5C22544A-7EE6-4342-B048-85BDC9FD1C3A}</a:tableStyleId>
              </a:tblPr>
              <a:tblGrid>
                <a:gridCol w="5473521">
                  <a:extLst>
                    <a:ext uri="{9D8B030D-6E8A-4147-A177-3AD203B41FA5}">
                      <a16:colId xmlns:a16="http://schemas.microsoft.com/office/drawing/2014/main" val="4091737299"/>
                    </a:ext>
                  </a:extLst>
                </a:gridCol>
                <a:gridCol w="5473521">
                  <a:extLst>
                    <a:ext uri="{9D8B030D-6E8A-4147-A177-3AD203B41FA5}">
                      <a16:colId xmlns:a16="http://schemas.microsoft.com/office/drawing/2014/main" val="2190436582"/>
                    </a:ext>
                  </a:extLst>
                </a:gridCol>
              </a:tblGrid>
              <a:tr h="370840">
                <a:tc>
                  <a:txBody>
                    <a:bodyPr/>
                    <a:lstStyle/>
                    <a:p>
                      <a:pPr algn="ctr"/>
                      <a:r>
                        <a:rPr lang="es-MX" dirty="0">
                          <a:solidFill>
                            <a:schemeClr val="bg1"/>
                          </a:solidFill>
                          <a:latin typeface="Roboto Condensed" panose="02000000000000000000" pitchFamily="2" charset="0"/>
                          <a:ea typeface="Roboto Condensed" panose="02000000000000000000" pitchFamily="2" charset="0"/>
                        </a:rPr>
                        <a:t>Beneficios de Scrum</a:t>
                      </a:r>
                      <a:endParaRPr lang="es-MX" b="0" dirty="0">
                        <a:solidFill>
                          <a:schemeClr val="bg1"/>
                        </a:solidFill>
                        <a:latin typeface="Roboto Condensed" panose="02000000000000000000" pitchFamily="2" charset="0"/>
                        <a:ea typeface="Roboto Condensed" panose="02000000000000000000" pitchFamily="2" charset="0"/>
                      </a:endParaRPr>
                    </a:p>
                  </a:txBody>
                  <a:tcPr/>
                </a:tc>
                <a:tc>
                  <a:txBody>
                    <a:bodyPr/>
                    <a:lstStyle/>
                    <a:p>
                      <a:pPr algn="ctr"/>
                      <a:r>
                        <a:rPr lang="es-MX" dirty="0">
                          <a:solidFill>
                            <a:schemeClr val="bg1"/>
                          </a:solidFill>
                          <a:latin typeface="Roboto Condensed" panose="02000000000000000000" pitchFamily="2" charset="0"/>
                          <a:ea typeface="Roboto Condensed" panose="02000000000000000000" pitchFamily="2" charset="0"/>
                        </a:rPr>
                        <a:t>Cómo se consiguen</a:t>
                      </a:r>
                      <a:endParaRPr lang="es-MX" b="0" dirty="0">
                        <a:solidFill>
                          <a:schemeClr val="bg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56340820"/>
                  </a:ext>
                </a:extLst>
              </a:tr>
              <a:tr h="370840">
                <a:tc>
                  <a:txBody>
                    <a:bodyPr/>
                    <a:lstStyle/>
                    <a:p>
                      <a:pPr algn="just"/>
                      <a:r>
                        <a:rPr lang="es-MX" b="0" dirty="0">
                          <a:latin typeface="Roboto Condensed" panose="02000000000000000000" pitchFamily="2" charset="0"/>
                          <a:ea typeface="Roboto Condensed" panose="02000000000000000000" pitchFamily="2" charset="0"/>
                        </a:rPr>
                        <a:t>Gestión regular de las expectativas del cliente</a:t>
                      </a:r>
                    </a:p>
                    <a:p>
                      <a:pPr algn="just"/>
                      <a:endParaRPr lang="es-MX" b="0" dirty="0">
                        <a:latin typeface="Roboto Condensed" panose="02000000000000000000" pitchFamily="2" charset="0"/>
                        <a:ea typeface="Roboto Condensed" panose="02000000000000000000" pitchFamily="2" charset="0"/>
                      </a:endParaRPr>
                    </a:p>
                    <a:p>
                      <a:pPr algn="just"/>
                      <a:r>
                        <a:rPr lang="es-MX" b="0" dirty="0">
                          <a:latin typeface="Roboto Condensed" panose="02000000000000000000" pitchFamily="2" charset="0"/>
                          <a:ea typeface="Roboto Condensed" panose="02000000000000000000" pitchFamily="2" charset="0"/>
                        </a:rPr>
                        <a:t>El cliente establece sus expectativas indicando el valor que le aporta cada requisito del proyecto y cuando espera que esté completado.</a:t>
                      </a:r>
                    </a:p>
                  </a:txBody>
                  <a:tcPr/>
                </a:tc>
                <a:tc>
                  <a:txBody>
                    <a:bodyPr/>
                    <a:lstStyle/>
                    <a:p>
                      <a:pPr algn="just"/>
                      <a:r>
                        <a:rPr lang="es-MX" b="0" dirty="0">
                          <a:latin typeface="Roboto Condensed" panose="02000000000000000000" pitchFamily="2" charset="0"/>
                          <a:ea typeface="Roboto Condensed" panose="02000000000000000000" pitchFamily="2" charset="0"/>
                        </a:rPr>
                        <a:t>Lista de requisitos priorizada</a:t>
                      </a:r>
                    </a:p>
                    <a:p>
                      <a:pPr algn="just"/>
                      <a:endParaRPr lang="es-MX" b="0" dirty="0">
                        <a:latin typeface="Roboto Condensed" panose="02000000000000000000" pitchFamily="2" charset="0"/>
                        <a:ea typeface="Roboto Condensed" panose="02000000000000000000" pitchFamily="2" charset="0"/>
                      </a:endParaRPr>
                    </a:p>
                    <a:p>
                      <a:pPr algn="just"/>
                      <a:r>
                        <a:rPr lang="es-MX" b="0" dirty="0">
                          <a:latin typeface="Roboto Condensed" panose="02000000000000000000" pitchFamily="2" charset="0"/>
                          <a:ea typeface="Roboto Condensed" panose="02000000000000000000" pitchFamily="2" charset="0"/>
                        </a:rPr>
                        <a:t>El cliente crea y gestiona la lista de requisitos del producto o proyecto, donde quedan reflejadas sus expectativas a nivel de requisitos, valor, coste y entregas.</a:t>
                      </a:r>
                    </a:p>
                  </a:txBody>
                  <a:tcPr/>
                </a:tc>
                <a:extLst>
                  <a:ext uri="{0D108BD9-81ED-4DB2-BD59-A6C34878D82A}">
                    <a16:rowId xmlns:a16="http://schemas.microsoft.com/office/drawing/2014/main" val="3152431546"/>
                  </a:ext>
                </a:extLst>
              </a:tr>
              <a:tr h="370840">
                <a:tc>
                  <a:txBody>
                    <a:bodyPr/>
                    <a:lstStyle/>
                    <a:p>
                      <a:pPr algn="just"/>
                      <a:r>
                        <a:rPr lang="es-MX" b="0" dirty="0">
                          <a:latin typeface="Roboto Condensed" panose="02000000000000000000" pitchFamily="2" charset="0"/>
                          <a:ea typeface="Roboto Condensed" panose="02000000000000000000" pitchFamily="2" charset="0"/>
                        </a:rPr>
                        <a:t>El cliente comprueba de manera regular si se van cumpliendo sus expectativas, da </a:t>
                      </a:r>
                      <a:r>
                        <a:rPr lang="es-MX" b="0" dirty="0" err="1">
                          <a:latin typeface="Roboto Condensed" panose="02000000000000000000" pitchFamily="2" charset="0"/>
                          <a:ea typeface="Roboto Condensed" panose="02000000000000000000" pitchFamily="2" charset="0"/>
                        </a:rPr>
                        <a:t>feedback</a:t>
                      </a:r>
                      <a:r>
                        <a:rPr lang="es-MX" b="0" dirty="0">
                          <a:latin typeface="Roboto Condensed" panose="02000000000000000000" pitchFamily="2" charset="0"/>
                          <a:ea typeface="Roboto Condensed" panose="02000000000000000000" pitchFamily="2" charset="0"/>
                        </a:rPr>
                        <a:t>, ya desde el inicio del proyecto puede tomar decisiones informadas a partir de resultados objetivos y dirige estos resultados del proyecto, iteración a iteración, hacia su meta. Se ahorra esfuerzo y tiempo al evitar </a:t>
                      </a:r>
                      <a:r>
                        <a:rPr lang="es-MX" b="0" dirty="0" err="1">
                          <a:latin typeface="Roboto Condensed" panose="02000000000000000000" pitchFamily="2" charset="0"/>
                          <a:ea typeface="Roboto Condensed" panose="02000000000000000000" pitchFamily="2" charset="0"/>
                        </a:rPr>
                        <a:t>hipótesis</a:t>
                      </a:r>
                      <a:r>
                        <a:rPr lang="es-MX" b="0" dirty="0">
                          <a:latin typeface="Roboto Condensed" panose="02000000000000000000" pitchFamily="2" charset="0"/>
                          <a:ea typeface="Roboto Condensed" panose="02000000000000000000" pitchFamily="2" charset="0"/>
                        </a:rPr>
                        <a:t>.</a:t>
                      </a:r>
                    </a:p>
                  </a:txBody>
                  <a:tcPr/>
                </a:tc>
                <a:tc>
                  <a:txBody>
                    <a:bodyPr/>
                    <a:lstStyle/>
                    <a:p>
                      <a:pPr algn="just"/>
                      <a:r>
                        <a:rPr lang="es-MX" b="0" dirty="0">
                          <a:latin typeface="Roboto Condensed" panose="02000000000000000000" pitchFamily="2" charset="0"/>
                          <a:ea typeface="Roboto Condensed" panose="02000000000000000000" pitchFamily="2" charset="0"/>
                        </a:rPr>
                        <a:t>Demostración de los resultados de proyecto en cada iteración</a:t>
                      </a:r>
                    </a:p>
                    <a:p>
                      <a:pPr algn="just"/>
                      <a:endParaRPr lang="es-MX" b="0" dirty="0">
                        <a:latin typeface="Roboto Condensed" panose="02000000000000000000" pitchFamily="2" charset="0"/>
                        <a:ea typeface="Roboto Condensed" panose="02000000000000000000" pitchFamily="2" charset="0"/>
                      </a:endParaRPr>
                    </a:p>
                    <a:p>
                      <a:pPr algn="just"/>
                      <a:r>
                        <a:rPr lang="es-MX" b="0" dirty="0">
                          <a:latin typeface="Roboto Condensed" panose="02000000000000000000" pitchFamily="2" charset="0"/>
                          <a:ea typeface="Roboto Condensed" panose="02000000000000000000" pitchFamily="2" charset="0"/>
                        </a:rPr>
                        <a:t>Al final de cada iteración el equipo demuestra al cliente los requisitos que ha conseguido completar. Tras una inspección del resultado real del proyecto hasta ese momento, y considerando el esfuerzo que ha sido necesario para realizarlo, el cliente solicita los cambios que necesita y replanifica el proyecto.</a:t>
                      </a:r>
                    </a:p>
                  </a:txBody>
                  <a:tcPr/>
                </a:tc>
                <a:extLst>
                  <a:ext uri="{0D108BD9-81ED-4DB2-BD59-A6C34878D82A}">
                    <a16:rowId xmlns:a16="http://schemas.microsoft.com/office/drawing/2014/main" val="444536347"/>
                  </a:ext>
                </a:extLst>
              </a:tr>
            </a:tbl>
          </a:graphicData>
        </a:graphic>
      </p:graphicFrame>
    </p:spTree>
    <p:extLst>
      <p:ext uri="{BB962C8B-B14F-4D97-AF65-F5344CB8AC3E}">
        <p14:creationId xmlns:p14="http://schemas.microsoft.com/office/powerpoint/2010/main" val="20506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Como se consigue</a:t>
            </a:r>
          </a:p>
        </p:txBody>
      </p:sp>
      <p:graphicFrame>
        <p:nvGraphicFramePr>
          <p:cNvPr id="6" name="Tabla 5">
            <a:extLst>
              <a:ext uri="{FF2B5EF4-FFF2-40B4-BE49-F238E27FC236}">
                <a16:creationId xmlns:a16="http://schemas.microsoft.com/office/drawing/2014/main" id="{A3C31C7E-55D9-45D2-A463-570AB7EFC482}"/>
              </a:ext>
            </a:extLst>
          </p:cNvPr>
          <p:cNvGraphicFramePr>
            <a:graphicFrameLocks noGrp="1"/>
          </p:cNvGraphicFramePr>
          <p:nvPr>
            <p:extLst>
              <p:ext uri="{D42A27DB-BD31-4B8C-83A1-F6EECF244321}">
                <p14:modId xmlns:p14="http://schemas.microsoft.com/office/powerpoint/2010/main" val="2039418278"/>
              </p:ext>
            </p:extLst>
          </p:nvPr>
        </p:nvGraphicFramePr>
        <p:xfrm>
          <a:off x="1133339" y="719666"/>
          <a:ext cx="10947042" cy="5765800"/>
        </p:xfrm>
        <a:graphic>
          <a:graphicData uri="http://schemas.openxmlformats.org/drawingml/2006/table">
            <a:tbl>
              <a:tblPr firstRow="1" bandRow="1">
                <a:tableStyleId>{5C22544A-7EE6-4342-B048-85BDC9FD1C3A}</a:tableStyleId>
              </a:tblPr>
              <a:tblGrid>
                <a:gridCol w="5473521">
                  <a:extLst>
                    <a:ext uri="{9D8B030D-6E8A-4147-A177-3AD203B41FA5}">
                      <a16:colId xmlns:a16="http://schemas.microsoft.com/office/drawing/2014/main" val="4091737299"/>
                    </a:ext>
                  </a:extLst>
                </a:gridCol>
                <a:gridCol w="5473521">
                  <a:extLst>
                    <a:ext uri="{9D8B030D-6E8A-4147-A177-3AD203B41FA5}">
                      <a16:colId xmlns:a16="http://schemas.microsoft.com/office/drawing/2014/main" val="2190436582"/>
                    </a:ext>
                  </a:extLst>
                </a:gridCol>
              </a:tblGrid>
              <a:tr h="370840">
                <a:tc>
                  <a:txBody>
                    <a:bodyPr/>
                    <a:lstStyle/>
                    <a:p>
                      <a:pPr algn="ctr"/>
                      <a:r>
                        <a:rPr lang="es-MX" dirty="0">
                          <a:solidFill>
                            <a:schemeClr val="bg1"/>
                          </a:solidFill>
                          <a:latin typeface="Roboto Condensed" panose="02000000000000000000" pitchFamily="2" charset="0"/>
                          <a:ea typeface="Roboto Condensed" panose="02000000000000000000" pitchFamily="2" charset="0"/>
                        </a:rPr>
                        <a:t>Beneficios de Scrum</a:t>
                      </a:r>
                      <a:endParaRPr lang="es-MX" b="0" dirty="0">
                        <a:solidFill>
                          <a:schemeClr val="bg1"/>
                        </a:solidFill>
                        <a:latin typeface="Roboto Condensed" panose="02000000000000000000" pitchFamily="2" charset="0"/>
                        <a:ea typeface="Roboto Condensed" panose="02000000000000000000" pitchFamily="2" charset="0"/>
                      </a:endParaRPr>
                    </a:p>
                  </a:txBody>
                  <a:tcPr/>
                </a:tc>
                <a:tc>
                  <a:txBody>
                    <a:bodyPr/>
                    <a:lstStyle/>
                    <a:p>
                      <a:pPr algn="ctr"/>
                      <a:r>
                        <a:rPr lang="es-MX" dirty="0">
                          <a:solidFill>
                            <a:schemeClr val="bg1"/>
                          </a:solidFill>
                          <a:latin typeface="Roboto Condensed" panose="02000000000000000000" pitchFamily="2" charset="0"/>
                          <a:ea typeface="Roboto Condensed" panose="02000000000000000000" pitchFamily="2" charset="0"/>
                        </a:rPr>
                        <a:t>Cómo se consiguen</a:t>
                      </a:r>
                      <a:endParaRPr lang="es-MX" b="0" dirty="0">
                        <a:solidFill>
                          <a:schemeClr val="bg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56340820"/>
                  </a:ext>
                </a:extLst>
              </a:tr>
              <a:tr h="370840">
                <a:tc>
                  <a:txBody>
                    <a:bodyPr/>
                    <a:lstStyle/>
                    <a:p>
                      <a:pPr algn="just"/>
                      <a:r>
                        <a:rPr lang="es-MX" b="0" dirty="0">
                          <a:latin typeface="Roboto Condensed" panose="02000000000000000000" pitchFamily="2" charset="0"/>
                          <a:ea typeface="Roboto Condensed" panose="02000000000000000000" pitchFamily="2" charset="0"/>
                        </a:rPr>
                        <a:t>Resultados anticipados (“time to </a:t>
                      </a:r>
                      <a:r>
                        <a:rPr lang="es-MX" b="0" dirty="0" err="1">
                          <a:latin typeface="Roboto Condensed" panose="02000000000000000000" pitchFamily="2" charset="0"/>
                          <a:ea typeface="Roboto Condensed" panose="02000000000000000000" pitchFamily="2" charset="0"/>
                        </a:rPr>
                        <a:t>market</a:t>
                      </a:r>
                      <a:r>
                        <a:rPr lang="es-MX" b="0" dirty="0">
                          <a:latin typeface="Roboto Condensed" panose="02000000000000000000" pitchFamily="2" charset="0"/>
                          <a:ea typeface="Roboto Condensed" panose="02000000000000000000" pitchFamily="2" charset="0"/>
                        </a:rPr>
                        <a:t>”)</a:t>
                      </a:r>
                    </a:p>
                    <a:p>
                      <a:pPr algn="just"/>
                      <a:r>
                        <a:rPr lang="es-MX" b="0" dirty="0">
                          <a:latin typeface="Roboto Condensed" panose="02000000000000000000" pitchFamily="2" charset="0"/>
                          <a:ea typeface="Roboto Condensed" panose="02000000000000000000" pitchFamily="2" charset="0"/>
                        </a:rPr>
                        <a:t>Siguiendo la ley de Pareto (el 20% del esfuerzo proporciona el 80% del valor), el cliente puede empezar antes a recuperar su inversión (y/o autofinanciarse) comenzando a utilizar un producto al que sólo le faltan características poco relevantes, puede sacar al mercado un producto antes que su competidor, puede hacer frente a urgencias o nuevas peticiones de clientes, etc.</a:t>
                      </a:r>
                    </a:p>
                  </a:txBody>
                  <a:tcPr/>
                </a:tc>
                <a:tc>
                  <a:txBody>
                    <a:bodyPr/>
                    <a:lstStyle/>
                    <a:p>
                      <a:pPr algn="just"/>
                      <a:r>
                        <a:rPr lang="es-MX" b="0" dirty="0">
                          <a:latin typeface="Roboto Condensed" panose="02000000000000000000" pitchFamily="2" charset="0"/>
                          <a:ea typeface="Roboto Condensed" panose="02000000000000000000" pitchFamily="2" charset="0"/>
                        </a:rPr>
                        <a:t>Priorización de requisitos por valor y coste</a:t>
                      </a:r>
                    </a:p>
                    <a:p>
                      <a:pPr algn="just"/>
                      <a:endParaRPr lang="es-MX" b="0" dirty="0">
                        <a:latin typeface="Roboto Condensed" panose="02000000000000000000" pitchFamily="2" charset="0"/>
                        <a:ea typeface="Roboto Condensed" panose="02000000000000000000" pitchFamily="2" charset="0"/>
                      </a:endParaRPr>
                    </a:p>
                    <a:p>
                      <a:pPr algn="just"/>
                      <a:r>
                        <a:rPr lang="es-MX" b="0" dirty="0">
                          <a:latin typeface="Roboto Condensed" panose="02000000000000000000" pitchFamily="2" charset="0"/>
                          <a:ea typeface="Roboto Condensed" panose="02000000000000000000" pitchFamily="2" charset="0"/>
                        </a:rPr>
                        <a:t>Al inicio de cada iteración el cliente prioriza la lista de requisitos del producto o proyecto en función del valor que le aportan, su coste de desarrollo y los riesgos del proyecto, cambiando los requisitos previstos para reaccionar a cambios de contexto en el proyecto.</a:t>
                      </a:r>
                    </a:p>
                    <a:p>
                      <a:pPr algn="just"/>
                      <a:r>
                        <a:rPr lang="es-MX" b="0" dirty="0">
                          <a:latin typeface="Roboto Condensed" panose="02000000000000000000" pitchFamily="2" charset="0"/>
                          <a:ea typeface="Roboto Condensed" panose="02000000000000000000" pitchFamily="2" charset="0"/>
                        </a:rPr>
                        <a:t>El progreso del proyecto se mide en función de los requisitos que el equipo completa en cada iteración.</a:t>
                      </a:r>
                    </a:p>
                  </a:txBody>
                  <a:tcPr/>
                </a:tc>
                <a:extLst>
                  <a:ext uri="{0D108BD9-81ED-4DB2-BD59-A6C34878D82A}">
                    <a16:rowId xmlns:a16="http://schemas.microsoft.com/office/drawing/2014/main" val="3152431546"/>
                  </a:ext>
                </a:extLst>
              </a:tr>
              <a:tr h="370840">
                <a:tc>
                  <a:txBody>
                    <a:bodyPr/>
                    <a:lstStyle/>
                    <a:p>
                      <a:pPr algn="just"/>
                      <a:r>
                        <a:rPr lang="es-MX" b="0" dirty="0">
                          <a:latin typeface="Roboto Condensed" panose="02000000000000000000" pitchFamily="2" charset="0"/>
                          <a:ea typeface="Roboto Condensed" panose="02000000000000000000" pitchFamily="2" charset="0"/>
                        </a:rPr>
                        <a:t>Flexibilidad y adaptación</a:t>
                      </a:r>
                    </a:p>
                    <a:p>
                      <a:pPr algn="just"/>
                      <a:r>
                        <a:rPr lang="es-MX" b="0" dirty="0">
                          <a:latin typeface="Roboto Condensed" panose="02000000000000000000" pitchFamily="2" charset="0"/>
                          <a:ea typeface="Roboto Condensed" panose="02000000000000000000" pitchFamily="2" charset="0"/>
                        </a:rPr>
                        <a:t>De manera regular el cliente redirige el proyecto en función de sus nuevas prioridades, de los cambios en el mercado, de los requisitos completados que le permiten entender mejor el producto, de la velocidad real de desarrollo, etc.</a:t>
                      </a:r>
                    </a:p>
                    <a:p>
                      <a:pPr algn="just"/>
                      <a:r>
                        <a:rPr lang="es-MX" b="0" dirty="0">
                          <a:latin typeface="Roboto Condensed" panose="02000000000000000000" pitchFamily="2" charset="0"/>
                          <a:ea typeface="Roboto Condensed" panose="02000000000000000000" pitchFamily="2" charset="0"/>
                        </a:rPr>
                        <a:t>Al final de cada iteración el cliente puede aprovechar la parte de producto completada hasta ese momento para hacer pruebas de concepto con usuarios o consumidores y tomar decisiones en función del resultado obtenido.</a:t>
                      </a:r>
                    </a:p>
                  </a:txBody>
                  <a:tcPr/>
                </a:tc>
                <a:tc>
                  <a:txBody>
                    <a:bodyPr/>
                    <a:lstStyle/>
                    <a:p>
                      <a:pPr algn="just"/>
                      <a:r>
                        <a:rPr lang="es-MX" b="0" dirty="0">
                          <a:latin typeface="Roboto Condensed" panose="02000000000000000000" pitchFamily="2" charset="0"/>
                          <a:ea typeface="Roboto Condensed" panose="02000000000000000000" pitchFamily="2" charset="0"/>
                        </a:rPr>
                        <a:t>Replanificación en el inicio de cada iteración</a:t>
                      </a:r>
                    </a:p>
                    <a:p>
                      <a:pPr algn="just"/>
                      <a:r>
                        <a:rPr lang="es-MX" b="0" dirty="0">
                          <a:latin typeface="Roboto Condensed" panose="02000000000000000000" pitchFamily="2" charset="0"/>
                          <a:ea typeface="Roboto Condensed" panose="02000000000000000000" pitchFamily="2" charset="0"/>
                        </a:rPr>
                        <a:t>Se asume que los cambios son parte natural del proyecto. Toda iteración comienza con una replanificación del proyecto. Esta replanificación no es traumática puesto que Scrum minimiza el número de objetivos/requisitos en que el equipo trabaja (WIP, </a:t>
                      </a:r>
                      <a:r>
                        <a:rPr lang="es-MX" b="0" dirty="0" err="1">
                          <a:latin typeface="Roboto Condensed" panose="02000000000000000000" pitchFamily="2" charset="0"/>
                          <a:ea typeface="Roboto Condensed" panose="02000000000000000000" pitchFamily="2" charset="0"/>
                        </a:rPr>
                        <a:t>Work</a:t>
                      </a:r>
                      <a:r>
                        <a:rPr lang="es-MX" b="0" dirty="0">
                          <a:latin typeface="Roboto Condensed" panose="02000000000000000000" pitchFamily="2" charset="0"/>
                          <a:ea typeface="Roboto Condensed" panose="02000000000000000000" pitchFamily="2" charset="0"/>
                        </a:rPr>
                        <a:t> In </a:t>
                      </a:r>
                      <a:r>
                        <a:rPr lang="es-MX" b="0" dirty="0" err="1">
                          <a:latin typeface="Roboto Condensed" panose="02000000000000000000" pitchFamily="2" charset="0"/>
                          <a:ea typeface="Roboto Condensed" panose="02000000000000000000" pitchFamily="2" charset="0"/>
                        </a:rPr>
                        <a:t>Progress</a:t>
                      </a:r>
                      <a:r>
                        <a:rPr lang="es-MX" b="0" dirty="0">
                          <a:latin typeface="Roboto Condensed" panose="02000000000000000000" pitchFamily="2" charset="0"/>
                          <a:ea typeface="Roboto Condensed" panose="02000000000000000000" pitchFamily="2" charset="0"/>
                        </a:rPr>
                        <a:t>) a los que caben en una iteración. Todavía no se ha hecho ningún esfuerzo en desarrollar los requisitos de las siguientes iteraciones.</a:t>
                      </a:r>
                    </a:p>
                  </a:txBody>
                  <a:tcPr/>
                </a:tc>
                <a:extLst>
                  <a:ext uri="{0D108BD9-81ED-4DB2-BD59-A6C34878D82A}">
                    <a16:rowId xmlns:a16="http://schemas.microsoft.com/office/drawing/2014/main" val="444536347"/>
                  </a:ext>
                </a:extLst>
              </a:tr>
            </a:tbl>
          </a:graphicData>
        </a:graphic>
      </p:graphicFrame>
    </p:spTree>
    <p:extLst>
      <p:ext uri="{BB962C8B-B14F-4D97-AF65-F5344CB8AC3E}">
        <p14:creationId xmlns:p14="http://schemas.microsoft.com/office/powerpoint/2010/main" val="59843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Como se consigue</a:t>
            </a:r>
          </a:p>
        </p:txBody>
      </p:sp>
      <p:graphicFrame>
        <p:nvGraphicFramePr>
          <p:cNvPr id="6" name="Tabla 5">
            <a:extLst>
              <a:ext uri="{FF2B5EF4-FFF2-40B4-BE49-F238E27FC236}">
                <a16:creationId xmlns:a16="http://schemas.microsoft.com/office/drawing/2014/main" id="{A3C31C7E-55D9-45D2-A463-570AB7EFC482}"/>
              </a:ext>
            </a:extLst>
          </p:cNvPr>
          <p:cNvGraphicFramePr>
            <a:graphicFrameLocks noGrp="1"/>
          </p:cNvGraphicFramePr>
          <p:nvPr>
            <p:extLst>
              <p:ext uri="{D42A27DB-BD31-4B8C-83A1-F6EECF244321}">
                <p14:modId xmlns:p14="http://schemas.microsoft.com/office/powerpoint/2010/main" val="2563689174"/>
              </p:ext>
            </p:extLst>
          </p:nvPr>
        </p:nvGraphicFramePr>
        <p:xfrm>
          <a:off x="1133339" y="719666"/>
          <a:ext cx="10947042" cy="4124960"/>
        </p:xfrm>
        <a:graphic>
          <a:graphicData uri="http://schemas.openxmlformats.org/drawingml/2006/table">
            <a:tbl>
              <a:tblPr firstRow="1" bandRow="1">
                <a:tableStyleId>{5C22544A-7EE6-4342-B048-85BDC9FD1C3A}</a:tableStyleId>
              </a:tblPr>
              <a:tblGrid>
                <a:gridCol w="5473521">
                  <a:extLst>
                    <a:ext uri="{9D8B030D-6E8A-4147-A177-3AD203B41FA5}">
                      <a16:colId xmlns:a16="http://schemas.microsoft.com/office/drawing/2014/main" val="4091737299"/>
                    </a:ext>
                  </a:extLst>
                </a:gridCol>
                <a:gridCol w="5473521">
                  <a:extLst>
                    <a:ext uri="{9D8B030D-6E8A-4147-A177-3AD203B41FA5}">
                      <a16:colId xmlns:a16="http://schemas.microsoft.com/office/drawing/2014/main" val="2190436582"/>
                    </a:ext>
                  </a:extLst>
                </a:gridCol>
              </a:tblGrid>
              <a:tr h="370840">
                <a:tc>
                  <a:txBody>
                    <a:bodyPr/>
                    <a:lstStyle/>
                    <a:p>
                      <a:pPr algn="ctr"/>
                      <a:r>
                        <a:rPr lang="es-MX" dirty="0">
                          <a:solidFill>
                            <a:schemeClr val="bg1"/>
                          </a:solidFill>
                          <a:latin typeface="Roboto Condensed" panose="02000000000000000000" pitchFamily="2" charset="0"/>
                          <a:ea typeface="Roboto Condensed" panose="02000000000000000000" pitchFamily="2" charset="0"/>
                        </a:rPr>
                        <a:t>Beneficios de Scrum</a:t>
                      </a:r>
                      <a:endParaRPr lang="es-MX" b="0" dirty="0">
                        <a:solidFill>
                          <a:schemeClr val="bg1"/>
                        </a:solidFill>
                        <a:latin typeface="Roboto Condensed" panose="02000000000000000000" pitchFamily="2" charset="0"/>
                        <a:ea typeface="Roboto Condensed" panose="02000000000000000000" pitchFamily="2" charset="0"/>
                      </a:endParaRPr>
                    </a:p>
                  </a:txBody>
                  <a:tcPr/>
                </a:tc>
                <a:tc>
                  <a:txBody>
                    <a:bodyPr/>
                    <a:lstStyle/>
                    <a:p>
                      <a:pPr algn="ctr"/>
                      <a:r>
                        <a:rPr lang="es-MX" dirty="0">
                          <a:solidFill>
                            <a:schemeClr val="bg1"/>
                          </a:solidFill>
                          <a:latin typeface="Roboto Condensed" panose="02000000000000000000" pitchFamily="2" charset="0"/>
                          <a:ea typeface="Roboto Condensed" panose="02000000000000000000" pitchFamily="2" charset="0"/>
                        </a:rPr>
                        <a:t>Cómo se consiguen</a:t>
                      </a:r>
                      <a:endParaRPr lang="es-MX" b="0" dirty="0">
                        <a:solidFill>
                          <a:schemeClr val="bg1"/>
                        </a:solidFill>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2056340820"/>
                  </a:ext>
                </a:extLst>
              </a:tr>
              <a:tr h="370840">
                <a:tc>
                  <a:txBody>
                    <a:bodyPr/>
                    <a:lstStyle/>
                    <a:p>
                      <a:pPr algn="just"/>
                      <a:r>
                        <a:rPr lang="es-MX" b="0" dirty="0">
                          <a:latin typeface="Roboto Condensed" panose="02000000000000000000" pitchFamily="2" charset="0"/>
                          <a:ea typeface="Roboto Condensed" panose="02000000000000000000" pitchFamily="2" charset="0"/>
                        </a:rPr>
                        <a:t>Mitigación de riesgos</a:t>
                      </a:r>
                    </a:p>
                    <a:p>
                      <a:pPr algn="just"/>
                      <a:r>
                        <a:rPr lang="es-MX" b="0" dirty="0">
                          <a:latin typeface="Roboto Condensed" panose="02000000000000000000" pitchFamily="2" charset="0"/>
                          <a:ea typeface="Roboto Condensed" panose="02000000000000000000" pitchFamily="2" charset="0"/>
                        </a:rPr>
                        <a:t>Desde la primera iteración el equipo tiene que gestionar los problemas que pueden aparecer en una entrega del proyecto. Al hacer patentes estos riesgos, es posible iniciar su mitigación de manera anticipada. "Si hay que equivocarse o fallar, mejor </a:t>
                      </a:r>
                      <a:r>
                        <a:rPr lang="es-MX" b="0" dirty="0" err="1">
                          <a:latin typeface="Roboto Condensed" panose="02000000000000000000" pitchFamily="2" charset="0"/>
                          <a:ea typeface="Roboto Condensed" panose="02000000000000000000" pitchFamily="2" charset="0"/>
                        </a:rPr>
                        <a:t>hacelo</a:t>
                      </a:r>
                      <a:r>
                        <a:rPr lang="es-MX" b="0" dirty="0">
                          <a:latin typeface="Roboto Condensed" panose="02000000000000000000" pitchFamily="2" charset="0"/>
                          <a:ea typeface="Roboto Condensed" panose="02000000000000000000" pitchFamily="2" charset="0"/>
                        </a:rPr>
                        <a:t> lo antes posible". El </a:t>
                      </a:r>
                      <a:r>
                        <a:rPr lang="es-MX" b="0" dirty="0" err="1">
                          <a:latin typeface="Roboto Condensed" panose="02000000000000000000" pitchFamily="2" charset="0"/>
                          <a:ea typeface="Roboto Condensed" panose="02000000000000000000" pitchFamily="2" charset="0"/>
                        </a:rPr>
                        <a:t>feedback</a:t>
                      </a:r>
                      <a:r>
                        <a:rPr lang="es-MX" b="0" dirty="0">
                          <a:latin typeface="Roboto Condensed" panose="02000000000000000000" pitchFamily="2" charset="0"/>
                          <a:ea typeface="Roboto Condensed" panose="02000000000000000000" pitchFamily="2" charset="0"/>
                        </a:rPr>
                        <a:t> temprano permite ahorrar esfuerzo y tiempo en errores técnicos.</a:t>
                      </a:r>
                    </a:p>
                    <a:p>
                      <a:pPr algn="just"/>
                      <a:r>
                        <a:rPr lang="es-MX" b="0" dirty="0">
                          <a:latin typeface="Roboto Condensed" panose="02000000000000000000" pitchFamily="2" charset="0"/>
                          <a:ea typeface="Roboto Condensed" panose="02000000000000000000" pitchFamily="2" charset="0"/>
                        </a:rPr>
                        <a:t>La cantidad de riesgo a que se enfrenta el equipo está limitada a los requisitos que se puede desarrollar en una iteración. La complejidad y riesgos del proyecto se dividen de manera natural en iteraciones.</a:t>
                      </a:r>
                    </a:p>
                  </a:txBody>
                  <a:tcPr/>
                </a:tc>
                <a:tc>
                  <a:txBody>
                    <a:bodyPr/>
                    <a:lstStyle/>
                    <a:p>
                      <a:pPr algn="just"/>
                      <a:r>
                        <a:rPr lang="es-MX" b="0" dirty="0">
                          <a:latin typeface="Roboto Condensed" panose="02000000000000000000" pitchFamily="2" charset="0"/>
                          <a:ea typeface="Roboto Condensed" panose="02000000000000000000" pitchFamily="2" charset="0"/>
                        </a:rPr>
                        <a:t>Desarrollo iterativo e incremental</a:t>
                      </a:r>
                    </a:p>
                    <a:p>
                      <a:pPr algn="just"/>
                      <a:r>
                        <a:rPr lang="es-MX" b="0" dirty="0">
                          <a:latin typeface="Roboto Condensed" panose="02000000000000000000" pitchFamily="2" charset="0"/>
                          <a:ea typeface="Roboto Condensed" panose="02000000000000000000" pitchFamily="2" charset="0"/>
                        </a:rPr>
                        <a:t>Un requisito se debe completar en una iteración. El equipo debe realizar todas las tareas necesarias para completarlo y que esté preparado para ser entregado al cliente con el esfuerzo mínimo necesario. De esta manera no se deja para el final del proyecto ninguna actividad arriesgada relacionada con la entrega de requisitos.</a:t>
                      </a:r>
                    </a:p>
                  </a:txBody>
                  <a:tcPr/>
                </a:tc>
                <a:extLst>
                  <a:ext uri="{0D108BD9-81ED-4DB2-BD59-A6C34878D82A}">
                    <a16:rowId xmlns:a16="http://schemas.microsoft.com/office/drawing/2014/main" val="3152431546"/>
                  </a:ext>
                </a:extLst>
              </a:tr>
              <a:tr h="370840">
                <a:tc>
                  <a:txBody>
                    <a:bodyPr/>
                    <a:lstStyle/>
                    <a:p>
                      <a:pPr algn="just"/>
                      <a:endParaRPr lang="es-MX" b="0" dirty="0">
                        <a:latin typeface="Roboto Condensed" panose="02000000000000000000" pitchFamily="2" charset="0"/>
                        <a:ea typeface="Roboto Condensed" panose="02000000000000000000" pitchFamily="2" charset="0"/>
                      </a:endParaRPr>
                    </a:p>
                  </a:txBody>
                  <a:tcPr/>
                </a:tc>
                <a:tc>
                  <a:txBody>
                    <a:bodyPr/>
                    <a:lstStyle/>
                    <a:p>
                      <a:pPr algn="just"/>
                      <a:endParaRPr lang="es-MX" b="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444536347"/>
                  </a:ext>
                </a:extLst>
              </a:tr>
            </a:tbl>
          </a:graphicData>
        </a:graphic>
      </p:graphicFrame>
    </p:spTree>
    <p:extLst>
      <p:ext uri="{BB962C8B-B14F-4D97-AF65-F5344CB8AC3E}">
        <p14:creationId xmlns:p14="http://schemas.microsoft.com/office/powerpoint/2010/main" val="262712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Cómo se maneja 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5078313"/>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El proceso parte de la lista de objetivos/requisitos priorizada del producto, que actúa como plan del proyecto. En esta lista el cliente (</a:t>
            </a:r>
            <a:r>
              <a:rPr lang="es-MX" dirty="0" err="1">
                <a:latin typeface="Roboto Condensed" panose="02000000000000000000" pitchFamily="2" charset="0"/>
                <a:ea typeface="Roboto Condensed" panose="02000000000000000000" pitchFamily="2" charset="0"/>
              </a:rPr>
              <a:t>Product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Owner</a:t>
            </a:r>
            <a:r>
              <a:rPr lang="es-MX" dirty="0">
                <a:latin typeface="Roboto Condensed" panose="02000000000000000000" pitchFamily="2" charset="0"/>
                <a:ea typeface="Roboto Condensed" panose="02000000000000000000" pitchFamily="2" charset="0"/>
              </a:rPr>
              <a:t>) prioriza los objetivos balanceando el valor que le aportan respecto a su coste (que el equipo estima considerando la Definición de Hecho) y quedan repartidos en iteraciones y entregas.  </a:t>
            </a:r>
          </a:p>
          <a:p>
            <a:pPr algn="just"/>
            <a:r>
              <a:rPr lang="es-MX" dirty="0">
                <a:latin typeface="Roboto Condensed" panose="02000000000000000000" pitchFamily="2" charset="0"/>
                <a:ea typeface="Roboto Condensed" panose="02000000000000000000" pitchFamily="2" charset="0"/>
              </a:rPr>
              <a:t>Las actividades que se llevan a cabo en Scrum son las siguientes: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Planificación de la iteración</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El primer día de la iteración se realiza la reunión de planificación de la iteración. Tiene dos partes:</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Selección de requisitos (2 horas). El cliente presenta al equipo la lista de requisitos priorizada del producto o proyecto. El equipo pregunta al cliente las dudas que surgen y selecciona los requisitos más prioritarios que prevé que podrá completar en la iteración, de manera que puedan ser entregados si el cliente lo solicita.</a:t>
            </a:r>
          </a:p>
          <a:p>
            <a:pPr marL="285750" indent="-285750" algn="just">
              <a:buFont typeface="Arial" panose="020B0604020202020204" pitchFamily="34" charset="0"/>
              <a:buChar char="•"/>
            </a:pPr>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Planificación de la iteración (2 horas). El equipo elabora la lista de tareas de la iteración necesarias para desarrollar los requisitos seleccionados. La estimación de esfuerzo se hace de manera conjunta y los miembros del equipo se autoasignan las tareas, se autoorganizan para trabajar incluso en parejas (o grupos mayores) con el fin de compartir conocimiento (creando un equipo más resiliente) o para resolver juntos objetivos especialmente complejos.</a:t>
            </a:r>
          </a:p>
        </p:txBody>
      </p:sp>
    </p:spTree>
    <p:extLst>
      <p:ext uri="{BB962C8B-B14F-4D97-AF65-F5344CB8AC3E}">
        <p14:creationId xmlns:p14="http://schemas.microsoft.com/office/powerpoint/2010/main" val="256346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Cómo se maneja 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590931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Ejecución de la iteración</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Cada día el equipo realiza una reunión de sincronización (15 minutos), normalmente delante de un tablero físico o pizarra (Scrum </a:t>
            </a:r>
            <a:r>
              <a:rPr lang="es-MX" dirty="0" err="1">
                <a:latin typeface="Roboto Condensed" panose="02000000000000000000" pitchFamily="2" charset="0"/>
                <a:ea typeface="Roboto Condensed" panose="02000000000000000000" pitchFamily="2" charset="0"/>
              </a:rPr>
              <a:t>Taskboard</a:t>
            </a:r>
            <a:r>
              <a:rPr lang="es-MX" dirty="0">
                <a:latin typeface="Roboto Condensed" panose="02000000000000000000" pitchFamily="2" charset="0"/>
                <a:ea typeface="Roboto Condensed" panose="02000000000000000000" pitchFamily="2" charset="0"/>
              </a:rPr>
              <a:t>). El equipo inspecciona el trabajo que el resto está realizando (dependencias entre tareas, progreso hacia el objetivo de la iteración, obstáculos que pueden impedir este objetivo) para poder hacer las adaptaciones necesarias que permitan cumplir con la previsión de objetivos a mostrar al final de la iteración. En la reunión cada miembro del equipo responde a tres preguntas:</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¿Qué he hecho desde la última reunión de sincronización para ayudar al equipo a cumplir su objetivo?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¿Qué voy a hacer a partir de este momento para ayudar al equipo a cumplir su objetivo?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¿Qué impedimentos tengo o voy a tener que nos impidan conseguir nuestro objetivo?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Durante la iteración el Facilitador (Scrum Master) se encarga de que el equipo pueda mantener el foco para cumplir con sus objetivos.</a:t>
            </a:r>
          </a:p>
          <a:p>
            <a:pPr algn="just"/>
            <a:endParaRPr lang="es-MX" dirty="0">
              <a:latin typeface="Roboto Condensed" panose="02000000000000000000" pitchFamily="2" charset="0"/>
              <a:ea typeface="Roboto Condensed" panose="02000000000000000000" pitchFamily="2" charset="0"/>
            </a:endParaRP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Elimina los obstáculos que el equipo no puede resolver por sí mismo.</a:t>
            </a:r>
          </a:p>
          <a:p>
            <a:pPr marL="285750" indent="-285750" algn="just">
              <a:buFont typeface="Arial" panose="020B0604020202020204" pitchFamily="34" charset="0"/>
              <a:buChar char="•"/>
            </a:pPr>
            <a:r>
              <a:rPr lang="es-MX" dirty="0">
                <a:latin typeface="Roboto Condensed" panose="02000000000000000000" pitchFamily="2" charset="0"/>
                <a:ea typeface="Roboto Condensed" panose="02000000000000000000" pitchFamily="2" charset="0"/>
              </a:rPr>
              <a:t>Protege al equipo de interrupciones externas que puedan afectar el objetivo de la iteración o su productividad.</a:t>
            </a:r>
          </a:p>
          <a:p>
            <a:pPr marL="285750" indent="-285750" algn="just">
              <a:buFont typeface="Arial" panose="020B0604020202020204" pitchFamily="34" charset="0"/>
              <a:buChar char="•"/>
            </a:pPr>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Durante la iteración, el cliente junto con el equipo refinan la lista de requisitos (para prepararlos para las siguientes iteraciones) y, si es necesario, cambian o replanifican los objetivos del proyecto (10%-15% del tiempo de la iteración) con el objetivo de maximizar la utilidad de lo que se desarrolla y el retorno de inversión.</a:t>
            </a:r>
          </a:p>
        </p:txBody>
      </p:sp>
    </p:spTree>
    <p:extLst>
      <p:ext uri="{BB962C8B-B14F-4D97-AF65-F5344CB8AC3E}">
        <p14:creationId xmlns:p14="http://schemas.microsoft.com/office/powerpoint/2010/main" val="124145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Cómo se maneja Scrum</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47043" cy="313932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Inspección y adaptación</a:t>
            </a:r>
          </a:p>
          <a:p>
            <a:pPr algn="just"/>
            <a:r>
              <a:rPr lang="es-MX" dirty="0">
                <a:latin typeface="Roboto Condensed" panose="02000000000000000000" pitchFamily="2" charset="0"/>
                <a:ea typeface="Roboto Condensed" panose="02000000000000000000" pitchFamily="2" charset="0"/>
              </a:rPr>
              <a:t>El último día de la iteración se realiza la reunión de revisión de la iteración. Tiene dos partes: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Revisión (demostración) (1,5 horas). El equipo presenta al cliente los requisitos completados en la iteración, en forma de incremento de producto preparado para ser entregado con el mínimo esfuerzo. En función de los resultados mostrados y de los cambios que haya habido en el contexto del proyecto, el cliente realiza las adaptaciones necesarias de manera objetiva, ya desde la primera iteración, replanificando el proyecto.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Retrospectiva (1,5 horas). El equipo analiza cómo ha sido su manera de trabajar y cuáles son los problemas que podrían impedirle progresar adecuadamente, mejorando de manera continua su productividad. El Facilitador se encargará de eliminar o escalar los obstáculos identificados que estén más allá del ámbito de acción del equipo.</a:t>
            </a:r>
          </a:p>
        </p:txBody>
      </p:sp>
    </p:spTree>
    <p:extLst>
      <p:ext uri="{BB962C8B-B14F-4D97-AF65-F5344CB8AC3E}">
        <p14:creationId xmlns:p14="http://schemas.microsoft.com/office/powerpoint/2010/main" val="278168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Control de calidad en entornos ágiles </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6362164" cy="563231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Las metodologías ágiles permiten realizar proyectos con un alto nivel de calidad. Y cuando se habla de calidad de construcción de un producto no sólo nos referimos a construirlo con los procedimientos correctos, sino a construir el producto correcto.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La calidad, cuando se trabaja en ágil, nunca es negociable. Hay otros factores como el coste o el tiempo de elaboración que pueden variarse, pero nunca la calidad. Y esto, por supuesto, requiere una férrea disciplina por parte del equipo de trabajo. Partiendo de que hablamos de un grupo que controla el ciclo clásico de Scrum, en esta primera entrega vamos a recopilar las herramientas y técnicas disponibles y a nuestro alcance que nos permitirán mejorar los procesos de calidad de nuestro software.</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Pero antes vamos a establecer los dos principales roles, bien diferenciados, que trabajan simultáneamente en la integración continua del producto: los miembros del equipo de desarrollo (</a:t>
            </a:r>
            <a:r>
              <a:rPr lang="es-MX" dirty="0" err="1">
                <a:latin typeface="Roboto Condensed" panose="02000000000000000000" pitchFamily="2" charset="0"/>
                <a:ea typeface="Roboto Condensed" panose="02000000000000000000" pitchFamily="2" charset="0"/>
              </a:rPr>
              <a:t>Devs</a:t>
            </a:r>
            <a:r>
              <a:rPr lang="es-MX" dirty="0">
                <a:latin typeface="Roboto Condensed" panose="02000000000000000000" pitchFamily="2" charset="0"/>
                <a:ea typeface="Roboto Condensed" panose="02000000000000000000" pitchFamily="2" charset="0"/>
              </a:rPr>
              <a:t>), en el que están los desarrolladores «más creativos» del producto; y los del equipo de calidad (QA), que velan por que el código funcione correctamente.</a:t>
            </a:r>
          </a:p>
        </p:txBody>
      </p:sp>
      <p:pic>
        <p:nvPicPr>
          <p:cNvPr id="1028" name="Picture 4" descr="Â¿QuÃ© es desarrollo de software Ã¡gil?">
            <a:extLst>
              <a:ext uri="{FF2B5EF4-FFF2-40B4-BE49-F238E27FC236}">
                <a16:creationId xmlns:a16="http://schemas.microsoft.com/office/drawing/2014/main" id="{7E46E2BE-187E-4D6F-B1A6-2A07F8E4C1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2" r="26844" b="9595"/>
          <a:stretch/>
        </p:blipFill>
        <p:spPr bwMode="auto">
          <a:xfrm>
            <a:off x="7688687" y="753345"/>
            <a:ext cx="4391696" cy="330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468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TotalTime>
  <Words>2786</Words>
  <Application>Microsoft Office PowerPoint</Application>
  <PresentationFormat>Panorámica</PresentationFormat>
  <Paragraphs>175</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Calibri Light</vt:lpstr>
      <vt:lpstr>Roboto Condensed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54</cp:revision>
  <dcterms:created xsi:type="dcterms:W3CDTF">2019-08-05T04:01:27Z</dcterms:created>
  <dcterms:modified xsi:type="dcterms:W3CDTF">2019-08-07T12:37:38Z</dcterms:modified>
</cp:coreProperties>
</file>