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7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3793C-F01D-459D-9F6C-39A17B3F9EF4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588A7BC0-F58D-46B4-BEB4-10C6310D8BFC}">
      <dgm:prSet phldrT="[Texto]" custT="1"/>
      <dgm:spPr/>
      <dgm:t>
        <a:bodyPr/>
        <a:lstStyle/>
        <a:p>
          <a:r>
            <a:rPr lang="es-MX" sz="2000" dirty="0">
              <a:latin typeface="Roboto Condensed" panose="02000000000000000000" pitchFamily="2" charset="0"/>
              <a:ea typeface="Roboto Condensed" panose="02000000000000000000" pitchFamily="2" charset="0"/>
            </a:rPr>
            <a:t>default</a:t>
          </a:r>
        </a:p>
      </dgm:t>
    </dgm:pt>
    <dgm:pt modelId="{ADD75662-1B12-4096-8F49-E701C851FF51}" type="parTrans" cxnId="{C96D150E-8F22-4F18-8E59-F6F6AF555793}">
      <dgm:prSet/>
      <dgm:spPr/>
      <dgm:t>
        <a:bodyPr/>
        <a:lstStyle/>
        <a:p>
          <a:endParaRPr lang="es-MX" sz="14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BB1074DC-9FE8-49B4-BB0B-59B40168AC4B}" type="sibTrans" cxnId="{C96D150E-8F22-4F18-8E59-F6F6AF555793}">
      <dgm:prSet/>
      <dgm:spPr/>
      <dgm:t>
        <a:bodyPr/>
        <a:lstStyle/>
        <a:p>
          <a:endParaRPr lang="es-MX" sz="14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3746B604-635B-4A4F-8767-339406E4639E}">
      <dgm:prSet phldrT="[Texto]" custT="1"/>
      <dgm:spPr/>
      <dgm:t>
        <a:bodyPr/>
        <a:lstStyle/>
        <a:p>
          <a:r>
            <a:rPr lang="es-MX" sz="2000" dirty="0" err="1">
              <a:latin typeface="Roboto Condensed" panose="02000000000000000000" pitchFamily="2" charset="0"/>
              <a:ea typeface="Roboto Condensed" panose="02000000000000000000" pitchFamily="2" charset="0"/>
            </a:rPr>
            <a:t>clean</a:t>
          </a:r>
          <a:endParaRPr lang="es-MX" sz="2000" dirty="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67707320-84D9-44BB-9732-D7425AC18545}" type="parTrans" cxnId="{359BAA29-981D-41B9-BE0F-01CE97157554}">
      <dgm:prSet/>
      <dgm:spPr/>
      <dgm:t>
        <a:bodyPr/>
        <a:lstStyle/>
        <a:p>
          <a:endParaRPr lang="es-MX" sz="14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1CA9B44C-21DA-4082-9CBC-31710943D5D9}" type="sibTrans" cxnId="{359BAA29-981D-41B9-BE0F-01CE97157554}">
      <dgm:prSet/>
      <dgm:spPr/>
      <dgm:t>
        <a:bodyPr/>
        <a:lstStyle/>
        <a:p>
          <a:endParaRPr lang="es-MX" sz="14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B3FECDA0-76C3-414F-926C-2588CE24D2EF}">
      <dgm:prSet phldrT="[Texto]" custT="1"/>
      <dgm:spPr/>
      <dgm:t>
        <a:bodyPr/>
        <a:lstStyle/>
        <a:p>
          <a:r>
            <a:rPr lang="es-MX" sz="2000" dirty="0" err="1">
              <a:latin typeface="Roboto Condensed" panose="02000000000000000000" pitchFamily="2" charset="0"/>
              <a:ea typeface="Roboto Condensed" panose="02000000000000000000" pitchFamily="2" charset="0"/>
            </a:rPr>
            <a:t>site</a:t>
          </a:r>
          <a:endParaRPr lang="es-MX" sz="2000" dirty="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8171679F-4274-44D4-B9B3-DDF3FBA7B352}" type="parTrans" cxnId="{093BB0FC-4006-4E28-858B-01BD1A244241}">
      <dgm:prSet/>
      <dgm:spPr/>
      <dgm:t>
        <a:bodyPr/>
        <a:lstStyle/>
        <a:p>
          <a:endParaRPr lang="es-MX" sz="14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150EE3CF-2155-4C85-BEE3-F129353BC28C}" type="sibTrans" cxnId="{093BB0FC-4006-4E28-858B-01BD1A244241}">
      <dgm:prSet/>
      <dgm:spPr/>
      <dgm:t>
        <a:bodyPr/>
        <a:lstStyle/>
        <a:p>
          <a:endParaRPr lang="es-MX" sz="14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FD6D3F1C-7488-44DD-9AFA-B0A0DDDC9318}">
      <dgm:prSet phldrT="[Texto]" custT="1"/>
      <dgm:spPr/>
      <dgm:t>
        <a:bodyPr/>
        <a:lstStyle/>
        <a:p>
          <a:r>
            <a:rPr lang="es-MX" sz="4400" dirty="0">
              <a:latin typeface="Roboto Condensed" panose="02000000000000000000" pitchFamily="2" charset="0"/>
              <a:ea typeface="Roboto Condensed" panose="02000000000000000000" pitchFamily="2" charset="0"/>
            </a:rPr>
            <a:t>Ciclo de vida</a:t>
          </a:r>
        </a:p>
      </dgm:t>
    </dgm:pt>
    <dgm:pt modelId="{B23038C0-AEB6-4F5F-B9ED-9E0312823300}" type="parTrans" cxnId="{2CCD4423-B523-4DE1-8A8D-B26BD86386FA}">
      <dgm:prSet/>
      <dgm:spPr/>
      <dgm:t>
        <a:bodyPr/>
        <a:lstStyle/>
        <a:p>
          <a:endParaRPr lang="es-MX" sz="14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7D2B79D4-F28D-4BC7-A6DE-CA93338A14C1}" type="sibTrans" cxnId="{2CCD4423-B523-4DE1-8A8D-B26BD86386FA}">
      <dgm:prSet/>
      <dgm:spPr/>
      <dgm:t>
        <a:bodyPr/>
        <a:lstStyle/>
        <a:p>
          <a:endParaRPr lang="es-MX" sz="1400">
            <a:latin typeface="Roboto Condensed" panose="02000000000000000000" pitchFamily="2" charset="0"/>
            <a:ea typeface="Roboto Condensed" panose="02000000000000000000" pitchFamily="2" charset="0"/>
          </a:endParaRPr>
        </a:p>
      </dgm:t>
    </dgm:pt>
    <dgm:pt modelId="{A9CFB506-1A03-444A-B3CA-667D220FD69B}" type="pres">
      <dgm:prSet presAssocID="{5133793C-F01D-459D-9F6C-39A17B3F9EF4}" presName="composite" presStyleCnt="0">
        <dgm:presLayoutVars>
          <dgm:chMax val="1"/>
          <dgm:dir/>
          <dgm:resizeHandles val="exact"/>
        </dgm:presLayoutVars>
      </dgm:prSet>
      <dgm:spPr/>
    </dgm:pt>
    <dgm:pt modelId="{D4039C6F-1C30-4414-ADBB-BC41567C46A5}" type="pres">
      <dgm:prSet presAssocID="{5133793C-F01D-459D-9F6C-39A17B3F9EF4}" presName="radial" presStyleCnt="0">
        <dgm:presLayoutVars>
          <dgm:animLvl val="ctr"/>
        </dgm:presLayoutVars>
      </dgm:prSet>
      <dgm:spPr/>
    </dgm:pt>
    <dgm:pt modelId="{7507E469-1BF7-4A5F-8915-2BB613945E19}" type="pres">
      <dgm:prSet presAssocID="{FD6D3F1C-7488-44DD-9AFA-B0A0DDDC9318}" presName="centerShape" presStyleLbl="vennNode1" presStyleIdx="0" presStyleCnt="4"/>
      <dgm:spPr/>
    </dgm:pt>
    <dgm:pt modelId="{979EBF52-A7E5-484F-A987-72B78F87BA8B}" type="pres">
      <dgm:prSet presAssocID="{588A7BC0-F58D-46B4-BEB4-10C6310D8BFC}" presName="node" presStyleLbl="vennNode1" presStyleIdx="1" presStyleCnt="4">
        <dgm:presLayoutVars>
          <dgm:bulletEnabled val="1"/>
        </dgm:presLayoutVars>
      </dgm:prSet>
      <dgm:spPr/>
    </dgm:pt>
    <dgm:pt modelId="{99B10D8E-9620-444C-96ED-D1B5028D40D2}" type="pres">
      <dgm:prSet presAssocID="{3746B604-635B-4A4F-8767-339406E4639E}" presName="node" presStyleLbl="vennNode1" presStyleIdx="2" presStyleCnt="4">
        <dgm:presLayoutVars>
          <dgm:bulletEnabled val="1"/>
        </dgm:presLayoutVars>
      </dgm:prSet>
      <dgm:spPr/>
    </dgm:pt>
    <dgm:pt modelId="{357DE0D5-C350-4A56-BDF0-F4717F8A8B77}" type="pres">
      <dgm:prSet presAssocID="{B3FECDA0-76C3-414F-926C-2588CE24D2EF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C96D150E-8F22-4F18-8E59-F6F6AF555793}" srcId="{FD6D3F1C-7488-44DD-9AFA-B0A0DDDC9318}" destId="{588A7BC0-F58D-46B4-BEB4-10C6310D8BFC}" srcOrd="0" destOrd="0" parTransId="{ADD75662-1B12-4096-8F49-E701C851FF51}" sibTransId="{BB1074DC-9FE8-49B4-BB0B-59B40168AC4B}"/>
    <dgm:cxn modelId="{2CCD4423-B523-4DE1-8A8D-B26BD86386FA}" srcId="{5133793C-F01D-459D-9F6C-39A17B3F9EF4}" destId="{FD6D3F1C-7488-44DD-9AFA-B0A0DDDC9318}" srcOrd="0" destOrd="0" parTransId="{B23038C0-AEB6-4F5F-B9ED-9E0312823300}" sibTransId="{7D2B79D4-F28D-4BC7-A6DE-CA93338A14C1}"/>
    <dgm:cxn modelId="{359BAA29-981D-41B9-BE0F-01CE97157554}" srcId="{FD6D3F1C-7488-44DD-9AFA-B0A0DDDC9318}" destId="{3746B604-635B-4A4F-8767-339406E4639E}" srcOrd="1" destOrd="0" parTransId="{67707320-84D9-44BB-9732-D7425AC18545}" sibTransId="{1CA9B44C-21DA-4082-9CBC-31710943D5D9}"/>
    <dgm:cxn modelId="{7F20AB5B-2683-42BD-9AC0-48DCCFE776F2}" type="presOf" srcId="{3746B604-635B-4A4F-8767-339406E4639E}" destId="{99B10D8E-9620-444C-96ED-D1B5028D40D2}" srcOrd="0" destOrd="0" presId="urn:microsoft.com/office/officeart/2005/8/layout/radial3"/>
    <dgm:cxn modelId="{F17FBC98-8ED8-45CD-9CED-18AE14937C99}" type="presOf" srcId="{5133793C-F01D-459D-9F6C-39A17B3F9EF4}" destId="{A9CFB506-1A03-444A-B3CA-667D220FD69B}" srcOrd="0" destOrd="0" presId="urn:microsoft.com/office/officeart/2005/8/layout/radial3"/>
    <dgm:cxn modelId="{0135D89D-ED6C-4B6E-8958-EFE3ED74B997}" type="presOf" srcId="{FD6D3F1C-7488-44DD-9AFA-B0A0DDDC9318}" destId="{7507E469-1BF7-4A5F-8915-2BB613945E19}" srcOrd="0" destOrd="0" presId="urn:microsoft.com/office/officeart/2005/8/layout/radial3"/>
    <dgm:cxn modelId="{2B2827CA-5A20-436C-AF57-CC05B5545395}" type="presOf" srcId="{588A7BC0-F58D-46B4-BEB4-10C6310D8BFC}" destId="{979EBF52-A7E5-484F-A987-72B78F87BA8B}" srcOrd="0" destOrd="0" presId="urn:microsoft.com/office/officeart/2005/8/layout/radial3"/>
    <dgm:cxn modelId="{7FE331F6-E6B9-47D7-8BA5-BBCFADBC4130}" type="presOf" srcId="{B3FECDA0-76C3-414F-926C-2588CE24D2EF}" destId="{357DE0D5-C350-4A56-BDF0-F4717F8A8B77}" srcOrd="0" destOrd="0" presId="urn:microsoft.com/office/officeart/2005/8/layout/radial3"/>
    <dgm:cxn modelId="{093BB0FC-4006-4E28-858B-01BD1A244241}" srcId="{FD6D3F1C-7488-44DD-9AFA-B0A0DDDC9318}" destId="{B3FECDA0-76C3-414F-926C-2588CE24D2EF}" srcOrd="2" destOrd="0" parTransId="{8171679F-4274-44D4-B9B3-DDF3FBA7B352}" sibTransId="{150EE3CF-2155-4C85-BEE3-F129353BC28C}"/>
    <dgm:cxn modelId="{16A01DE7-9680-443B-A021-ACE231863A36}" type="presParOf" srcId="{A9CFB506-1A03-444A-B3CA-667D220FD69B}" destId="{D4039C6F-1C30-4414-ADBB-BC41567C46A5}" srcOrd="0" destOrd="0" presId="urn:microsoft.com/office/officeart/2005/8/layout/radial3"/>
    <dgm:cxn modelId="{C97B2879-E3CC-4051-BB4A-EC5BA3DFB034}" type="presParOf" srcId="{D4039C6F-1C30-4414-ADBB-BC41567C46A5}" destId="{7507E469-1BF7-4A5F-8915-2BB613945E19}" srcOrd="0" destOrd="0" presId="urn:microsoft.com/office/officeart/2005/8/layout/radial3"/>
    <dgm:cxn modelId="{8CEFAA01-28D9-4318-8FB0-532757BFD609}" type="presParOf" srcId="{D4039C6F-1C30-4414-ADBB-BC41567C46A5}" destId="{979EBF52-A7E5-484F-A987-72B78F87BA8B}" srcOrd="1" destOrd="0" presId="urn:microsoft.com/office/officeart/2005/8/layout/radial3"/>
    <dgm:cxn modelId="{3A4F226C-B80D-4877-8CBD-EBE49983E96A}" type="presParOf" srcId="{D4039C6F-1C30-4414-ADBB-BC41567C46A5}" destId="{99B10D8E-9620-444C-96ED-D1B5028D40D2}" srcOrd="2" destOrd="0" presId="urn:microsoft.com/office/officeart/2005/8/layout/radial3"/>
    <dgm:cxn modelId="{1789A55C-7A97-449B-80CE-0A84E28572E2}" type="presParOf" srcId="{D4039C6F-1C30-4414-ADBB-BC41567C46A5}" destId="{357DE0D5-C350-4A56-BDF0-F4717F8A8B77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7E469-1BF7-4A5F-8915-2BB613945E19}">
      <dsp:nvSpPr>
        <dsp:cNvPr id="0" name=""/>
        <dsp:cNvSpPr/>
      </dsp:nvSpPr>
      <dsp:spPr>
        <a:xfrm>
          <a:off x="842615" y="1804026"/>
          <a:ext cx="2683569" cy="268356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>
              <a:latin typeface="Roboto Condensed" panose="02000000000000000000" pitchFamily="2" charset="0"/>
              <a:ea typeface="Roboto Condensed" panose="02000000000000000000" pitchFamily="2" charset="0"/>
            </a:rPr>
            <a:t>Ciclo de vida</a:t>
          </a:r>
        </a:p>
      </dsp:txBody>
      <dsp:txXfrm>
        <a:off x="1235615" y="2197026"/>
        <a:ext cx="1897569" cy="1897569"/>
      </dsp:txXfrm>
    </dsp:sp>
    <dsp:sp modelId="{979EBF52-A7E5-484F-A987-72B78F87BA8B}">
      <dsp:nvSpPr>
        <dsp:cNvPr id="0" name=""/>
        <dsp:cNvSpPr/>
      </dsp:nvSpPr>
      <dsp:spPr>
        <a:xfrm>
          <a:off x="1513507" y="729006"/>
          <a:ext cx="1341784" cy="134178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>
              <a:latin typeface="Roboto Condensed" panose="02000000000000000000" pitchFamily="2" charset="0"/>
              <a:ea typeface="Roboto Condensed" panose="02000000000000000000" pitchFamily="2" charset="0"/>
            </a:rPr>
            <a:t>default</a:t>
          </a:r>
        </a:p>
      </dsp:txBody>
      <dsp:txXfrm>
        <a:off x="1710007" y="925506"/>
        <a:ext cx="948784" cy="948784"/>
      </dsp:txXfrm>
    </dsp:sp>
    <dsp:sp modelId="{99B10D8E-9620-444C-96ED-D1B5028D40D2}">
      <dsp:nvSpPr>
        <dsp:cNvPr id="0" name=""/>
        <dsp:cNvSpPr/>
      </dsp:nvSpPr>
      <dsp:spPr>
        <a:xfrm>
          <a:off x="3025512" y="3347875"/>
          <a:ext cx="1341784" cy="134178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 err="1">
              <a:latin typeface="Roboto Condensed" panose="02000000000000000000" pitchFamily="2" charset="0"/>
              <a:ea typeface="Roboto Condensed" panose="02000000000000000000" pitchFamily="2" charset="0"/>
            </a:rPr>
            <a:t>clean</a:t>
          </a:r>
          <a:endParaRPr lang="es-MX" sz="2000" kern="1200" dirty="0">
            <a:latin typeface="Roboto Condensed" panose="02000000000000000000" pitchFamily="2" charset="0"/>
            <a:ea typeface="Roboto Condensed" panose="02000000000000000000" pitchFamily="2" charset="0"/>
          </a:endParaRPr>
        </a:p>
      </dsp:txBody>
      <dsp:txXfrm>
        <a:off x="3222012" y="3544375"/>
        <a:ext cx="948784" cy="948784"/>
      </dsp:txXfrm>
    </dsp:sp>
    <dsp:sp modelId="{357DE0D5-C350-4A56-BDF0-F4717F8A8B77}">
      <dsp:nvSpPr>
        <dsp:cNvPr id="0" name=""/>
        <dsp:cNvSpPr/>
      </dsp:nvSpPr>
      <dsp:spPr>
        <a:xfrm>
          <a:off x="1502" y="3347875"/>
          <a:ext cx="1341784" cy="134178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 err="1">
              <a:latin typeface="Roboto Condensed" panose="02000000000000000000" pitchFamily="2" charset="0"/>
              <a:ea typeface="Roboto Condensed" panose="02000000000000000000" pitchFamily="2" charset="0"/>
            </a:rPr>
            <a:t>site</a:t>
          </a:r>
          <a:endParaRPr lang="es-MX" sz="2000" kern="1200" dirty="0">
            <a:latin typeface="Roboto Condensed" panose="02000000000000000000" pitchFamily="2" charset="0"/>
            <a:ea typeface="Roboto Condensed" panose="02000000000000000000" pitchFamily="2" charset="0"/>
          </a:endParaRPr>
        </a:p>
      </dsp:txBody>
      <dsp:txXfrm>
        <a:off x="198002" y="3544375"/>
        <a:ext cx="948784" cy="94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C0EE7-459B-486D-8411-7BAEE1550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E9568A-F15C-49F8-A3E3-12477AF4F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82C36-95BE-4A61-9D9F-89B286F9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E726C-20A0-468F-B657-6209150C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68BCB-7984-4A5F-980A-02FBADA8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5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EE95E-F237-4603-92D9-AD3DCDC4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2769ED-E95E-4B60-B799-E38879EA0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00A63-9B57-4AED-9C33-E1F97337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35386-1954-4343-9010-B5496F11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A7308-6E35-4F09-9A55-F09FDCFB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67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8A3F5A-D23F-418A-A650-27E3C8B3E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B13C1C-5E9E-4B83-8E7A-B468AC45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34766-D7A9-4980-A5BB-02933CDF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3E949-D8A8-4541-8C90-8C1AD1EF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3DA2C-48E3-473F-BCB1-29507E02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99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2B682-6680-4B40-B5B2-6A9F6BD9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D8C31-D19D-438C-B2FF-89521EEF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7AAE0-D6AB-4849-8FFE-C52FD603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DD740-E0C1-4F92-A27A-8B9AAC80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13B8F-2337-4B24-8CBC-2A0680E9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82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046AA-0497-43F5-84E6-B87C6E4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6B5CC-5C03-4A9C-A72A-D9A91583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C2985-1280-43C6-8AFA-F2C14154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1B4C1-F011-4437-A723-A3CEFE13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F4459-7D9A-4B62-9BB5-EC127C23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14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737EF-A0FB-4EC1-AD67-152CDD3B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08630-D28C-4C96-B459-5E658347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8094F2-B5C8-4CBD-8492-6CF5F658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36202B-9289-481F-AA34-7BE0063E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AFA5C-CFAF-4558-A63C-827DC8DC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73822-F420-47D1-BC14-82AC1D2A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35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E0889-E3CA-4881-95A6-A58C40B8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B5B3D-5E49-41CE-AB93-72E4DAD7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148F8-0957-43D2-891E-F68619FF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AAC03C-A195-49AA-B151-4223A64DC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93E07F-2363-4507-84A6-E15DF0330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C91A36-1683-4D27-870D-A25B9121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E77A70-8B68-4E0F-81C7-F7264CCA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BB953F-C515-46C4-86F7-5A4FB472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64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1FC9E-63DA-4D0F-AB61-F092DA0D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BE7082-B016-4FB5-95F9-B8DC600D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10BF83-7BC6-4041-B0FF-F7F994E6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E9413C-C7E8-4F62-84DF-28C3119A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32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165A2D-9438-4F9B-B4A9-2E76C8D2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1F6A3E-6627-4ADA-8776-65CBBAB6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0261AB-A93A-41D8-B941-4B2A43A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4ECB61-39BE-47B0-A2B0-377AA124B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6" b="63363"/>
          <a:stretch/>
        </p:blipFill>
        <p:spPr>
          <a:xfrm rot="16200000">
            <a:off x="-2908300" y="2908300"/>
            <a:ext cx="6858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3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0A25A-C6B7-466F-B716-398992A7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CE9FB-A41D-4C34-8531-81A06A95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12BEA-EAEC-43D4-A332-29725ACE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261813-2AC6-49F0-94A2-31420E57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944C28-715D-458D-B76E-16C12B03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6E5CF9-E45B-4DCD-A9F3-4CED7852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71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B5B4F-51E6-4A48-9B4B-B48DF337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6DCF12-A864-4BD1-BC72-6C1EA6A7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4EAB76-244D-46B5-B651-6A677DF3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DFADD-32EC-414F-B2DE-5B955973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6210A7-6B46-4762-9FA5-F3C5824E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737C03-233E-473E-96E2-F3BB7989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7A4AEF-DB95-4B35-8D00-F00088F2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CED0C0-5037-49C0-BE5A-B682109D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3B374-FF94-4CE7-8455-BD875CC26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6E42-03EB-439A-894C-4F2F446146AC}" type="datetimeFigureOut">
              <a:rPr lang="es-MX" smtClean="0"/>
              <a:t>06/08/2019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170DF-CA85-4FEE-B5C6-8E134D1ED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57740-2867-4DE4-9F75-FAEB44A26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DA96-0D69-4B74-9DEB-CB0D7959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29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ED50A7-048E-46C1-9720-1ABD8654DBB3}"/>
              </a:ext>
            </a:extLst>
          </p:cNvPr>
          <p:cNvSpPr txBox="1"/>
          <p:nvPr/>
        </p:nvSpPr>
        <p:spPr>
          <a:xfrm>
            <a:off x="1133340" y="278973"/>
            <a:ext cx="9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2E3CDE-DEA8-4B7C-B372-D8B86D86DEC0}"/>
              </a:ext>
            </a:extLst>
          </p:cNvPr>
          <p:cNvSpPr txBox="1"/>
          <p:nvPr/>
        </p:nvSpPr>
        <p:spPr>
          <a:xfrm>
            <a:off x="1133340" y="753345"/>
            <a:ext cx="5344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Fases de ciclo de vida MAVEN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 se fundamenta en el concepto central de ciclo de vida de construcción (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build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lifecycle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). Esto significa que el proceso de construcción y distribución de un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artifact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 (artefacto = proyecto) concreto está definido claramente.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Existen tres ciclos de vida en el sistema: default,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clean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 y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site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. El ciclo de vida default controla el despliegue de tu proyecto, el ciclo de vida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clean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 controla la limpieza de tu proyecto, mientras que el ciclo de vida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site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 controla la creación del 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site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 de documentación de tu proyecto.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Cada uno es estos ciclos de vida de construcción está definido por una lista diferente de fases (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phases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), donde cada fase representa un estado en el ciclo de vida.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6BFE659-76C0-4E04-B0D8-25033FAC6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781981"/>
              </p:ext>
            </p:extLst>
          </p:nvPr>
        </p:nvGraphicFramePr>
        <p:xfrm>
          <a:off x="7488350" y="685988"/>
          <a:ext cx="4368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37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ED50A7-048E-46C1-9720-1ABD8654DBB3}"/>
              </a:ext>
            </a:extLst>
          </p:cNvPr>
          <p:cNvSpPr txBox="1"/>
          <p:nvPr/>
        </p:nvSpPr>
        <p:spPr>
          <a:xfrm>
            <a:off x="1133340" y="278973"/>
            <a:ext cx="9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</a:t>
            </a:r>
          </a:p>
        </p:txBody>
      </p:sp>
      <p:pic>
        <p:nvPicPr>
          <p:cNvPr id="4" name="Picture 4" descr="Maven_LifeCycle_Table">
            <a:extLst>
              <a:ext uri="{FF2B5EF4-FFF2-40B4-BE49-F238E27FC236}">
                <a16:creationId xmlns:a16="http://schemas.microsoft.com/office/drawing/2014/main" id="{A631ADC2-848A-4A50-8490-D3A8EA7A8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60" y="1540165"/>
            <a:ext cx="8023368" cy="377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3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ED50A7-048E-46C1-9720-1ABD8654DBB3}"/>
              </a:ext>
            </a:extLst>
          </p:cNvPr>
          <p:cNvSpPr txBox="1"/>
          <p:nvPr/>
        </p:nvSpPr>
        <p:spPr>
          <a:xfrm>
            <a:off x="1133340" y="278973"/>
            <a:ext cx="9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2E3CDE-DEA8-4B7C-B372-D8B86D86DEC0}"/>
              </a:ext>
            </a:extLst>
          </p:cNvPr>
          <p:cNvSpPr txBox="1"/>
          <p:nvPr/>
        </p:nvSpPr>
        <p:spPr>
          <a:xfrm>
            <a:off x="1133340" y="753345"/>
            <a:ext cx="10882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POM.xml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El fichero “pom.xml” es el núcleo una configuración de un proyecto en Maven. Simplemente es un fichero de configuración, que contiene la mayoría de la información necesaria para construir (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build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) un proyecto. Lo primero que se tiene es el espacio </a:t>
            </a:r>
            <a:r>
              <a:rPr lang="es-MX">
                <a:latin typeface="Roboto Condensed" panose="02000000000000000000" pitchFamily="2" charset="0"/>
                <a:ea typeface="Roboto Condensed" panose="02000000000000000000" pitchFamily="2" charset="0"/>
              </a:rPr>
              <a:t>de nombres</a:t>
            </a:r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B41630-19A5-4D97-8826-F2F6E536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9" t="42250" r="9366" b="41593"/>
          <a:stretch/>
        </p:blipFill>
        <p:spPr>
          <a:xfrm>
            <a:off x="1378039" y="2437325"/>
            <a:ext cx="10222901" cy="14134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36E15A-8EC5-4284-92AD-C34CF134DE75}"/>
              </a:ext>
            </a:extLst>
          </p:cNvPr>
          <p:cNvSpPr txBox="1"/>
          <p:nvPr/>
        </p:nvSpPr>
        <p:spPr>
          <a:xfrm>
            <a:off x="1133340" y="4202737"/>
            <a:ext cx="10882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Después tenemos una serie de datos que definen el artefacto.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La primera etiqueta es &lt;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modelVersion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&gt;. Es la versión del POM, para que funcione en Maven 2 y 3 requiere ser la versión “4.0.0”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86B789-5288-48F8-8861-C525983CA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90" t="40183" r="9050" b="52489"/>
          <a:stretch/>
        </p:blipFill>
        <p:spPr>
          <a:xfrm>
            <a:off x="1378038" y="5597568"/>
            <a:ext cx="10094613" cy="6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7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ED50A7-048E-46C1-9720-1ABD8654DBB3}"/>
              </a:ext>
            </a:extLst>
          </p:cNvPr>
          <p:cNvSpPr txBox="1"/>
          <p:nvPr/>
        </p:nvSpPr>
        <p:spPr>
          <a:xfrm>
            <a:off x="1133340" y="278973"/>
            <a:ext cx="9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2E3CDE-DEA8-4B7C-B372-D8B86D86DEC0}"/>
              </a:ext>
            </a:extLst>
          </p:cNvPr>
          <p:cNvSpPr txBox="1"/>
          <p:nvPr/>
        </p:nvSpPr>
        <p:spPr>
          <a:xfrm>
            <a:off x="1133340" y="753345"/>
            <a:ext cx="10882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Las etiquetas que introdujimos al crear el proyecto), son los llamados básicos que requiere un proyecto Maven:</a:t>
            </a:r>
          </a:p>
          <a:p>
            <a:pPr algn="just"/>
            <a:endParaRPr lang="es-MX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&lt;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groupId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&gt;: Nombre único que suele ser el nombre o la web de la organización. Aunque no es necesario que tenga puntos de separación en Maven, se recomienda para actúe como paquete de Java.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&lt;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artifactId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&gt;: El nombre del proyecto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&lt;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version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&gt;: La versión de nuestro proyecto. Por defecto se suele poner “0.0.1-SNAPSHOT”, aunque no pasa nada si ponemos de versión “1.0” o “3.0.1”, como queramos hacer nuestro sistema de versiones.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&lt;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packaging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&gt;: Cuando Maven construya nuestro proyecto, como queremos que sea empaquetado. Si por ejemplo ponemos “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jar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” (que es lo que pone por defecto Maven) se nos creará una biblioteca típica de Java. Otro ejemplo sería si ponemos “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war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”, que sería un empaquetado web para desplegar en un servidor.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0EFB49-7632-4806-9F16-FE610192B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0" t="27219" r="8416" b="58314"/>
          <a:stretch/>
        </p:blipFill>
        <p:spPr>
          <a:xfrm>
            <a:off x="1133340" y="3740025"/>
            <a:ext cx="10948513" cy="13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ED50A7-048E-46C1-9720-1ABD8654DBB3}"/>
              </a:ext>
            </a:extLst>
          </p:cNvPr>
          <p:cNvSpPr txBox="1"/>
          <p:nvPr/>
        </p:nvSpPr>
        <p:spPr>
          <a:xfrm>
            <a:off x="1133340" y="278973"/>
            <a:ext cx="9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2E3CDE-DEA8-4B7C-B372-D8B86D86DEC0}"/>
              </a:ext>
            </a:extLst>
          </p:cNvPr>
          <p:cNvSpPr txBox="1"/>
          <p:nvPr/>
        </p:nvSpPr>
        <p:spPr>
          <a:xfrm>
            <a:off x="1133340" y="753345"/>
            <a:ext cx="1088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Luego tenemos una etiqueta &lt;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properties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&gt; que engloba un conjunto de etiquetas. Lo que esté dentro de la etiqueta &lt;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properties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&gt; se puede decir que son variables globales que se podrán poner en otras partes del fichero POM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36E15A-8EC5-4284-92AD-C34CF134DE75}"/>
              </a:ext>
            </a:extLst>
          </p:cNvPr>
          <p:cNvSpPr txBox="1"/>
          <p:nvPr/>
        </p:nvSpPr>
        <p:spPr>
          <a:xfrm>
            <a:off x="1133340" y="2657275"/>
            <a:ext cx="1088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Relación por dependencias &lt;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dependencies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&gt;: Es la que tenemos en el ejemplo. Engloba todas las dependencias, por ello tendremos cada dependencia separada por &lt;</a:t>
            </a:r>
            <a:r>
              <a:rPr lang="es-MX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dependency</a:t>
            </a:r>
            <a:r>
              <a:rPr lang="es-MX" dirty="0">
                <a:latin typeface="Roboto Condensed" panose="02000000000000000000" pitchFamily="2" charset="0"/>
                <a:ea typeface="Roboto Condensed" panose="02000000000000000000" pitchFamily="2" charset="0"/>
              </a:rPr>
              <a:t>&gt; (notar que es singular).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2F97D4-7D01-41D7-B9E1-ADDAA3454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6" t="48262" r="8627" b="38712"/>
          <a:stretch/>
        </p:blipFill>
        <p:spPr>
          <a:xfrm>
            <a:off x="1133340" y="1504716"/>
            <a:ext cx="10994238" cy="12003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8B5BC4-8BEA-4D24-8523-8DB5E0806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85" t="50000" r="8838" b="25434"/>
          <a:stretch/>
        </p:blipFill>
        <p:spPr>
          <a:xfrm>
            <a:off x="1133340" y="3429000"/>
            <a:ext cx="10992722" cy="22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88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478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Courtois</dc:creator>
  <cp:lastModifiedBy>Israel Courtois</cp:lastModifiedBy>
  <cp:revision>26</cp:revision>
  <dcterms:created xsi:type="dcterms:W3CDTF">2019-08-05T04:01:27Z</dcterms:created>
  <dcterms:modified xsi:type="dcterms:W3CDTF">2019-08-06T17:01:06Z</dcterms:modified>
</cp:coreProperties>
</file>