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2"/>
  </p:notesMasterIdLst>
  <p:sldIdLst>
    <p:sldId id="257" r:id="rId2"/>
    <p:sldId id="265" r:id="rId3"/>
    <p:sldId id="271" r:id="rId4"/>
    <p:sldId id="272" r:id="rId5"/>
    <p:sldId id="273" r:id="rId6"/>
    <p:sldId id="275" r:id="rId7"/>
    <p:sldId id="302" r:id="rId8"/>
    <p:sldId id="276" r:id="rId9"/>
    <p:sldId id="277" r:id="rId10"/>
    <p:sldId id="278"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FF77A-627E-45A2-BD6E-EC65A1D9B754}" type="datetimeFigureOut">
              <a:rPr lang="es-MX" smtClean="0"/>
              <a:t>07/08/2019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0D0F3-EACD-4593-B5FF-A87F339D3CE2}" type="slidenum">
              <a:rPr lang="es-MX" smtClean="0"/>
              <a:t>‹Nº›</a:t>
            </a:fld>
            <a:endParaRPr lang="es-MX"/>
          </a:p>
        </p:txBody>
      </p:sp>
    </p:spTree>
    <p:extLst>
      <p:ext uri="{BB962C8B-B14F-4D97-AF65-F5344CB8AC3E}">
        <p14:creationId xmlns:p14="http://schemas.microsoft.com/office/powerpoint/2010/main" val="33099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C0EE7-459B-486D-8411-7BAEE15505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7E9568A-F15C-49F8-A3E3-12477AF4F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D582C36-95BE-4A61-9D9F-89B286F9583E}"/>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A06E726C-20A0-468F-B657-6209150C5A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168BCB-7984-4A5F-980A-02FBADA8A5FA}"/>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4665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E95E-F237-4603-92D9-AD3DCDC44B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22769ED-E95E-4B60-B799-E38879EA045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A00A63-9B57-4AED-9C33-E1F97337CA8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14735386-1954-4343-9010-B5496F112C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0A7308-6E35-4F09-9A55-F09FDCFBAA0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3156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08A3F5A-D23F-418A-A650-27E3C8B3EA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B13C1C-5E9E-4B83-8E7A-B468AC456D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834766-D7A9-4980-A5BB-02933CDFB612}"/>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2263E949-D8A8-4541-8C90-8C1AD1EFDB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D3DA2C-48E3-473F-BCB1-29507E02FB28}"/>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4919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2B682-6680-4B40-B5B2-6A9F6BD962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CD8C31-D19D-438C-B2FF-89521EEFD6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A87AAE0-D6AB-4849-8FFE-C52FD603FE6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BC2DD740-E0C1-4F92-A27A-8B9AAC80DE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713B8F-2337-4B24-8CBC-2A0680E9966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7838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046AA-0497-43F5-84E6-B87C6E4CDC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A6B5CC-5C03-4A9C-A72A-D9A91583C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1C2985-1280-43C6-8AFA-F2C14154DFEF}"/>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55B1B4C1-F011-4437-A723-A3CEFE1322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9F4459-7D9A-4B62-9BB5-EC127C23FB6F}"/>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13614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737EF-A0FB-4EC1-AD67-152CDD3B70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BC08630-D28C-4C96-B459-5E65834701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38094F2-B5C8-4CBD-8492-6CF5F658D2C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36202B-9289-481F-AA34-7BE0063E6F95}"/>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7A2AFA5C-CFAF-4558-A63C-827DC8DC2B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C73822-F420-47D1-BC14-82AC1D2A34F7}"/>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39835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E0889-E3CA-4881-95A6-A58C40B868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EB5B3D-5E49-41CE-AB93-72E4DAD72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A7148F8-0957-43D2-891E-F68619FFAF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FAAC03C-A195-49AA-B151-4223A64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93E07F-2363-4507-84A6-E15DF033003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AC91A36-1683-4D27-870D-A25B9121475D}"/>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8" name="Marcador de pie de página 7">
            <a:extLst>
              <a:ext uri="{FF2B5EF4-FFF2-40B4-BE49-F238E27FC236}">
                <a16:creationId xmlns:a16="http://schemas.microsoft.com/office/drawing/2014/main" id="{83E77A70-8B68-4E0F-81C7-F7264CCAC8F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EBB953F-C515-46C4-86F7-5A4FB472ACB0}"/>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63064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1FC9E-63DA-4D0F-AB61-F092DA0D42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2BE7082-B016-4FB5-95F9-B8DC600D97DC}"/>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4" name="Marcador de pie de página 3">
            <a:extLst>
              <a:ext uri="{FF2B5EF4-FFF2-40B4-BE49-F238E27FC236}">
                <a16:creationId xmlns:a16="http://schemas.microsoft.com/office/drawing/2014/main" id="{7E10BF83-7BC6-4041-B0FF-F7F994E6AAD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8E9413C-C7E8-4F62-84DF-28C3119AA81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22232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165A2D-9438-4F9B-B4A9-2E76C8D2BEFD}"/>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3" name="Marcador de pie de página 2">
            <a:extLst>
              <a:ext uri="{FF2B5EF4-FFF2-40B4-BE49-F238E27FC236}">
                <a16:creationId xmlns:a16="http://schemas.microsoft.com/office/drawing/2014/main" id="{C61F6A3E-6627-4ADA-8776-65CBBAB6872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10261AB-A93A-41D8-B941-4B2A43A6DB1A}"/>
              </a:ext>
            </a:extLst>
          </p:cNvPr>
          <p:cNvSpPr>
            <a:spLocks noGrp="1"/>
          </p:cNvSpPr>
          <p:nvPr>
            <p:ph type="sldNum" sz="quarter" idx="12"/>
          </p:nvPr>
        </p:nvSpPr>
        <p:spPr/>
        <p:txBody>
          <a:bodyPr/>
          <a:lstStyle/>
          <a:p>
            <a:fld id="{D8E2DA96-0D69-4B74-9DEB-CB0D7959DDE8}" type="slidenum">
              <a:rPr lang="es-MX" smtClean="0"/>
              <a:t>‹Nº›</a:t>
            </a:fld>
            <a:endParaRPr lang="es-MX"/>
          </a:p>
        </p:txBody>
      </p:sp>
      <p:pic>
        <p:nvPicPr>
          <p:cNvPr id="6" name="Imagen 5">
            <a:extLst>
              <a:ext uri="{FF2B5EF4-FFF2-40B4-BE49-F238E27FC236}">
                <a16:creationId xmlns:a16="http://schemas.microsoft.com/office/drawing/2014/main" id="{2B4ECB61-39BE-47B0-A2B0-377AA124B4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166" b="63363"/>
          <a:stretch/>
        </p:blipFill>
        <p:spPr>
          <a:xfrm rot="16200000">
            <a:off x="-2908300" y="2908300"/>
            <a:ext cx="6858000" cy="1041400"/>
          </a:xfrm>
          <a:prstGeom prst="rect">
            <a:avLst/>
          </a:prstGeom>
        </p:spPr>
      </p:pic>
    </p:spTree>
    <p:extLst>
      <p:ext uri="{BB962C8B-B14F-4D97-AF65-F5344CB8AC3E}">
        <p14:creationId xmlns:p14="http://schemas.microsoft.com/office/powerpoint/2010/main" val="74053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0A25A-C6B7-466F-B716-398992A7E3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2FCE9FB-A41D-4C34-8531-81A06A950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AD12BEA-EAEC-43D4-A332-29725ACE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261813-2AC6-49F0-94A2-31420E573E2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80944C28-715D-458D-B76E-16C12B0375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6E5CF9-E45B-4DCD-A9F3-4CED7852183C}"/>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5727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B5B4F-51E6-4A48-9B4B-B48DF33700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96DCF12-A864-4BD1-BC72-6C1EA6A76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44EAB76-244D-46B5-B651-6A677DF3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DDFADD-32EC-414F-B2DE-5B9559732644}"/>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896210A7-6B46-4762-9FA5-F3C5824EDD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37C03-233E-473E-96E2-F3BB7989C85E}"/>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795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7A4AEF-DB95-4B35-8D00-F00088F26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CED0C0-5037-49C0-BE5A-B682109D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3B374-FF94-4CE7-8455-BD875CC26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328170DF-CA85-4FEE-B5C6-8E134D1ED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D57740-2867-4DE4-9F75-FAEB44A2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2DA96-0D69-4B74-9DEB-CB0D7959DDE8}" type="slidenum">
              <a:rPr lang="es-MX" smtClean="0"/>
              <a:t>‹Nº›</a:t>
            </a:fld>
            <a:endParaRPr lang="es-MX"/>
          </a:p>
        </p:txBody>
      </p:sp>
    </p:spTree>
    <p:extLst>
      <p:ext uri="{BB962C8B-B14F-4D97-AF65-F5344CB8AC3E}">
        <p14:creationId xmlns:p14="http://schemas.microsoft.com/office/powerpoint/2010/main" val="37312949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GIT</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39" y="753345"/>
            <a:ext cx="10901967" cy="286232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Git, es un software de control de versiones, la cual se define como la gestión de los diversos cambios que se realizan sobre los elementos de algún producto o una configuración del mismo es decir a la gestión de los diversos cambios que se realizan sobre los elementos de algún producto o una configuración, es lo que se hace al momento de estar desarrollando un software o una página web. Exactamente es eso que se hace cuando se sube y actualiza código en la nube, o se le añade alguna parte o simplemente se le editan cosas que no funcionan como deberían o se esperaría.</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Y, entonces ¿a que le llamamos sistema de control de versiones? Son todas las herramientas que nos permiten hacer todas esas modificaciones antes mencionadas en nuestro código y hacen que sea más fácil la administración de las distintas versiones de cada producto desarrollado; como Git.</a:t>
            </a:r>
          </a:p>
          <a:p>
            <a:pPr algn="just"/>
            <a:endParaRPr lang="es-MX" dirty="0">
              <a:latin typeface="Roboto Condensed" panose="02000000000000000000" pitchFamily="2" charset="0"/>
              <a:ea typeface="Roboto Condensed" panose="02000000000000000000" pitchFamily="2" charset="0"/>
            </a:endParaRPr>
          </a:p>
        </p:txBody>
      </p:sp>
      <p:pic>
        <p:nvPicPr>
          <p:cNvPr id="5" name="Picture 2" descr="Resultado de imagen para git">
            <a:extLst>
              <a:ext uri="{FF2B5EF4-FFF2-40B4-BE49-F238E27FC236}">
                <a16:creationId xmlns:a16="http://schemas.microsoft.com/office/drawing/2014/main" id="{A46CFF2C-D047-46ED-AC33-06F134F6C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45" t="31361" r="21483" b="31122"/>
          <a:stretch/>
        </p:blipFill>
        <p:spPr bwMode="auto">
          <a:xfrm>
            <a:off x="9562561" y="3615667"/>
            <a:ext cx="2228046" cy="9510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n para git">
            <a:extLst>
              <a:ext uri="{FF2B5EF4-FFF2-40B4-BE49-F238E27FC236}">
                <a16:creationId xmlns:a16="http://schemas.microsoft.com/office/drawing/2014/main" id="{BA738765-19C2-4CD7-A4B7-FEFE33276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467" y="3417651"/>
            <a:ext cx="5331855" cy="344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3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Ventajas de Git</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1477328"/>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Personas que no quieren depender de una conexión de red permanente, pues quieren trabajar el proyecto desde cualquier lugar.</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Seguridad en caso de fallo o pérdida de los repositorios principales.</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No se necesitan contar con permisos especiales de lectura y escritura para los diferentes directorios (aunque, de ser así, será posible y complejo implementarlo).</a:t>
            </a:r>
          </a:p>
        </p:txBody>
      </p:sp>
      <p:sp>
        <p:nvSpPr>
          <p:cNvPr id="4" name="CuadroTexto 3">
            <a:extLst>
              <a:ext uri="{FF2B5EF4-FFF2-40B4-BE49-F238E27FC236}">
                <a16:creationId xmlns:a16="http://schemas.microsoft.com/office/drawing/2014/main" id="{2AF4A064-FAD6-407F-93DC-12A45358B39B}"/>
              </a:ext>
            </a:extLst>
          </p:cNvPr>
          <p:cNvSpPr txBox="1"/>
          <p:nvPr/>
        </p:nvSpPr>
        <p:spPr>
          <a:xfrm>
            <a:off x="1133340" y="2569266"/>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Ventajas de SVN</a:t>
            </a:r>
          </a:p>
        </p:txBody>
      </p:sp>
      <p:sp>
        <p:nvSpPr>
          <p:cNvPr id="5" name="CuadroTexto 4">
            <a:extLst>
              <a:ext uri="{FF2B5EF4-FFF2-40B4-BE49-F238E27FC236}">
                <a16:creationId xmlns:a16="http://schemas.microsoft.com/office/drawing/2014/main" id="{4FED6949-1B89-4BF4-B0BA-EBE24F34C4A6}"/>
              </a:ext>
            </a:extLst>
          </p:cNvPr>
          <p:cNvSpPr txBox="1"/>
          <p:nvPr/>
        </p:nvSpPr>
        <p:spPr>
          <a:xfrm>
            <a:off x="1133340" y="3043638"/>
            <a:ext cx="10908405" cy="1477328"/>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Personas que necesitan permisos de acceso basados en rutas de acceso para las diferentes áreas del proyecto.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Se desea agrupar todo el trabajo en un solo lugar.</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Trabajan con numerosos archivos binarios de gran tamaño.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También se quiere guardar la estructura de los directorios vacíos (estos son rechazados por Git, debido a que no contienen ningún tipo de contenido).</a:t>
            </a:r>
          </a:p>
        </p:txBody>
      </p:sp>
    </p:spTree>
    <p:extLst>
      <p:ext uri="{BB962C8B-B14F-4D97-AF65-F5344CB8AC3E}">
        <p14:creationId xmlns:p14="http://schemas.microsoft.com/office/powerpoint/2010/main" val="412289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Características de Git</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5988677" cy="3693319"/>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Algunas de las características más importantes de Git son:</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Rapidez en la gestión de ramas, debido a que Git nos dice que un cambio será fusionado mucho más frecuentemente de lo que se escribe originalmente.</a:t>
            </a:r>
          </a:p>
          <a:p>
            <a:pPr marL="285750"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Gestión distribuida; Los cambios se importan como ramas adicionales y pueden ser fusionados de la misma manera como se hace en la rama local.</a:t>
            </a:r>
          </a:p>
          <a:p>
            <a:pPr marL="285750"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Gestión eficiente de proyectos grandes.</a:t>
            </a:r>
          </a:p>
          <a:p>
            <a:pPr marL="285750"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285750"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Realmacenamiento</a:t>
            </a:r>
            <a:r>
              <a:rPr lang="es-MX" dirty="0">
                <a:latin typeface="Roboto Condensed" panose="02000000000000000000" pitchFamily="2" charset="0"/>
                <a:ea typeface="Roboto Condensed" panose="02000000000000000000" pitchFamily="2" charset="0"/>
              </a:rPr>
              <a:t> periódico en paquetes.</a:t>
            </a:r>
          </a:p>
        </p:txBody>
      </p:sp>
      <p:pic>
        <p:nvPicPr>
          <p:cNvPr id="5" name="Imagen 4">
            <a:extLst>
              <a:ext uri="{FF2B5EF4-FFF2-40B4-BE49-F238E27FC236}">
                <a16:creationId xmlns:a16="http://schemas.microsoft.com/office/drawing/2014/main" id="{8317EE0F-102E-45BB-B05F-DFE2D149AFE3}"/>
              </a:ext>
            </a:extLst>
          </p:cNvPr>
          <p:cNvPicPr>
            <a:picLocks noChangeAspect="1"/>
          </p:cNvPicPr>
          <p:nvPr/>
        </p:nvPicPr>
        <p:blipFill>
          <a:blip r:embed="rId2"/>
          <a:stretch>
            <a:fillRect/>
          </a:stretch>
        </p:blipFill>
        <p:spPr>
          <a:xfrm>
            <a:off x="7379728" y="1328737"/>
            <a:ext cx="4438650" cy="4200525"/>
          </a:xfrm>
          <a:prstGeom prst="rect">
            <a:avLst/>
          </a:prstGeom>
        </p:spPr>
      </p:pic>
    </p:spTree>
    <p:extLst>
      <p:ext uri="{BB962C8B-B14F-4D97-AF65-F5344CB8AC3E}">
        <p14:creationId xmlns:p14="http://schemas.microsoft.com/office/powerpoint/2010/main" val="27152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Flujo de trabajo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92333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Tu repositorio local esta compuesto por tres "árboles" administrados por </a:t>
            </a:r>
            <a:r>
              <a:rPr lang="es-MX" dirty="0" err="1">
                <a:latin typeface="Roboto Condensed" panose="02000000000000000000" pitchFamily="2" charset="0"/>
                <a:ea typeface="Roboto Condensed" panose="02000000000000000000" pitchFamily="2" charset="0"/>
              </a:rPr>
              <a:t>git</a:t>
            </a:r>
            <a:r>
              <a:rPr lang="es-MX" dirty="0">
                <a:latin typeface="Roboto Condensed" panose="02000000000000000000" pitchFamily="2" charset="0"/>
                <a:ea typeface="Roboto Condensed" panose="02000000000000000000" pitchFamily="2" charset="0"/>
              </a:rPr>
              <a:t>. El primero es tu </a:t>
            </a:r>
            <a:r>
              <a:rPr lang="es-MX" b="1" dirty="0">
                <a:latin typeface="Roboto Condensed" panose="02000000000000000000" pitchFamily="2" charset="0"/>
                <a:ea typeface="Roboto Condensed" panose="02000000000000000000" pitchFamily="2" charset="0"/>
              </a:rPr>
              <a:t>Directorio de trabajo </a:t>
            </a:r>
            <a:r>
              <a:rPr lang="es-MX" dirty="0">
                <a:latin typeface="Roboto Condensed" panose="02000000000000000000" pitchFamily="2" charset="0"/>
                <a:ea typeface="Roboto Condensed" panose="02000000000000000000" pitchFamily="2" charset="0"/>
              </a:rPr>
              <a:t>que contiene los archivos, el segundo es el </a:t>
            </a:r>
            <a:r>
              <a:rPr lang="es-MX" b="1" dirty="0" err="1">
                <a:latin typeface="Roboto Condensed" panose="02000000000000000000" pitchFamily="2" charset="0"/>
                <a:ea typeface="Roboto Condensed" panose="02000000000000000000" pitchFamily="2" charset="0"/>
              </a:rPr>
              <a:t>Index</a:t>
            </a:r>
            <a:r>
              <a:rPr lang="es-MX" dirty="0">
                <a:latin typeface="Roboto Condensed" panose="02000000000000000000" pitchFamily="2" charset="0"/>
                <a:ea typeface="Roboto Condensed" panose="02000000000000000000" pitchFamily="2" charset="0"/>
              </a:rPr>
              <a:t> que </a:t>
            </a:r>
            <a:r>
              <a:rPr lang="es-MX" dirty="0" err="1">
                <a:latin typeface="Roboto Condensed" panose="02000000000000000000" pitchFamily="2" charset="0"/>
                <a:ea typeface="Roboto Condensed" panose="02000000000000000000" pitchFamily="2" charset="0"/>
              </a:rPr>
              <a:t>actua</a:t>
            </a:r>
            <a:r>
              <a:rPr lang="es-MX" dirty="0">
                <a:latin typeface="Roboto Condensed" panose="02000000000000000000" pitchFamily="2" charset="0"/>
                <a:ea typeface="Roboto Condensed" panose="02000000000000000000" pitchFamily="2" charset="0"/>
              </a:rPr>
              <a:t> como una zona intermedia, y el último es el </a:t>
            </a:r>
            <a:r>
              <a:rPr lang="es-MX" b="1" dirty="0">
                <a:latin typeface="Roboto Condensed" panose="02000000000000000000" pitchFamily="2" charset="0"/>
                <a:ea typeface="Roboto Condensed" panose="02000000000000000000" pitchFamily="2" charset="0"/>
              </a:rPr>
              <a:t>HEAD</a:t>
            </a:r>
            <a:r>
              <a:rPr lang="es-MX" dirty="0">
                <a:latin typeface="Roboto Condensed" panose="02000000000000000000" pitchFamily="2" charset="0"/>
                <a:ea typeface="Roboto Condensed" panose="02000000000000000000" pitchFamily="2" charset="0"/>
              </a:rPr>
              <a:t> que apunta al último </a:t>
            </a:r>
            <a:r>
              <a:rPr lang="es-MX" dirty="0" err="1">
                <a:latin typeface="Roboto Condensed" panose="02000000000000000000" pitchFamily="2" charset="0"/>
                <a:ea typeface="Roboto Condensed" panose="02000000000000000000" pitchFamily="2" charset="0"/>
              </a:rPr>
              <a:t>commit</a:t>
            </a:r>
            <a:r>
              <a:rPr lang="es-MX" dirty="0">
                <a:latin typeface="Roboto Condensed" panose="02000000000000000000" pitchFamily="2" charset="0"/>
                <a:ea typeface="Roboto Condensed" panose="02000000000000000000" pitchFamily="2" charset="0"/>
              </a:rPr>
              <a:t> realizado.</a:t>
            </a:r>
          </a:p>
        </p:txBody>
      </p:sp>
      <p:pic>
        <p:nvPicPr>
          <p:cNvPr id="18435" name="Picture 3">
            <a:extLst>
              <a:ext uri="{FF2B5EF4-FFF2-40B4-BE49-F238E27FC236}">
                <a16:creationId xmlns:a16="http://schemas.microsoft.com/office/drawing/2014/main" id="{7E06E7F8-C954-4053-A466-6E9068BB7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783" y="1905000"/>
            <a:ext cx="85725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6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Ramas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92333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Las ramas son utilizadas para desarrollar funcionalidades aisladas unas de otras. La rama master es la rama "por defecto" cuando creas un repositorio. Crea nuevas ramas durante el desarrollo y fusiónalas a la rama principal cuando termines.</a:t>
            </a:r>
          </a:p>
        </p:txBody>
      </p:sp>
      <p:pic>
        <p:nvPicPr>
          <p:cNvPr id="19458" name="Picture 2">
            <a:extLst>
              <a:ext uri="{FF2B5EF4-FFF2-40B4-BE49-F238E27FC236}">
                <a16:creationId xmlns:a16="http://schemas.microsoft.com/office/drawing/2014/main" id="{FF5961B0-E864-4C25-B877-ED6F3505A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600" y="2111062"/>
            <a:ext cx="85725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5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err="1">
                <a:latin typeface="Roboto Condensed" panose="02000000000000000000" pitchFamily="2" charset="0"/>
                <a:ea typeface="Roboto Condensed" panose="02000000000000000000" pitchFamily="2" charset="0"/>
              </a:rPr>
              <a:t>Best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practice</a:t>
            </a:r>
            <a:endParaRPr lang="es-MX" dirty="0">
              <a:latin typeface="Roboto Condensed" panose="02000000000000000000" pitchFamily="2" charset="0"/>
              <a:ea typeface="Roboto Condensed" panose="02000000000000000000" pitchFamily="2" charset="0"/>
            </a:endParaRP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590931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Cada desarrollador o equipo de desarrollo puede hacer uso de Git de la forma que le parezca más conveniente. Sin embargo una buena práctica es la siguiente, utilizando 4 tipos de ramas: Master,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Features</a:t>
            </a:r>
            <a:r>
              <a:rPr lang="es-MX" dirty="0">
                <a:latin typeface="Roboto Condensed" panose="02000000000000000000" pitchFamily="2" charset="0"/>
                <a:ea typeface="Roboto Condensed" panose="02000000000000000000" pitchFamily="2" charset="0"/>
              </a:rPr>
              <a:t>, y </a:t>
            </a:r>
            <a:r>
              <a:rPr lang="es-MX" dirty="0" err="1">
                <a:latin typeface="Roboto Condensed" panose="02000000000000000000" pitchFamily="2" charset="0"/>
                <a:ea typeface="Roboto Condensed" panose="02000000000000000000" pitchFamily="2" charset="0"/>
              </a:rPr>
              <a:t>Hotfix</a:t>
            </a:r>
            <a:r>
              <a:rPr lang="es-MX" dirty="0">
                <a:latin typeface="Roboto Condensed" panose="02000000000000000000" pitchFamily="2" charset="0"/>
                <a:ea typeface="Roboto Condensed" panose="02000000000000000000" pitchFamily="2" charset="0"/>
              </a:rPr>
              <a:t>.</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Master:</a:t>
            </a:r>
          </a:p>
          <a:p>
            <a:pPr algn="just"/>
            <a:r>
              <a:rPr lang="es-MX" dirty="0">
                <a:latin typeface="Roboto Condensed" panose="02000000000000000000" pitchFamily="2" charset="0"/>
                <a:ea typeface="Roboto Condensed" panose="02000000000000000000" pitchFamily="2" charset="0"/>
              </a:rPr>
              <a:t>Es la rama principal. Contiene el repositorio que se encuentra publicado en producción, por lo que debe estar siempre estable.</a:t>
            </a:r>
          </a:p>
          <a:p>
            <a:pPr algn="just"/>
            <a:endParaRPr lang="es-MX" dirty="0">
              <a:latin typeface="Roboto Condensed" panose="02000000000000000000" pitchFamily="2" charset="0"/>
              <a:ea typeface="Roboto Condensed" panose="02000000000000000000" pitchFamily="2" charset="0"/>
            </a:endParaRPr>
          </a:p>
          <a:p>
            <a:pPr algn="just"/>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a:t>
            </a:r>
          </a:p>
          <a:p>
            <a:pPr algn="just"/>
            <a:r>
              <a:rPr lang="es-MX" dirty="0">
                <a:latin typeface="Roboto Condensed" panose="02000000000000000000" pitchFamily="2" charset="0"/>
                <a:ea typeface="Roboto Condensed" panose="02000000000000000000" pitchFamily="2" charset="0"/>
              </a:rPr>
              <a:t>Es una rama sacada de Master. Es la rama de integración, todas las nuevas funcionalidades se deben integrar en esta rama. Luego que se realice la integración y se corrijan los errores (en caso de haber alguno), es decir que la rama se encuentre estable, se puede hacer un </a:t>
            </a:r>
            <a:r>
              <a:rPr lang="es-MX" dirty="0" err="1">
                <a:latin typeface="Roboto Condensed" panose="02000000000000000000" pitchFamily="2" charset="0"/>
                <a:ea typeface="Roboto Condensed" panose="02000000000000000000" pitchFamily="2" charset="0"/>
              </a:rPr>
              <a:t>merge</a:t>
            </a:r>
            <a:r>
              <a:rPr lang="es-MX" dirty="0">
                <a:latin typeface="Roboto Condensed" panose="02000000000000000000" pitchFamily="2" charset="0"/>
                <a:ea typeface="Roboto Condensed" panose="02000000000000000000" pitchFamily="2" charset="0"/>
              </a:rPr>
              <a:t> de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sobre la rama Master.</a:t>
            </a:r>
          </a:p>
          <a:p>
            <a:pPr algn="just"/>
            <a:endParaRPr lang="es-MX" dirty="0">
              <a:latin typeface="Roboto Condensed" panose="02000000000000000000" pitchFamily="2" charset="0"/>
              <a:ea typeface="Roboto Condensed" panose="02000000000000000000" pitchFamily="2" charset="0"/>
            </a:endParaRPr>
          </a:p>
          <a:p>
            <a:pPr algn="just"/>
            <a:r>
              <a:rPr lang="es-MX" dirty="0" err="1">
                <a:latin typeface="Roboto Condensed" panose="02000000000000000000" pitchFamily="2" charset="0"/>
                <a:ea typeface="Roboto Condensed" panose="02000000000000000000" pitchFamily="2" charset="0"/>
              </a:rPr>
              <a:t>Features</a:t>
            </a:r>
            <a:r>
              <a:rPr lang="es-MX" dirty="0">
                <a:latin typeface="Roboto Condensed" panose="02000000000000000000" pitchFamily="2" charset="0"/>
                <a:ea typeface="Roboto Condensed" panose="02000000000000000000" pitchFamily="2" charset="0"/>
              </a:rPr>
              <a:t>:</a:t>
            </a:r>
          </a:p>
          <a:p>
            <a:pPr algn="just"/>
            <a:r>
              <a:rPr lang="es-MX" dirty="0">
                <a:latin typeface="Roboto Condensed" panose="02000000000000000000" pitchFamily="2" charset="0"/>
                <a:ea typeface="Roboto Condensed" panose="02000000000000000000" pitchFamily="2" charset="0"/>
              </a:rPr>
              <a:t>Cada nueva funcionalidad se debe realizar en una rama nueva, específica para esa funcionalidad. Estas se deben sacar de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Una vez que la funcionalidad esté desarrollada, se hace un </a:t>
            </a:r>
            <a:r>
              <a:rPr lang="es-MX" dirty="0" err="1">
                <a:latin typeface="Roboto Condensed" panose="02000000000000000000" pitchFamily="2" charset="0"/>
                <a:ea typeface="Roboto Condensed" panose="02000000000000000000" pitchFamily="2" charset="0"/>
              </a:rPr>
              <a:t>merge</a:t>
            </a:r>
            <a:r>
              <a:rPr lang="es-MX" dirty="0">
                <a:latin typeface="Roboto Condensed" panose="02000000000000000000" pitchFamily="2" charset="0"/>
                <a:ea typeface="Roboto Condensed" panose="02000000000000000000" pitchFamily="2" charset="0"/>
              </a:rPr>
              <a:t> de la rama sobre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donde se integrará con las demás funcionalidades.</a:t>
            </a:r>
          </a:p>
          <a:p>
            <a:pPr algn="just"/>
            <a:endParaRPr lang="es-MX" dirty="0">
              <a:latin typeface="Roboto Condensed" panose="02000000000000000000" pitchFamily="2" charset="0"/>
              <a:ea typeface="Roboto Condensed" panose="02000000000000000000" pitchFamily="2" charset="0"/>
            </a:endParaRPr>
          </a:p>
          <a:p>
            <a:pPr algn="just"/>
            <a:r>
              <a:rPr lang="es-MX" dirty="0" err="1">
                <a:latin typeface="Roboto Condensed" panose="02000000000000000000" pitchFamily="2" charset="0"/>
                <a:ea typeface="Roboto Condensed" panose="02000000000000000000" pitchFamily="2" charset="0"/>
              </a:rPr>
              <a:t>Hotfix</a:t>
            </a:r>
            <a:r>
              <a:rPr lang="es-MX" dirty="0">
                <a:latin typeface="Roboto Condensed" panose="02000000000000000000" pitchFamily="2" charset="0"/>
                <a:ea typeface="Roboto Condensed" panose="02000000000000000000" pitchFamily="2" charset="0"/>
              </a:rPr>
              <a:t>:</a:t>
            </a:r>
          </a:p>
          <a:p>
            <a:pPr algn="just"/>
            <a:r>
              <a:rPr lang="es-MX" dirty="0">
                <a:latin typeface="Roboto Condensed" panose="02000000000000000000" pitchFamily="2" charset="0"/>
                <a:ea typeface="Roboto Condensed" panose="02000000000000000000" pitchFamily="2" charset="0"/>
              </a:rPr>
              <a:t>Son errores de software que surgen en producción, por lo que se deben arreglar y publicar de forma urgente. Es por ello, que son ramas sacadas de Master. Una vez corregido el error, se debe hacer una unificación de la rama sobre Master. Al final, para que no quede desactualizada, se debe realizar la unificación de Master sobre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a:t>
            </a:r>
          </a:p>
        </p:txBody>
      </p:sp>
    </p:spTree>
    <p:extLst>
      <p:ext uri="{BB962C8B-B14F-4D97-AF65-F5344CB8AC3E}">
        <p14:creationId xmlns:p14="http://schemas.microsoft.com/office/powerpoint/2010/main" val="278168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Comandos útiles</a:t>
            </a:r>
          </a:p>
        </p:txBody>
      </p:sp>
      <p:pic>
        <p:nvPicPr>
          <p:cNvPr id="4" name="Imagen 3">
            <a:extLst>
              <a:ext uri="{FF2B5EF4-FFF2-40B4-BE49-F238E27FC236}">
                <a16:creationId xmlns:a16="http://schemas.microsoft.com/office/drawing/2014/main" id="{90B82354-226A-46CF-9B3E-39A06FD80B79}"/>
              </a:ext>
            </a:extLst>
          </p:cNvPr>
          <p:cNvPicPr>
            <a:picLocks noChangeAspect="1"/>
          </p:cNvPicPr>
          <p:nvPr/>
        </p:nvPicPr>
        <p:blipFill rotWithShape="1">
          <a:blip r:embed="rId2"/>
          <a:srcRect l="14260" t="18013" r="1444" b="9840"/>
          <a:stretch/>
        </p:blipFill>
        <p:spPr>
          <a:xfrm>
            <a:off x="1133341" y="648305"/>
            <a:ext cx="10187986" cy="4902489"/>
          </a:xfrm>
          <a:prstGeom prst="rect">
            <a:avLst/>
          </a:prstGeom>
        </p:spPr>
      </p:pic>
    </p:spTree>
    <p:extLst>
      <p:ext uri="{BB962C8B-B14F-4D97-AF65-F5344CB8AC3E}">
        <p14:creationId xmlns:p14="http://schemas.microsoft.com/office/powerpoint/2010/main" val="165484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Comandos útiles</a:t>
            </a:r>
          </a:p>
        </p:txBody>
      </p:sp>
      <p:pic>
        <p:nvPicPr>
          <p:cNvPr id="3" name="Imagen 2">
            <a:extLst>
              <a:ext uri="{FF2B5EF4-FFF2-40B4-BE49-F238E27FC236}">
                <a16:creationId xmlns:a16="http://schemas.microsoft.com/office/drawing/2014/main" id="{1D2AC17F-0223-40A2-A3D3-A57D2AF53406}"/>
              </a:ext>
            </a:extLst>
          </p:cNvPr>
          <p:cNvPicPr>
            <a:picLocks noChangeAspect="1"/>
          </p:cNvPicPr>
          <p:nvPr/>
        </p:nvPicPr>
        <p:blipFill rotWithShape="1">
          <a:blip r:embed="rId2"/>
          <a:srcRect l="14260" t="9433" r="1549" b="37458"/>
          <a:stretch/>
        </p:blipFill>
        <p:spPr>
          <a:xfrm>
            <a:off x="1133340" y="648305"/>
            <a:ext cx="10264462" cy="3640360"/>
          </a:xfrm>
          <a:prstGeom prst="rect">
            <a:avLst/>
          </a:prstGeom>
        </p:spPr>
      </p:pic>
    </p:spTree>
    <p:extLst>
      <p:ext uri="{BB962C8B-B14F-4D97-AF65-F5344CB8AC3E}">
        <p14:creationId xmlns:p14="http://schemas.microsoft.com/office/powerpoint/2010/main" val="86552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SVN</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55628" cy="2308324"/>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SVN se basa en un sistema de control de versiones centralizado. Esto significa que existe un almacén central de datos (el repositorio) accesible a todos los usuarios. Dado que los cambios realizados no pueden ser fusionados entre sí, el sistema evita que dos usuarios puedan editar un mismo archivo al mismo tiempo. El proceso es muy simple, cuando uno de los usuarios accede a un archivo, el sistema lo marca automáticamente como de solo lectura para los demás. Además, Apache </a:t>
            </a:r>
            <a:r>
              <a:rPr lang="es-MX" dirty="0" err="1">
                <a:latin typeface="Roboto Condensed" panose="02000000000000000000" pitchFamily="2" charset="0"/>
                <a:ea typeface="Roboto Condensed" panose="02000000000000000000" pitchFamily="2" charset="0"/>
              </a:rPr>
              <a:t>Subversion</a:t>
            </a:r>
            <a:r>
              <a:rPr lang="es-MX" dirty="0">
                <a:latin typeface="Roboto Condensed" panose="02000000000000000000" pitchFamily="2" charset="0"/>
                <a:ea typeface="Roboto Condensed" panose="02000000000000000000" pitchFamily="2" charset="0"/>
              </a:rPr>
              <a:t> ofrece la posibilidad de descargar y editar directorios individuales sin depender del árbol general de directorios. De esta manera, es posible asignar diferentes permisos de lectura y escritura a los diferentes usuarios. </a:t>
            </a:r>
            <a:r>
              <a:rPr lang="es-MX" dirty="0" err="1">
                <a:latin typeface="Roboto Condensed" panose="02000000000000000000" pitchFamily="2" charset="0"/>
                <a:ea typeface="Roboto Condensed" panose="02000000000000000000" pitchFamily="2" charset="0"/>
              </a:rPr>
              <a:t>Subversion</a:t>
            </a:r>
            <a:r>
              <a:rPr lang="es-MX" dirty="0">
                <a:latin typeface="Roboto Condensed" panose="02000000000000000000" pitchFamily="2" charset="0"/>
                <a:ea typeface="Roboto Condensed" panose="02000000000000000000" pitchFamily="2" charset="0"/>
              </a:rPr>
              <a:t> se caracteriza también porque puede registrar directorios vacíos, renombrados y mudados de sitio sin pérdidas de su historia.</a:t>
            </a:r>
          </a:p>
        </p:txBody>
      </p:sp>
      <p:pic>
        <p:nvPicPr>
          <p:cNvPr id="2060" name="Picture 12" descr="Resultado de imagen para svn">
            <a:extLst>
              <a:ext uri="{FF2B5EF4-FFF2-40B4-BE49-F238E27FC236}">
                <a16:creationId xmlns:a16="http://schemas.microsoft.com/office/drawing/2014/main" id="{DEE80A3A-8CC8-4A49-BF71-19D9E991B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8241" y="3121315"/>
            <a:ext cx="2970727" cy="177748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svn">
            <a:extLst>
              <a:ext uri="{FF2B5EF4-FFF2-40B4-BE49-F238E27FC236}">
                <a16:creationId xmlns:a16="http://schemas.microsoft.com/office/drawing/2014/main" id="{47D1D20C-3663-4F8A-87EA-C29883973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405" y="3166709"/>
            <a:ext cx="6357223" cy="369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80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Equipo de desarrollo</a:t>
            </a:r>
          </a:p>
        </p:txBody>
      </p:sp>
      <p:graphicFrame>
        <p:nvGraphicFramePr>
          <p:cNvPr id="4" name="Tabla 3">
            <a:extLst>
              <a:ext uri="{FF2B5EF4-FFF2-40B4-BE49-F238E27FC236}">
                <a16:creationId xmlns:a16="http://schemas.microsoft.com/office/drawing/2014/main" id="{4B9602CD-B506-4A6F-B553-0EB7B86267A1}"/>
              </a:ext>
            </a:extLst>
          </p:cNvPr>
          <p:cNvGraphicFramePr>
            <a:graphicFrameLocks noGrp="1"/>
          </p:cNvGraphicFramePr>
          <p:nvPr>
            <p:extLst>
              <p:ext uri="{D42A27DB-BD31-4B8C-83A1-F6EECF244321}">
                <p14:modId xmlns:p14="http://schemas.microsoft.com/office/powerpoint/2010/main" val="1668028970"/>
              </p:ext>
            </p:extLst>
          </p:nvPr>
        </p:nvGraphicFramePr>
        <p:xfrm>
          <a:off x="1133340" y="881716"/>
          <a:ext cx="10959922" cy="4591819"/>
        </p:xfrm>
        <a:graphic>
          <a:graphicData uri="http://schemas.openxmlformats.org/drawingml/2006/table">
            <a:tbl>
              <a:tblPr/>
              <a:tblGrid>
                <a:gridCol w="2408350">
                  <a:extLst>
                    <a:ext uri="{9D8B030D-6E8A-4147-A177-3AD203B41FA5}">
                      <a16:colId xmlns:a16="http://schemas.microsoft.com/office/drawing/2014/main" val="1147255322"/>
                    </a:ext>
                  </a:extLst>
                </a:gridCol>
                <a:gridCol w="5035640">
                  <a:extLst>
                    <a:ext uri="{9D8B030D-6E8A-4147-A177-3AD203B41FA5}">
                      <a16:colId xmlns:a16="http://schemas.microsoft.com/office/drawing/2014/main" val="149527469"/>
                    </a:ext>
                  </a:extLst>
                </a:gridCol>
                <a:gridCol w="3515932">
                  <a:extLst>
                    <a:ext uri="{9D8B030D-6E8A-4147-A177-3AD203B41FA5}">
                      <a16:colId xmlns:a16="http://schemas.microsoft.com/office/drawing/2014/main" val="3763100188"/>
                    </a:ext>
                  </a:extLst>
                </a:gridCol>
              </a:tblGrid>
              <a:tr h="174054">
                <a:tc>
                  <a:txBody>
                    <a:bodyPr/>
                    <a:lstStyle/>
                    <a:p>
                      <a:pPr algn="l"/>
                      <a:endParaRPr lang="es-MX" sz="1800" b="0" dirty="0">
                        <a:solidFill>
                          <a:schemeClr val="bg1"/>
                        </a:solidFill>
                        <a:effectLst/>
                        <a:latin typeface="Roboto Condensed" panose="02000000000000000000" pitchFamily="2" charset="0"/>
                        <a:ea typeface="Roboto Condensed" panose="02000000000000000000" pitchFamily="2" charset="0"/>
                      </a:endParaRP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l"/>
                      <a:r>
                        <a:rPr lang="es-MX" sz="1800" b="0" dirty="0">
                          <a:solidFill>
                            <a:schemeClr val="bg1"/>
                          </a:solidFill>
                          <a:effectLst/>
                          <a:latin typeface="Roboto Condensed" panose="02000000000000000000" pitchFamily="2" charset="0"/>
                          <a:ea typeface="Roboto Condensed" panose="02000000000000000000" pitchFamily="2" charset="0"/>
                        </a:rPr>
                        <a:t>SVN</a:t>
                      </a:r>
                    </a:p>
                  </a:txBody>
                  <a:tcPr marL="35667" marR="35667"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s-MX" sz="1800" dirty="0">
                          <a:solidFill>
                            <a:schemeClr val="bg1"/>
                          </a:solidFill>
                          <a:latin typeface="Roboto Condensed" panose="02000000000000000000" pitchFamily="2" charset="0"/>
                          <a:ea typeface="Roboto Condensed" panose="02000000000000000000" pitchFamily="2" charset="0"/>
                        </a:rPr>
                        <a:t>GIT</a:t>
                      </a:r>
                    </a:p>
                  </a:txBody>
                  <a:tcPr marL="34240" marR="34240" marT="17120" marB="17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76733501"/>
                  </a:ext>
                </a:extLst>
              </a:tr>
              <a:tr h="233974">
                <a:tc>
                  <a:txBody>
                    <a:bodyPr/>
                    <a:lstStyle/>
                    <a:p>
                      <a:r>
                        <a:rPr lang="es-MX" sz="1800" b="1">
                          <a:effectLst/>
                          <a:latin typeface="Roboto Condensed" panose="02000000000000000000" pitchFamily="2" charset="0"/>
                          <a:ea typeface="Roboto Condensed" panose="02000000000000000000" pitchFamily="2" charset="0"/>
                        </a:rPr>
                        <a:t>Control de versiones</a:t>
                      </a:r>
                      <a:endParaRPr lang="es-MX" sz="180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s-MX" sz="1800">
                          <a:effectLst/>
                          <a:latin typeface="Roboto Condensed" panose="02000000000000000000" pitchFamily="2" charset="0"/>
                          <a:ea typeface="Roboto Condensed" panose="02000000000000000000" pitchFamily="2" charset="0"/>
                        </a:rPr>
                        <a:t>Centralizada</a:t>
                      </a:r>
                    </a:p>
                  </a:txBody>
                  <a:tcPr marL="14267" marR="14267" marT="14267" marB="14267"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r>
                        <a:rPr lang="es-MX" sz="1800">
                          <a:effectLst/>
                          <a:latin typeface="Roboto Condensed" panose="02000000000000000000" pitchFamily="2" charset="0"/>
                          <a:ea typeface="Roboto Condensed" panose="02000000000000000000" pitchFamily="2" charset="0"/>
                        </a:rPr>
                        <a:t>Distribuida</a:t>
                      </a:r>
                    </a:p>
                  </a:txBody>
                  <a:tcPr marL="14267" marR="14267" marT="14267" marB="1426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22907629"/>
                  </a:ext>
                </a:extLst>
              </a:tr>
              <a:tr h="953014">
                <a:tc>
                  <a:txBody>
                    <a:bodyPr/>
                    <a:lstStyle/>
                    <a:p>
                      <a:r>
                        <a:rPr lang="es-MX" sz="1800" b="1" dirty="0">
                          <a:effectLst/>
                          <a:latin typeface="Roboto Condensed" panose="02000000000000000000" pitchFamily="2" charset="0"/>
                          <a:ea typeface="Roboto Condensed" panose="02000000000000000000" pitchFamily="2" charset="0"/>
                        </a:rPr>
                        <a:t>Repositorio</a:t>
                      </a:r>
                      <a:endParaRPr lang="es-MX" sz="1800" dirty="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r>
                        <a:rPr lang="es-MX" sz="1800">
                          <a:effectLst/>
                          <a:latin typeface="Roboto Condensed" panose="02000000000000000000" pitchFamily="2" charset="0"/>
                          <a:ea typeface="Roboto Condensed" panose="02000000000000000000" pitchFamily="2" charset="0"/>
                        </a:rPr>
                        <a:t>Un repositorio central donde se generan copias de trabajo</a:t>
                      </a:r>
                    </a:p>
                  </a:txBody>
                  <a:tcPr marL="14267" marR="14267" marT="14267" marB="14267" anchor="ctr">
                    <a:lnL>
                      <a:noFill/>
                    </a:lnL>
                    <a:lnR>
                      <a:noFill/>
                    </a:lnR>
                    <a:lnT>
                      <a:noFill/>
                    </a:lnT>
                    <a:lnB>
                      <a:noFill/>
                    </a:lnB>
                    <a:solidFill>
                      <a:srgbClr val="F5F5F5"/>
                    </a:solidFill>
                  </a:tcPr>
                </a:tc>
                <a:tc>
                  <a:txBody>
                    <a:bodyPr/>
                    <a:lstStyle/>
                    <a:p>
                      <a:r>
                        <a:rPr lang="es-MX" sz="1800">
                          <a:effectLst/>
                          <a:latin typeface="Roboto Condensed" panose="02000000000000000000" pitchFamily="2" charset="0"/>
                          <a:ea typeface="Roboto Condensed" panose="02000000000000000000" pitchFamily="2" charset="0"/>
                        </a:rPr>
                        <a:t>Copias locales del repositorio en las que se trabaja directamente</a:t>
                      </a:r>
                    </a:p>
                  </a:txBody>
                  <a:tcPr marL="14267" marR="14267" marT="14267" marB="14267"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extLst>
                  <a:ext uri="{0D108BD9-81ED-4DB2-BD59-A6C34878D82A}">
                    <a16:rowId xmlns:a16="http://schemas.microsoft.com/office/drawing/2014/main" val="1153131443"/>
                  </a:ext>
                </a:extLst>
              </a:tr>
              <a:tr h="542134">
                <a:tc>
                  <a:txBody>
                    <a:bodyPr/>
                    <a:lstStyle/>
                    <a:p>
                      <a:r>
                        <a:rPr lang="es-MX" sz="1800" b="1">
                          <a:effectLst/>
                          <a:latin typeface="Roboto Condensed" panose="02000000000000000000" pitchFamily="2" charset="0"/>
                          <a:ea typeface="Roboto Condensed" panose="02000000000000000000" pitchFamily="2" charset="0"/>
                        </a:rPr>
                        <a:t>Autorización de acceso</a:t>
                      </a:r>
                      <a:endParaRPr lang="es-MX" sz="180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r>
                        <a:rPr lang="es-MX" sz="1800" dirty="0">
                          <a:effectLst/>
                          <a:latin typeface="Roboto Condensed" panose="02000000000000000000" pitchFamily="2" charset="0"/>
                          <a:ea typeface="Roboto Condensed" panose="02000000000000000000" pitchFamily="2" charset="0"/>
                        </a:rPr>
                        <a:t>Dependiendo de la ruta de acceso</a:t>
                      </a:r>
                    </a:p>
                  </a:txBody>
                  <a:tcPr marL="14267" marR="14267" marT="14267" marB="14267" anchor="ctr">
                    <a:lnL>
                      <a:noFill/>
                    </a:lnL>
                    <a:lnR>
                      <a:noFill/>
                    </a:lnR>
                    <a:lnT>
                      <a:noFill/>
                    </a:lnT>
                    <a:lnB>
                      <a:noFill/>
                    </a:lnB>
                    <a:solidFill>
                      <a:srgbClr val="FFFFFF"/>
                    </a:solidFill>
                  </a:tcPr>
                </a:tc>
                <a:tc>
                  <a:txBody>
                    <a:bodyPr/>
                    <a:lstStyle/>
                    <a:p>
                      <a:r>
                        <a:rPr lang="es-MX" sz="1800">
                          <a:effectLst/>
                          <a:latin typeface="Roboto Condensed" panose="02000000000000000000" pitchFamily="2" charset="0"/>
                          <a:ea typeface="Roboto Condensed" panose="02000000000000000000" pitchFamily="2" charset="0"/>
                        </a:rPr>
                        <a:t>Para la totalidad del directorio</a:t>
                      </a:r>
                    </a:p>
                  </a:txBody>
                  <a:tcPr marL="14267" marR="14267" marT="14267" marB="14267"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13266772"/>
                  </a:ext>
                </a:extLst>
              </a:tr>
              <a:tr h="439414">
                <a:tc>
                  <a:txBody>
                    <a:bodyPr/>
                    <a:lstStyle/>
                    <a:p>
                      <a:r>
                        <a:rPr lang="es-MX" sz="1800" b="1">
                          <a:effectLst/>
                          <a:latin typeface="Roboto Condensed" panose="02000000000000000000" pitchFamily="2" charset="0"/>
                          <a:ea typeface="Roboto Condensed" panose="02000000000000000000" pitchFamily="2" charset="0"/>
                        </a:rPr>
                        <a:t>Seguimiento de cambios</a:t>
                      </a:r>
                      <a:endParaRPr lang="es-MX" sz="180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r>
                        <a:rPr lang="es-MX" sz="1800">
                          <a:effectLst/>
                          <a:latin typeface="Roboto Condensed" panose="02000000000000000000" pitchFamily="2" charset="0"/>
                          <a:ea typeface="Roboto Condensed" panose="02000000000000000000" pitchFamily="2" charset="0"/>
                        </a:rPr>
                        <a:t>Basado en archivos</a:t>
                      </a:r>
                    </a:p>
                  </a:txBody>
                  <a:tcPr marL="14267" marR="14267" marT="14267" marB="14267" anchor="ctr">
                    <a:lnL>
                      <a:noFill/>
                    </a:lnL>
                    <a:lnR>
                      <a:noFill/>
                    </a:lnR>
                    <a:lnT>
                      <a:noFill/>
                    </a:lnT>
                    <a:lnB>
                      <a:noFill/>
                    </a:lnB>
                    <a:solidFill>
                      <a:srgbClr val="F5F5F5"/>
                    </a:solidFill>
                  </a:tcPr>
                </a:tc>
                <a:tc>
                  <a:txBody>
                    <a:bodyPr/>
                    <a:lstStyle/>
                    <a:p>
                      <a:r>
                        <a:rPr lang="es-MX" sz="1800">
                          <a:effectLst/>
                          <a:latin typeface="Roboto Condensed" panose="02000000000000000000" pitchFamily="2" charset="0"/>
                          <a:ea typeface="Roboto Condensed" panose="02000000000000000000" pitchFamily="2" charset="0"/>
                        </a:rPr>
                        <a:t>Basado en contenido</a:t>
                      </a:r>
                    </a:p>
                  </a:txBody>
                  <a:tcPr marL="14267" marR="14267" marT="14267" marB="14267"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extLst>
                  <a:ext uri="{0D108BD9-81ED-4DB2-BD59-A6C34878D82A}">
                    <a16:rowId xmlns:a16="http://schemas.microsoft.com/office/drawing/2014/main" val="2752976444"/>
                  </a:ext>
                </a:extLst>
              </a:tr>
              <a:tr h="1466615">
                <a:tc>
                  <a:txBody>
                    <a:bodyPr/>
                    <a:lstStyle/>
                    <a:p>
                      <a:r>
                        <a:rPr lang="es-MX" sz="1800" b="1">
                          <a:effectLst/>
                          <a:latin typeface="Roboto Condensed" panose="02000000000000000000" pitchFamily="2" charset="0"/>
                          <a:ea typeface="Roboto Condensed" panose="02000000000000000000" pitchFamily="2" charset="0"/>
                        </a:rPr>
                        <a:t>Historial de cambios</a:t>
                      </a:r>
                      <a:endParaRPr lang="es-MX" sz="180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r>
                        <a:rPr lang="es-MX" sz="1800">
                          <a:effectLst/>
                          <a:latin typeface="Roboto Condensed" panose="02000000000000000000" pitchFamily="2" charset="0"/>
                          <a:ea typeface="Roboto Condensed" panose="02000000000000000000" pitchFamily="2" charset="0"/>
                        </a:rPr>
                        <a:t>Solo en el repositorio completo, las copias de trabajo incluyen únicamente la versión más reciente</a:t>
                      </a:r>
                    </a:p>
                  </a:txBody>
                  <a:tcPr marL="14267" marR="14267" marT="14267" marB="14267" anchor="ctr">
                    <a:lnL>
                      <a:noFill/>
                    </a:lnL>
                    <a:lnR>
                      <a:noFill/>
                    </a:lnR>
                    <a:lnT>
                      <a:noFill/>
                    </a:lnT>
                    <a:lnB>
                      <a:noFill/>
                    </a:lnB>
                    <a:solidFill>
                      <a:srgbClr val="FFFFFF"/>
                    </a:solidFill>
                  </a:tcPr>
                </a:tc>
                <a:tc>
                  <a:txBody>
                    <a:bodyPr/>
                    <a:lstStyle/>
                    <a:p>
                      <a:r>
                        <a:rPr lang="es-MX" sz="1800">
                          <a:effectLst/>
                          <a:latin typeface="Roboto Condensed" panose="02000000000000000000" pitchFamily="2" charset="0"/>
                          <a:ea typeface="Roboto Condensed" panose="02000000000000000000" pitchFamily="2" charset="0"/>
                        </a:rPr>
                        <a:t>Tanto el repositorio como las copias de trabajo individuales incluyen el historial completo</a:t>
                      </a:r>
                    </a:p>
                  </a:txBody>
                  <a:tcPr marL="14267" marR="14267" marT="14267" marB="14267"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57327642"/>
                  </a:ext>
                </a:extLst>
              </a:tr>
              <a:tr h="542134">
                <a:tc>
                  <a:txBody>
                    <a:bodyPr/>
                    <a:lstStyle/>
                    <a:p>
                      <a:r>
                        <a:rPr lang="es-MX" sz="1800" b="1">
                          <a:effectLst/>
                          <a:latin typeface="Roboto Condensed" panose="02000000000000000000" pitchFamily="2" charset="0"/>
                          <a:ea typeface="Roboto Condensed" panose="02000000000000000000" pitchFamily="2" charset="0"/>
                        </a:rPr>
                        <a:t>Conectividad de red</a:t>
                      </a:r>
                      <a:endParaRPr lang="es-MX" sz="1800">
                        <a:effectLst/>
                        <a:latin typeface="Roboto Condensed" panose="02000000000000000000" pitchFamily="2" charset="0"/>
                        <a:ea typeface="Roboto Condensed" panose="02000000000000000000" pitchFamily="2" charset="0"/>
                      </a:endParaRPr>
                    </a:p>
                  </a:txBody>
                  <a:tcPr marL="14267" marR="14267" marT="14267" marB="1426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r>
                        <a:rPr lang="es-MX" sz="1800">
                          <a:effectLst/>
                          <a:latin typeface="Roboto Condensed" panose="02000000000000000000" pitchFamily="2" charset="0"/>
                          <a:ea typeface="Roboto Condensed" panose="02000000000000000000" pitchFamily="2" charset="0"/>
                        </a:rPr>
                        <a:t>Con cada acceso</a:t>
                      </a:r>
                    </a:p>
                  </a:txBody>
                  <a:tcPr marL="14267" marR="14267" marT="14267" marB="14267"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r>
                        <a:rPr lang="es-MX" sz="1800" dirty="0">
                          <a:effectLst/>
                          <a:latin typeface="Roboto Condensed" panose="02000000000000000000" pitchFamily="2" charset="0"/>
                          <a:ea typeface="Roboto Condensed" panose="02000000000000000000" pitchFamily="2" charset="0"/>
                        </a:rPr>
                        <a:t>Solo necesario para la sincronización</a:t>
                      </a:r>
                    </a:p>
                  </a:txBody>
                  <a:tcPr marL="14267" marR="14267" marT="14267" marB="1426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87322773"/>
                  </a:ext>
                </a:extLst>
              </a:tr>
            </a:tbl>
          </a:graphicData>
        </a:graphic>
      </p:graphicFrame>
    </p:spTree>
    <p:extLst>
      <p:ext uri="{BB962C8B-B14F-4D97-AF65-F5344CB8AC3E}">
        <p14:creationId xmlns:p14="http://schemas.microsoft.com/office/powerpoint/2010/main" val="11566900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974</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Roboto Condensed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69</cp:revision>
  <dcterms:created xsi:type="dcterms:W3CDTF">2019-08-05T04:01:27Z</dcterms:created>
  <dcterms:modified xsi:type="dcterms:W3CDTF">2019-08-07T13:44:39Z</dcterms:modified>
</cp:coreProperties>
</file>