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notesMasterIdLst>
    <p:notesMasterId r:id="rId19"/>
  </p:notesMasterIdLst>
  <p:sldIdLst>
    <p:sldId id="257" r:id="rId2"/>
    <p:sldId id="265" r:id="rId3"/>
    <p:sldId id="274" r:id="rId4"/>
    <p:sldId id="275" r:id="rId5"/>
    <p:sldId id="276" r:id="rId6"/>
    <p:sldId id="277" r:id="rId7"/>
    <p:sldId id="278" r:id="rId8"/>
    <p:sldId id="273" r:id="rId9"/>
    <p:sldId id="279" r:id="rId10"/>
    <p:sldId id="280" r:id="rId11"/>
    <p:sldId id="281" r:id="rId12"/>
    <p:sldId id="282" r:id="rId13"/>
    <p:sldId id="284" r:id="rId14"/>
    <p:sldId id="285" r:id="rId15"/>
    <p:sldId id="286" r:id="rId16"/>
    <p:sldId id="287" r:id="rId17"/>
    <p:sldId id="288"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FF77A-627E-45A2-BD6E-EC65A1D9B754}" type="datetimeFigureOut">
              <a:rPr lang="es-MX" smtClean="0"/>
              <a:t>08/08/2019</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0D0F3-EACD-4593-B5FF-A87F339D3CE2}" type="slidenum">
              <a:rPr lang="es-MX" smtClean="0"/>
              <a:t>‹Nº›</a:t>
            </a:fld>
            <a:endParaRPr lang="es-MX"/>
          </a:p>
        </p:txBody>
      </p:sp>
    </p:spTree>
    <p:extLst>
      <p:ext uri="{BB962C8B-B14F-4D97-AF65-F5344CB8AC3E}">
        <p14:creationId xmlns:p14="http://schemas.microsoft.com/office/powerpoint/2010/main" val="330994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C0EE7-459B-486D-8411-7BAEE15505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77E9568A-F15C-49F8-A3E3-12477AF4F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7D582C36-95BE-4A61-9D9F-89B286F9583E}"/>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5" name="Marcador de pie de página 4">
            <a:extLst>
              <a:ext uri="{FF2B5EF4-FFF2-40B4-BE49-F238E27FC236}">
                <a16:creationId xmlns:a16="http://schemas.microsoft.com/office/drawing/2014/main" id="{A06E726C-20A0-468F-B657-6209150C5A8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2168BCB-7984-4A5F-980A-02FBADA8A5FA}"/>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46657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EE95E-F237-4603-92D9-AD3DCDC44BD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22769ED-E95E-4B60-B799-E38879EA045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1A00A63-9B57-4AED-9C33-E1F97337CA8B}"/>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5" name="Marcador de pie de página 4">
            <a:extLst>
              <a:ext uri="{FF2B5EF4-FFF2-40B4-BE49-F238E27FC236}">
                <a16:creationId xmlns:a16="http://schemas.microsoft.com/office/drawing/2014/main" id="{14735386-1954-4343-9010-B5496F112C5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40A7308-6E35-4F09-9A55-F09FDCFBAA0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31567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08A3F5A-D23F-418A-A650-27E3C8B3EAD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B13C1C-5E9E-4B83-8E7A-B468AC456D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5834766-D7A9-4980-A5BB-02933CDFB612}"/>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5" name="Marcador de pie de página 4">
            <a:extLst>
              <a:ext uri="{FF2B5EF4-FFF2-40B4-BE49-F238E27FC236}">
                <a16:creationId xmlns:a16="http://schemas.microsoft.com/office/drawing/2014/main" id="{2263E949-D8A8-4541-8C90-8C1AD1EFDBA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1D3DA2C-48E3-473F-BCB1-29507E02FB28}"/>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491995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D2B682-6680-4B40-B5B2-6A9F6BD962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7CD8C31-D19D-438C-B2FF-89521EEFD6F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A87AAE0-D6AB-4849-8FFE-C52FD603FE6B}"/>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5" name="Marcador de pie de página 4">
            <a:extLst>
              <a:ext uri="{FF2B5EF4-FFF2-40B4-BE49-F238E27FC236}">
                <a16:creationId xmlns:a16="http://schemas.microsoft.com/office/drawing/2014/main" id="{BC2DD740-E0C1-4F92-A27A-8B9AAC80DE2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9713B8F-2337-4B24-8CBC-2A0680E9966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78382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046AA-0497-43F5-84E6-B87C6E4CDC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2A6B5CC-5C03-4A9C-A72A-D9A91583C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A1C2985-1280-43C6-8AFA-F2C14154DFEF}"/>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5" name="Marcador de pie de página 4">
            <a:extLst>
              <a:ext uri="{FF2B5EF4-FFF2-40B4-BE49-F238E27FC236}">
                <a16:creationId xmlns:a16="http://schemas.microsoft.com/office/drawing/2014/main" id="{55B1B4C1-F011-4437-A723-A3CEFE1322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F9F4459-7D9A-4B62-9BB5-EC127C23FB6F}"/>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213614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737EF-A0FB-4EC1-AD67-152CDD3B70E6}"/>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BC08630-D28C-4C96-B459-5E658347015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38094F2-B5C8-4CBD-8492-6CF5F658D2C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536202B-9289-481F-AA34-7BE0063E6F95}"/>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6" name="Marcador de pie de página 5">
            <a:extLst>
              <a:ext uri="{FF2B5EF4-FFF2-40B4-BE49-F238E27FC236}">
                <a16:creationId xmlns:a16="http://schemas.microsoft.com/office/drawing/2014/main" id="{7A2AFA5C-CFAF-4558-A63C-827DC8DC2B0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DC73822-F420-47D1-BC14-82AC1D2A34F7}"/>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39835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2E0889-E3CA-4881-95A6-A58C40B8680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8EB5B3D-5E49-41CE-AB93-72E4DAD72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A7148F8-0957-43D2-891E-F68619FFAF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FAAC03C-A195-49AA-B151-4223A64D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F93E07F-2363-4507-84A6-E15DF033003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AC91A36-1683-4D27-870D-A25B9121475D}"/>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8" name="Marcador de pie de página 7">
            <a:extLst>
              <a:ext uri="{FF2B5EF4-FFF2-40B4-BE49-F238E27FC236}">
                <a16:creationId xmlns:a16="http://schemas.microsoft.com/office/drawing/2014/main" id="{83E77A70-8B68-4E0F-81C7-F7264CCAC8F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EBB953F-C515-46C4-86F7-5A4FB472ACB0}"/>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363064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D1FC9E-63DA-4D0F-AB61-F092DA0D42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2BE7082-B016-4FB5-95F9-B8DC600D97DC}"/>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4" name="Marcador de pie de página 3">
            <a:extLst>
              <a:ext uri="{FF2B5EF4-FFF2-40B4-BE49-F238E27FC236}">
                <a16:creationId xmlns:a16="http://schemas.microsoft.com/office/drawing/2014/main" id="{7E10BF83-7BC6-4041-B0FF-F7F994E6AAD3}"/>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8E9413C-C7E8-4F62-84DF-28C3119AA814}"/>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122232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9165A2D-9438-4F9B-B4A9-2E76C8D2BEFD}"/>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3" name="Marcador de pie de página 2">
            <a:extLst>
              <a:ext uri="{FF2B5EF4-FFF2-40B4-BE49-F238E27FC236}">
                <a16:creationId xmlns:a16="http://schemas.microsoft.com/office/drawing/2014/main" id="{C61F6A3E-6627-4ADA-8776-65CBBAB6872B}"/>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10261AB-A93A-41D8-B941-4B2A43A6DB1A}"/>
              </a:ext>
            </a:extLst>
          </p:cNvPr>
          <p:cNvSpPr>
            <a:spLocks noGrp="1"/>
          </p:cNvSpPr>
          <p:nvPr>
            <p:ph type="sldNum" sz="quarter" idx="12"/>
          </p:nvPr>
        </p:nvSpPr>
        <p:spPr/>
        <p:txBody>
          <a:bodyPr/>
          <a:lstStyle/>
          <a:p>
            <a:fld id="{D8E2DA96-0D69-4B74-9DEB-CB0D7959DDE8}" type="slidenum">
              <a:rPr lang="es-MX" smtClean="0"/>
              <a:t>‹Nº›</a:t>
            </a:fld>
            <a:endParaRPr lang="es-MX"/>
          </a:p>
        </p:txBody>
      </p:sp>
      <p:pic>
        <p:nvPicPr>
          <p:cNvPr id="6" name="Imagen 5">
            <a:extLst>
              <a:ext uri="{FF2B5EF4-FFF2-40B4-BE49-F238E27FC236}">
                <a16:creationId xmlns:a16="http://schemas.microsoft.com/office/drawing/2014/main" id="{2B4ECB61-39BE-47B0-A2B0-377AA124B4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166" b="63363"/>
          <a:stretch/>
        </p:blipFill>
        <p:spPr>
          <a:xfrm rot="16200000">
            <a:off x="-2908300" y="2908300"/>
            <a:ext cx="6858000" cy="1041400"/>
          </a:xfrm>
          <a:prstGeom prst="rect">
            <a:avLst/>
          </a:prstGeom>
        </p:spPr>
      </p:pic>
    </p:spTree>
    <p:extLst>
      <p:ext uri="{BB962C8B-B14F-4D97-AF65-F5344CB8AC3E}">
        <p14:creationId xmlns:p14="http://schemas.microsoft.com/office/powerpoint/2010/main" val="74053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0A25A-C6B7-466F-B716-398992A7E3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2FCE9FB-A41D-4C34-8531-81A06A950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EAD12BEA-EAEC-43D4-A332-29725ACE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261813-2AC6-49F0-94A2-31420E573E2B}"/>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6" name="Marcador de pie de página 5">
            <a:extLst>
              <a:ext uri="{FF2B5EF4-FFF2-40B4-BE49-F238E27FC236}">
                <a16:creationId xmlns:a16="http://schemas.microsoft.com/office/drawing/2014/main" id="{80944C28-715D-458D-B76E-16C12B03755E}"/>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86E5CF9-E45B-4DCD-A9F3-4CED7852183C}"/>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572719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B5B4F-51E6-4A48-9B4B-B48DF337009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96DCF12-A864-4BD1-BC72-6C1EA6A76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44EAB76-244D-46B5-B651-6A677DF3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DDFADD-32EC-414F-B2DE-5B9559732644}"/>
              </a:ext>
            </a:extLst>
          </p:cNvPr>
          <p:cNvSpPr>
            <a:spLocks noGrp="1"/>
          </p:cNvSpPr>
          <p:nvPr>
            <p:ph type="dt" sz="half" idx="10"/>
          </p:nvPr>
        </p:nvSpPr>
        <p:spPr/>
        <p:txBody>
          <a:bodyPr/>
          <a:lstStyle/>
          <a:p>
            <a:fld id="{63CD6E42-03EB-439A-894C-4F2F446146AC}" type="datetimeFigureOut">
              <a:rPr lang="es-MX" smtClean="0"/>
              <a:t>08/08/2019</a:t>
            </a:fld>
            <a:endParaRPr lang="es-MX"/>
          </a:p>
        </p:txBody>
      </p:sp>
      <p:sp>
        <p:nvSpPr>
          <p:cNvPr id="6" name="Marcador de pie de página 5">
            <a:extLst>
              <a:ext uri="{FF2B5EF4-FFF2-40B4-BE49-F238E27FC236}">
                <a16:creationId xmlns:a16="http://schemas.microsoft.com/office/drawing/2014/main" id="{896210A7-6B46-4762-9FA5-F3C5824EDDF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F737C03-233E-473E-96E2-F3BB7989C85E}"/>
              </a:ext>
            </a:extLst>
          </p:cNvPr>
          <p:cNvSpPr>
            <a:spLocks noGrp="1"/>
          </p:cNvSpPr>
          <p:nvPr>
            <p:ph type="sldNum" sz="quarter" idx="12"/>
          </p:nvPr>
        </p:nvSpPr>
        <p:spPr/>
        <p:txBody>
          <a:bodyPr/>
          <a:lstStyle/>
          <a:p>
            <a:fld id="{D8E2DA96-0D69-4B74-9DEB-CB0D7959DDE8}" type="slidenum">
              <a:rPr lang="es-MX" smtClean="0"/>
              <a:t>‹Nº›</a:t>
            </a:fld>
            <a:endParaRPr lang="es-MX"/>
          </a:p>
        </p:txBody>
      </p:sp>
    </p:spTree>
    <p:extLst>
      <p:ext uri="{BB962C8B-B14F-4D97-AF65-F5344CB8AC3E}">
        <p14:creationId xmlns:p14="http://schemas.microsoft.com/office/powerpoint/2010/main" val="7956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77A4AEF-DB95-4B35-8D00-F00088F26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ECED0C0-5037-49C0-BE5A-B682109D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8C3B374-FF94-4CE7-8455-BD875CC26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CD6E42-03EB-439A-894C-4F2F446146AC}" type="datetimeFigureOut">
              <a:rPr lang="es-MX" smtClean="0"/>
              <a:t>08/08/2019</a:t>
            </a:fld>
            <a:endParaRPr lang="es-MX"/>
          </a:p>
        </p:txBody>
      </p:sp>
      <p:sp>
        <p:nvSpPr>
          <p:cNvPr id="5" name="Marcador de pie de página 4">
            <a:extLst>
              <a:ext uri="{FF2B5EF4-FFF2-40B4-BE49-F238E27FC236}">
                <a16:creationId xmlns:a16="http://schemas.microsoft.com/office/drawing/2014/main" id="{328170DF-CA85-4FEE-B5C6-8E134D1ED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8BD57740-2867-4DE4-9F75-FAEB44A26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2DA96-0D69-4B74-9DEB-CB0D7959DDE8}" type="slidenum">
              <a:rPr lang="es-MX" smtClean="0"/>
              <a:t>‹Nº›</a:t>
            </a:fld>
            <a:endParaRPr lang="es-MX"/>
          </a:p>
        </p:txBody>
      </p:sp>
    </p:spTree>
    <p:extLst>
      <p:ext uri="{BB962C8B-B14F-4D97-AF65-F5344CB8AC3E}">
        <p14:creationId xmlns:p14="http://schemas.microsoft.com/office/powerpoint/2010/main" val="373129494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err="1">
                <a:latin typeface="Roboto Condensed" panose="02000000000000000000" pitchFamily="2" charset="0"/>
                <a:ea typeface="Roboto Condensed" panose="02000000000000000000" pitchFamily="2" charset="0"/>
              </a:rPr>
              <a:t>JUnit</a:t>
            </a:r>
            <a:endParaRPr lang="es-MX" dirty="0">
              <a:latin typeface="Roboto Condensed" panose="02000000000000000000" pitchFamily="2" charset="0"/>
              <a:ea typeface="Roboto Condensed" panose="02000000000000000000" pitchFamily="2" charset="0"/>
            </a:endParaRP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7559900" cy="2308324"/>
          </a:xfrm>
          <a:prstGeom prst="rect">
            <a:avLst/>
          </a:prstGeom>
          <a:noFill/>
        </p:spPr>
        <p:txBody>
          <a:bodyPr wrap="square" rtlCol="0">
            <a:spAutoFit/>
          </a:bodyPr>
          <a:lstStyle/>
          <a:p>
            <a:pPr algn="just"/>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es un conjunto de clases (</a:t>
            </a:r>
            <a:r>
              <a:rPr lang="es-MX" dirty="0" err="1">
                <a:latin typeface="Roboto Condensed" panose="02000000000000000000" pitchFamily="2" charset="0"/>
                <a:ea typeface="Roboto Condensed" panose="02000000000000000000" pitchFamily="2" charset="0"/>
              </a:rPr>
              <a:t>framework</a:t>
            </a:r>
            <a:r>
              <a:rPr lang="es-MX" dirty="0">
                <a:latin typeface="Roboto Condensed" panose="02000000000000000000" pitchFamily="2" charset="0"/>
                <a:ea typeface="Roboto Condensed" panose="02000000000000000000" pitchFamily="2" charset="0"/>
              </a:rPr>
              <a:t>) que permite realizar la ejecución de clases Java de manera controlada, para poder evaluar si el funcionamiento de cada uno de los métodos de la clase se comporta como se espera. Es decir, en función de algún valor de entrada se evalúa el valor de retorno esperado; si la clase cumple con la especificación, entonces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devolverá que el método de la clase pasó exitosamente la prueba; en caso de que el valor esperado sea diferente al que regresó el método durante la ejecución,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devolverá un fallo en el método correspondiente.</a:t>
            </a:r>
          </a:p>
        </p:txBody>
      </p:sp>
      <p:pic>
        <p:nvPicPr>
          <p:cNvPr id="1026" name="Picture 2" descr="Resultado de imagen para junit">
            <a:extLst>
              <a:ext uri="{FF2B5EF4-FFF2-40B4-BE49-F238E27FC236}">
                <a16:creationId xmlns:a16="http://schemas.microsoft.com/office/drawing/2014/main" id="{151F33C2-56C4-4DE4-9283-392E71256D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394" y="-143266"/>
            <a:ext cx="2667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EB51A4AC-C792-4FAB-A63C-483005E16F23}"/>
              </a:ext>
            </a:extLst>
          </p:cNvPr>
          <p:cNvPicPr>
            <a:picLocks noChangeAspect="1"/>
          </p:cNvPicPr>
          <p:nvPr/>
        </p:nvPicPr>
        <p:blipFill>
          <a:blip r:embed="rId3"/>
          <a:stretch>
            <a:fillRect/>
          </a:stretch>
        </p:blipFill>
        <p:spPr>
          <a:xfrm>
            <a:off x="1249250" y="3681281"/>
            <a:ext cx="5151549" cy="2897746"/>
          </a:xfrm>
          <a:prstGeom prst="rect">
            <a:avLst/>
          </a:prstGeom>
        </p:spPr>
      </p:pic>
    </p:spTree>
    <p:extLst>
      <p:ext uri="{BB962C8B-B14F-4D97-AF65-F5344CB8AC3E}">
        <p14:creationId xmlns:p14="http://schemas.microsoft.com/office/powerpoint/2010/main" val="1088375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Anotaciones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10831132" cy="4247317"/>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En versiones anteriores de Junit no existían caracteres especiales, que llamamos anotaciones, y que se han </a:t>
            </a:r>
            <a:r>
              <a:rPr lang="es-MX" dirty="0" err="1">
                <a:latin typeface="Roboto Condensed" panose="02000000000000000000" pitchFamily="2" charset="0"/>
                <a:ea typeface="Roboto Condensed" panose="02000000000000000000" pitchFamily="2" charset="0"/>
              </a:rPr>
              <a:t>incluído</a:t>
            </a:r>
            <a:r>
              <a:rPr lang="es-MX" dirty="0">
                <a:latin typeface="Roboto Condensed" panose="02000000000000000000" pitchFamily="2" charset="0"/>
                <a:ea typeface="Roboto Condensed" panose="02000000000000000000" pitchFamily="2" charset="0"/>
              </a:rPr>
              <a:t> en su versión 4 para intentar simplificar más la labor del programador. Se trata de palabras clave que se colocan delante de los definidos antes y que indican a las librerías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instrucciones concretas.</a:t>
            </a: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a:t>
            </a:r>
            <a:r>
              <a:rPr lang="es-MX" dirty="0" err="1">
                <a:latin typeface="Roboto Condensed" panose="02000000000000000000" pitchFamily="2" charset="0"/>
                <a:ea typeface="Roboto Condensed" panose="02000000000000000000" pitchFamily="2" charset="0"/>
              </a:rPr>
              <a:t>RunWith</a:t>
            </a:r>
            <a:r>
              <a:rPr lang="es-MX" dirty="0">
                <a:latin typeface="Roboto Condensed" panose="02000000000000000000" pitchFamily="2" charset="0"/>
                <a:ea typeface="Roboto Condensed" panose="02000000000000000000" pitchFamily="2" charset="0"/>
              </a:rPr>
              <a:t>: Se le asigna una clase a la que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invocará en lugar del ejecutor por defecto de </a:t>
            </a:r>
            <a:r>
              <a:rPr lang="es-MX" dirty="0" err="1">
                <a:latin typeface="Roboto Condensed" panose="02000000000000000000" pitchFamily="2" charset="0"/>
                <a:ea typeface="Roboto Condensed" panose="02000000000000000000" pitchFamily="2" charset="0"/>
              </a:rPr>
              <a:t>JUnit</a:t>
            </a: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a:t>
            </a:r>
            <a:r>
              <a:rPr lang="es-MX" dirty="0" err="1">
                <a:latin typeface="Roboto Condensed" panose="02000000000000000000" pitchFamily="2" charset="0"/>
                <a:ea typeface="Roboto Condensed" panose="02000000000000000000" pitchFamily="2" charset="0"/>
              </a:rPr>
              <a:t>Before</a:t>
            </a:r>
            <a:r>
              <a:rPr lang="es-MX" dirty="0">
                <a:latin typeface="Roboto Condensed" panose="02000000000000000000" pitchFamily="2" charset="0"/>
                <a:ea typeface="Roboto Condensed" panose="02000000000000000000" pitchFamily="2" charset="0"/>
              </a:rPr>
              <a:t>: Indicamos que el siguiente método se debe ejecutar antes de cada test (precede al método </a:t>
            </a:r>
            <a:r>
              <a:rPr lang="es-MX" dirty="0" err="1">
                <a:latin typeface="Roboto Condensed" panose="02000000000000000000" pitchFamily="2" charset="0"/>
                <a:ea typeface="Roboto Condensed" panose="02000000000000000000" pitchFamily="2" charset="0"/>
              </a:rPr>
              <a:t>setUp</a:t>
            </a:r>
            <a:r>
              <a:rPr lang="es-MX" dirty="0">
                <a:latin typeface="Roboto Condensed" panose="02000000000000000000" pitchFamily="2" charset="0"/>
                <a:ea typeface="Roboto Condensed" panose="02000000000000000000" pitchFamily="2" charset="0"/>
              </a:rPr>
              <a:t>). Si tiene que preceder al método </a:t>
            </a:r>
            <a:r>
              <a:rPr lang="es-MX" dirty="0" err="1">
                <a:latin typeface="Roboto Condensed" panose="02000000000000000000" pitchFamily="2" charset="0"/>
                <a:ea typeface="Roboto Condensed" panose="02000000000000000000" pitchFamily="2" charset="0"/>
              </a:rPr>
              <a:t>setUpClass</a:t>
            </a:r>
            <a:r>
              <a:rPr lang="es-MX" dirty="0">
                <a:latin typeface="Roboto Condensed" panose="02000000000000000000" pitchFamily="2" charset="0"/>
                <a:ea typeface="Roboto Condensed" panose="02000000000000000000" pitchFamily="2" charset="0"/>
              </a:rPr>
              <a:t>, la notación será «@</a:t>
            </a:r>
            <a:r>
              <a:rPr lang="es-MX" dirty="0" err="1">
                <a:latin typeface="Roboto Condensed" panose="02000000000000000000" pitchFamily="2" charset="0"/>
                <a:ea typeface="Roboto Condensed" panose="02000000000000000000" pitchFamily="2" charset="0"/>
              </a:rPr>
              <a:t>BeforeClass</a:t>
            </a:r>
            <a:r>
              <a:rPr lang="es-MX" dirty="0">
                <a:latin typeface="Roboto Condensed" panose="02000000000000000000" pitchFamily="2" charset="0"/>
                <a:ea typeface="Roboto Condensed" panose="02000000000000000000" pitchFamily="2" charset="0"/>
              </a:rPr>
              <a:t>»</a:t>
            </a: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@After: Indicamos que el siguiente método se debe ejecutar después de cada test (precede al método </a:t>
            </a:r>
            <a:r>
              <a:rPr lang="es-MX" dirty="0" err="1">
                <a:latin typeface="Roboto Condensed" panose="02000000000000000000" pitchFamily="2" charset="0"/>
                <a:ea typeface="Roboto Condensed" panose="02000000000000000000" pitchFamily="2" charset="0"/>
              </a:rPr>
              <a:t>tearDown</a:t>
            </a:r>
            <a:r>
              <a:rPr lang="es-MX" dirty="0">
                <a:latin typeface="Roboto Condensed" panose="02000000000000000000" pitchFamily="2" charset="0"/>
                <a:ea typeface="Roboto Condensed" panose="02000000000000000000" pitchFamily="2" charset="0"/>
              </a:rPr>
              <a:t>). Si tiene que preceder al método </a:t>
            </a:r>
            <a:r>
              <a:rPr lang="es-MX" dirty="0" err="1">
                <a:latin typeface="Roboto Condensed" panose="02000000000000000000" pitchFamily="2" charset="0"/>
                <a:ea typeface="Roboto Condensed" panose="02000000000000000000" pitchFamily="2" charset="0"/>
              </a:rPr>
              <a:t>tearDownClass</a:t>
            </a:r>
            <a:r>
              <a:rPr lang="es-MX" dirty="0">
                <a:latin typeface="Roboto Condensed" panose="02000000000000000000" pitchFamily="2" charset="0"/>
                <a:ea typeface="Roboto Condensed" panose="02000000000000000000" pitchFamily="2" charset="0"/>
              </a:rPr>
              <a:t>, la notación será «@</a:t>
            </a:r>
            <a:r>
              <a:rPr lang="es-MX" dirty="0" err="1">
                <a:latin typeface="Roboto Condensed" panose="02000000000000000000" pitchFamily="2" charset="0"/>
                <a:ea typeface="Roboto Condensed" panose="02000000000000000000" pitchFamily="2" charset="0"/>
              </a:rPr>
              <a:t>AfterClass</a:t>
            </a:r>
            <a:r>
              <a:rPr lang="es-MX" dirty="0">
                <a:latin typeface="Roboto Condensed" panose="02000000000000000000" pitchFamily="2" charset="0"/>
                <a:ea typeface="Roboto Condensed" panose="02000000000000000000" pitchFamily="2" charset="0"/>
              </a:rPr>
              <a:t>»</a:t>
            </a: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@Test: Indicamos a Junit que se trata de un método de Test. En versiones anteriores de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los métodos tenían que tener un nombre con la siguiente estructura: «test». Con esta notación colocada delante de los métodos podemos elegir el nombre libremente.</a:t>
            </a:r>
          </a:p>
        </p:txBody>
      </p:sp>
    </p:spTree>
    <p:extLst>
      <p:ext uri="{BB962C8B-B14F-4D97-AF65-F5344CB8AC3E}">
        <p14:creationId xmlns:p14="http://schemas.microsoft.com/office/powerpoint/2010/main" val="35162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Funciones de aceptación/rechazo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10831132" cy="313932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Una vez hemos creado las condiciones para probar que una funcionalidad concreta funciona es necesario que un validador nos diga si estamos obteniendo el resultado esperado o no. Para esta labor se definen una lista de funciones (incluidas en la clase </a:t>
            </a:r>
            <a:r>
              <a:rPr lang="es-MX" dirty="0" err="1">
                <a:latin typeface="Roboto Condensed" panose="02000000000000000000" pitchFamily="2" charset="0"/>
                <a:ea typeface="Roboto Condensed" panose="02000000000000000000" pitchFamily="2" charset="0"/>
              </a:rPr>
              <a:t>Assert</a:t>
            </a:r>
            <a:r>
              <a:rPr lang="es-MX" dirty="0">
                <a:latin typeface="Roboto Condensed" panose="02000000000000000000" pitchFamily="2" charset="0"/>
                <a:ea typeface="Roboto Condensed" panose="02000000000000000000" pitchFamily="2" charset="0"/>
              </a:rPr>
              <a:t>) que se pueden ver detalladas en el </a:t>
            </a:r>
            <a:r>
              <a:rPr lang="es-MX" dirty="0" err="1">
                <a:latin typeface="Roboto Condensed" panose="02000000000000000000" pitchFamily="2" charset="0"/>
                <a:ea typeface="Roboto Condensed" panose="02000000000000000000" pitchFamily="2" charset="0"/>
              </a:rPr>
              <a:t>javadoc</a:t>
            </a:r>
            <a:r>
              <a:rPr lang="es-MX" dirty="0">
                <a:latin typeface="Roboto Condensed" panose="02000000000000000000" pitchFamily="2" charset="0"/>
                <a:ea typeface="Roboto Condensed" panose="02000000000000000000" pitchFamily="2" charset="0"/>
              </a:rPr>
              <a:t> de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Javadoc</a:t>
            </a:r>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assertArrayEquals</a:t>
            </a:r>
            <a:r>
              <a:rPr lang="es-MX" dirty="0">
                <a:latin typeface="Roboto Condensed" panose="02000000000000000000" pitchFamily="2" charset="0"/>
                <a:ea typeface="Roboto Condensed" panose="02000000000000000000" pitchFamily="2" charset="0"/>
              </a:rPr>
              <a:t>: Recibe como parámetro 2 </a:t>
            </a:r>
            <a:r>
              <a:rPr lang="es-MX" dirty="0" err="1">
                <a:latin typeface="Roboto Condensed" panose="02000000000000000000" pitchFamily="2" charset="0"/>
                <a:ea typeface="Roboto Condensed" panose="02000000000000000000" pitchFamily="2" charset="0"/>
              </a:rPr>
              <a:t>arrays</a:t>
            </a:r>
            <a:r>
              <a:rPr lang="es-MX" dirty="0">
                <a:latin typeface="Roboto Condensed" panose="02000000000000000000" pitchFamily="2" charset="0"/>
                <a:ea typeface="Roboto Condensed" panose="02000000000000000000" pitchFamily="2" charset="0"/>
              </a:rPr>
              <a:t> y comprueba si son iguales. Devuelve </a:t>
            </a:r>
            <a:r>
              <a:rPr lang="es-MX" dirty="0" err="1">
                <a:latin typeface="Roboto Condensed" panose="02000000000000000000" pitchFamily="2" charset="0"/>
                <a:ea typeface="Roboto Condensed" panose="02000000000000000000" pitchFamily="2" charset="0"/>
              </a:rPr>
              <a:t>assertionError</a:t>
            </a:r>
            <a:r>
              <a:rPr lang="es-MX" dirty="0">
                <a:latin typeface="Roboto Condensed" panose="02000000000000000000" pitchFamily="2" charset="0"/>
                <a:ea typeface="Roboto Condensed" panose="02000000000000000000" pitchFamily="2" charset="0"/>
              </a:rPr>
              <a:t> si no se produce el resultado esperado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assertEquals</a:t>
            </a:r>
            <a:r>
              <a:rPr lang="es-MX" dirty="0">
                <a:latin typeface="Roboto Condensed" panose="02000000000000000000" pitchFamily="2" charset="0"/>
                <a:ea typeface="Roboto Condensed" panose="02000000000000000000" pitchFamily="2" charset="0"/>
              </a:rPr>
              <a:t>: Realiza la comprobación entre 2 valores de tipo numérico. Devuelve </a:t>
            </a:r>
            <a:r>
              <a:rPr lang="es-MX" dirty="0" err="1">
                <a:latin typeface="Roboto Condensed" panose="02000000000000000000" pitchFamily="2" charset="0"/>
                <a:ea typeface="Roboto Condensed" panose="02000000000000000000" pitchFamily="2" charset="0"/>
              </a:rPr>
              <a:t>assertionError</a:t>
            </a:r>
            <a:r>
              <a:rPr lang="es-MX" dirty="0">
                <a:latin typeface="Roboto Condensed" panose="02000000000000000000" pitchFamily="2" charset="0"/>
                <a:ea typeface="Roboto Condensed" panose="02000000000000000000" pitchFamily="2" charset="0"/>
              </a:rPr>
              <a:t> si no se produce el resultado esperado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assertTrue</a:t>
            </a:r>
            <a:r>
              <a:rPr lang="es-MX" dirty="0">
                <a:latin typeface="Roboto Condensed" panose="02000000000000000000" pitchFamily="2" charset="0"/>
                <a:ea typeface="Roboto Condensed" panose="02000000000000000000" pitchFamily="2" charset="0"/>
              </a:rPr>
              <a:t>: Comprueba si una condición se cumple. Devuelve </a:t>
            </a:r>
            <a:r>
              <a:rPr lang="es-MX" dirty="0" err="1">
                <a:latin typeface="Roboto Condensed" panose="02000000000000000000" pitchFamily="2" charset="0"/>
                <a:ea typeface="Roboto Condensed" panose="02000000000000000000" pitchFamily="2" charset="0"/>
              </a:rPr>
              <a:t>assertionError</a:t>
            </a:r>
            <a:r>
              <a:rPr lang="es-MX" dirty="0">
                <a:latin typeface="Roboto Condensed" panose="02000000000000000000" pitchFamily="2" charset="0"/>
                <a:ea typeface="Roboto Condensed" panose="02000000000000000000" pitchFamily="2" charset="0"/>
              </a:rPr>
              <a:t> si no se produce el resultado esperado</a:t>
            </a:r>
          </a:p>
          <a:p>
            <a:pPr marL="742950" lvl="1" indent="-285750" algn="just">
              <a:buFont typeface="Wingdings" panose="05000000000000000000" pitchFamily="2" charset="2"/>
              <a:buChar char="§"/>
            </a:pPr>
            <a:r>
              <a:rPr lang="es-MX" dirty="0" err="1">
                <a:latin typeface="Roboto Condensed" panose="02000000000000000000" pitchFamily="2" charset="0"/>
                <a:ea typeface="Roboto Condensed" panose="02000000000000000000" pitchFamily="2" charset="0"/>
              </a:rPr>
              <a:t>fail</a:t>
            </a:r>
            <a:r>
              <a:rPr lang="es-MX" dirty="0">
                <a:latin typeface="Roboto Condensed" panose="02000000000000000000" pitchFamily="2" charset="0"/>
                <a:ea typeface="Roboto Condensed" panose="02000000000000000000" pitchFamily="2" charset="0"/>
              </a:rPr>
              <a:t>: devuelve una alerta informando del fallo en el test</a:t>
            </a:r>
          </a:p>
        </p:txBody>
      </p:sp>
    </p:spTree>
    <p:extLst>
      <p:ext uri="{BB962C8B-B14F-4D97-AF65-F5344CB8AC3E}">
        <p14:creationId xmlns:p14="http://schemas.microsoft.com/office/powerpoint/2010/main" val="283772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Ejemplo de plantilla de </a:t>
            </a:r>
            <a:r>
              <a:rPr lang="es-MX" dirty="0" err="1">
                <a:latin typeface="Roboto Condensed" panose="02000000000000000000" pitchFamily="2" charset="0"/>
                <a:ea typeface="Roboto Condensed" panose="02000000000000000000" pitchFamily="2" charset="0"/>
              </a:rPr>
              <a:t>testing</a:t>
            </a:r>
            <a:endParaRPr lang="es-MX" dirty="0">
              <a:latin typeface="Roboto Condensed" panose="02000000000000000000" pitchFamily="2" charset="0"/>
              <a:ea typeface="Roboto Condensed" panose="02000000000000000000" pitchFamily="2" charset="0"/>
            </a:endParaRP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4636394" cy="5262979"/>
          </a:xfrm>
          <a:prstGeom prst="rect">
            <a:avLst/>
          </a:prstGeom>
          <a:noFill/>
        </p:spPr>
        <p:txBody>
          <a:bodyPr wrap="square" rtlCol="0">
            <a:spAutoFit/>
          </a:bodyPr>
          <a:lstStyle/>
          <a:p>
            <a:r>
              <a:rPr lang="es-MX" sz="1400" dirty="0" err="1">
                <a:latin typeface="Roboto Condensed" panose="02000000000000000000" pitchFamily="2" charset="0"/>
                <a:ea typeface="Roboto Condensed" panose="02000000000000000000" pitchFamily="2" charset="0"/>
              </a:rPr>
              <a:t>package</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com.autentia.training.ejemploJUnit</a:t>
            </a:r>
            <a:r>
              <a:rPr lang="es-MX" sz="1400" dirty="0">
                <a:latin typeface="Roboto Condensed" panose="02000000000000000000" pitchFamily="2" charset="0"/>
                <a:ea typeface="Roboto Condensed" panose="02000000000000000000" pitchFamily="2" charset="0"/>
              </a:rPr>
              <a:t>;</a:t>
            </a:r>
          </a:p>
          <a:p>
            <a:endParaRPr lang="es-MX" sz="1400" dirty="0">
              <a:latin typeface="Roboto Condensed" panose="02000000000000000000" pitchFamily="2" charset="0"/>
              <a:ea typeface="Roboto Condensed" panose="02000000000000000000" pitchFamily="2" charset="0"/>
            </a:endParaRPr>
          </a:p>
          <a:p>
            <a:r>
              <a:rPr lang="es-MX" sz="1400" dirty="0" err="1">
                <a:latin typeface="Roboto Condensed" panose="02000000000000000000" pitchFamily="2" charset="0"/>
                <a:ea typeface="Roboto Condensed" panose="02000000000000000000" pitchFamily="2" charset="0"/>
              </a:rPr>
              <a:t>import</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org.junit.AfterClass</a:t>
            </a:r>
            <a:r>
              <a:rPr lang="es-MX" sz="1400" dirty="0">
                <a:latin typeface="Roboto Condensed" panose="02000000000000000000" pitchFamily="2" charset="0"/>
                <a:ea typeface="Roboto Condensed" panose="02000000000000000000" pitchFamily="2" charset="0"/>
              </a:rPr>
              <a:t>;</a:t>
            </a:r>
          </a:p>
          <a:p>
            <a:r>
              <a:rPr lang="es-MX" sz="1400" dirty="0" err="1">
                <a:latin typeface="Roboto Condensed" panose="02000000000000000000" pitchFamily="2" charset="0"/>
                <a:ea typeface="Roboto Condensed" panose="02000000000000000000" pitchFamily="2" charset="0"/>
              </a:rPr>
              <a:t>import</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org.junit.Assert</a:t>
            </a:r>
            <a:r>
              <a:rPr lang="es-MX" sz="1400" dirty="0">
                <a:latin typeface="Roboto Condensed" panose="02000000000000000000" pitchFamily="2" charset="0"/>
                <a:ea typeface="Roboto Condensed" panose="02000000000000000000" pitchFamily="2" charset="0"/>
              </a:rPr>
              <a:t>;</a:t>
            </a:r>
          </a:p>
          <a:p>
            <a:r>
              <a:rPr lang="es-MX" sz="1400" dirty="0" err="1">
                <a:latin typeface="Roboto Condensed" panose="02000000000000000000" pitchFamily="2" charset="0"/>
                <a:ea typeface="Roboto Condensed" panose="02000000000000000000" pitchFamily="2" charset="0"/>
              </a:rPr>
              <a:t>import</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org.junit.BeforeClass</a:t>
            </a:r>
            <a:r>
              <a:rPr lang="es-MX" sz="1400" dirty="0">
                <a:latin typeface="Roboto Condensed" panose="02000000000000000000" pitchFamily="2" charset="0"/>
                <a:ea typeface="Roboto Condensed" panose="02000000000000000000" pitchFamily="2" charset="0"/>
              </a:rPr>
              <a:t>;</a:t>
            </a:r>
          </a:p>
          <a:p>
            <a:r>
              <a:rPr lang="es-MX" sz="1400" dirty="0" err="1">
                <a:latin typeface="Roboto Condensed" panose="02000000000000000000" pitchFamily="2" charset="0"/>
                <a:ea typeface="Roboto Condensed" panose="02000000000000000000" pitchFamily="2" charset="0"/>
              </a:rPr>
              <a:t>import</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org.junit.Test</a:t>
            </a:r>
            <a:r>
              <a:rPr lang="es-MX" sz="1400" dirty="0">
                <a:latin typeface="Roboto Condensed" panose="02000000000000000000" pitchFamily="2" charset="0"/>
                <a:ea typeface="Roboto Condensed" panose="02000000000000000000" pitchFamily="2" charset="0"/>
              </a:rPr>
              <a:t>;</a:t>
            </a:r>
          </a:p>
          <a:p>
            <a:r>
              <a:rPr lang="es-MX" sz="1400" dirty="0">
                <a:latin typeface="Roboto Condensed" panose="02000000000000000000" pitchFamily="2" charset="0"/>
                <a:ea typeface="Roboto Condensed" panose="02000000000000000000" pitchFamily="2" charset="0"/>
              </a:rPr>
              <a:t> </a:t>
            </a:r>
          </a:p>
          <a:p>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class</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pruebaTest</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a:t>
            </a:r>
            <a:r>
              <a:rPr lang="es-MX" sz="1400" dirty="0" err="1">
                <a:latin typeface="Roboto Condensed" panose="02000000000000000000" pitchFamily="2" charset="0"/>
                <a:ea typeface="Roboto Condensed" panose="02000000000000000000" pitchFamily="2" charset="0"/>
              </a:rPr>
              <a:t>BeforeClass</a:t>
            </a:r>
            <a:endParaRPr lang="es-MX" sz="1400" dirty="0">
              <a:latin typeface="Roboto Condensed" panose="02000000000000000000" pitchFamily="2" charset="0"/>
              <a:ea typeface="Roboto Condensed" panose="02000000000000000000" pitchFamily="2" charset="0"/>
            </a:endParaRPr>
          </a:p>
          <a:p>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static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void</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setUpClass</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throws</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Exception</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//Inicialización general de variables, escritura del log...</a:t>
            </a:r>
          </a:p>
          <a:p>
            <a:r>
              <a:rPr lang="es-MX" sz="1400" dirty="0">
                <a:latin typeface="Roboto Condensed" panose="02000000000000000000" pitchFamily="2" charset="0"/>
                <a:ea typeface="Roboto Condensed" panose="02000000000000000000" pitchFamily="2" charset="0"/>
              </a:rPr>
              <a:t>}</a:t>
            </a:r>
          </a:p>
          <a:p>
            <a:endParaRPr lang="es-MX" sz="1400" dirty="0">
              <a:latin typeface="Roboto Condensed" panose="02000000000000000000" pitchFamily="2" charset="0"/>
              <a:ea typeface="Roboto Condensed" panose="02000000000000000000" pitchFamily="2" charset="0"/>
            </a:endParaRPr>
          </a:p>
          <a:p>
            <a:r>
              <a:rPr lang="es-MX" sz="1400" dirty="0">
                <a:latin typeface="Roboto Condensed" panose="02000000000000000000" pitchFamily="2" charset="0"/>
                <a:ea typeface="Roboto Condensed" panose="02000000000000000000" pitchFamily="2" charset="0"/>
              </a:rPr>
              <a:t>@</a:t>
            </a:r>
            <a:r>
              <a:rPr lang="es-MX" sz="1400" dirty="0" err="1">
                <a:latin typeface="Roboto Condensed" panose="02000000000000000000" pitchFamily="2" charset="0"/>
                <a:ea typeface="Roboto Condensed" panose="02000000000000000000" pitchFamily="2" charset="0"/>
              </a:rPr>
              <a:t>AfterClass</a:t>
            </a:r>
            <a:endParaRPr lang="es-MX" sz="1400" dirty="0">
              <a:latin typeface="Roboto Condensed" panose="02000000000000000000" pitchFamily="2" charset="0"/>
              <a:ea typeface="Roboto Condensed" panose="02000000000000000000" pitchFamily="2" charset="0"/>
            </a:endParaRPr>
          </a:p>
          <a:p>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static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void</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tearDownClass</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throws</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Exception</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//Liberación de recursos, escritura en el log...</a:t>
            </a:r>
          </a:p>
          <a:p>
            <a:r>
              <a:rPr lang="es-MX" sz="1400" dirty="0">
                <a:latin typeface="Roboto Condensed" panose="02000000000000000000" pitchFamily="2" charset="0"/>
                <a:ea typeface="Roboto Condensed" panose="02000000000000000000" pitchFamily="2" charset="0"/>
              </a:rPr>
              <a:t>}</a:t>
            </a:r>
          </a:p>
          <a:p>
            <a:endParaRPr lang="es-MX" sz="1400" dirty="0">
              <a:latin typeface="Roboto Condensed" panose="02000000000000000000" pitchFamily="2" charset="0"/>
              <a:ea typeface="Roboto Condensed" panose="02000000000000000000" pitchFamily="2" charset="0"/>
            </a:endParaRPr>
          </a:p>
          <a:p>
            <a:r>
              <a:rPr lang="es-MX" sz="1400" dirty="0">
                <a:latin typeface="Roboto Condensed" panose="02000000000000000000" pitchFamily="2" charset="0"/>
                <a:ea typeface="Roboto Condensed" panose="02000000000000000000" pitchFamily="2" charset="0"/>
              </a:rPr>
              <a:t>@</a:t>
            </a:r>
            <a:r>
              <a:rPr lang="es-MX" sz="1400" dirty="0" err="1">
                <a:latin typeface="Roboto Condensed" panose="02000000000000000000" pitchFamily="2" charset="0"/>
                <a:ea typeface="Roboto Condensed" panose="02000000000000000000" pitchFamily="2" charset="0"/>
              </a:rPr>
              <a:t>Before</a:t>
            </a:r>
            <a:endParaRPr lang="es-MX" sz="1400" dirty="0">
              <a:latin typeface="Roboto Condensed" panose="02000000000000000000" pitchFamily="2" charset="0"/>
              <a:ea typeface="Roboto Condensed" panose="02000000000000000000" pitchFamily="2" charset="0"/>
            </a:endParaRPr>
          </a:p>
          <a:p>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void</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setUp</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    //Inicialización de variables antes de cada Test</a:t>
            </a:r>
          </a:p>
          <a:p>
            <a:r>
              <a:rPr lang="es-MX" sz="1400" dirty="0">
                <a:latin typeface="Roboto Condensed" panose="02000000000000000000" pitchFamily="2" charset="0"/>
                <a:ea typeface="Roboto Condensed" panose="02000000000000000000" pitchFamily="2" charset="0"/>
              </a:rPr>
              <a:t>    }</a:t>
            </a:r>
          </a:p>
          <a:p>
            <a:endParaRPr lang="es-MX" sz="1400" dirty="0">
              <a:latin typeface="Roboto Condensed" panose="02000000000000000000" pitchFamily="2" charset="0"/>
              <a:ea typeface="Roboto Condensed" panose="02000000000000000000" pitchFamily="2" charset="0"/>
            </a:endParaRPr>
          </a:p>
        </p:txBody>
      </p:sp>
      <p:sp>
        <p:nvSpPr>
          <p:cNvPr id="4" name="CuadroTexto 3">
            <a:extLst>
              <a:ext uri="{FF2B5EF4-FFF2-40B4-BE49-F238E27FC236}">
                <a16:creationId xmlns:a16="http://schemas.microsoft.com/office/drawing/2014/main" id="{D6D3917E-8FB3-4447-B579-A7588CB8198A}"/>
              </a:ext>
            </a:extLst>
          </p:cNvPr>
          <p:cNvSpPr txBox="1"/>
          <p:nvPr/>
        </p:nvSpPr>
        <p:spPr>
          <a:xfrm>
            <a:off x="7250805" y="753345"/>
            <a:ext cx="4636394" cy="3539430"/>
          </a:xfrm>
          <a:prstGeom prst="rect">
            <a:avLst/>
          </a:prstGeom>
          <a:noFill/>
        </p:spPr>
        <p:txBody>
          <a:bodyPr wrap="square" rtlCol="0">
            <a:spAutoFit/>
          </a:bodyPr>
          <a:lstStyle/>
          <a:p>
            <a:r>
              <a:rPr lang="es-MX" sz="1400" dirty="0">
                <a:latin typeface="Roboto Condensed" panose="02000000000000000000" pitchFamily="2" charset="0"/>
                <a:ea typeface="Roboto Condensed" panose="02000000000000000000" pitchFamily="2" charset="0"/>
              </a:rPr>
              <a:t>@After</a:t>
            </a:r>
          </a:p>
          <a:p>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void</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tearDown</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    //Tareas a realizar después de cada test</a:t>
            </a:r>
          </a:p>
          <a:p>
            <a:r>
              <a:rPr lang="es-MX" sz="1400" dirty="0">
                <a:latin typeface="Roboto Condensed" panose="02000000000000000000" pitchFamily="2" charset="0"/>
                <a:ea typeface="Roboto Condensed" panose="02000000000000000000" pitchFamily="2" charset="0"/>
              </a:rPr>
              <a:t>    }</a:t>
            </a:r>
          </a:p>
          <a:p>
            <a:endParaRPr lang="es-MX" sz="1400" dirty="0">
              <a:latin typeface="Roboto Condensed" panose="02000000000000000000" pitchFamily="2" charset="0"/>
              <a:ea typeface="Roboto Condensed" panose="02000000000000000000" pitchFamily="2" charset="0"/>
            </a:endParaRPr>
          </a:p>
          <a:p>
            <a:r>
              <a:rPr lang="es-MX" sz="1400" dirty="0">
                <a:latin typeface="Roboto Condensed" panose="02000000000000000000" pitchFamily="2" charset="0"/>
                <a:ea typeface="Roboto Condensed" panose="02000000000000000000" pitchFamily="2" charset="0"/>
              </a:rPr>
              <a:t>@Test</a:t>
            </a:r>
          </a:p>
          <a:p>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void</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comprobarAccion</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    //creamos el entorno necesario para la prueba</a:t>
            </a:r>
          </a:p>
          <a:p>
            <a:r>
              <a:rPr lang="es-MX" sz="1400" dirty="0">
                <a:latin typeface="Roboto Condensed" panose="02000000000000000000" pitchFamily="2" charset="0"/>
                <a:ea typeface="Roboto Condensed" panose="02000000000000000000" pitchFamily="2" charset="0"/>
              </a:rPr>
              <a:t>   //Usamos alguna de las funciones arriba descritas </a:t>
            </a:r>
          </a:p>
          <a:p>
            <a:r>
              <a:rPr lang="es-MX" sz="1400" dirty="0">
                <a:latin typeface="Roboto Condensed" panose="02000000000000000000" pitchFamily="2" charset="0"/>
                <a:ea typeface="Roboto Condensed" panose="02000000000000000000" pitchFamily="2" charset="0"/>
              </a:rPr>
              <a:t>  //para realizar la comprobación</a:t>
            </a:r>
          </a:p>
          <a:p>
            <a:r>
              <a:rPr lang="es-MX" sz="1400" dirty="0">
                <a:latin typeface="Roboto Condensed" panose="02000000000000000000" pitchFamily="2" charset="0"/>
                <a:ea typeface="Roboto Condensed" panose="02000000000000000000" pitchFamily="2" charset="0"/>
              </a:rPr>
              <a:t>    }</a:t>
            </a:r>
          </a:p>
          <a:p>
            <a:endParaRPr lang="es-MX" sz="1400" dirty="0">
              <a:latin typeface="Roboto Condensed" panose="02000000000000000000" pitchFamily="2" charset="0"/>
              <a:ea typeface="Roboto Condensed" panose="02000000000000000000" pitchFamily="2" charset="0"/>
            </a:endParaRPr>
          </a:p>
          <a:p>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public</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void</a:t>
            </a:r>
            <a:r>
              <a:rPr lang="es-MX" sz="1400" dirty="0">
                <a:latin typeface="Roboto Condensed" panose="02000000000000000000" pitchFamily="2" charset="0"/>
                <a:ea typeface="Roboto Condensed" panose="02000000000000000000" pitchFamily="2" charset="0"/>
              </a:rPr>
              <a:t> </a:t>
            </a:r>
            <a:r>
              <a:rPr lang="es-MX" sz="1400" dirty="0" err="1">
                <a:latin typeface="Roboto Condensed" panose="02000000000000000000" pitchFamily="2" charset="0"/>
                <a:ea typeface="Roboto Condensed" panose="02000000000000000000" pitchFamily="2" charset="0"/>
              </a:rPr>
              <a:t>funcionAuxiliar</a:t>
            </a:r>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    //tareas auxiliares</a:t>
            </a:r>
          </a:p>
          <a:p>
            <a:r>
              <a:rPr lang="es-MX" sz="1400" dirty="0">
                <a:latin typeface="Roboto Condensed" panose="02000000000000000000" pitchFamily="2" charset="0"/>
                <a:ea typeface="Roboto Condensed" panose="02000000000000000000" pitchFamily="2" charset="0"/>
              </a:rPr>
              <a:t>    }</a:t>
            </a:r>
          </a:p>
          <a:p>
            <a:r>
              <a:rPr lang="es-MX" sz="1400" dirty="0">
                <a:latin typeface="Roboto Condensed" panose="02000000000000000000" pitchFamily="2" charset="0"/>
                <a:ea typeface="Roboto Condensed" panose="02000000000000000000" pitchFamily="2" charset="0"/>
              </a:rPr>
              <a:t>}</a:t>
            </a:r>
          </a:p>
        </p:txBody>
      </p:sp>
    </p:spTree>
    <p:extLst>
      <p:ext uri="{BB962C8B-B14F-4D97-AF65-F5344CB8AC3E}">
        <p14:creationId xmlns:p14="http://schemas.microsoft.com/office/powerpoint/2010/main" val="278342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Integración continua</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4962659" cy="563231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La integración continua es una práctica de desarrollo software donde los miembros del equipo integran su trabajo frecuentemente (como mínimo una vez al día, aunque normalmente se realizan múltiples integraciones diarias).</a:t>
            </a:r>
          </a:p>
          <a:p>
            <a:pPr algn="just"/>
            <a:r>
              <a:rPr lang="es-MX" dirty="0">
                <a:latin typeface="Roboto Condensed" panose="02000000000000000000" pitchFamily="2" charset="0"/>
                <a:ea typeface="Roboto Condensed" panose="02000000000000000000" pitchFamily="2" charset="0"/>
              </a:rPr>
              <a:t>Cada integración se verifica compilando el código fuente y obteniendo un ejecutable (a esto se le llama </a:t>
            </a:r>
            <a:r>
              <a:rPr lang="es-MX" dirty="0" err="1">
                <a:latin typeface="Roboto Condensed" panose="02000000000000000000" pitchFamily="2" charset="0"/>
                <a:ea typeface="Roboto Condensed" panose="02000000000000000000" pitchFamily="2" charset="0"/>
              </a:rPr>
              <a:t>build</a:t>
            </a:r>
            <a:r>
              <a:rPr lang="es-MX" dirty="0">
                <a:latin typeface="Roboto Condensed" panose="02000000000000000000" pitchFamily="2" charset="0"/>
                <a:ea typeface="Roboto Condensed" panose="02000000000000000000" pitchFamily="2" charset="0"/>
              </a:rPr>
              <a:t>, y debe hacerse de forma automatizada).Además también se pasan las pruebas y métricas de calidad para detectar los errores tan pronto como sea posible.</a:t>
            </a:r>
          </a:p>
          <a:p>
            <a:pPr algn="just"/>
            <a:r>
              <a:rPr lang="es-MX" dirty="0">
                <a:latin typeface="Roboto Condensed" panose="02000000000000000000" pitchFamily="2" charset="0"/>
                <a:ea typeface="Roboto Condensed" panose="02000000000000000000" pitchFamily="2" charset="0"/>
              </a:rPr>
              <a:t>Al integrar frecuentemente el código, y con la ayuda de herramientas como Jenkins, puedes saber el estado del software en todo momento. Sabes qué funciona, qué no y qué errores hay.</a:t>
            </a:r>
          </a:p>
          <a:p>
            <a:pPr algn="just"/>
            <a:r>
              <a:rPr lang="es-MX" dirty="0">
                <a:latin typeface="Roboto Condensed" panose="02000000000000000000" pitchFamily="2" charset="0"/>
                <a:ea typeface="Roboto Condensed" panose="02000000000000000000" pitchFamily="2" charset="0"/>
              </a:rPr>
              <a:t>También puedes monitorizar la calidad del código y su cobertura de pruebas. La integración continua incluso puede ayudarte a reducir la deuda técnica (aquí puedes saber más sobre la deuda técnica) y mantener los costes bajos.</a:t>
            </a:r>
          </a:p>
        </p:txBody>
      </p:sp>
      <p:pic>
        <p:nvPicPr>
          <p:cNvPr id="3074" name="Picture 2" descr="Resultado de imagen para integracion continua">
            <a:extLst>
              <a:ext uri="{FF2B5EF4-FFF2-40B4-BE49-F238E27FC236}">
                <a16:creationId xmlns:a16="http://schemas.microsoft.com/office/drawing/2014/main" id="{4F206DCA-A8A3-4277-9F03-1EB6D324E9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607" t="10984" r="8012" b="6855"/>
          <a:stretch/>
        </p:blipFill>
        <p:spPr bwMode="auto">
          <a:xfrm>
            <a:off x="6473781" y="109400"/>
            <a:ext cx="5718219" cy="5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52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Ciclo de Integración continua</a:t>
            </a:r>
          </a:p>
        </p:txBody>
      </p:sp>
      <p:pic>
        <p:nvPicPr>
          <p:cNvPr id="13314" name="Picture 2" descr="Resultado de imagen para integracion continua">
            <a:extLst>
              <a:ext uri="{FF2B5EF4-FFF2-40B4-BE49-F238E27FC236}">
                <a16:creationId xmlns:a16="http://schemas.microsoft.com/office/drawing/2014/main" id="{A7F3A954-5BA0-4867-A2AF-BBE1D7F47E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06" t="21187" r="2289" b="544"/>
          <a:stretch/>
        </p:blipFill>
        <p:spPr bwMode="auto">
          <a:xfrm>
            <a:off x="1133340" y="853225"/>
            <a:ext cx="10779617" cy="515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9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Jenkins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2" y="753345"/>
            <a:ext cx="3129566" cy="5078313"/>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Jenkins es un servidor de integración continua, gratuito, open-</a:t>
            </a:r>
            <a:r>
              <a:rPr lang="es-MX" dirty="0" err="1">
                <a:latin typeface="Roboto Condensed" panose="02000000000000000000" pitchFamily="2" charset="0"/>
                <a:ea typeface="Roboto Condensed" panose="02000000000000000000" pitchFamily="2" charset="0"/>
              </a:rPr>
              <a:t>source</a:t>
            </a:r>
            <a:r>
              <a:rPr lang="es-MX" dirty="0">
                <a:latin typeface="Roboto Condensed" panose="02000000000000000000" pitchFamily="2" charset="0"/>
                <a:ea typeface="Roboto Condensed" panose="02000000000000000000" pitchFamily="2" charset="0"/>
              </a:rPr>
              <a:t> y actualmente uno de los más empleados para esta función.</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La base de Jenkins son las tareas, donde indicamos qué es lo que hay que hacer en un </a:t>
            </a:r>
            <a:r>
              <a:rPr lang="es-MX" dirty="0" err="1">
                <a:latin typeface="Roboto Condensed" panose="02000000000000000000" pitchFamily="2" charset="0"/>
                <a:ea typeface="Roboto Condensed" panose="02000000000000000000" pitchFamily="2" charset="0"/>
              </a:rPr>
              <a:t>build</a:t>
            </a:r>
            <a:r>
              <a:rPr lang="es-MX" dirty="0">
                <a:latin typeface="Roboto Condensed" panose="02000000000000000000" pitchFamily="2" charset="0"/>
                <a:ea typeface="Roboto Condensed" panose="02000000000000000000" pitchFamily="2" charset="0"/>
              </a:rPr>
              <a:t>. Por ejemplo, podríamos programar una tarea en la que se compruebe el repositorio de control de versiones cada cierto tiempo, y cuando un desarrollador quiera subir su código al control de versiones, este se compile y se ejecuten las pruebas.</a:t>
            </a:r>
          </a:p>
        </p:txBody>
      </p:sp>
      <p:pic>
        <p:nvPicPr>
          <p:cNvPr id="14338" name="Picture 2" descr="Resultado de imagen para jenkins">
            <a:extLst>
              <a:ext uri="{FF2B5EF4-FFF2-40B4-BE49-F238E27FC236}">
                <a16:creationId xmlns:a16="http://schemas.microsoft.com/office/drawing/2014/main" id="{68E58816-B30F-4A19-AE76-591EFAE9E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7" y="0"/>
            <a:ext cx="7764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Jenkins</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2" y="753345"/>
            <a:ext cx="10934162" cy="2308324"/>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Si el resultado no es el esperado o hay algún error, Jenkins notificará al desarrollador, al equipo de QA, por email o cualquier otro medio, para que lo solucione. Si el </a:t>
            </a:r>
            <a:r>
              <a:rPr lang="es-MX" dirty="0" err="1">
                <a:latin typeface="Roboto Condensed" panose="02000000000000000000" pitchFamily="2" charset="0"/>
                <a:ea typeface="Roboto Condensed" panose="02000000000000000000" pitchFamily="2" charset="0"/>
              </a:rPr>
              <a:t>build</a:t>
            </a:r>
            <a:r>
              <a:rPr lang="es-MX" dirty="0">
                <a:latin typeface="Roboto Condensed" panose="02000000000000000000" pitchFamily="2" charset="0"/>
                <a:ea typeface="Roboto Condensed" panose="02000000000000000000" pitchFamily="2" charset="0"/>
              </a:rPr>
              <a:t> es correcto, podremos indicar a Jenkins que intente integrar el código y subirlo al repositorio de control de versiones.</a:t>
            </a:r>
          </a:p>
          <a:p>
            <a:pPr algn="just"/>
            <a:r>
              <a:rPr lang="es-MX" dirty="0">
                <a:latin typeface="Roboto Condensed" panose="02000000000000000000" pitchFamily="2" charset="0"/>
                <a:ea typeface="Roboto Condensed" panose="02000000000000000000" pitchFamily="2" charset="0"/>
              </a:rPr>
              <a:t>Una de las cosas buenas que tiene Jenkins es que además de poder ayudarte a integrar el código periódicamente, puede actuar como herramienta que sirva de enlace en todo el proceso de desarrollo.</a:t>
            </a:r>
          </a:p>
          <a:p>
            <a:pPr algn="just"/>
            <a:r>
              <a:rPr lang="es-MX" dirty="0">
                <a:latin typeface="Roboto Condensed" panose="02000000000000000000" pitchFamily="2" charset="0"/>
                <a:ea typeface="Roboto Condensed" panose="02000000000000000000" pitchFamily="2" charset="0"/>
              </a:rPr>
              <a:t>Desde Jenkins podrás indicar que se lancen métricas de calidad y visualizar los resultados dentro de la misma herramienta. También podrás ver el resultado de los </a:t>
            </a:r>
            <a:r>
              <a:rPr lang="es-MX" dirty="0" err="1">
                <a:latin typeface="Roboto Condensed" panose="02000000000000000000" pitchFamily="2" charset="0"/>
                <a:ea typeface="Roboto Condensed" panose="02000000000000000000" pitchFamily="2" charset="0"/>
              </a:rPr>
              <a:t>tests</a:t>
            </a:r>
            <a:r>
              <a:rPr lang="es-MX" dirty="0">
                <a:latin typeface="Roboto Condensed" panose="02000000000000000000" pitchFamily="2" charset="0"/>
                <a:ea typeface="Roboto Condensed" panose="02000000000000000000" pitchFamily="2" charset="0"/>
              </a:rPr>
              <a:t>, generar y visualizar la documentación del proyecto o incluso pasar una versión estable del software al entorno de QA para ser probado, a </a:t>
            </a:r>
            <a:r>
              <a:rPr lang="es-MX" dirty="0" err="1">
                <a:latin typeface="Roboto Condensed" panose="02000000000000000000" pitchFamily="2" charset="0"/>
                <a:ea typeface="Roboto Condensed" panose="02000000000000000000" pitchFamily="2" charset="0"/>
              </a:rPr>
              <a:t>pre-producción</a:t>
            </a:r>
            <a:r>
              <a:rPr lang="es-MX" dirty="0">
                <a:latin typeface="Roboto Condensed" panose="02000000000000000000" pitchFamily="2" charset="0"/>
                <a:ea typeface="Roboto Condensed" panose="02000000000000000000" pitchFamily="2" charset="0"/>
              </a:rPr>
              <a:t> o producción.</a:t>
            </a:r>
          </a:p>
        </p:txBody>
      </p:sp>
      <p:pic>
        <p:nvPicPr>
          <p:cNvPr id="15362" name="Picture 2">
            <a:extLst>
              <a:ext uri="{FF2B5EF4-FFF2-40B4-BE49-F238E27FC236}">
                <a16:creationId xmlns:a16="http://schemas.microsoft.com/office/drawing/2014/main" id="{72175ECD-6E75-4D7C-8459-485E11A7A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2345" y="3131378"/>
            <a:ext cx="768667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912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Cosas a tener en cuenta</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2" y="753345"/>
            <a:ext cx="10934162" cy="2862322"/>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En primer lugar, es imprescindible tener un repositorio de control de versiones (mercurial, </a:t>
            </a:r>
            <a:r>
              <a:rPr lang="es-MX" dirty="0" err="1">
                <a:latin typeface="Roboto Condensed" panose="02000000000000000000" pitchFamily="2" charset="0"/>
                <a:ea typeface="Roboto Condensed" panose="02000000000000000000" pitchFamily="2" charset="0"/>
              </a:rPr>
              <a:t>git</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svn</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plastic</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etc</a:t>
            </a:r>
            <a:r>
              <a:rPr lang="es-MX" dirty="0">
                <a:latin typeface="Roboto Condensed" panose="02000000000000000000" pitchFamily="2" charset="0"/>
                <a:ea typeface="Roboto Condensed" panose="02000000000000000000" pitchFamily="2" charset="0"/>
              </a:rPr>
              <a:t>). Todo lo necesario para realizar el </a:t>
            </a:r>
            <a:r>
              <a:rPr lang="es-MX" dirty="0" err="1">
                <a:latin typeface="Roboto Condensed" panose="02000000000000000000" pitchFamily="2" charset="0"/>
                <a:ea typeface="Roboto Condensed" panose="02000000000000000000" pitchFamily="2" charset="0"/>
              </a:rPr>
              <a:t>build</a:t>
            </a:r>
            <a:r>
              <a:rPr lang="es-MX" dirty="0">
                <a:latin typeface="Roboto Condensed" panose="02000000000000000000" pitchFamily="2" charset="0"/>
                <a:ea typeface="Roboto Condensed" panose="02000000000000000000" pitchFamily="2" charset="0"/>
              </a:rPr>
              <a:t> debe estar allí (código, scripts de test, librerías de terceros…).</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Sin esto, no podremos sacar el máximo partido a Jenkins, ya que uno de sus puntos fuertes es que es capaz de monitorizar el control de versiones y actuar ante cualquier cambio.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Además, para que la integración continua funcione, es imprescindible que el equipo esté mentalizado y comprometido.</a:t>
            </a:r>
          </a:p>
          <a:p>
            <a:pPr algn="just"/>
            <a:r>
              <a:rPr lang="es-MX" dirty="0">
                <a:latin typeface="Roboto Condensed" panose="02000000000000000000" pitchFamily="2" charset="0"/>
                <a:ea typeface="Roboto Condensed" panose="02000000000000000000" pitchFamily="2" charset="0"/>
              </a:rPr>
              <a:t>Por ejemplo todo el código debe subirse al control de versiones. Los desarrolladores deben subir su trabajo periódicamente al repositorio. Además los proyectos tienen que tener un proceso de </a:t>
            </a:r>
            <a:r>
              <a:rPr lang="es-MX" dirty="0" err="1">
                <a:latin typeface="Roboto Condensed" panose="02000000000000000000" pitchFamily="2" charset="0"/>
                <a:ea typeface="Roboto Condensed" panose="02000000000000000000" pitchFamily="2" charset="0"/>
              </a:rPr>
              <a:t>build</a:t>
            </a:r>
            <a:r>
              <a:rPr lang="es-MX" dirty="0">
                <a:latin typeface="Roboto Condensed" panose="02000000000000000000" pitchFamily="2" charset="0"/>
                <a:ea typeface="Roboto Condensed" panose="02000000000000000000" pitchFamily="2" charset="0"/>
              </a:rPr>
              <a:t> automático, y si un </a:t>
            </a:r>
            <a:r>
              <a:rPr lang="es-MX" dirty="0" err="1">
                <a:latin typeface="Roboto Condensed" panose="02000000000000000000" pitchFamily="2" charset="0"/>
                <a:ea typeface="Roboto Condensed" panose="02000000000000000000" pitchFamily="2" charset="0"/>
              </a:rPr>
              <a:t>build</a:t>
            </a:r>
            <a:r>
              <a:rPr lang="es-MX" dirty="0">
                <a:latin typeface="Roboto Condensed" panose="02000000000000000000" pitchFamily="2" charset="0"/>
                <a:ea typeface="Roboto Condensed" panose="02000000000000000000" pitchFamily="2" charset="0"/>
              </a:rPr>
              <a:t> falla, lo más prioritario debe ser arreglarlo.</a:t>
            </a:r>
          </a:p>
        </p:txBody>
      </p:sp>
    </p:spTree>
    <p:extLst>
      <p:ext uri="{BB962C8B-B14F-4D97-AF65-F5344CB8AC3E}">
        <p14:creationId xmlns:p14="http://schemas.microsoft.com/office/powerpoint/2010/main" val="26196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Desarrollo guiado por pruebas de software</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6181859" cy="5078313"/>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Desarrollo guiado por pruebas de software, o Test-</a:t>
            </a:r>
            <a:r>
              <a:rPr lang="es-MX" dirty="0" err="1">
                <a:latin typeface="Roboto Condensed" panose="02000000000000000000" pitchFamily="2" charset="0"/>
                <a:ea typeface="Roboto Condensed" panose="02000000000000000000" pitchFamily="2" charset="0"/>
              </a:rPr>
              <a:t>driven</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 (TDD) es una práctica de ingeniería de software que involucra otras dos prácticas: </a:t>
            </a: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Escribir las pruebas primero (Test </a:t>
            </a:r>
            <a:r>
              <a:rPr lang="es-MX" dirty="0" err="1">
                <a:latin typeface="Roboto Condensed" panose="02000000000000000000" pitchFamily="2" charset="0"/>
                <a:ea typeface="Roboto Condensed" panose="02000000000000000000" pitchFamily="2" charset="0"/>
              </a:rPr>
              <a:t>First</a:t>
            </a:r>
            <a:r>
              <a:rPr lang="es-MX" dirty="0">
                <a:latin typeface="Roboto Condensed" panose="02000000000000000000" pitchFamily="2" charset="0"/>
                <a:ea typeface="Roboto Condensed" panose="02000000000000000000" pitchFamily="2" charset="0"/>
              </a:rPr>
              <a:t> </a:t>
            </a:r>
            <a:r>
              <a:rPr lang="es-MX" dirty="0" err="1">
                <a:latin typeface="Roboto Condensed" panose="02000000000000000000" pitchFamily="2" charset="0"/>
                <a:ea typeface="Roboto Condensed" panose="02000000000000000000" pitchFamily="2" charset="0"/>
              </a:rPr>
              <a:t>Development</a:t>
            </a:r>
            <a:r>
              <a:rPr lang="es-MX" dirty="0">
                <a:latin typeface="Roboto Condensed" panose="02000000000000000000" pitchFamily="2" charset="0"/>
                <a:ea typeface="Roboto Condensed" panose="02000000000000000000" pitchFamily="2" charset="0"/>
              </a:rPr>
              <a:t>) y </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Refactorización (</a:t>
            </a:r>
            <a:r>
              <a:rPr lang="es-MX" dirty="0" err="1">
                <a:latin typeface="Roboto Condensed" panose="02000000000000000000" pitchFamily="2" charset="0"/>
                <a:ea typeface="Roboto Condensed" panose="02000000000000000000" pitchFamily="2" charset="0"/>
              </a:rPr>
              <a:t>Refactoring</a:t>
            </a:r>
            <a:r>
              <a:rPr lang="es-MX" dirty="0">
                <a:latin typeface="Roboto Condensed" panose="02000000000000000000" pitchFamily="2" charset="0"/>
                <a:ea typeface="Roboto Condensed" panose="02000000000000000000" pitchFamily="2" charset="0"/>
              </a:rPr>
              <a:t>). </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Para escribir las pruebas generalmente se utilizan las pruebas unitarias. El propósito del desarrollo guiado por pruebas es lograr un código limpio que funcione. </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La idea es que los requisitos sean traducidos a pruebas, de este modo, cuando las pruebas pasen se garantizará que el software cumple con los requisitos que se han establecido.</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Las pruebas se escriben antes de escribir la funcionalidad de las aplicaciones y esto permite refactorizar el código sin preocuparse de dañar algún proceso.</a:t>
            </a:r>
          </a:p>
        </p:txBody>
      </p:sp>
      <p:pic>
        <p:nvPicPr>
          <p:cNvPr id="1026" name="Picture 2" descr="Resultado de imagen para tdd">
            <a:extLst>
              <a:ext uri="{FF2B5EF4-FFF2-40B4-BE49-F238E27FC236}">
                <a16:creationId xmlns:a16="http://schemas.microsoft.com/office/drawing/2014/main" id="{289E43F4-3148-462C-93E2-18573AAE3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880" y="995362"/>
            <a:ext cx="465772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26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Ciclo de desarrollo conducido por pruebas</a:t>
            </a:r>
          </a:p>
        </p:txBody>
      </p:sp>
      <p:pic>
        <p:nvPicPr>
          <p:cNvPr id="2050" name="Picture 2">
            <a:extLst>
              <a:ext uri="{FF2B5EF4-FFF2-40B4-BE49-F238E27FC236}">
                <a16:creationId xmlns:a16="http://schemas.microsoft.com/office/drawing/2014/main" id="{E897C038-F834-4A5A-BEDD-7DA9B3B04C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62" b="22066"/>
          <a:stretch/>
        </p:blipFill>
        <p:spPr bwMode="auto">
          <a:xfrm>
            <a:off x="1741525" y="1065726"/>
            <a:ext cx="8708950" cy="472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16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El proceso de diseño de software, combinando TDD con metodologías ágiles, sería el siguiente:</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882649" cy="4616648"/>
          </a:xfrm>
          <a:prstGeom prst="rect">
            <a:avLst/>
          </a:prstGeom>
          <a:noFill/>
        </p:spPr>
        <p:txBody>
          <a:bodyPr wrap="square" rtlCol="0">
            <a:spAutoFit/>
          </a:bodyPr>
          <a:lstStyle/>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El cliente escribe su historia de usuario.</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escriben junto con el cliente los criterios de aceptación de esta historia, desglosándolos mucho para simplificarlos todo lo posible.</a:t>
            </a:r>
          </a:p>
          <a:p>
            <a:pPr marL="742950" lvl="1" indent="-285750" algn="just">
              <a:lnSpc>
                <a:spcPct val="150000"/>
              </a:lnSpc>
              <a:buFont typeface="Wingdings" panose="05000000000000000000" pitchFamily="2" charset="2"/>
              <a:buChar char="§"/>
            </a:pPr>
            <a:r>
              <a:rPr lang="es-MX" dirty="0">
                <a:solidFill>
                  <a:schemeClr val="accent1">
                    <a:lumMod val="75000"/>
                  </a:schemeClr>
                </a:solidFill>
                <a:latin typeface="Roboto Condensed" panose="02000000000000000000" pitchFamily="2" charset="0"/>
                <a:ea typeface="Roboto Condensed" panose="02000000000000000000" pitchFamily="2" charset="0"/>
              </a:rPr>
              <a:t>Se escoge el criterio de aceptación más simple y se traduce en una prueba unitaria.</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comprueba que esta prueba falla.</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escribe el código que hace pasar la prueba.</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ejecutan todas las pruebas automatizadas.</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refactoriza y se limpia el código.</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Se vuelven a pasar todas las pruebas automatizadas para comprobar que todo sigue funcionando.</a:t>
            </a:r>
          </a:p>
          <a:p>
            <a:pPr marL="742950" lvl="1" indent="-285750" algn="just">
              <a:lnSpc>
                <a:spcPct val="150000"/>
              </a:lnSpc>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Volvemos al punto 3 con los criterios de aceptación que falten y repetimos el ciclo una y otra vez hasta completar nuestra aplicación.</a:t>
            </a:r>
          </a:p>
        </p:txBody>
      </p:sp>
    </p:spTree>
    <p:extLst>
      <p:ext uri="{BB962C8B-B14F-4D97-AF65-F5344CB8AC3E}">
        <p14:creationId xmlns:p14="http://schemas.microsoft.com/office/powerpoint/2010/main" val="29382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Ejemplo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882649" cy="5909310"/>
          </a:xfrm>
          <a:prstGeom prst="rect">
            <a:avLst/>
          </a:prstGeom>
          <a:noFill/>
        </p:spPr>
        <p:txBody>
          <a:bodyPr wrap="square" rtlCol="0">
            <a:spAutoFit/>
          </a:bodyPr>
          <a:lstStyle/>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Supongamos que el cliente nos pide que desarrollemos una calculadora que sume números.</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Acordamos con el cliente que el criterio de aceptación sería que si introduces en la calculadora dos números y le das a la operación de .suma, la calculadora te muestra el resultado de la suma en la pantalla.</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Partiendo de este criterio, comenzamos a definir el funcionamiento del algoritmo de suma y convertimos el criterio de aceptación en una prueba concreta, por ejemplo, un algoritmo que si introduces un 3 y un 5 te devuelve un 8:</a:t>
            </a: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Este punto es el más importante del TDD y que supone un cambio de mentalidad, primero escribimos cómo debe funcionar el programa y después, una vez lo tengamos claro, pasamos a codificarlo.</a:t>
            </a:r>
          </a:p>
          <a:p>
            <a:pPr algn="just"/>
            <a:r>
              <a:rPr lang="es-MX" dirty="0">
                <a:latin typeface="Roboto Condensed" panose="02000000000000000000" pitchFamily="2" charset="0"/>
                <a:ea typeface="Roboto Condensed" panose="02000000000000000000" pitchFamily="2" charset="0"/>
              </a:rPr>
              <a:t>Al escribir el test estamos diseñando cómo va a funcionar el software, para cubrir la prueba vamos a necesitar una clase Calculadora con una función que se llame Suma y que tenga dos parámetros.</a:t>
            </a:r>
          </a:p>
          <a:p>
            <a:pPr algn="just"/>
            <a:r>
              <a:rPr lang="es-MX" dirty="0">
                <a:latin typeface="Roboto Condensed" panose="02000000000000000000" pitchFamily="2" charset="0"/>
                <a:ea typeface="Roboto Condensed" panose="02000000000000000000" pitchFamily="2" charset="0"/>
              </a:rPr>
              <a:t>Esta clase todavía no existe pero cuando se cree, ya sabemos cómo va a funcionar. Este caso es muy trivial, pero muchas veces no sabemos exactamente qué clases hacer o qué métodos ponerle exactamente.</a:t>
            </a:r>
          </a:p>
          <a:p>
            <a:pPr algn="just"/>
            <a:r>
              <a:rPr lang="es-MX" dirty="0">
                <a:latin typeface="Roboto Condensed" panose="02000000000000000000" pitchFamily="2" charset="0"/>
                <a:ea typeface="Roboto Condensed" panose="02000000000000000000" pitchFamily="2" charset="0"/>
              </a:rPr>
              <a:t>Es más, a menudo perdemos el tiempo haciendo métodos y clases que pensamos que luego serán útiles, cuando la cruda realidad es que muchas veces no se van a usar nunca. Con TDD sólo hacemos lo que realmente necesitamos en ese momento.</a:t>
            </a:r>
          </a:p>
          <a:p>
            <a:pPr algn="just"/>
            <a:r>
              <a:rPr lang="es-MX" dirty="0">
                <a:latin typeface="Roboto Condensed" panose="02000000000000000000" pitchFamily="2" charset="0"/>
                <a:ea typeface="Roboto Condensed" panose="02000000000000000000" pitchFamily="2" charset="0"/>
              </a:rPr>
              <a:t>Realmente es la forma natural de pensar, primero pensamos en «qué» queremos hacer y después pasamos al «cómo», la diferencia es que con TDD el test ya queda escrito y se ejecutará cada vez que compilamos nuestro programa.</a:t>
            </a:r>
          </a:p>
        </p:txBody>
      </p:sp>
      <p:pic>
        <p:nvPicPr>
          <p:cNvPr id="4" name="Imagen 3">
            <a:extLst>
              <a:ext uri="{FF2B5EF4-FFF2-40B4-BE49-F238E27FC236}">
                <a16:creationId xmlns:a16="http://schemas.microsoft.com/office/drawing/2014/main" id="{00BE5419-EABF-4455-9446-6FA64365FE05}"/>
              </a:ext>
            </a:extLst>
          </p:cNvPr>
          <p:cNvPicPr>
            <a:picLocks noChangeAspect="1"/>
          </p:cNvPicPr>
          <p:nvPr/>
        </p:nvPicPr>
        <p:blipFill rotWithShape="1">
          <a:blip r:embed="rId2"/>
          <a:srcRect l="7922" t="50000" r="37782" b="38210"/>
          <a:stretch/>
        </p:blipFill>
        <p:spPr>
          <a:xfrm>
            <a:off x="3940934" y="2543577"/>
            <a:ext cx="6619742" cy="808149"/>
          </a:xfrm>
          <a:prstGeom prst="rect">
            <a:avLst/>
          </a:prstGeom>
        </p:spPr>
      </p:pic>
    </p:spTree>
    <p:extLst>
      <p:ext uri="{BB962C8B-B14F-4D97-AF65-F5344CB8AC3E}">
        <p14:creationId xmlns:p14="http://schemas.microsoft.com/office/powerpoint/2010/main" val="14654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Ejemplo práctico</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882649" cy="3970318"/>
          </a:xfrm>
          <a:prstGeom prst="rect">
            <a:avLst/>
          </a:prstGeom>
          <a:noFill/>
        </p:spPr>
        <p:txBody>
          <a:bodyPr wrap="square" rtlCol="0">
            <a:spAutoFit/>
          </a:bodyPr>
          <a:lstStyle/>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Por supuesto, si intentamos pasar este test nos dará un error, porque la clase Calculadora aún no existe.</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Ahora pasamos a escribir el código de la clase, es fácil porque ya sabemos exactamente cómo se va a comportar:</a:t>
            </a: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algn="just"/>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Ahora ejecutamos la prueba y ya tenemos el código funcionado con la prueba pasada.</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Una vez todo esté funcionando, pasamos a refactorizar y a eliminar código duplicado, este ejemplo es extremadamente sencillo, y en un caso real no haríamos tantos pasos para algo tan evidente, pero el código mejorado podría ser por ejemplo:</a:t>
            </a:r>
          </a:p>
        </p:txBody>
      </p:sp>
      <p:pic>
        <p:nvPicPr>
          <p:cNvPr id="5" name="Imagen 4">
            <a:extLst>
              <a:ext uri="{FF2B5EF4-FFF2-40B4-BE49-F238E27FC236}">
                <a16:creationId xmlns:a16="http://schemas.microsoft.com/office/drawing/2014/main" id="{B3BB31AC-1D47-4B35-A37B-93DECDD6827B}"/>
              </a:ext>
            </a:extLst>
          </p:cNvPr>
          <p:cNvPicPr>
            <a:picLocks noChangeAspect="1"/>
          </p:cNvPicPr>
          <p:nvPr/>
        </p:nvPicPr>
        <p:blipFill rotWithShape="1">
          <a:blip r:embed="rId2"/>
          <a:srcRect l="7922" t="52958" r="37782" b="24683"/>
          <a:stretch/>
        </p:blipFill>
        <p:spPr>
          <a:xfrm>
            <a:off x="3168203" y="1738648"/>
            <a:ext cx="6619742" cy="1532586"/>
          </a:xfrm>
          <a:prstGeom prst="rect">
            <a:avLst/>
          </a:prstGeom>
        </p:spPr>
      </p:pic>
      <p:pic>
        <p:nvPicPr>
          <p:cNvPr id="6" name="Imagen 5">
            <a:extLst>
              <a:ext uri="{FF2B5EF4-FFF2-40B4-BE49-F238E27FC236}">
                <a16:creationId xmlns:a16="http://schemas.microsoft.com/office/drawing/2014/main" id="{276C519A-29A6-427C-922F-62DE0BDE354F}"/>
              </a:ext>
            </a:extLst>
          </p:cNvPr>
          <p:cNvPicPr>
            <a:picLocks noChangeAspect="1"/>
          </p:cNvPicPr>
          <p:nvPr/>
        </p:nvPicPr>
        <p:blipFill rotWithShape="1">
          <a:blip r:embed="rId3"/>
          <a:srcRect l="8028" t="40746" r="37676" b="40278"/>
          <a:stretch/>
        </p:blipFill>
        <p:spPr>
          <a:xfrm>
            <a:off x="3168203" y="4828703"/>
            <a:ext cx="6619742" cy="1300767"/>
          </a:xfrm>
          <a:prstGeom prst="rect">
            <a:avLst/>
          </a:prstGeom>
        </p:spPr>
      </p:pic>
    </p:spTree>
    <p:extLst>
      <p:ext uri="{BB962C8B-B14F-4D97-AF65-F5344CB8AC3E}">
        <p14:creationId xmlns:p14="http://schemas.microsoft.com/office/powerpoint/2010/main" val="197230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Fallas en TDD</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882649" cy="2585323"/>
          </a:xfrm>
          <a:prstGeom prst="rect">
            <a:avLst/>
          </a:prstGeom>
          <a:noFill/>
        </p:spPr>
        <p:txBody>
          <a:bodyPr wrap="square" rtlCol="0">
            <a:spAutoFit/>
          </a:bodyPr>
          <a:lstStyle/>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Hay que utilizarlo y entenderlo bien para que sea realmente productivo, te ayuda a centrarte en lo importante y a no </a:t>
            </a:r>
            <a:r>
              <a:rPr lang="es-MX" dirty="0" err="1">
                <a:latin typeface="Roboto Condensed" panose="02000000000000000000" pitchFamily="2" charset="0"/>
                <a:ea typeface="Roboto Condensed" panose="02000000000000000000" pitchFamily="2" charset="0"/>
              </a:rPr>
              <a:t>sobrediseñar</a:t>
            </a:r>
            <a:r>
              <a:rPr lang="es-MX" dirty="0">
                <a:latin typeface="Roboto Condensed" panose="02000000000000000000" pitchFamily="2" charset="0"/>
                <a:ea typeface="Roboto Condensed" panose="02000000000000000000" pitchFamily="2" charset="0"/>
              </a:rPr>
              <a:t>, pero es importante saber refactorizar el código según vaya evolucionando para que sea consistente.</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Pruebas sobre interfaces gráficas. Aunque hay soluciones parciales propuestas, para mí TDD solo funciona en la capa de negocio, no encaja con interfaces visuales.</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Bases de datos. Hacer pruebas de código que trabaja con base de datos es complejo porque requiere generar unos datos conocidos antes de hacer las pruebas y verificar que el contenido de la base de datos es el esperado después de la prueba. Los objetos simulados (</a:t>
            </a:r>
            <a:r>
              <a:rPr lang="es-MX" dirty="0" err="1">
                <a:latin typeface="Roboto Condensed" panose="02000000000000000000" pitchFamily="2" charset="0"/>
                <a:ea typeface="Roboto Condensed" panose="02000000000000000000" pitchFamily="2" charset="0"/>
              </a:rPr>
              <a:t>MockObjects</a:t>
            </a:r>
            <a:r>
              <a:rPr lang="es-MX" dirty="0">
                <a:latin typeface="Roboto Condensed" panose="02000000000000000000" pitchFamily="2" charset="0"/>
                <a:ea typeface="Roboto Condensed" panose="02000000000000000000" pitchFamily="2" charset="0"/>
              </a:rPr>
              <a:t>) son otra opción, pero personalmente creo que se pierde tiempo con esto.</a:t>
            </a:r>
          </a:p>
        </p:txBody>
      </p:sp>
    </p:spTree>
    <p:extLst>
      <p:ext uri="{BB962C8B-B14F-4D97-AF65-F5344CB8AC3E}">
        <p14:creationId xmlns:p14="http://schemas.microsoft.com/office/powerpoint/2010/main" val="37506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Integrar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con Maven</a:t>
            </a: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0" y="753345"/>
            <a:ext cx="10959922" cy="5632311"/>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Para integrar el </a:t>
            </a:r>
            <a:r>
              <a:rPr lang="es-MX" dirty="0" err="1">
                <a:latin typeface="Roboto Condensed" panose="02000000000000000000" pitchFamily="2" charset="0"/>
                <a:ea typeface="Roboto Condensed" panose="02000000000000000000" pitchFamily="2" charset="0"/>
              </a:rPr>
              <a:t>framework</a:t>
            </a:r>
            <a:r>
              <a:rPr lang="es-MX" dirty="0">
                <a:latin typeface="Roboto Condensed" panose="02000000000000000000" pitchFamily="2" charset="0"/>
                <a:ea typeface="Roboto Condensed" panose="02000000000000000000" pitchFamily="2" charset="0"/>
              </a:rPr>
              <a:t> de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con Maven, se agregan las dependencias al pom.xml</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&lt;</a:t>
            </a:r>
            <a:r>
              <a:rPr lang="es-MX" dirty="0" err="1">
                <a:latin typeface="Roboto Condensed" panose="02000000000000000000" pitchFamily="2" charset="0"/>
                <a:ea typeface="Roboto Condensed" panose="02000000000000000000" pitchFamily="2" charset="0"/>
              </a:rPr>
              <a:t>properties</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java.version</a:t>
            </a:r>
            <a:r>
              <a:rPr lang="es-MX" dirty="0">
                <a:latin typeface="Roboto Condensed" panose="02000000000000000000" pitchFamily="2" charset="0"/>
                <a:ea typeface="Roboto Condensed" panose="02000000000000000000" pitchFamily="2" charset="0"/>
              </a:rPr>
              <a:t>&gt;1.8&lt;/</a:t>
            </a:r>
            <a:r>
              <a:rPr lang="es-MX" dirty="0" err="1">
                <a:latin typeface="Roboto Condensed" panose="02000000000000000000" pitchFamily="2" charset="0"/>
                <a:ea typeface="Roboto Condensed" panose="02000000000000000000" pitchFamily="2" charset="0"/>
              </a:rPr>
              <a:t>java.version</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properties</a:t>
            </a:r>
            <a:r>
              <a:rPr lang="es-MX" dirty="0">
                <a:latin typeface="Roboto Condensed" panose="02000000000000000000" pitchFamily="2" charset="0"/>
                <a:ea typeface="Roboto Condensed" panose="02000000000000000000" pitchFamily="2" charset="0"/>
              </a:rPr>
              <a:t>&gt;</a:t>
            </a:r>
          </a:p>
          <a:p>
            <a:pPr algn="just"/>
            <a:endParaRPr lang="es-MX" dirty="0">
              <a:latin typeface="Roboto Condensed" panose="02000000000000000000" pitchFamily="2" charset="0"/>
              <a:ea typeface="Roboto Condensed" panose="02000000000000000000" pitchFamily="2" charset="0"/>
            </a:endParaRP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dependencies</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dependency</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groupId</a:t>
            </a:r>
            <a:r>
              <a:rPr lang="es-MX" dirty="0">
                <a:latin typeface="Roboto Condensed" panose="02000000000000000000" pitchFamily="2" charset="0"/>
                <a:ea typeface="Roboto Condensed" panose="02000000000000000000" pitchFamily="2" charset="0"/>
              </a:rPr>
              <a:t>&gt;</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&lt;/</a:t>
            </a:r>
            <a:r>
              <a:rPr lang="es-MX" dirty="0" err="1">
                <a:latin typeface="Roboto Condensed" panose="02000000000000000000" pitchFamily="2" charset="0"/>
                <a:ea typeface="Roboto Condensed" panose="02000000000000000000" pitchFamily="2" charset="0"/>
              </a:rPr>
              <a:t>groupId</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artifactId</a:t>
            </a:r>
            <a:r>
              <a:rPr lang="es-MX" dirty="0">
                <a:latin typeface="Roboto Condensed" panose="02000000000000000000" pitchFamily="2" charset="0"/>
                <a:ea typeface="Roboto Condensed" panose="02000000000000000000" pitchFamily="2" charset="0"/>
              </a:rPr>
              <a:t>&gt;</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&lt;/</a:t>
            </a:r>
            <a:r>
              <a:rPr lang="es-MX" dirty="0" err="1">
                <a:latin typeface="Roboto Condensed" panose="02000000000000000000" pitchFamily="2" charset="0"/>
                <a:ea typeface="Roboto Condensed" panose="02000000000000000000" pitchFamily="2" charset="0"/>
              </a:rPr>
              <a:t>artifactId</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version</a:t>
            </a:r>
            <a:r>
              <a:rPr lang="es-MX" dirty="0">
                <a:latin typeface="Roboto Condensed" panose="02000000000000000000" pitchFamily="2" charset="0"/>
                <a:ea typeface="Roboto Condensed" panose="02000000000000000000" pitchFamily="2" charset="0"/>
              </a:rPr>
              <a:t>&gt;4.12&lt;/</a:t>
            </a:r>
            <a:r>
              <a:rPr lang="es-MX" dirty="0" err="1">
                <a:latin typeface="Roboto Condensed" panose="02000000000000000000" pitchFamily="2" charset="0"/>
                <a:ea typeface="Roboto Condensed" panose="02000000000000000000" pitchFamily="2" charset="0"/>
              </a:rPr>
              <a:t>version</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scope</a:t>
            </a:r>
            <a:r>
              <a:rPr lang="es-MX" dirty="0">
                <a:latin typeface="Roboto Condensed" panose="02000000000000000000" pitchFamily="2" charset="0"/>
                <a:ea typeface="Roboto Condensed" panose="02000000000000000000" pitchFamily="2" charset="0"/>
              </a:rPr>
              <a:t>&gt;test&lt;/</a:t>
            </a:r>
            <a:r>
              <a:rPr lang="es-MX" dirty="0" err="1">
                <a:latin typeface="Roboto Condensed" panose="02000000000000000000" pitchFamily="2" charset="0"/>
                <a:ea typeface="Roboto Condensed" panose="02000000000000000000" pitchFamily="2" charset="0"/>
              </a:rPr>
              <a:t>scope</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dependency</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dependency</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groupId</a:t>
            </a:r>
            <a:r>
              <a:rPr lang="es-MX" dirty="0">
                <a:latin typeface="Roboto Condensed" panose="02000000000000000000" pitchFamily="2" charset="0"/>
                <a:ea typeface="Roboto Condensed" panose="02000000000000000000" pitchFamily="2" charset="0"/>
              </a:rPr>
              <a:t>&gt;</a:t>
            </a:r>
            <a:r>
              <a:rPr lang="es-MX" dirty="0" err="1">
                <a:latin typeface="Roboto Condensed" panose="02000000000000000000" pitchFamily="2" charset="0"/>
                <a:ea typeface="Roboto Condensed" panose="02000000000000000000" pitchFamily="2" charset="0"/>
              </a:rPr>
              <a:t>org.hamcrest</a:t>
            </a:r>
            <a:r>
              <a:rPr lang="es-MX" dirty="0">
                <a:latin typeface="Roboto Condensed" panose="02000000000000000000" pitchFamily="2" charset="0"/>
                <a:ea typeface="Roboto Condensed" panose="02000000000000000000" pitchFamily="2" charset="0"/>
              </a:rPr>
              <a:t>&lt;/</a:t>
            </a:r>
            <a:r>
              <a:rPr lang="es-MX" dirty="0" err="1">
                <a:latin typeface="Roboto Condensed" panose="02000000000000000000" pitchFamily="2" charset="0"/>
                <a:ea typeface="Roboto Condensed" panose="02000000000000000000" pitchFamily="2" charset="0"/>
              </a:rPr>
              <a:t>groupId</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artifactId</a:t>
            </a:r>
            <a:r>
              <a:rPr lang="es-MX" dirty="0">
                <a:latin typeface="Roboto Condensed" panose="02000000000000000000" pitchFamily="2" charset="0"/>
                <a:ea typeface="Roboto Condensed" panose="02000000000000000000" pitchFamily="2" charset="0"/>
              </a:rPr>
              <a:t>&gt;</a:t>
            </a:r>
            <a:r>
              <a:rPr lang="es-MX" dirty="0" err="1">
                <a:latin typeface="Roboto Condensed" panose="02000000000000000000" pitchFamily="2" charset="0"/>
                <a:ea typeface="Roboto Condensed" panose="02000000000000000000" pitchFamily="2" charset="0"/>
              </a:rPr>
              <a:t>hamcrest-core</a:t>
            </a:r>
            <a:r>
              <a:rPr lang="es-MX" dirty="0">
                <a:latin typeface="Roboto Condensed" panose="02000000000000000000" pitchFamily="2" charset="0"/>
                <a:ea typeface="Roboto Condensed" panose="02000000000000000000" pitchFamily="2" charset="0"/>
              </a:rPr>
              <a:t>&lt;/</a:t>
            </a:r>
            <a:r>
              <a:rPr lang="es-MX" dirty="0" err="1">
                <a:latin typeface="Roboto Condensed" panose="02000000000000000000" pitchFamily="2" charset="0"/>
                <a:ea typeface="Roboto Condensed" panose="02000000000000000000" pitchFamily="2" charset="0"/>
              </a:rPr>
              <a:t>artifactId</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version</a:t>
            </a:r>
            <a:r>
              <a:rPr lang="es-MX" dirty="0">
                <a:latin typeface="Roboto Condensed" panose="02000000000000000000" pitchFamily="2" charset="0"/>
                <a:ea typeface="Roboto Condensed" panose="02000000000000000000" pitchFamily="2" charset="0"/>
              </a:rPr>
              <a:t>&gt;1.3&lt;/</a:t>
            </a:r>
            <a:r>
              <a:rPr lang="es-MX" dirty="0" err="1">
                <a:latin typeface="Roboto Condensed" panose="02000000000000000000" pitchFamily="2" charset="0"/>
                <a:ea typeface="Roboto Condensed" panose="02000000000000000000" pitchFamily="2" charset="0"/>
              </a:rPr>
              <a:t>version</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scope</a:t>
            </a:r>
            <a:r>
              <a:rPr lang="es-MX" dirty="0">
                <a:latin typeface="Roboto Condensed" panose="02000000000000000000" pitchFamily="2" charset="0"/>
                <a:ea typeface="Roboto Condensed" panose="02000000000000000000" pitchFamily="2" charset="0"/>
              </a:rPr>
              <a:t>&gt;test&lt;/</a:t>
            </a:r>
            <a:r>
              <a:rPr lang="es-MX" dirty="0" err="1">
                <a:latin typeface="Roboto Condensed" panose="02000000000000000000" pitchFamily="2" charset="0"/>
                <a:ea typeface="Roboto Condensed" panose="02000000000000000000" pitchFamily="2" charset="0"/>
              </a:rPr>
              <a:t>scope</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dependency</a:t>
            </a:r>
            <a:r>
              <a:rPr lang="es-MX" dirty="0">
                <a:latin typeface="Roboto Condensed" panose="02000000000000000000" pitchFamily="2" charset="0"/>
                <a:ea typeface="Roboto Condensed" panose="02000000000000000000" pitchFamily="2" charset="0"/>
              </a:rPr>
              <a:t>&gt;</a:t>
            </a:r>
          </a:p>
          <a:p>
            <a:pPr algn="just"/>
            <a:r>
              <a:rPr lang="es-MX" dirty="0">
                <a:latin typeface="Roboto Condensed" panose="02000000000000000000" pitchFamily="2" charset="0"/>
                <a:ea typeface="Roboto Condensed" panose="02000000000000000000" pitchFamily="2" charset="0"/>
              </a:rPr>
              <a:t>  &lt;/</a:t>
            </a:r>
            <a:r>
              <a:rPr lang="es-MX" dirty="0" err="1">
                <a:latin typeface="Roboto Condensed" panose="02000000000000000000" pitchFamily="2" charset="0"/>
                <a:ea typeface="Roboto Condensed" panose="02000000000000000000" pitchFamily="2" charset="0"/>
              </a:rPr>
              <a:t>dependencies</a:t>
            </a:r>
            <a:r>
              <a:rPr lang="es-MX" dirty="0">
                <a:latin typeface="Roboto Condensed" panose="02000000000000000000" pitchFamily="2" charset="0"/>
                <a:ea typeface="Roboto Condensed" panose="02000000000000000000" pitchFamily="2" charset="0"/>
              </a:rPr>
              <a:t>&gt;</a:t>
            </a:r>
          </a:p>
        </p:txBody>
      </p:sp>
    </p:spTree>
    <p:extLst>
      <p:ext uri="{BB962C8B-B14F-4D97-AF65-F5344CB8AC3E}">
        <p14:creationId xmlns:p14="http://schemas.microsoft.com/office/powerpoint/2010/main" val="213826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ED50A7-048E-46C1-9720-1ABD8654DBB3}"/>
              </a:ext>
            </a:extLst>
          </p:cNvPr>
          <p:cNvSpPr txBox="1"/>
          <p:nvPr/>
        </p:nvSpPr>
        <p:spPr>
          <a:xfrm>
            <a:off x="1133340" y="278973"/>
            <a:ext cx="9787943" cy="369332"/>
          </a:xfrm>
          <a:prstGeom prst="rect">
            <a:avLst/>
          </a:prstGeom>
          <a:noFill/>
        </p:spPr>
        <p:txBody>
          <a:bodyPr wrap="square" rtlCol="0">
            <a:spAutoFit/>
          </a:bodyPr>
          <a:lstStyle/>
          <a:p>
            <a:r>
              <a:rPr lang="es-MX" dirty="0">
                <a:latin typeface="Roboto Condensed" panose="02000000000000000000" pitchFamily="2" charset="0"/>
                <a:ea typeface="Roboto Condensed" panose="02000000000000000000" pitchFamily="2" charset="0"/>
              </a:rPr>
              <a:t>Métodos de </a:t>
            </a:r>
            <a:r>
              <a:rPr lang="es-MX" dirty="0" err="1">
                <a:latin typeface="Roboto Condensed" panose="02000000000000000000" pitchFamily="2" charset="0"/>
                <a:ea typeface="Roboto Condensed" panose="02000000000000000000" pitchFamily="2" charset="0"/>
              </a:rPr>
              <a:t>JUnit</a:t>
            </a:r>
            <a:endParaRPr lang="es-MX" dirty="0">
              <a:latin typeface="Roboto Condensed" panose="02000000000000000000" pitchFamily="2" charset="0"/>
              <a:ea typeface="Roboto Condensed" panose="02000000000000000000" pitchFamily="2" charset="0"/>
            </a:endParaRPr>
          </a:p>
        </p:txBody>
      </p:sp>
      <p:sp>
        <p:nvSpPr>
          <p:cNvPr id="3" name="CuadroTexto 2">
            <a:extLst>
              <a:ext uri="{FF2B5EF4-FFF2-40B4-BE49-F238E27FC236}">
                <a16:creationId xmlns:a16="http://schemas.microsoft.com/office/drawing/2014/main" id="{012E3CDE-DEA8-4B7C-B372-D8B86D86DEC0}"/>
              </a:ext>
            </a:extLst>
          </p:cNvPr>
          <p:cNvSpPr txBox="1"/>
          <p:nvPr/>
        </p:nvSpPr>
        <p:spPr>
          <a:xfrm>
            <a:off x="1133341" y="753345"/>
            <a:ext cx="5988676" cy="4247317"/>
          </a:xfrm>
          <a:prstGeom prst="rect">
            <a:avLst/>
          </a:prstGeom>
          <a:noFill/>
        </p:spPr>
        <p:txBody>
          <a:bodyPr wrap="square" rtlCol="0">
            <a:spAutoFit/>
          </a:bodyPr>
          <a:lstStyle/>
          <a:p>
            <a:pPr algn="just"/>
            <a:r>
              <a:rPr lang="es-MX" dirty="0">
                <a:latin typeface="Roboto Condensed" panose="02000000000000000000" pitchFamily="2" charset="0"/>
                <a:ea typeface="Roboto Condensed" panose="02000000000000000000" pitchFamily="2" charset="0"/>
              </a:rPr>
              <a:t>A grandes rasgos, una clase de Test realizada para ser tratada por </a:t>
            </a:r>
            <a:r>
              <a:rPr lang="es-MX" dirty="0" err="1">
                <a:latin typeface="Roboto Condensed" panose="02000000000000000000" pitchFamily="2" charset="0"/>
                <a:ea typeface="Roboto Condensed" panose="02000000000000000000" pitchFamily="2" charset="0"/>
              </a:rPr>
              <a:t>JUnit</a:t>
            </a:r>
            <a:r>
              <a:rPr lang="es-MX" dirty="0">
                <a:latin typeface="Roboto Condensed" panose="02000000000000000000" pitchFamily="2" charset="0"/>
                <a:ea typeface="Roboto Condensed" panose="02000000000000000000" pitchFamily="2" charset="0"/>
              </a:rPr>
              <a:t> 4 tiene una estructura con 4 tipos de métodos:</a:t>
            </a:r>
          </a:p>
          <a:p>
            <a:pPr marL="742950" lvl="1" indent="-285750" algn="just">
              <a:buFont typeface="Wingdings" panose="05000000000000000000" pitchFamily="2" charset="2"/>
              <a:buChar char="§"/>
            </a:pPr>
            <a:endParaRPr lang="es-MX" dirty="0">
              <a:latin typeface="Roboto Condensed" panose="02000000000000000000" pitchFamily="2" charset="0"/>
              <a:ea typeface="Roboto Condensed" panose="02000000000000000000" pitchFamily="2" charset="0"/>
            </a:endParaRP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Método </a:t>
            </a:r>
            <a:r>
              <a:rPr lang="es-MX" dirty="0" err="1">
                <a:latin typeface="Roboto Condensed" panose="02000000000000000000" pitchFamily="2" charset="0"/>
                <a:ea typeface="Roboto Condensed" panose="02000000000000000000" pitchFamily="2" charset="0"/>
              </a:rPr>
              <a:t>setUp</a:t>
            </a:r>
            <a:r>
              <a:rPr lang="es-MX" dirty="0">
                <a:latin typeface="Roboto Condensed" panose="02000000000000000000" pitchFamily="2" charset="0"/>
                <a:ea typeface="Roboto Condensed" panose="02000000000000000000" pitchFamily="2" charset="0"/>
              </a:rPr>
              <a:t>: Asignamos valores iniciales a variables antes de la ejecución de cada test. Si solo queremos que se inicialicen al principio una vez, el método se debe llamar «</a:t>
            </a:r>
            <a:r>
              <a:rPr lang="es-MX" dirty="0" err="1">
                <a:latin typeface="Roboto Condensed" panose="02000000000000000000" pitchFamily="2" charset="0"/>
                <a:ea typeface="Roboto Condensed" panose="02000000000000000000" pitchFamily="2" charset="0"/>
              </a:rPr>
              <a:t>setUpBeforeClass</a:t>
            </a:r>
            <a:r>
              <a:rPr lang="es-MX" dirty="0">
                <a:latin typeface="Roboto Condensed" panose="02000000000000000000" pitchFamily="2" charset="0"/>
                <a:ea typeface="Roboto Condensed" panose="02000000000000000000" pitchFamily="2" charset="0"/>
              </a:rPr>
              <a:t>»</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Método </a:t>
            </a:r>
            <a:r>
              <a:rPr lang="es-MX" dirty="0" err="1">
                <a:latin typeface="Roboto Condensed" panose="02000000000000000000" pitchFamily="2" charset="0"/>
                <a:ea typeface="Roboto Condensed" panose="02000000000000000000" pitchFamily="2" charset="0"/>
              </a:rPr>
              <a:t>tearDown</a:t>
            </a:r>
            <a:r>
              <a:rPr lang="es-MX" dirty="0">
                <a:latin typeface="Roboto Condensed" panose="02000000000000000000" pitchFamily="2" charset="0"/>
                <a:ea typeface="Roboto Condensed" panose="02000000000000000000" pitchFamily="2" charset="0"/>
              </a:rPr>
              <a:t>: Es llamado después de cada test y puede servir para liberar recursos o similar. Igual que antes, si queremos que solo se llame al final de la ejecución de todos los test, se debe llamar «</a:t>
            </a:r>
            <a:r>
              <a:rPr lang="es-MX" dirty="0" err="1">
                <a:latin typeface="Roboto Condensed" panose="02000000000000000000" pitchFamily="2" charset="0"/>
                <a:ea typeface="Roboto Condensed" panose="02000000000000000000" pitchFamily="2" charset="0"/>
              </a:rPr>
              <a:t>tearDownAfterClass</a:t>
            </a:r>
            <a:r>
              <a:rPr lang="es-MX" dirty="0">
                <a:latin typeface="Roboto Condensed" panose="02000000000000000000" pitchFamily="2" charset="0"/>
                <a:ea typeface="Roboto Condensed" panose="02000000000000000000" pitchFamily="2" charset="0"/>
              </a:rPr>
              <a:t>»</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Métodos Test: Contienen las pruebas concretas que vamos a realizar.</a:t>
            </a:r>
          </a:p>
          <a:p>
            <a:pPr marL="742950" lvl="1" indent="-285750" algn="just">
              <a:buFont typeface="Wingdings" panose="05000000000000000000" pitchFamily="2" charset="2"/>
              <a:buChar char="§"/>
            </a:pPr>
            <a:r>
              <a:rPr lang="es-MX" dirty="0">
                <a:latin typeface="Roboto Condensed" panose="02000000000000000000" pitchFamily="2" charset="0"/>
                <a:ea typeface="Roboto Condensed" panose="02000000000000000000" pitchFamily="2" charset="0"/>
              </a:rPr>
              <a:t>Métodos auxiliares.</a:t>
            </a:r>
          </a:p>
        </p:txBody>
      </p:sp>
      <p:pic>
        <p:nvPicPr>
          <p:cNvPr id="4" name="Imagen 3">
            <a:extLst>
              <a:ext uri="{FF2B5EF4-FFF2-40B4-BE49-F238E27FC236}">
                <a16:creationId xmlns:a16="http://schemas.microsoft.com/office/drawing/2014/main" id="{656A1568-64B7-4600-B97A-7F2094717C6D}"/>
              </a:ext>
            </a:extLst>
          </p:cNvPr>
          <p:cNvPicPr>
            <a:picLocks noChangeAspect="1"/>
          </p:cNvPicPr>
          <p:nvPr/>
        </p:nvPicPr>
        <p:blipFill rotWithShape="1">
          <a:blip r:embed="rId2"/>
          <a:srcRect l="30001" t="12564" r="32605" b="13785"/>
          <a:stretch/>
        </p:blipFill>
        <p:spPr>
          <a:xfrm>
            <a:off x="7443989" y="904741"/>
            <a:ext cx="4559121" cy="5048518"/>
          </a:xfrm>
          <a:prstGeom prst="rect">
            <a:avLst/>
          </a:prstGeom>
        </p:spPr>
      </p:pic>
      <p:sp>
        <p:nvSpPr>
          <p:cNvPr id="5" name="Rectángulo 4">
            <a:extLst>
              <a:ext uri="{FF2B5EF4-FFF2-40B4-BE49-F238E27FC236}">
                <a16:creationId xmlns:a16="http://schemas.microsoft.com/office/drawing/2014/main" id="{3086C54C-3AC1-4490-AE12-68D80ED7178B}"/>
              </a:ext>
            </a:extLst>
          </p:cNvPr>
          <p:cNvSpPr/>
          <p:nvPr/>
        </p:nvSpPr>
        <p:spPr>
          <a:xfrm>
            <a:off x="7443989" y="3206839"/>
            <a:ext cx="3477294" cy="5924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408098641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1307</TotalTime>
  <Words>1992</Words>
  <Application>Microsoft Office PowerPoint</Application>
  <PresentationFormat>Panorámica</PresentationFormat>
  <Paragraphs>159</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Roboto Condensed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Israel Courtois</dc:creator>
  <cp:lastModifiedBy>Israel Courtois</cp:lastModifiedBy>
  <cp:revision>116</cp:revision>
  <dcterms:created xsi:type="dcterms:W3CDTF">2019-08-05T04:01:27Z</dcterms:created>
  <dcterms:modified xsi:type="dcterms:W3CDTF">2019-08-09T08:04:42Z</dcterms:modified>
</cp:coreProperties>
</file>