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%20Scientist\Day7\Statistics%20Assignment\Covid%20Assignment\Assignment\covid_19_india%20Final.xls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tist\Day7\Statistics%20Assignment\Covid%20Assignment\Assignment\covid_vaccine_statewise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%20Scientist\Day7\Statistics%20Assignment\Covid%20Assignment\Assignment\covid_19_india%20Final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%20Scientist\Day7\Statistics%20Assignment\Covid%20Assignment\Assignment\covid_19_india%20Final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%20Scientist\Day7\Statistics%20Assignment\Covid%20Assignment\Assignment\covid_19_india%20Final.xls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tist\Day7\Statistics%20Assignment\Covid%20Assignment\Assignment\StatewiseTestingDetail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tist\Day7\Statistics%20Assignment\Covid%20Assignment\Assignment\StatewiseTestingDetail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tist\Day7\Statistics%20Assignment\Covid%20Assignment\Assignment\StatewiseTestingDetail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tist\Day7\Statistics%20Assignment\Covid%20Assignment\Assignment\covid_vaccine_statewise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tist\Day7\Statistics%20Assignment\Covid%20Assignment\Assignment\covid_vaccine_statewise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[covid_19_india Final.xls]Question1!PivotTable1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Top/bottom 10 states with highest number of Confirmed cases</a:t>
            </a:r>
            <a:endParaRPr lang="en-US"/>
          </a:p>
        </c:rich>
      </c:tx>
      <c:overlay val="0"/>
      <c:spPr>
        <a:solidFill>
          <a:schemeClr val="accent1">
            <a:lumMod val="60000"/>
            <a:lumOff val="40000"/>
          </a:schemeClr>
        </a:solidFill>
        <a:ln>
          <a:noFill/>
        </a:ln>
        <a:effectLst/>
      </c:spPr>
    </c:title>
    <c:autoTitleDeleted val="0"/>
    <c:pivotFmts>
      <c:pivotFmt>
        <c:idx val="0"/>
        <c:spPr>
          <a:solidFill>
            <a:srgbClr val="5B9BD5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5B9BD5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5B9BD5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Question1!$B$6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5B9BD5"/>
            </a:solidFill>
            <a:ln w="25400">
              <a:noFill/>
            </a:ln>
          </c:spPr>
          <c:invertIfNegative val="0"/>
          <c:cat>
            <c:strRef>
              <c:f>Question1!$A$7:$A$17</c:f>
              <c:strCache>
                <c:ptCount val="10"/>
                <c:pt idx="0">
                  <c:v>Maharashtra</c:v>
                </c:pt>
                <c:pt idx="1">
                  <c:v>Karnataka</c:v>
                </c:pt>
                <c:pt idx="2">
                  <c:v>Kerala</c:v>
                </c:pt>
                <c:pt idx="3">
                  <c:v>Tamil Nadu</c:v>
                </c:pt>
                <c:pt idx="4">
                  <c:v>Andhra Pradesh</c:v>
                </c:pt>
                <c:pt idx="5">
                  <c:v>Uttar Pradesh</c:v>
                </c:pt>
                <c:pt idx="6">
                  <c:v>Delhi</c:v>
                </c:pt>
                <c:pt idx="7">
                  <c:v>West Bengal</c:v>
                </c:pt>
                <c:pt idx="8">
                  <c:v>Chhattisgarh</c:v>
                </c:pt>
                <c:pt idx="9">
                  <c:v>Rajasthan</c:v>
                </c:pt>
              </c:strCache>
            </c:strRef>
          </c:cat>
          <c:val>
            <c:numRef>
              <c:f>Question1!$B$7:$B$17</c:f>
              <c:numCache>
                <c:formatCode>#,##0</c:formatCode>
                <c:ptCount val="10"/>
                <c:pt idx="0">
                  <c:v>1070657336</c:v>
                </c:pt>
                <c:pt idx="1">
                  <c:v>459735683</c:v>
                </c:pt>
                <c:pt idx="2">
                  <c:v>427313974</c:v>
                </c:pt>
                <c:pt idx="3">
                  <c:v>406224852</c:v>
                </c:pt>
                <c:pt idx="4">
                  <c:v>374631235</c:v>
                </c:pt>
                <c:pt idx="5">
                  <c:v>295539251</c:v>
                </c:pt>
                <c:pt idx="6">
                  <c:v>274298085</c:v>
                </c:pt>
                <c:pt idx="7">
                  <c:v>247788656</c:v>
                </c:pt>
                <c:pt idx="8">
                  <c:v>154749830</c:v>
                </c:pt>
                <c:pt idx="9">
                  <c:v>152831920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3A-4837-A6B8-B7745F663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9386840"/>
        <c:axId val="1"/>
      </c:barChart>
      <c:catAx>
        <c:axId val="59938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38684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[covid_vaccine_statewiseFinal.xlsx]Dashboard!PivotTable3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Dashboard!$A$44</c:f>
              <c:strCache>
                <c:ptCount val="1"/>
                <c:pt idx="0">
                  <c:v>Sum of Total Doses Administered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Dashboard!$A$45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Dashboard!$A$45</c:f>
              <c:numCache>
                <c:formatCode>#,##0</c:formatCode>
                <c:ptCount val="1"/>
                <c:pt idx="0">
                  <c:v>40814304071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E4-43FC-86D2-323676C8B343}"/>
            </c:ext>
          </c:extLst>
        </c:ser>
        <c:ser>
          <c:idx val="1"/>
          <c:order val="1"/>
          <c:tx>
            <c:strRef>
              <c:f>Dashboard!$B$44</c:f>
              <c:strCache>
                <c:ptCount val="1"/>
                <c:pt idx="0">
                  <c:v>Sum of Total Individuals Vaccinated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Dashboard!$A$45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Dashboard!$B$45</c:f>
              <c:numCache>
                <c:formatCode>#,##0</c:formatCode>
                <c:ptCount val="1"/>
                <c:pt idx="0">
                  <c:v>33503614338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E4-43FC-86D2-323676C8B3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4742184"/>
        <c:axId val="564748088"/>
      </c:barChart>
      <c:catAx>
        <c:axId val="564742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748088"/>
        <c:crosses val="autoZero"/>
        <c:auto val="1"/>
        <c:lblAlgn val="ctr"/>
        <c:lblOffset val="100"/>
        <c:noMultiLvlLbl val="0"/>
      </c:catAx>
      <c:valAx>
        <c:axId val="564748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742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[covid_19_india Final.xls]Question2!PivotTable2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Top/bottom 10 states with highest number of Cured cases </a:t>
            </a:r>
          </a:p>
        </c:rich>
      </c:tx>
      <c:overlay val="0"/>
      <c:spPr>
        <a:solidFill>
          <a:schemeClr val="accent1">
            <a:lumMod val="60000"/>
            <a:lumOff val="40000"/>
          </a:schemeClr>
        </a:solidFill>
        <a:ln>
          <a:noFill/>
        </a:ln>
        <a:effectLst/>
      </c:spPr>
    </c:title>
    <c:autoTitleDeleted val="0"/>
    <c:pivotFmts>
      <c:pivotFmt>
        <c:idx val="0"/>
        <c:spPr>
          <a:solidFill>
            <a:srgbClr val="5B9BD5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5B9BD5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5B9BD5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Question2!$B$5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5B9BD5"/>
            </a:solidFill>
            <a:ln w="25400">
              <a:noFill/>
            </a:ln>
          </c:spPr>
          <c:invertIfNegative val="0"/>
          <c:cat>
            <c:strRef>
              <c:f>Question2!$A$6:$A$16</c:f>
              <c:strCache>
                <c:ptCount val="10"/>
                <c:pt idx="0">
                  <c:v>Maharashtra</c:v>
                </c:pt>
                <c:pt idx="1">
                  <c:v>Karnataka</c:v>
                </c:pt>
                <c:pt idx="2">
                  <c:v>Kerala</c:v>
                </c:pt>
                <c:pt idx="3">
                  <c:v>Tamil Nadu</c:v>
                </c:pt>
                <c:pt idx="4">
                  <c:v>Andhra Pradesh</c:v>
                </c:pt>
                <c:pt idx="5">
                  <c:v>Uttar Pradesh</c:v>
                </c:pt>
                <c:pt idx="6">
                  <c:v>Delhi</c:v>
                </c:pt>
                <c:pt idx="7">
                  <c:v>West Bengal</c:v>
                </c:pt>
                <c:pt idx="8">
                  <c:v>Chhattisgarh</c:v>
                </c:pt>
                <c:pt idx="9">
                  <c:v>Odisha</c:v>
                </c:pt>
              </c:strCache>
            </c:strRef>
          </c:cat>
          <c:val>
            <c:numRef>
              <c:f>Question2!$B$6:$B$16</c:f>
              <c:numCache>
                <c:formatCode>#,##0</c:formatCode>
                <c:ptCount val="10"/>
                <c:pt idx="0">
                  <c:v>969585013</c:v>
                </c:pt>
                <c:pt idx="1">
                  <c:v>416155734</c:v>
                </c:pt>
                <c:pt idx="2">
                  <c:v>390311164</c:v>
                </c:pt>
                <c:pt idx="3">
                  <c:v>378937455</c:v>
                </c:pt>
                <c:pt idx="4">
                  <c:v>352926995</c:v>
                </c:pt>
                <c:pt idx="5">
                  <c:v>274626693</c:v>
                </c:pt>
                <c:pt idx="6">
                  <c:v>260720476</c:v>
                </c:pt>
                <c:pt idx="7">
                  <c:v>232484124</c:v>
                </c:pt>
                <c:pt idx="8">
                  <c:v>142720847</c:v>
                </c:pt>
                <c:pt idx="9">
                  <c:v>141263894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63-45DA-A9C2-8783613EA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99386184"/>
        <c:axId val="1"/>
      </c:barChart>
      <c:catAx>
        <c:axId val="599386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38618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[covid_19_india Final.xls]Question3!PivotTable3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Top/bottom 10 states with highest number of Deaths</a:t>
            </a:r>
            <a:r>
              <a:rPr lang="en-US" sz="1400" b="1" i="0" u="none" strike="noStrike" baseline="0"/>
              <a:t> </a:t>
            </a:r>
            <a:endParaRPr lang="en-US" b="1"/>
          </a:p>
        </c:rich>
      </c:tx>
      <c:overlay val="0"/>
      <c:spPr>
        <a:solidFill>
          <a:schemeClr val="accent1">
            <a:lumMod val="60000"/>
            <a:lumOff val="40000"/>
          </a:schemeClr>
        </a:solidFill>
        <a:ln>
          <a:noFill/>
        </a:ln>
        <a:effectLst/>
      </c:spPr>
    </c:title>
    <c:autoTitleDeleted val="0"/>
    <c:pivotFmts>
      <c:pivotFmt>
        <c:idx val="0"/>
        <c:spPr>
          <a:solidFill>
            <a:srgbClr val="5B9BD5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5B9BD5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5B9BD5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Question3!$B$5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5B9BD5"/>
            </a:solidFill>
            <a:ln w="25400">
              <a:noFill/>
            </a:ln>
          </c:spPr>
          <c:invertIfNegative val="0"/>
          <c:cat>
            <c:strRef>
              <c:f>Question3!$A$6:$A$16</c:f>
              <c:strCache>
                <c:ptCount val="10"/>
                <c:pt idx="0">
                  <c:v>Maharashtra</c:v>
                </c:pt>
                <c:pt idx="1">
                  <c:v>Karnataka</c:v>
                </c:pt>
                <c:pt idx="2">
                  <c:v>Tamil Nadu</c:v>
                </c:pt>
                <c:pt idx="3">
                  <c:v>Delhi</c:v>
                </c:pt>
                <c:pt idx="4">
                  <c:v>Uttar Pradesh</c:v>
                </c:pt>
                <c:pt idx="5">
                  <c:v>West Bengal</c:v>
                </c:pt>
                <c:pt idx="6">
                  <c:v>Andhra Pradesh</c:v>
                </c:pt>
                <c:pt idx="7">
                  <c:v>Punjab</c:v>
                </c:pt>
                <c:pt idx="8">
                  <c:v>Gujarat</c:v>
                </c:pt>
                <c:pt idx="9">
                  <c:v>Chhattisgarh</c:v>
                </c:pt>
              </c:strCache>
            </c:strRef>
          </c:cat>
          <c:val>
            <c:numRef>
              <c:f>Question3!$B$6:$B$16</c:f>
              <c:numCache>
                <c:formatCode>#,##0</c:formatCode>
                <c:ptCount val="10"/>
                <c:pt idx="0">
                  <c:v>22665169</c:v>
                </c:pt>
                <c:pt idx="1">
                  <c:v>5723143</c:v>
                </c:pt>
                <c:pt idx="2">
                  <c:v>5574267</c:v>
                </c:pt>
                <c:pt idx="3">
                  <c:v>4717732</c:v>
                </c:pt>
                <c:pt idx="4">
                  <c:v>3915756</c:v>
                </c:pt>
                <c:pt idx="5">
                  <c:v>3664996</c:v>
                </c:pt>
                <c:pt idx="6">
                  <c:v>2817970</c:v>
                </c:pt>
                <c:pt idx="7">
                  <c:v>2622524</c:v>
                </c:pt>
                <c:pt idx="8">
                  <c:v>2128759</c:v>
                </c:pt>
                <c:pt idx="9">
                  <c:v>1942099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CC-40E8-ACA7-2A818CC6E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99389136"/>
        <c:axId val="1"/>
      </c:barChart>
      <c:catAx>
        <c:axId val="59938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38913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[covid_19_india Final.xls]Question4!PivotTable4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Top/bottom 10 states with highest of Death percentage</a:t>
            </a:r>
            <a:r>
              <a:rPr lang="en-US" sz="1400" b="1" i="0" u="none" strike="noStrike" baseline="0"/>
              <a:t> </a:t>
            </a:r>
            <a:endParaRPr lang="en-US" b="1"/>
          </a:p>
        </c:rich>
      </c:tx>
      <c:overlay val="0"/>
      <c:spPr>
        <a:solidFill>
          <a:schemeClr val="accent1">
            <a:lumMod val="60000"/>
            <a:lumOff val="40000"/>
          </a:schemeClr>
        </a:solidFill>
        <a:ln>
          <a:noFill/>
        </a:ln>
        <a:effectLst/>
      </c:spPr>
    </c:title>
    <c:autoTitleDeleted val="0"/>
    <c:pivotFmts>
      <c:pivotFmt>
        <c:idx val="0"/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Question4!$B$6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A8-4850-B374-F8B6E22294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A8-4850-B374-F8B6E22294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A8-4850-B374-F8B6E22294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A8-4850-B374-F8B6E222945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EA8-4850-B374-F8B6E222945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EA8-4850-B374-F8B6E222945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EA8-4850-B374-F8B6E222945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EA8-4850-B374-F8B6E222945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EA8-4850-B374-F8B6E222945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EA8-4850-B374-F8B6E2229458}"/>
              </c:ext>
            </c:extLst>
          </c:dPt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Question4!$A$7:$A$17</c:f>
              <c:strCache>
                <c:ptCount val="10"/>
                <c:pt idx="0">
                  <c:v>Maharashtra</c:v>
                </c:pt>
                <c:pt idx="1">
                  <c:v>Karnataka</c:v>
                </c:pt>
                <c:pt idx="2">
                  <c:v>Tamil Nadu</c:v>
                </c:pt>
                <c:pt idx="3">
                  <c:v>Delhi</c:v>
                </c:pt>
                <c:pt idx="4">
                  <c:v>Uttar Pradesh</c:v>
                </c:pt>
                <c:pt idx="5">
                  <c:v>West Bengal</c:v>
                </c:pt>
                <c:pt idx="6">
                  <c:v>Andhra Pradesh</c:v>
                </c:pt>
                <c:pt idx="7">
                  <c:v>Punjab</c:v>
                </c:pt>
                <c:pt idx="8">
                  <c:v>Gujarat</c:v>
                </c:pt>
                <c:pt idx="9">
                  <c:v>Chhattisgarh</c:v>
                </c:pt>
              </c:strCache>
            </c:strRef>
          </c:cat>
          <c:val>
            <c:numRef>
              <c:f>Question4!$B$7:$B$17</c:f>
              <c:numCache>
                <c:formatCode>0.00%</c:formatCode>
                <c:ptCount val="10"/>
                <c:pt idx="0">
                  <c:v>0.40638672361596678</c:v>
                </c:pt>
                <c:pt idx="1">
                  <c:v>0.10261601546212407</c:v>
                </c:pt>
                <c:pt idx="2">
                  <c:v>9.994666718305098E-2</c:v>
                </c:pt>
                <c:pt idx="3">
                  <c:v>8.4588985433031727E-2</c:v>
                </c:pt>
                <c:pt idx="4">
                  <c:v>7.0209547139029216E-2</c:v>
                </c:pt>
                <c:pt idx="5">
                  <c:v>6.5713417645622843E-2</c:v>
                </c:pt>
                <c:pt idx="6">
                  <c:v>5.0526232367739503E-2</c:v>
                </c:pt>
                <c:pt idx="7">
                  <c:v>4.7021883488459301E-2</c:v>
                </c:pt>
                <c:pt idx="8">
                  <c:v>3.8168671734942802E-2</c:v>
                </c:pt>
                <c:pt idx="9">
                  <c:v>3.4821855930032793E-2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EA8-4850-B374-F8B6E2229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[StatewiseTestingDetails.csv]Sheet1!PivotTable1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Top/bottom 10 states with highest number of Total Samples</a:t>
            </a:r>
            <a:endParaRPr lang="en-US" b="1">
              <a:solidFill>
                <a:schemeClr val="bg2">
                  <a:lumMod val="40000"/>
                  <a:lumOff val="60000"/>
                </a:schemeClr>
              </a:solidFill>
            </a:endParaRPr>
          </a:p>
        </c:rich>
      </c:tx>
      <c:layout>
        <c:manualLayout>
          <c:xMode val="edge"/>
          <c:yMode val="edge"/>
          <c:x val="0.2290449642699772"/>
          <c:y val="1.5625951189086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8412624405043918"/>
          <c:y val="0.18152040079905427"/>
          <c:w val="0.69671302948445313"/>
          <c:h val="0.528489201653876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0"/>
                <c:pt idx="0">
                  <c:v>Uttar Pradesh</c:v>
                </c:pt>
                <c:pt idx="1">
                  <c:v>Bihar</c:v>
                </c:pt>
                <c:pt idx="2">
                  <c:v>Maharashtra</c:v>
                </c:pt>
                <c:pt idx="3">
                  <c:v>Karnataka</c:v>
                </c:pt>
                <c:pt idx="4">
                  <c:v>Tamil Nadu</c:v>
                </c:pt>
                <c:pt idx="5">
                  <c:v>Andhra Pradesh</c:v>
                </c:pt>
                <c:pt idx="6">
                  <c:v>Gujarat</c:v>
                </c:pt>
                <c:pt idx="7">
                  <c:v>Delhi</c:v>
                </c:pt>
                <c:pt idx="8">
                  <c:v>Kerala</c:v>
                </c:pt>
                <c:pt idx="9">
                  <c:v>Telangana</c:v>
                </c:pt>
              </c:strCache>
            </c:strRef>
          </c:cat>
          <c:val>
            <c:numRef>
              <c:f>Sheet1!$B$2:$B$12</c:f>
              <c:numCache>
                <c:formatCode>#,##0</c:formatCode>
                <c:ptCount val="10"/>
                <c:pt idx="0">
                  <c:v>9155561731</c:v>
                </c:pt>
                <c:pt idx="1">
                  <c:v>6121329928</c:v>
                </c:pt>
                <c:pt idx="2">
                  <c:v>5703822545</c:v>
                </c:pt>
                <c:pt idx="3">
                  <c:v>5453628818</c:v>
                </c:pt>
                <c:pt idx="4">
                  <c:v>5436042291</c:v>
                </c:pt>
                <c:pt idx="5">
                  <c:v>4127211823</c:v>
                </c:pt>
                <c:pt idx="6">
                  <c:v>3745364851</c:v>
                </c:pt>
                <c:pt idx="7">
                  <c:v>3499131565</c:v>
                </c:pt>
                <c:pt idx="8">
                  <c:v>3350897050</c:v>
                </c:pt>
                <c:pt idx="9">
                  <c:v>2680729201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BB-4FAF-8FA2-4ACC7DDE0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5671824"/>
        <c:axId val="565669200"/>
      </c:barChart>
      <c:catAx>
        <c:axId val="56567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669200"/>
        <c:crosses val="autoZero"/>
        <c:auto val="1"/>
        <c:lblAlgn val="ctr"/>
        <c:lblOffset val="100"/>
        <c:noMultiLvlLbl val="0"/>
      </c:catAx>
      <c:valAx>
        <c:axId val="56566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671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[StatewiseTestingDetails.csv]Sheet1!PivotTable2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Top/bottom  10 states with highest number of Negative cases</a:t>
            </a:r>
            <a:endParaRPr lang="en-US" b="1">
              <a:solidFill>
                <a:schemeClr val="bg2">
                  <a:lumMod val="40000"/>
                  <a:lumOff val="60000"/>
                </a:schemeClr>
              </a:solidFill>
            </a:endParaRPr>
          </a:p>
        </c:rich>
      </c:tx>
      <c:layout>
        <c:manualLayout>
          <c:xMode val="edge"/>
          <c:yMode val="edge"/>
          <c:x val="0.18987807511264018"/>
          <c:y val="2.20127884509379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Sheet1!$A$16:$A$26</c:f>
              <c:strCache>
                <c:ptCount val="10"/>
                <c:pt idx="0">
                  <c:v>Uttarakhand</c:v>
                </c:pt>
                <c:pt idx="1">
                  <c:v>Jammu and Kashmir</c:v>
                </c:pt>
                <c:pt idx="2">
                  <c:v>Himachal Pradesh</c:v>
                </c:pt>
                <c:pt idx="3">
                  <c:v>Jharkhand</c:v>
                </c:pt>
                <c:pt idx="4">
                  <c:v>Chandigarh</c:v>
                </c:pt>
                <c:pt idx="5">
                  <c:v>Puducherry</c:v>
                </c:pt>
                <c:pt idx="6">
                  <c:v>Arunachal Pradesh</c:v>
                </c:pt>
                <c:pt idx="7">
                  <c:v>Madhya Pradesh</c:v>
                </c:pt>
                <c:pt idx="8">
                  <c:v>Tripura</c:v>
                </c:pt>
                <c:pt idx="9">
                  <c:v>Andhra Pradesh</c:v>
                </c:pt>
              </c:strCache>
            </c:strRef>
          </c:cat>
          <c:val>
            <c:numRef>
              <c:f>Sheet1!$B$16:$B$26</c:f>
              <c:numCache>
                <c:formatCode>#,##0</c:formatCode>
                <c:ptCount val="10"/>
                <c:pt idx="0">
                  <c:v>455</c:v>
                </c:pt>
                <c:pt idx="1">
                  <c:v>454</c:v>
                </c:pt>
                <c:pt idx="2">
                  <c:v>452</c:v>
                </c:pt>
                <c:pt idx="3">
                  <c:v>448</c:v>
                </c:pt>
                <c:pt idx="4">
                  <c:v>444</c:v>
                </c:pt>
                <c:pt idx="5">
                  <c:v>430</c:v>
                </c:pt>
                <c:pt idx="6">
                  <c:v>428</c:v>
                </c:pt>
                <c:pt idx="7">
                  <c:v>411</c:v>
                </c:pt>
                <c:pt idx="8">
                  <c:v>409</c:v>
                </c:pt>
                <c:pt idx="9">
                  <c:v>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D1-43C2-A94C-F243853B84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3110792"/>
        <c:axId val="563112760"/>
      </c:lineChart>
      <c:catAx>
        <c:axId val="563110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112760"/>
        <c:crosses val="autoZero"/>
        <c:auto val="1"/>
        <c:lblAlgn val="ctr"/>
        <c:lblOffset val="100"/>
        <c:noMultiLvlLbl val="0"/>
      </c:catAx>
      <c:valAx>
        <c:axId val="563112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110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[StatewiseTestingDetails.csv]Sheet1!PivotTable3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Top/bottom 10 states with highest number of Positive cases</a:t>
            </a:r>
            <a:endParaRPr lang="en-US" b="1">
              <a:solidFill>
                <a:schemeClr val="bg2">
                  <a:lumMod val="40000"/>
                  <a:lumOff val="60000"/>
                </a:schemeClr>
              </a:solidFill>
            </a:endParaRPr>
          </a:p>
        </c:rich>
      </c:tx>
      <c:layout>
        <c:manualLayout>
          <c:xMode val="edge"/>
          <c:yMode val="edge"/>
          <c:x val="0.53138888888888891"/>
          <c:y val="2.21274424030329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Sheet1!$B$30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Sheet1!$A$31:$A$41</c:f>
              <c:strCache>
                <c:ptCount val="10"/>
                <c:pt idx="0">
                  <c:v>Maharashtra</c:v>
                </c:pt>
                <c:pt idx="1">
                  <c:v>Kerala</c:v>
                </c:pt>
                <c:pt idx="2">
                  <c:v>Jharkhand</c:v>
                </c:pt>
                <c:pt idx="3">
                  <c:v>Tamil Nadu</c:v>
                </c:pt>
                <c:pt idx="4">
                  <c:v>Tripura</c:v>
                </c:pt>
                <c:pt idx="5">
                  <c:v>Gujarat</c:v>
                </c:pt>
                <c:pt idx="6">
                  <c:v>Delhi</c:v>
                </c:pt>
                <c:pt idx="7">
                  <c:v>Puducherry</c:v>
                </c:pt>
                <c:pt idx="8">
                  <c:v>Karnataka</c:v>
                </c:pt>
                <c:pt idx="9">
                  <c:v>Andhra Pradesh</c:v>
                </c:pt>
              </c:strCache>
            </c:strRef>
          </c:cat>
          <c:val>
            <c:numRef>
              <c:f>Sheet1!$B$31:$B$41</c:f>
              <c:numCache>
                <c:formatCode>#,##0</c:formatCode>
                <c:ptCount val="10"/>
                <c:pt idx="0">
                  <c:v>96901583</c:v>
                </c:pt>
                <c:pt idx="1">
                  <c:v>79723175</c:v>
                </c:pt>
                <c:pt idx="2">
                  <c:v>46499325</c:v>
                </c:pt>
                <c:pt idx="3">
                  <c:v>12772604</c:v>
                </c:pt>
                <c:pt idx="4">
                  <c:v>10061637</c:v>
                </c:pt>
                <c:pt idx="5">
                  <c:v>8009517</c:v>
                </c:pt>
                <c:pt idx="6">
                  <c:v>6848173</c:v>
                </c:pt>
                <c:pt idx="7">
                  <c:v>6287323</c:v>
                </c:pt>
                <c:pt idx="8">
                  <c:v>4701197</c:v>
                </c:pt>
                <c:pt idx="9">
                  <c:v>3859260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20-4D30-BD18-7D5464A0D3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0583776"/>
        <c:axId val="590579840"/>
        <c:axId val="0"/>
      </c:bar3DChart>
      <c:catAx>
        <c:axId val="59058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579840"/>
        <c:crosses val="autoZero"/>
        <c:auto val="1"/>
        <c:lblAlgn val="ctr"/>
        <c:lblOffset val="100"/>
        <c:noMultiLvlLbl val="0"/>
      </c:catAx>
      <c:valAx>
        <c:axId val="59057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58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[covid_vaccine_statewiseFinal.xlsx]Dashboard!PivotTable1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Dashboard!$B$1</c:f>
              <c:strCache>
                <c:ptCount val="1"/>
                <c:pt idx="0">
                  <c:v>Sum of Male(Individuals Vaccinated)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Dashboard!$A$2:$A$38</c:f>
              <c:strCache>
                <c:ptCount val="36"/>
                <c:pt idx="0">
                  <c:v>Maharashtra</c:v>
                </c:pt>
                <c:pt idx="1">
                  <c:v>Uttar Pradesh</c:v>
                </c:pt>
                <c:pt idx="2">
                  <c:v>Rajasthan</c:v>
                </c:pt>
                <c:pt idx="3">
                  <c:v>Gujarat</c:v>
                </c:pt>
                <c:pt idx="4">
                  <c:v>West Bengal</c:v>
                </c:pt>
                <c:pt idx="5">
                  <c:v>Karnataka</c:v>
                </c:pt>
                <c:pt idx="6">
                  <c:v>Madhya Pradesh</c:v>
                </c:pt>
                <c:pt idx="7">
                  <c:v>Bihar</c:v>
                </c:pt>
                <c:pt idx="8">
                  <c:v>Tamil Nadu</c:v>
                </c:pt>
                <c:pt idx="9">
                  <c:v>Andhra Pradesh</c:v>
                </c:pt>
                <c:pt idx="10">
                  <c:v>Kerala</c:v>
                </c:pt>
                <c:pt idx="11">
                  <c:v>Odisha</c:v>
                </c:pt>
                <c:pt idx="12">
                  <c:v>Telangana</c:v>
                </c:pt>
                <c:pt idx="13">
                  <c:v>Chhattisgarh</c:v>
                </c:pt>
                <c:pt idx="14">
                  <c:v>Haryana</c:v>
                </c:pt>
                <c:pt idx="15">
                  <c:v>Delhi</c:v>
                </c:pt>
                <c:pt idx="16">
                  <c:v>Punjab</c:v>
                </c:pt>
                <c:pt idx="17">
                  <c:v>Jharkhand</c:v>
                </c:pt>
                <c:pt idx="18">
                  <c:v>Assam</c:v>
                </c:pt>
                <c:pt idx="19">
                  <c:v>Jammu and Kashmir</c:v>
                </c:pt>
                <c:pt idx="20">
                  <c:v>Uttarakhand</c:v>
                </c:pt>
                <c:pt idx="21">
                  <c:v>Himachal Pradesh</c:v>
                </c:pt>
                <c:pt idx="22">
                  <c:v>Tripura</c:v>
                </c:pt>
                <c:pt idx="23">
                  <c:v>Goa</c:v>
                </c:pt>
                <c:pt idx="24">
                  <c:v>Manipur</c:v>
                </c:pt>
                <c:pt idx="25">
                  <c:v>Meghalaya</c:v>
                </c:pt>
                <c:pt idx="26">
                  <c:v>Arunachal Pradesh</c:v>
                </c:pt>
                <c:pt idx="27">
                  <c:v>Chandigarh</c:v>
                </c:pt>
                <c:pt idx="28">
                  <c:v>Mizoram</c:v>
                </c:pt>
                <c:pt idx="29">
                  <c:v>Nagaland</c:v>
                </c:pt>
                <c:pt idx="30">
                  <c:v>Puducherry</c:v>
                </c:pt>
                <c:pt idx="31">
                  <c:v>Sikkim</c:v>
                </c:pt>
                <c:pt idx="32">
                  <c:v>Dadra and Nagar Haveli and Daman and Diu</c:v>
                </c:pt>
                <c:pt idx="33">
                  <c:v>Ladakh</c:v>
                </c:pt>
                <c:pt idx="34">
                  <c:v>Andaman and Nicobar Islands</c:v>
                </c:pt>
                <c:pt idx="35">
                  <c:v>Lakshadweep</c:v>
                </c:pt>
              </c:strCache>
            </c:strRef>
          </c:cat>
          <c:val>
            <c:numRef>
              <c:f>Dashboard!$B$2:$B$38</c:f>
              <c:numCache>
                <c:formatCode>#,##0.00</c:formatCode>
                <c:ptCount val="36"/>
                <c:pt idx="0">
                  <c:v>966770949</c:v>
                </c:pt>
                <c:pt idx="1">
                  <c:v>900954451</c:v>
                </c:pt>
                <c:pt idx="2">
                  <c:v>752840347</c:v>
                </c:pt>
                <c:pt idx="3">
                  <c:v>746153392</c:v>
                </c:pt>
                <c:pt idx="4">
                  <c:v>656425536</c:v>
                </c:pt>
                <c:pt idx="5">
                  <c:v>567343701</c:v>
                </c:pt>
                <c:pt idx="6">
                  <c:v>559330137</c:v>
                </c:pt>
                <c:pt idx="7">
                  <c:v>457334240</c:v>
                </c:pt>
                <c:pt idx="8">
                  <c:v>389248013</c:v>
                </c:pt>
                <c:pt idx="9">
                  <c:v>368956824</c:v>
                </c:pt>
                <c:pt idx="10">
                  <c:v>367341380</c:v>
                </c:pt>
                <c:pt idx="11">
                  <c:v>345643319</c:v>
                </c:pt>
                <c:pt idx="12">
                  <c:v>273584279</c:v>
                </c:pt>
                <c:pt idx="13">
                  <c:v>261703202</c:v>
                </c:pt>
                <c:pt idx="14">
                  <c:v>254285829</c:v>
                </c:pt>
                <c:pt idx="15">
                  <c:v>234880916</c:v>
                </c:pt>
                <c:pt idx="16">
                  <c:v>208079122</c:v>
                </c:pt>
                <c:pt idx="17">
                  <c:v>197854426</c:v>
                </c:pt>
                <c:pt idx="18">
                  <c:v>177301094</c:v>
                </c:pt>
                <c:pt idx="19">
                  <c:v>155315862</c:v>
                </c:pt>
                <c:pt idx="20">
                  <c:v>117590037</c:v>
                </c:pt>
                <c:pt idx="21">
                  <c:v>96900109</c:v>
                </c:pt>
                <c:pt idx="22">
                  <c:v>64597066</c:v>
                </c:pt>
                <c:pt idx="23">
                  <c:v>22340619</c:v>
                </c:pt>
                <c:pt idx="24">
                  <c:v>19975968</c:v>
                </c:pt>
                <c:pt idx="25">
                  <c:v>18624970</c:v>
                </c:pt>
                <c:pt idx="26">
                  <c:v>15690340</c:v>
                </c:pt>
                <c:pt idx="27">
                  <c:v>14959749</c:v>
                </c:pt>
                <c:pt idx="28">
                  <c:v>14107205</c:v>
                </c:pt>
                <c:pt idx="29">
                  <c:v>14066403</c:v>
                </c:pt>
                <c:pt idx="30">
                  <c:v>12214797</c:v>
                </c:pt>
                <c:pt idx="31">
                  <c:v>11767345</c:v>
                </c:pt>
                <c:pt idx="32">
                  <c:v>10446644</c:v>
                </c:pt>
                <c:pt idx="33">
                  <c:v>6649151</c:v>
                </c:pt>
                <c:pt idx="34">
                  <c:v>5525173</c:v>
                </c:pt>
                <c:pt idx="35">
                  <c:v>1577941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7F-4B1C-808E-F5C7145AA820}"/>
            </c:ext>
          </c:extLst>
        </c:ser>
        <c:ser>
          <c:idx val="1"/>
          <c:order val="1"/>
          <c:tx>
            <c:strRef>
              <c:f>Dashboard!$C$1</c:f>
              <c:strCache>
                <c:ptCount val="1"/>
                <c:pt idx="0">
                  <c:v>Sum of Female(Individuals Vaccinated)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Dashboard!$A$2:$A$38</c:f>
              <c:strCache>
                <c:ptCount val="36"/>
                <c:pt idx="0">
                  <c:v>Maharashtra</c:v>
                </c:pt>
                <c:pt idx="1">
                  <c:v>Uttar Pradesh</c:v>
                </c:pt>
                <c:pt idx="2">
                  <c:v>Rajasthan</c:v>
                </c:pt>
                <c:pt idx="3">
                  <c:v>Gujarat</c:v>
                </c:pt>
                <c:pt idx="4">
                  <c:v>West Bengal</c:v>
                </c:pt>
                <c:pt idx="5">
                  <c:v>Karnataka</c:v>
                </c:pt>
                <c:pt idx="6">
                  <c:v>Madhya Pradesh</c:v>
                </c:pt>
                <c:pt idx="7">
                  <c:v>Bihar</c:v>
                </c:pt>
                <c:pt idx="8">
                  <c:v>Tamil Nadu</c:v>
                </c:pt>
                <c:pt idx="9">
                  <c:v>Andhra Pradesh</c:v>
                </c:pt>
                <c:pt idx="10">
                  <c:v>Kerala</c:v>
                </c:pt>
                <c:pt idx="11">
                  <c:v>Odisha</c:v>
                </c:pt>
                <c:pt idx="12">
                  <c:v>Telangana</c:v>
                </c:pt>
                <c:pt idx="13">
                  <c:v>Chhattisgarh</c:v>
                </c:pt>
                <c:pt idx="14">
                  <c:v>Haryana</c:v>
                </c:pt>
                <c:pt idx="15">
                  <c:v>Delhi</c:v>
                </c:pt>
                <c:pt idx="16">
                  <c:v>Punjab</c:v>
                </c:pt>
                <c:pt idx="17">
                  <c:v>Jharkhand</c:v>
                </c:pt>
                <c:pt idx="18">
                  <c:v>Assam</c:v>
                </c:pt>
                <c:pt idx="19">
                  <c:v>Jammu and Kashmir</c:v>
                </c:pt>
                <c:pt idx="20">
                  <c:v>Uttarakhand</c:v>
                </c:pt>
                <c:pt idx="21">
                  <c:v>Himachal Pradesh</c:v>
                </c:pt>
                <c:pt idx="22">
                  <c:v>Tripura</c:v>
                </c:pt>
                <c:pt idx="23">
                  <c:v>Goa</c:v>
                </c:pt>
                <c:pt idx="24">
                  <c:v>Manipur</c:v>
                </c:pt>
                <c:pt idx="25">
                  <c:v>Meghalaya</c:v>
                </c:pt>
                <c:pt idx="26">
                  <c:v>Arunachal Pradesh</c:v>
                </c:pt>
                <c:pt idx="27">
                  <c:v>Chandigarh</c:v>
                </c:pt>
                <c:pt idx="28">
                  <c:v>Mizoram</c:v>
                </c:pt>
                <c:pt idx="29">
                  <c:v>Nagaland</c:v>
                </c:pt>
                <c:pt idx="30">
                  <c:v>Puducherry</c:v>
                </c:pt>
                <c:pt idx="31">
                  <c:v>Sikkim</c:v>
                </c:pt>
                <c:pt idx="32">
                  <c:v>Dadra and Nagar Haveli and Daman and Diu</c:v>
                </c:pt>
                <c:pt idx="33">
                  <c:v>Ladakh</c:v>
                </c:pt>
                <c:pt idx="34">
                  <c:v>Andaman and Nicobar Islands</c:v>
                </c:pt>
                <c:pt idx="35">
                  <c:v>Lakshadweep</c:v>
                </c:pt>
              </c:strCache>
            </c:strRef>
          </c:cat>
          <c:val>
            <c:numRef>
              <c:f>Dashboard!$C$2:$C$38</c:f>
              <c:numCache>
                <c:formatCode>General</c:formatCode>
                <c:ptCount val="36"/>
                <c:pt idx="0">
                  <c:v>827976235</c:v>
                </c:pt>
                <c:pt idx="1">
                  <c:v>680487056</c:v>
                </c:pt>
                <c:pt idx="2">
                  <c:v>686528394</c:v>
                </c:pt>
                <c:pt idx="3">
                  <c:v>641997586</c:v>
                </c:pt>
                <c:pt idx="4">
                  <c:v>532128855</c:v>
                </c:pt>
                <c:pt idx="5">
                  <c:v>575265047</c:v>
                </c:pt>
                <c:pt idx="6">
                  <c:v>461589018</c:v>
                </c:pt>
                <c:pt idx="7">
                  <c:v>399979888</c:v>
                </c:pt>
                <c:pt idx="8">
                  <c:v>344530055</c:v>
                </c:pt>
                <c:pt idx="9">
                  <c:v>384371948</c:v>
                </c:pt>
                <c:pt idx="10">
                  <c:v>423829307</c:v>
                </c:pt>
                <c:pt idx="11">
                  <c:v>309083171</c:v>
                </c:pt>
                <c:pt idx="12">
                  <c:v>252868696</c:v>
                </c:pt>
                <c:pt idx="13">
                  <c:v>274134666</c:v>
                </c:pt>
                <c:pt idx="14">
                  <c:v>216980174</c:v>
                </c:pt>
                <c:pt idx="15">
                  <c:v>165735672</c:v>
                </c:pt>
                <c:pt idx="16">
                  <c:v>157221402</c:v>
                </c:pt>
                <c:pt idx="17">
                  <c:v>174143682</c:v>
                </c:pt>
                <c:pt idx="18">
                  <c:v>149094370</c:v>
                </c:pt>
                <c:pt idx="19">
                  <c:v>103272091</c:v>
                </c:pt>
                <c:pt idx="20">
                  <c:v>110130186</c:v>
                </c:pt>
                <c:pt idx="21">
                  <c:v>99219151</c:v>
                </c:pt>
                <c:pt idx="22">
                  <c:v>59814364</c:v>
                </c:pt>
                <c:pt idx="23">
                  <c:v>20979805</c:v>
                </c:pt>
                <c:pt idx="24">
                  <c:v>14754142</c:v>
                </c:pt>
                <c:pt idx="25">
                  <c:v>17042973</c:v>
                </c:pt>
                <c:pt idx="26">
                  <c:v>12546790</c:v>
                </c:pt>
                <c:pt idx="27">
                  <c:v>11145458</c:v>
                </c:pt>
                <c:pt idx="28">
                  <c:v>13411957</c:v>
                </c:pt>
                <c:pt idx="29">
                  <c:v>9559207</c:v>
                </c:pt>
                <c:pt idx="30">
                  <c:v>11649550</c:v>
                </c:pt>
                <c:pt idx="31">
                  <c:v>10062533</c:v>
                </c:pt>
                <c:pt idx="32">
                  <c:v>6055162</c:v>
                </c:pt>
                <c:pt idx="33">
                  <c:v>5529159</c:v>
                </c:pt>
                <c:pt idx="34">
                  <c:v>4679222</c:v>
                </c:pt>
                <c:pt idx="35">
                  <c:v>1205559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7F-4B1C-808E-F5C7145AA8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3139424"/>
        <c:axId val="573132864"/>
      </c:barChart>
      <c:catAx>
        <c:axId val="57313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32864"/>
        <c:crosses val="autoZero"/>
        <c:auto val="1"/>
        <c:lblAlgn val="ctr"/>
        <c:lblOffset val="100"/>
        <c:noMultiLvlLbl val="0"/>
      </c:catAx>
      <c:valAx>
        <c:axId val="57313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3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2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[covid_vaccine_statewiseFinal.xlsx]Dashboard!PivotTable2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Dashboard!$A$41</c:f>
              <c:strCache>
                <c:ptCount val="1"/>
                <c:pt idx="0">
                  <c:v>Sum of Total Covaxin Administered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Dashboard!$A$42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Dashboard!$A$42</c:f>
              <c:numCache>
                <c:formatCode>#,##0</c:formatCode>
                <c:ptCount val="1"/>
                <c:pt idx="0">
                  <c:v>4408372879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BA-4D1C-8822-4E1B3CEEB549}"/>
            </c:ext>
          </c:extLst>
        </c:ser>
        <c:ser>
          <c:idx val="1"/>
          <c:order val="1"/>
          <c:tx>
            <c:strRef>
              <c:f>Dashboard!$B$41</c:f>
              <c:strCache>
                <c:ptCount val="1"/>
                <c:pt idx="0">
                  <c:v>Sum of Total CoviShield Administered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Dashboard!$A$42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Dashboard!$B$42</c:f>
              <c:numCache>
                <c:formatCode>#,##0</c:formatCode>
                <c:ptCount val="1"/>
                <c:pt idx="0">
                  <c:v>36316339316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BA-4D1C-8822-4E1B3CEEB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4723816"/>
        <c:axId val="564724472"/>
      </c:barChart>
      <c:catAx>
        <c:axId val="564723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724472"/>
        <c:crosses val="autoZero"/>
        <c:auto val="1"/>
        <c:lblAlgn val="ctr"/>
        <c:lblOffset val="100"/>
        <c:noMultiLvlLbl val="0"/>
      </c:catAx>
      <c:valAx>
        <c:axId val="564724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723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8D2-184A-47A8-A9CD-570F6FF097D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634-8C01-4ACB-B1B6-54A96B6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8D2-184A-47A8-A9CD-570F6FF097D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634-8C01-4ACB-B1B6-54A96B6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8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8D2-184A-47A8-A9CD-570F6FF097D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634-8C01-4ACB-B1B6-54A96B6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8D2-184A-47A8-A9CD-570F6FF097D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634-8C01-4ACB-B1B6-54A96B6FBA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1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8D2-184A-47A8-A9CD-570F6FF097D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634-8C01-4ACB-B1B6-54A96B6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13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8D2-184A-47A8-A9CD-570F6FF097D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634-8C01-4ACB-B1B6-54A96B6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0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8D2-184A-47A8-A9CD-570F6FF097D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634-8C01-4ACB-B1B6-54A96B6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28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8D2-184A-47A8-A9CD-570F6FF097D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634-8C01-4ACB-B1B6-54A96B6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8D2-184A-47A8-A9CD-570F6FF097D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634-8C01-4ACB-B1B6-54A96B6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8D2-184A-47A8-A9CD-570F6FF097D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634-8C01-4ACB-B1B6-54A96B6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9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8D2-184A-47A8-A9CD-570F6FF097D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634-8C01-4ACB-B1B6-54A96B6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9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8D2-184A-47A8-A9CD-570F6FF097D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634-8C01-4ACB-B1B6-54A96B6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2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8D2-184A-47A8-A9CD-570F6FF097D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634-8C01-4ACB-B1B6-54A96B6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0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8D2-184A-47A8-A9CD-570F6FF097D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634-8C01-4ACB-B1B6-54A96B6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0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8D2-184A-47A8-A9CD-570F6FF097D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634-8C01-4ACB-B1B6-54A96B6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8D2-184A-47A8-A9CD-570F6FF097D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634-8C01-4ACB-B1B6-54A96B6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9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8D2-184A-47A8-A9CD-570F6FF097D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634-8C01-4ACB-B1B6-54A96B6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6AA8D2-184A-47A8-A9CD-570F6FF097D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33634-8C01-4ACB-B1B6-54A96B6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10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AC2D-A623-47F9-AD80-93110438F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Covid 19 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08B59-F486-4817-BA10-1427E3DC1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Dashboard giving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2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8C0D-B728-40CF-8032-21A75735B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273963"/>
          </a:xfrm>
        </p:spPr>
        <p:txBody>
          <a:bodyPr>
            <a:normAutofit fontScale="92500" lnSpcReduction="20000"/>
          </a:bodyPr>
          <a:lstStyle/>
          <a:p>
            <a:r>
              <a:rPr lang="en-GB" sz="4400" dirty="0">
                <a:solidFill>
                  <a:schemeClr val="bg2">
                    <a:lumMod val="40000"/>
                    <a:lumOff val="60000"/>
                  </a:schemeClr>
                </a:solidFill>
                <a:latin typeface="Tw Cen MT Condensed" panose="020B0606020104020203" pitchFamily="34" charset="0"/>
              </a:rPr>
              <a:t>Below questions have been projected using different charts.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6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Top/bottom 10 states with highest number of Confirmed cases</a:t>
            </a:r>
            <a:endParaRPr lang="en-US" sz="3600" kern="15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Tw Cen MT Condensed" panose="020B0606020104020203" pitchFamily="34" charset="0"/>
              <a:ea typeface="DejaVu Sans Mono"/>
              <a:cs typeface="Liberation Mono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6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Top/bottom 10 states with highest number of Cured cases</a:t>
            </a:r>
            <a:endParaRPr lang="en-US" sz="3600" kern="15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Tw Cen MT Condensed" panose="020B0606020104020203" pitchFamily="34" charset="0"/>
              <a:ea typeface="DejaVu Sans Mono"/>
              <a:cs typeface="Liberation Mono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6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Top/bottom 10 states with highest number of Deaths</a:t>
            </a:r>
            <a:endParaRPr lang="en-US" sz="3600" kern="15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Tw Cen MT Condensed" panose="020B0606020104020203" pitchFamily="34" charset="0"/>
              <a:ea typeface="DejaVu Sans Mono"/>
              <a:cs typeface="Liberation Mono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6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Top/bottom 10 states with highest of Death percentage</a:t>
            </a:r>
            <a:endParaRPr lang="en-US" sz="3600" kern="15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Tw Cen MT Condensed" panose="020B0606020104020203" pitchFamily="34" charset="0"/>
              <a:ea typeface="DejaVu Sans Mono"/>
              <a:cs typeface="Liberation Mono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6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Top/bottom 10 states with highest number of Total Samples</a:t>
            </a:r>
            <a:endParaRPr lang="en-US" sz="3600" kern="15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Tw Cen MT Condensed" panose="020B0606020104020203" pitchFamily="34" charset="0"/>
              <a:ea typeface="DejaVu Sans Mono"/>
              <a:cs typeface="Liberation Mono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6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Top/bottom  10 states with highest number of Negative cases</a:t>
            </a:r>
            <a:endParaRPr lang="en-US" sz="3600" kern="15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Tw Cen MT Condensed" panose="020B0606020104020203" pitchFamily="34" charset="0"/>
              <a:ea typeface="DejaVu Sans Mono"/>
              <a:cs typeface="Liberation Mono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6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Top/bottom 10 states with highest number of Positive cases</a:t>
            </a:r>
            <a:endParaRPr lang="en-US" sz="3600" kern="15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Tw Cen MT Condensed" panose="020B0606020104020203" pitchFamily="34" charset="0"/>
              <a:ea typeface="DejaVu Sans Mono"/>
              <a:cs typeface="Liberation Mono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6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Male and Female Vaccinated ratio for Covid19</a:t>
            </a:r>
            <a:endParaRPr lang="en-US" sz="3600" kern="15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Tw Cen MT Condensed" panose="020B0606020104020203" pitchFamily="34" charset="0"/>
              <a:ea typeface="DejaVu Sans Mono"/>
              <a:cs typeface="Liberation Mono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600" kern="15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Covaxin</a:t>
            </a:r>
            <a:r>
              <a:rPr lang="en-IN" sz="36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 and </a:t>
            </a:r>
            <a:r>
              <a:rPr lang="en-IN" sz="3600" kern="15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Covishield</a:t>
            </a:r>
            <a:r>
              <a:rPr lang="en-IN" sz="36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 Vaccination</a:t>
            </a:r>
            <a:endParaRPr lang="en-US" sz="3600" kern="15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Tw Cen MT Condensed" panose="020B0606020104020203" pitchFamily="34" charset="0"/>
              <a:ea typeface="DejaVu Sans Mono"/>
              <a:cs typeface="Liberation Mono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6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Doses administered vs People Vaccinated</a:t>
            </a:r>
            <a:endParaRPr lang="en-US" sz="3600" kern="15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Tw Cen MT Condensed" panose="020B0606020104020203" pitchFamily="34" charset="0"/>
              <a:ea typeface="DejaVu Sans Mono"/>
              <a:cs typeface="Liberation Mono"/>
            </a:endParaRPr>
          </a:p>
          <a:p>
            <a:pPr marL="0" indent="0">
              <a:buNone/>
            </a:pP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0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AD04-5EB3-42FA-A07F-DA14061D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77" y="80381"/>
            <a:ext cx="10504789" cy="1104471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IN" sz="1800" b="1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Liberation Mono"/>
                <a:ea typeface="DejaVu Sans Mono"/>
                <a:cs typeface="Liberation Mono"/>
              </a:rPr>
              <a:t>Top/bottom 10 states with highest number of Confirmed cases</a:t>
            </a:r>
            <a:br>
              <a:rPr lang="en-US" sz="1800" b="1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Liberation Mono"/>
                <a:ea typeface="DejaVu Sans Mono"/>
                <a:cs typeface="Liberation Mono"/>
              </a:rPr>
            </a:br>
            <a:r>
              <a:rPr lang="en-IN" sz="1800" b="1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Liberation Mono"/>
                <a:ea typeface="DejaVu Sans Mono"/>
                <a:cs typeface="Liberation Mono"/>
              </a:rPr>
              <a:t>Top/bottom 10 states with highest number of Cured cases</a:t>
            </a:r>
            <a:br>
              <a:rPr lang="en-US" sz="1800" b="1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Liberation Mono"/>
                <a:ea typeface="DejaVu Sans Mono"/>
                <a:cs typeface="Liberation Mono"/>
              </a:rPr>
            </a:br>
            <a:r>
              <a:rPr lang="en-IN" sz="1800" b="1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Liberation Mono"/>
                <a:ea typeface="DejaVu Sans Mono"/>
                <a:cs typeface="Liberation Mono"/>
              </a:rPr>
              <a:t>Top/bottom 10 states with highest number of Deaths</a:t>
            </a:r>
            <a:br>
              <a:rPr lang="en-IN" sz="1800" b="1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Liberation Mono"/>
                <a:ea typeface="DejaVu Sans Mono"/>
                <a:cs typeface="Liberation Mono"/>
              </a:rPr>
            </a:br>
            <a:r>
              <a:rPr lang="en-IN" sz="1800" b="1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Mono"/>
              </a:rPr>
              <a:t>Top/bottom 10 states with highest of Death percentage</a:t>
            </a:r>
            <a:br>
              <a:rPr lang="en-US" sz="1800" kern="150" dirty="0">
                <a:effectLst/>
                <a:latin typeface="Liberation Mono"/>
                <a:ea typeface="DejaVu Sans Mono"/>
                <a:cs typeface="Liberation Mono"/>
              </a:rPr>
            </a:br>
            <a:br>
              <a:rPr lang="en-US" sz="1800" kern="150" dirty="0">
                <a:effectLst/>
                <a:latin typeface="Liberation Mono"/>
                <a:ea typeface="DejaVu Sans Mono"/>
                <a:cs typeface="Liberation Mono"/>
              </a:rPr>
            </a:b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FFD6B1-A05D-407E-950D-8B089306C1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306485"/>
              </p:ext>
            </p:extLst>
          </p:nvPr>
        </p:nvGraphicFramePr>
        <p:xfrm>
          <a:off x="106237" y="1184853"/>
          <a:ext cx="5398635" cy="2678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7C99E71-7364-4A4F-9BE5-0497F67736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272240"/>
              </p:ext>
            </p:extLst>
          </p:nvPr>
        </p:nvGraphicFramePr>
        <p:xfrm>
          <a:off x="106238" y="4014789"/>
          <a:ext cx="5398635" cy="2762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3771FD4-FDAD-40F5-9D95-8AC949ED4A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988228"/>
              </p:ext>
            </p:extLst>
          </p:nvPr>
        </p:nvGraphicFramePr>
        <p:xfrm>
          <a:off x="5615710" y="1184852"/>
          <a:ext cx="6470052" cy="2678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A86C9BF-7853-4CD9-A727-9964207AB8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556220"/>
              </p:ext>
            </p:extLst>
          </p:nvPr>
        </p:nvGraphicFramePr>
        <p:xfrm>
          <a:off x="5597237" y="4014789"/>
          <a:ext cx="6460817" cy="2749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5781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459B-937D-4A92-9CA2-3BF9EB5E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18255"/>
            <a:ext cx="10515600" cy="1325563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Top/bottom 10 states with highest number of Total Samples</a:t>
            </a:r>
            <a:br>
              <a:rPr lang="en-US" sz="24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</a:br>
            <a:r>
              <a:rPr lang="en-IN" sz="24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Top/bottom  10 states with highest number of Negative cases</a:t>
            </a:r>
            <a:br>
              <a:rPr lang="en-US" sz="24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</a:br>
            <a:r>
              <a:rPr lang="en-IN" sz="24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Top/bottom 10 states with highest number of Positive cases</a:t>
            </a:r>
            <a:br>
              <a:rPr lang="en-US" sz="24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</a:b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9512DE-F08C-40CC-8854-6C12EAE48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386852"/>
              </p:ext>
            </p:extLst>
          </p:nvPr>
        </p:nvGraphicFramePr>
        <p:xfrm>
          <a:off x="129092" y="4001690"/>
          <a:ext cx="11618911" cy="3031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05BA5A8-582D-4754-A20D-F84913B5F9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656438"/>
              </p:ext>
            </p:extLst>
          </p:nvPr>
        </p:nvGraphicFramePr>
        <p:xfrm>
          <a:off x="5938548" y="935037"/>
          <a:ext cx="5210175" cy="275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BC8A00F-C828-471C-817B-945D022C98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433656"/>
              </p:ext>
            </p:extLst>
          </p:nvPr>
        </p:nvGraphicFramePr>
        <p:xfrm>
          <a:off x="489095" y="1034653"/>
          <a:ext cx="5238750" cy="2967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1499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C3E5-27F9-4B45-872E-24796922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73" y="88034"/>
            <a:ext cx="10515600" cy="1325563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7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Male and Female Vaccinated ratio for Covid19</a:t>
            </a:r>
            <a:br>
              <a:rPr lang="en-US" sz="27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</a:br>
            <a:r>
              <a:rPr lang="en-IN" sz="2700" kern="15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Covaxin</a:t>
            </a:r>
            <a:r>
              <a:rPr lang="en-IN" sz="27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 and </a:t>
            </a:r>
            <a:r>
              <a:rPr lang="en-IN" sz="2700" kern="15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Covishield</a:t>
            </a:r>
            <a:r>
              <a:rPr lang="en-IN" sz="27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 Vaccination</a:t>
            </a:r>
            <a:br>
              <a:rPr lang="en-US" sz="27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</a:br>
            <a:r>
              <a:rPr lang="en-IN" sz="2700" kern="15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Doses administered vs People Vaccinated</a:t>
            </a:r>
            <a:br>
              <a:rPr lang="en-US" sz="44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1FAF714-F3D5-424D-A0C3-FCFB86FCA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419435"/>
              </p:ext>
            </p:extLst>
          </p:nvPr>
        </p:nvGraphicFramePr>
        <p:xfrm>
          <a:off x="117763" y="1052080"/>
          <a:ext cx="11954164" cy="2854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FE5BC60-EA34-4929-A4CA-36EE9EFA8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584156"/>
              </p:ext>
            </p:extLst>
          </p:nvPr>
        </p:nvGraphicFramePr>
        <p:xfrm>
          <a:off x="7088909" y="39774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1775128-B0B2-46BB-9263-FBE2925C79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028910"/>
              </p:ext>
            </p:extLst>
          </p:nvPr>
        </p:nvGraphicFramePr>
        <p:xfrm>
          <a:off x="207818" y="3609108"/>
          <a:ext cx="6303818" cy="3160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87192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283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Liberation Mono</vt:lpstr>
      <vt:lpstr>Tw Cen MT Condensed</vt:lpstr>
      <vt:lpstr>Wingdings 3</vt:lpstr>
      <vt:lpstr>Ion</vt:lpstr>
      <vt:lpstr>Covid 19 </vt:lpstr>
      <vt:lpstr>PowerPoint Presentation</vt:lpstr>
      <vt:lpstr>Top/bottom 10 states with highest number of Confirmed cases Top/bottom 10 states with highest number of Cured cases Top/bottom 10 states with highest number of Deaths Top/bottom 10 states with highest of Death percentage  </vt:lpstr>
      <vt:lpstr>Top/bottom 10 states with highest number of Total Samples Top/bottom  10 states with highest number of Negative cases Top/bottom 10 states with highest number of Positive cases </vt:lpstr>
      <vt:lpstr>Male and Female Vaccinated ratio for Covid19 Covaxin and Covishield Vaccination Doses administered vs People Vaccinated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</dc:title>
  <dc:creator>Jibran Nasir  Khan</dc:creator>
  <cp:lastModifiedBy>Jibran Nasir  Khan</cp:lastModifiedBy>
  <cp:revision>5</cp:revision>
  <dcterms:created xsi:type="dcterms:W3CDTF">2021-11-21T17:23:36Z</dcterms:created>
  <dcterms:modified xsi:type="dcterms:W3CDTF">2021-11-21T19:12:02Z</dcterms:modified>
</cp:coreProperties>
</file>