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 id="272"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18" autoAdjust="0"/>
  </p:normalViewPr>
  <p:slideViewPr>
    <p:cSldViewPr>
      <p:cViewPr varScale="1">
        <p:scale>
          <a:sx n="72" d="100"/>
          <a:sy n="72" d="100"/>
        </p:scale>
        <p:origin x="-150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5384E5-EDA0-4C44-A9C8-8788DA559A39}" type="datetimeFigureOut">
              <a:rPr lang="zh-CN" altLang="en-US" smtClean="0"/>
              <a:pPr/>
              <a:t>2018-10-31 Wednesday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E2DCE-74E2-476E-A8A9-DD716F02798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3E2DCE-74E2-476E-A8A9-DD716F027982}"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3E2DCE-74E2-476E-A8A9-DD716F027982}"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3E2DCE-74E2-476E-A8A9-DD716F027982}"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Rows.Add</a:t>
            </a:r>
            <a:r>
              <a:rPr lang="en-US" altLang="zh-CN" dirty="0" smtClean="0"/>
              <a:t>()</a:t>
            </a:r>
            <a:r>
              <a:rPr lang="zh-CN" altLang="en-US" dirty="0" smtClean="0"/>
              <a:t>的另一个重载的用法</a:t>
            </a:r>
            <a:r>
              <a:rPr lang="en-US" altLang="zh-CN" dirty="0" smtClean="0"/>
              <a:t>(</a:t>
            </a:r>
            <a:r>
              <a:rPr lang="zh-CN" altLang="en-US" dirty="0" smtClean="0"/>
              <a:t>使用局限：知道每个列的顺序</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553E2DCE-74E2-476E-A8A9-DD716F027982}"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使用</a:t>
            </a:r>
            <a:r>
              <a:rPr lang="en-US" altLang="zh-CN" dirty="0" err="1" smtClean="0"/>
              <a:t>Nuget</a:t>
            </a:r>
            <a:r>
              <a:rPr lang="zh-CN" altLang="en-US" dirty="0" smtClean="0"/>
              <a:t>管理程序集的好处是：</a:t>
            </a:r>
            <a:endParaRPr lang="en-US" altLang="zh-CN" dirty="0" smtClean="0"/>
          </a:p>
          <a:p>
            <a:pPr marL="228600" indent="-228600">
              <a:buAutoNum type="arabicPeriod"/>
            </a:pPr>
            <a:r>
              <a:rPr lang="zh-CN" altLang="en-US" dirty="0" smtClean="0"/>
              <a:t>自动检查当前版本的程序集是否与当前项目的</a:t>
            </a:r>
            <a:r>
              <a:rPr lang="en-US" altLang="zh-CN" dirty="0" err="1" smtClean="0"/>
              <a:t>.net</a:t>
            </a:r>
            <a:r>
              <a:rPr lang="en-US" altLang="zh-CN" baseline="0" dirty="0" smtClean="0"/>
              <a:t> framework </a:t>
            </a:r>
            <a:r>
              <a:rPr lang="zh-CN" altLang="en-US" baseline="0" dirty="0" smtClean="0"/>
              <a:t>版本兼容，不兼容时不会安装。 </a:t>
            </a:r>
            <a:endParaRPr lang="en-US" altLang="zh-CN" baseline="0" dirty="0" smtClean="0"/>
          </a:p>
          <a:p>
            <a:pPr marL="228600" indent="-228600">
              <a:buAutoNum type="arabicPeriod"/>
            </a:pPr>
            <a:r>
              <a:rPr lang="zh-CN" altLang="en-US" baseline="0" dirty="0" smtClean="0"/>
              <a:t>引入一个程序集时，会自动添加该程序集依赖的程序集。 </a:t>
            </a:r>
            <a:endParaRPr lang="en-US" altLang="zh-CN" baseline="0" dirty="0" smtClean="0"/>
          </a:p>
          <a:p>
            <a:pPr marL="228600" indent="-228600">
              <a:buAutoNum type="arabicPeriod"/>
            </a:pPr>
            <a:r>
              <a:rPr lang="zh-CN" altLang="en-US" baseline="0" dirty="0" smtClean="0"/>
              <a:t>方便管理，可以移除，升级、降级程序集。</a:t>
            </a:r>
            <a:endParaRPr lang="zh-CN" altLang="en-US" dirty="0"/>
          </a:p>
        </p:txBody>
      </p:sp>
      <p:sp>
        <p:nvSpPr>
          <p:cNvPr id="4" name="灯片编号占位符 3"/>
          <p:cNvSpPr>
            <a:spLocks noGrp="1"/>
          </p:cNvSpPr>
          <p:nvPr>
            <p:ph type="sldNum" sz="quarter" idx="10"/>
          </p:nvPr>
        </p:nvSpPr>
        <p:spPr/>
        <p:txBody>
          <a:bodyPr/>
          <a:lstStyle/>
          <a:p>
            <a:fld id="{553E2DCE-74E2-476E-A8A9-DD716F027982}"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catch</a:t>
            </a:r>
            <a:r>
              <a:rPr lang="zh-CN" altLang="en-US" dirty="0" smtClean="0"/>
              <a:t>中处理异常后</a:t>
            </a:r>
            <a:r>
              <a:rPr lang="en-US" altLang="zh-CN" dirty="0" smtClean="0"/>
              <a:t>(</a:t>
            </a:r>
            <a:r>
              <a:rPr lang="zh-CN" altLang="en-US" dirty="0" smtClean="0"/>
              <a:t>如写日志等</a:t>
            </a:r>
            <a:r>
              <a:rPr lang="en-US" altLang="zh-CN" dirty="0" smtClean="0"/>
              <a:t>)</a:t>
            </a:r>
            <a:r>
              <a:rPr lang="zh-CN" altLang="en-US" dirty="0" smtClean="0"/>
              <a:t>，可以继续抛出异常，抛出的简写是</a:t>
            </a:r>
            <a:r>
              <a:rPr lang="en-US" altLang="zh-CN" dirty="0" smtClean="0"/>
              <a:t>throw; </a:t>
            </a:r>
            <a:r>
              <a:rPr lang="zh-CN" altLang="en-US" dirty="0" smtClean="0"/>
              <a:t>注意</a:t>
            </a:r>
            <a:r>
              <a:rPr lang="en-US" altLang="zh-CN" dirty="0" smtClean="0"/>
              <a:t>throw</a:t>
            </a:r>
            <a:r>
              <a:rPr lang="en-US" altLang="zh-CN" baseline="0" dirty="0" smtClean="0"/>
              <a:t> ex;</a:t>
            </a:r>
            <a:r>
              <a:rPr lang="zh-CN" altLang="en-US" baseline="0" dirty="0" smtClean="0"/>
              <a:t>与</a:t>
            </a:r>
            <a:r>
              <a:rPr lang="en-US" altLang="zh-CN" baseline="0" dirty="0" smtClean="0"/>
              <a:t>throw;</a:t>
            </a:r>
            <a:r>
              <a:rPr lang="zh-CN" altLang="en-US" baseline="0" dirty="0" smtClean="0"/>
              <a:t>的区别</a:t>
            </a:r>
            <a:r>
              <a:rPr lang="en-US" altLang="zh-CN" baseline="0" dirty="0" smtClean="0"/>
              <a:t>(</a:t>
            </a:r>
            <a:r>
              <a:rPr lang="zh-CN" altLang="en-US" baseline="0" dirty="0" smtClean="0"/>
              <a:t>堆栈中异常的位置不同</a:t>
            </a:r>
            <a:r>
              <a:rPr lang="en-US" altLang="zh-CN" baseline="0" dirty="0" smtClean="0"/>
              <a:t>)</a:t>
            </a:r>
          </a:p>
          <a:p>
            <a:r>
              <a:rPr lang="en-US" altLang="zh-CN" baseline="0" dirty="0" smtClean="0"/>
              <a:t>try</a:t>
            </a:r>
            <a:r>
              <a:rPr lang="zh-CN" altLang="en-US" baseline="0" dirty="0" smtClean="0"/>
              <a:t>或者</a:t>
            </a:r>
            <a:r>
              <a:rPr lang="en-US" altLang="zh-CN" baseline="0" dirty="0" smtClean="0"/>
              <a:t>catch</a:t>
            </a:r>
            <a:r>
              <a:rPr lang="zh-CN" altLang="en-US" baseline="0" dirty="0" smtClean="0"/>
              <a:t>中有</a:t>
            </a:r>
            <a:r>
              <a:rPr lang="en-US" altLang="zh-CN" baseline="0" dirty="0" smtClean="0"/>
              <a:t>return</a:t>
            </a:r>
            <a:r>
              <a:rPr lang="zh-CN" altLang="en-US" baseline="0" dirty="0" smtClean="0"/>
              <a:t>语句，</a:t>
            </a:r>
            <a:r>
              <a:rPr lang="en-US" altLang="zh-CN" baseline="0" dirty="0" smtClean="0"/>
              <a:t>return</a:t>
            </a:r>
            <a:r>
              <a:rPr lang="zh-CN" altLang="en-US" baseline="0" dirty="0" smtClean="0"/>
              <a:t>的值是在</a:t>
            </a:r>
            <a:r>
              <a:rPr lang="en-US" altLang="zh-CN" baseline="0" dirty="0" smtClean="0"/>
              <a:t>finally</a:t>
            </a:r>
            <a:r>
              <a:rPr lang="zh-CN" altLang="en-US" baseline="0" dirty="0" smtClean="0"/>
              <a:t>代码执行之后返回。 </a:t>
            </a:r>
            <a:endParaRPr lang="zh-CN" altLang="en-US" dirty="0"/>
          </a:p>
        </p:txBody>
      </p:sp>
      <p:sp>
        <p:nvSpPr>
          <p:cNvPr id="4" name="灯片编号占位符 3"/>
          <p:cNvSpPr>
            <a:spLocks noGrp="1"/>
          </p:cNvSpPr>
          <p:nvPr>
            <p:ph type="sldNum" sz="quarter" idx="10"/>
          </p:nvPr>
        </p:nvSpPr>
        <p:spPr/>
        <p:txBody>
          <a:bodyPr/>
          <a:lstStyle/>
          <a:p>
            <a:fld id="{553E2DCE-74E2-476E-A8A9-DD716F027982}"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3E2DCE-74E2-476E-A8A9-DD716F027982}"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eriod"/>
            </a:pPr>
            <a:r>
              <a:rPr lang="zh-CN" altLang="en-US" dirty="0" smtClean="0"/>
              <a:t>编辑→定位到</a:t>
            </a:r>
            <a:r>
              <a:rPr lang="en-US" altLang="zh-CN" dirty="0" smtClean="0"/>
              <a:t>...</a:t>
            </a:r>
            <a:r>
              <a:rPr lang="en-US" altLang="zh-CN" baseline="0" dirty="0" smtClean="0"/>
              <a:t>  </a:t>
            </a:r>
            <a:r>
              <a:rPr lang="zh-CN" altLang="en-US" baseline="0" dirty="0" smtClean="0"/>
              <a:t>支持通过类名</a:t>
            </a:r>
            <a:r>
              <a:rPr lang="en-US" altLang="zh-CN" baseline="0" dirty="0" smtClean="0"/>
              <a:t>/</a:t>
            </a:r>
            <a:r>
              <a:rPr lang="zh-CN" altLang="en-US" baseline="0" dirty="0" smtClean="0"/>
              <a:t>方法名</a:t>
            </a:r>
            <a:r>
              <a:rPr lang="en-US" altLang="zh-CN" baseline="0" dirty="0" smtClean="0"/>
              <a:t>/</a:t>
            </a:r>
            <a:r>
              <a:rPr lang="zh-CN" altLang="en-US" baseline="0" dirty="0" smtClean="0"/>
              <a:t>接口名等搜索指定的类型所在的文件，达到快速查找的目的； 查找中支持通配符</a:t>
            </a:r>
            <a:r>
              <a:rPr lang="en-US" altLang="zh-CN" baseline="0" dirty="0" smtClean="0"/>
              <a:t>*</a:t>
            </a:r>
          </a:p>
          <a:p>
            <a:pPr marL="228600" indent="-228600">
              <a:buAutoNum type="arabicPeriod"/>
            </a:pPr>
            <a:r>
              <a:rPr lang="zh-CN" altLang="en-US" dirty="0" smtClean="0"/>
              <a:t>附加到进程用于程序已经运行，但是没有调试，又不想退出程序重新调试运行；</a:t>
            </a:r>
            <a:r>
              <a:rPr lang="zh-CN" altLang="en-US" baseline="0" dirty="0" smtClean="0"/>
              <a:t> 另外附加到进程对应调试</a:t>
            </a:r>
            <a:r>
              <a:rPr lang="en-US" altLang="zh-CN" baseline="0" dirty="0" smtClean="0"/>
              <a:t>Windows</a:t>
            </a:r>
            <a:r>
              <a:rPr lang="zh-CN" altLang="en-US" baseline="0" dirty="0" smtClean="0"/>
              <a:t>服务非常有用。</a:t>
            </a:r>
            <a:endParaRPr lang="zh-CN" altLang="en-US" dirty="0"/>
          </a:p>
        </p:txBody>
      </p:sp>
      <p:sp>
        <p:nvSpPr>
          <p:cNvPr id="4" name="灯片编号占位符 3"/>
          <p:cNvSpPr>
            <a:spLocks noGrp="1"/>
          </p:cNvSpPr>
          <p:nvPr>
            <p:ph type="sldNum" sz="quarter" idx="10"/>
          </p:nvPr>
        </p:nvSpPr>
        <p:spPr/>
        <p:txBody>
          <a:bodyPr/>
          <a:lstStyle/>
          <a:p>
            <a:fld id="{553E2DCE-74E2-476E-A8A9-DD716F027982}" type="slidenum">
              <a:rPr lang="zh-CN" altLang="en-US" smtClean="0"/>
              <a:pPr/>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eriod"/>
            </a:pPr>
            <a:r>
              <a:rPr lang="zh-CN" altLang="en-US" dirty="0" smtClean="0"/>
              <a:t>代码结构包括</a:t>
            </a:r>
            <a:r>
              <a:rPr lang="en-US" altLang="zh-CN" dirty="0" smtClean="0"/>
              <a:t>using</a:t>
            </a:r>
            <a:r>
              <a:rPr lang="zh-CN" altLang="en-US" dirty="0" smtClean="0"/>
              <a:t>部分、</a:t>
            </a:r>
            <a:r>
              <a:rPr lang="en-US" altLang="zh-CN" dirty="0" smtClean="0"/>
              <a:t>class</a:t>
            </a:r>
            <a:r>
              <a:rPr lang="zh-CN" altLang="en-US" dirty="0" smtClean="0"/>
              <a:t>部分、</a:t>
            </a:r>
            <a:r>
              <a:rPr lang="en-US" altLang="zh-CN" dirty="0" smtClean="0"/>
              <a:t>Main()</a:t>
            </a:r>
            <a:r>
              <a:rPr lang="zh-CN" altLang="en-US" dirty="0" smtClean="0"/>
              <a:t>函数</a:t>
            </a:r>
            <a:r>
              <a:rPr lang="en-US" altLang="zh-CN" dirty="0" smtClean="0"/>
              <a:t>(</a:t>
            </a:r>
            <a:r>
              <a:rPr lang="zh-CN" altLang="en-US" dirty="0" smtClean="0"/>
              <a:t>方法</a:t>
            </a:r>
            <a:r>
              <a:rPr lang="en-US" altLang="zh-CN" dirty="0" smtClean="0"/>
              <a:t>)</a:t>
            </a:r>
            <a:r>
              <a:rPr lang="zh-CN" altLang="en-US" dirty="0" smtClean="0"/>
              <a:t>；</a:t>
            </a:r>
            <a:r>
              <a:rPr lang="zh-CN" altLang="en-US" baseline="0" dirty="0" smtClean="0"/>
              <a:t> 大括号，中括号，小括号的作用。 每句以</a:t>
            </a:r>
            <a:r>
              <a:rPr lang="en-US" altLang="zh-CN" baseline="0" dirty="0" smtClean="0"/>
              <a:t>;</a:t>
            </a:r>
            <a:r>
              <a:rPr lang="zh-CN" altLang="en-US" baseline="0" dirty="0" smtClean="0"/>
              <a:t>结尾</a:t>
            </a:r>
            <a:endParaRPr lang="en-US" altLang="zh-CN" baseline="0" dirty="0" smtClean="0"/>
          </a:p>
          <a:p>
            <a:pPr marL="228600" indent="-228600">
              <a:buAutoNum type="arabicPeriod"/>
            </a:pPr>
            <a:r>
              <a:rPr lang="zh-CN" altLang="en-US" baseline="0" dirty="0" smtClean="0"/>
              <a:t>代码风格：</a:t>
            </a:r>
            <a:r>
              <a:rPr lang="en-US" altLang="zh-CN" baseline="0" dirty="0" smtClean="0"/>
              <a:t>{</a:t>
            </a:r>
            <a:r>
              <a:rPr lang="zh-CN" altLang="en-US" baseline="0" dirty="0" smtClean="0"/>
              <a:t>和</a:t>
            </a:r>
            <a:r>
              <a:rPr lang="en-US" altLang="zh-CN" baseline="0" dirty="0" smtClean="0"/>
              <a:t>}</a:t>
            </a:r>
            <a:r>
              <a:rPr lang="zh-CN" altLang="en-US" baseline="0" dirty="0" smtClean="0"/>
              <a:t>各占单独的一行</a:t>
            </a:r>
            <a:endParaRPr lang="en-US" altLang="zh-CN" baseline="0" dirty="0" smtClean="0"/>
          </a:p>
          <a:p>
            <a:pPr marL="228600" indent="-228600">
              <a:buAutoNum type="arabicPeriod"/>
            </a:pPr>
            <a:r>
              <a:rPr lang="zh-CN" altLang="en-US" baseline="0" dirty="0" smtClean="0"/>
              <a:t>演示</a:t>
            </a:r>
            <a:r>
              <a:rPr lang="en-US" altLang="zh-CN" baseline="0" dirty="0" err="1" smtClean="0"/>
              <a:t>Console.WriteLine</a:t>
            </a:r>
            <a:r>
              <a:rPr lang="en-US" altLang="zh-CN" baseline="0" dirty="0" smtClean="0"/>
              <a:t>()</a:t>
            </a:r>
            <a:r>
              <a:rPr lang="zh-CN" altLang="en-US" baseline="0" dirty="0" smtClean="0"/>
              <a:t>打印。使用占位符方式。 如何打印</a:t>
            </a:r>
            <a:r>
              <a:rPr lang="en-US" altLang="zh-CN" baseline="0" dirty="0" smtClean="0"/>
              <a:t>{</a:t>
            </a:r>
            <a:r>
              <a:rPr lang="en-US" altLang="zh-CN" baseline="0" dirty="0" err="1" smtClean="0"/>
              <a:t>abc</a:t>
            </a:r>
            <a:r>
              <a:rPr lang="en-US" altLang="zh-CN" baseline="0" dirty="0" smtClean="0"/>
              <a:t>}?</a:t>
            </a:r>
            <a:endParaRPr lang="en-US" altLang="zh-CN" dirty="0" smtClean="0"/>
          </a:p>
          <a:p>
            <a:pPr marL="228600" indent="-228600">
              <a:buAutoNum type="arabicPeriod"/>
            </a:pPr>
            <a:r>
              <a:rPr lang="zh-CN" altLang="en-US" dirty="0" smtClean="0"/>
              <a:t>如何快速输入</a:t>
            </a:r>
            <a:r>
              <a:rPr lang="en-US" altLang="zh-CN" dirty="0" err="1" smtClean="0"/>
              <a:t>Console.WriteLine</a:t>
            </a:r>
            <a:r>
              <a:rPr lang="en-US" altLang="zh-CN" dirty="0" smtClean="0"/>
              <a:t>()</a:t>
            </a:r>
            <a:r>
              <a:rPr lang="zh-CN" altLang="en-US" dirty="0" smtClean="0"/>
              <a:t>。</a:t>
            </a:r>
            <a:r>
              <a:rPr lang="zh-CN" altLang="en-US" baseline="0" dirty="0" smtClean="0"/>
              <a:t> 使用快速代码段，连续按两次</a:t>
            </a:r>
            <a:r>
              <a:rPr lang="en-US" altLang="zh-CN" baseline="0" dirty="0" smtClean="0"/>
              <a:t>Tab</a:t>
            </a:r>
            <a:endParaRPr lang="en-US" altLang="zh-CN" dirty="0" smtClean="0"/>
          </a:p>
          <a:p>
            <a:pPr marL="228600" indent="-228600">
              <a:buAutoNum type="arabicPeriod"/>
            </a:pPr>
            <a:r>
              <a:rPr lang="zh-CN" altLang="en-US" dirty="0" smtClean="0"/>
              <a:t>如何自定义快速代码（演示封装</a:t>
            </a:r>
            <a:r>
              <a:rPr lang="en-US" altLang="zh-CN" dirty="0" err="1" smtClean="0"/>
              <a:t>Console.ReadKey</a:t>
            </a:r>
            <a:r>
              <a:rPr lang="en-US" altLang="zh-CN" dirty="0" smtClean="0"/>
              <a:t>()</a:t>
            </a:r>
            <a:r>
              <a:rPr lang="zh-CN" altLang="en-US" dirty="0" smtClean="0"/>
              <a:t>）</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553E2DCE-74E2-476E-A8A9-DD716F027982}"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某个关键字需要用作变量名的写法：</a:t>
            </a:r>
            <a:r>
              <a:rPr lang="zh-CN" altLang="en-US" baseline="0" dirty="0" smtClean="0"/>
              <a:t> 前面加</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553E2DCE-74E2-476E-A8A9-DD716F027982}"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注释的作用：提高可读性。</a:t>
            </a:r>
            <a:endParaRPr lang="en-US" altLang="zh-CN" dirty="0" smtClean="0"/>
          </a:p>
          <a:p>
            <a:r>
              <a:rPr lang="zh-CN" altLang="en-US" dirty="0" smtClean="0"/>
              <a:t>注释是给人看的，计算机不会编译作为程序的一部分。</a:t>
            </a:r>
            <a:endParaRPr lang="en-US" altLang="zh-CN" dirty="0" smtClean="0"/>
          </a:p>
          <a:p>
            <a:r>
              <a:rPr lang="zh-CN" altLang="en-US" dirty="0" smtClean="0"/>
              <a:t>大纲注释中如果包含</a:t>
            </a:r>
            <a:r>
              <a:rPr lang="en-US" altLang="zh-CN" dirty="0" smtClean="0"/>
              <a:t>&gt;</a:t>
            </a:r>
            <a:r>
              <a:rPr lang="en-US" altLang="zh-CN" baseline="0" dirty="0" smtClean="0"/>
              <a:t> </a:t>
            </a:r>
            <a:r>
              <a:rPr lang="zh-CN" altLang="en-US" baseline="0" dirty="0" smtClean="0"/>
              <a:t>或 </a:t>
            </a:r>
            <a:r>
              <a:rPr lang="en-US" altLang="zh-CN" baseline="0" dirty="0" smtClean="0"/>
              <a:t>&lt; </a:t>
            </a:r>
            <a:r>
              <a:rPr lang="zh-CN" altLang="en-US" baseline="0" dirty="0" smtClean="0"/>
              <a:t>怎么写。</a:t>
            </a:r>
            <a:r>
              <a:rPr lang="en-US" altLang="zh-CN" baseline="0" dirty="0" smtClean="0"/>
              <a:t>&amp;</a:t>
            </a:r>
            <a:r>
              <a:rPr lang="en-US" altLang="zh-CN" baseline="0" dirty="0" err="1" smtClean="0"/>
              <a:t>lt</a:t>
            </a:r>
            <a:r>
              <a:rPr lang="en-US" altLang="zh-CN" baseline="0" dirty="0" smtClean="0"/>
              <a:t>; &amp;</a:t>
            </a:r>
            <a:r>
              <a:rPr lang="en-US" altLang="zh-CN" baseline="0" dirty="0" err="1" smtClean="0"/>
              <a:t>gt</a:t>
            </a:r>
            <a:r>
              <a:rPr lang="en-US" altLang="zh-CN" baseline="0" dirty="0" smtClean="0"/>
              <a:t>;</a:t>
            </a:r>
          </a:p>
          <a:p>
            <a:r>
              <a:rPr lang="zh-CN" altLang="en-US" baseline="0" dirty="0" smtClean="0"/>
              <a:t>注释的快捷键</a:t>
            </a:r>
            <a:r>
              <a:rPr lang="en-US" altLang="zh-CN" baseline="0" dirty="0" smtClean="0"/>
              <a:t>Ctrl + K </a:t>
            </a:r>
            <a:r>
              <a:rPr lang="zh-CN" altLang="en-US" baseline="0" dirty="0" smtClean="0"/>
              <a:t>、</a:t>
            </a:r>
            <a:r>
              <a:rPr lang="en-US" altLang="zh-CN" baseline="0" dirty="0" smtClean="0"/>
              <a:t>C </a:t>
            </a:r>
            <a:r>
              <a:rPr lang="zh-CN" altLang="en-US" baseline="0" dirty="0" smtClean="0"/>
              <a:t>，  取消注释</a:t>
            </a:r>
            <a:r>
              <a:rPr lang="en-US" altLang="zh-CN" baseline="0" dirty="0" smtClean="0"/>
              <a:t>Ctrl + K </a:t>
            </a:r>
            <a:r>
              <a:rPr lang="zh-CN" altLang="en-US" baseline="0" dirty="0" smtClean="0"/>
              <a:t>、</a:t>
            </a:r>
            <a:r>
              <a:rPr lang="en-US" altLang="zh-CN" baseline="0" smtClean="0"/>
              <a:t>U</a:t>
            </a:r>
            <a:endParaRPr lang="zh-CN" altLang="en-US" dirty="0"/>
          </a:p>
        </p:txBody>
      </p:sp>
      <p:sp>
        <p:nvSpPr>
          <p:cNvPr id="4" name="灯片编号占位符 3"/>
          <p:cNvSpPr>
            <a:spLocks noGrp="1"/>
          </p:cNvSpPr>
          <p:nvPr>
            <p:ph type="sldNum" sz="quarter" idx="10"/>
          </p:nvPr>
        </p:nvSpPr>
        <p:spPr/>
        <p:txBody>
          <a:bodyPr/>
          <a:lstStyle/>
          <a:p>
            <a:fld id="{553E2DCE-74E2-476E-A8A9-DD716F027982}"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eriod"/>
            </a:pPr>
            <a:r>
              <a:rPr lang="zh-CN" altLang="en-US" dirty="0" smtClean="0"/>
              <a:t>变量的定义和使用</a:t>
            </a:r>
            <a:endParaRPr lang="en-US" altLang="zh-CN" dirty="0" smtClean="0"/>
          </a:p>
          <a:p>
            <a:pPr marL="228600" indent="-228600">
              <a:buAutoNum type="arabicPeriod"/>
            </a:pPr>
            <a:r>
              <a:rPr lang="zh-CN" altLang="en-US" dirty="0" smtClean="0"/>
              <a:t>类型转换：隐式、显式（判断类型</a:t>
            </a:r>
            <a:r>
              <a:rPr lang="en-US" altLang="zh-CN" dirty="0" smtClean="0"/>
              <a:t>is</a:t>
            </a:r>
            <a:r>
              <a:rPr lang="zh-CN" altLang="en-US" dirty="0" smtClean="0"/>
              <a:t>的用法及转换类型</a:t>
            </a:r>
            <a:r>
              <a:rPr lang="en-US" altLang="zh-CN" dirty="0" smtClean="0"/>
              <a:t>as</a:t>
            </a:r>
            <a:r>
              <a:rPr lang="zh-CN" altLang="en-US" dirty="0" smtClean="0"/>
              <a:t>的用法）</a:t>
            </a:r>
            <a:endParaRPr lang="en-US" altLang="zh-CN" dirty="0" smtClean="0"/>
          </a:p>
          <a:p>
            <a:pPr marL="228600" indent="-228600">
              <a:buAutoNum type="arabicPeriod"/>
            </a:pPr>
            <a:r>
              <a:rPr lang="zh-CN" altLang="en-US" dirty="0" smtClean="0"/>
              <a:t>装箱与拆箱</a:t>
            </a:r>
            <a:endParaRPr lang="en-US" altLang="zh-CN" dirty="0" smtClean="0"/>
          </a:p>
          <a:p>
            <a:pPr marL="228600" indent="-228600">
              <a:buAutoNum type="arabicPeriod"/>
            </a:pPr>
            <a:r>
              <a:rPr lang="en-US" altLang="zh-CN" dirty="0" smtClean="0"/>
              <a:t>string</a:t>
            </a:r>
          </a:p>
          <a:p>
            <a:pPr marL="228600" indent="-228600">
              <a:buAutoNum type="arabicPeriod"/>
            </a:pPr>
            <a:r>
              <a:rPr lang="en-US" altLang="zh-CN" dirty="0" err="1" smtClean="0"/>
              <a:t>stirng.Format</a:t>
            </a:r>
            <a:r>
              <a:rPr lang="en-US" altLang="zh-CN" dirty="0" smtClean="0"/>
              <a:t>()</a:t>
            </a:r>
            <a:r>
              <a:rPr lang="en-US" altLang="zh-CN" baseline="0" dirty="0" smtClean="0"/>
              <a:t> </a:t>
            </a:r>
            <a:r>
              <a:rPr lang="zh-CN" altLang="en-US" baseline="0" dirty="0" smtClean="0"/>
              <a:t>及</a:t>
            </a:r>
            <a:r>
              <a:rPr lang="en-US" altLang="zh-CN" baseline="0" dirty="0" smtClean="0"/>
              <a:t>C#6.0</a:t>
            </a:r>
            <a:r>
              <a:rPr lang="zh-CN" altLang="en-US" baseline="0" dirty="0" smtClean="0"/>
              <a:t>新特性的写法</a:t>
            </a:r>
            <a:r>
              <a:rPr lang="en-US" altLang="zh-CN" baseline="0" dirty="0" smtClean="0"/>
              <a:t>$" {} “</a:t>
            </a:r>
          </a:p>
          <a:p>
            <a:pPr marL="228600" indent="-228600">
              <a:buAutoNum type="arabicPeriod"/>
            </a:pPr>
            <a:r>
              <a:rPr lang="zh-CN" altLang="en-US" baseline="0" dirty="0" smtClean="0"/>
              <a:t>大量拼接字符串时使用</a:t>
            </a:r>
            <a:r>
              <a:rPr lang="en-US" altLang="zh-CN" baseline="0" dirty="0" err="1" smtClean="0"/>
              <a:t>StringBuilder</a:t>
            </a:r>
            <a:endParaRPr lang="en-US" altLang="zh-CN" baseline="0" dirty="0" smtClean="0"/>
          </a:p>
          <a:p>
            <a:pPr marL="228600" indent="-228600">
              <a:buAutoNum type="arabicPeriod"/>
            </a:pPr>
            <a:r>
              <a:rPr lang="zh-CN" altLang="en-US" baseline="0" dirty="0" smtClean="0"/>
              <a:t>四则运算中除法需要注意除数不能为</a:t>
            </a:r>
            <a:r>
              <a:rPr lang="en-US" altLang="zh-CN" baseline="0" dirty="0" smtClean="0"/>
              <a:t>0</a:t>
            </a:r>
          </a:p>
          <a:p>
            <a:pPr marL="228600" indent="-228600">
              <a:buAutoNum type="arabicPeriod"/>
            </a:pPr>
            <a:r>
              <a:rPr lang="zh-CN" altLang="en-US" baseline="0" dirty="0" smtClean="0"/>
              <a:t>向上取整</a:t>
            </a:r>
            <a:r>
              <a:rPr lang="en-US" altLang="zh-CN" baseline="0" dirty="0" err="1" smtClean="0"/>
              <a:t>Math.Ceiling</a:t>
            </a:r>
            <a:r>
              <a:rPr lang="en-US" altLang="zh-CN" baseline="0" dirty="0" smtClean="0"/>
              <a:t>()</a:t>
            </a:r>
            <a:r>
              <a:rPr lang="zh-CN" altLang="en-US" baseline="0" dirty="0" smtClean="0"/>
              <a:t>、向下取整</a:t>
            </a:r>
            <a:r>
              <a:rPr lang="en-US" altLang="zh-CN" baseline="0" dirty="0" err="1" smtClean="0"/>
              <a:t>Math.Floor</a:t>
            </a:r>
            <a:r>
              <a:rPr lang="en-US" altLang="zh-CN" baseline="0" dirty="0" smtClean="0"/>
              <a:t>() </a:t>
            </a:r>
            <a:r>
              <a:rPr lang="zh-CN" altLang="en-US" baseline="0" dirty="0" smtClean="0"/>
              <a:t>（引申根据数据条数、每页条数求页数的方式。更好的方式 </a:t>
            </a:r>
            <a:r>
              <a:rPr lang="en-US" altLang="zh-CN" baseline="0" dirty="0" err="1" smtClean="0"/>
              <a:t>PageCount</a:t>
            </a:r>
            <a:r>
              <a:rPr lang="en-US" altLang="zh-CN" baseline="0" dirty="0" smtClean="0"/>
              <a:t> = (</a:t>
            </a:r>
            <a:r>
              <a:rPr lang="en-US" altLang="zh-CN" baseline="0" dirty="0" err="1" smtClean="0"/>
              <a:t>RecordCount</a:t>
            </a:r>
            <a:r>
              <a:rPr lang="en-US" altLang="zh-CN" baseline="0" dirty="0" smtClean="0"/>
              <a:t> + </a:t>
            </a:r>
            <a:r>
              <a:rPr lang="en-US" altLang="zh-CN" baseline="0" dirty="0" err="1" smtClean="0"/>
              <a:t>PageSize</a:t>
            </a:r>
            <a:r>
              <a:rPr lang="en-US" altLang="zh-CN" baseline="0" dirty="0" smtClean="0"/>
              <a:t> -1 ) / </a:t>
            </a:r>
            <a:r>
              <a:rPr lang="en-US" altLang="zh-CN" baseline="0" dirty="0" err="1" smtClean="0"/>
              <a:t>PageSize</a:t>
            </a:r>
            <a:r>
              <a:rPr lang="zh-CN" altLang="en-US" baseline="0" dirty="0" smtClean="0"/>
              <a:t>）</a:t>
            </a:r>
            <a:endParaRPr lang="en-US" altLang="zh-CN" baseline="0" dirty="0" smtClean="0"/>
          </a:p>
          <a:p>
            <a:pPr marL="228600" indent="-228600">
              <a:buAutoNum type="arabicPeriod"/>
            </a:pPr>
            <a:r>
              <a:rPr lang="zh-CN" altLang="en-US" baseline="0" dirty="0" smtClean="0"/>
              <a:t>四舍五入：</a:t>
            </a:r>
            <a:r>
              <a:rPr lang="en-US" altLang="zh-CN" baseline="0" dirty="0" err="1" smtClean="0"/>
              <a:t>Math.Round</a:t>
            </a:r>
            <a:r>
              <a:rPr lang="en-US" altLang="zh-CN" baseline="0" dirty="0" smtClean="0"/>
              <a:t>()</a:t>
            </a:r>
            <a:r>
              <a:rPr lang="zh-CN" altLang="en-US" baseline="0" dirty="0" smtClean="0"/>
              <a:t>，五入的写法，需要传第三个参数。</a:t>
            </a:r>
            <a:endParaRPr lang="en-US" altLang="zh-CN" baseline="0" dirty="0" smtClean="0"/>
          </a:p>
        </p:txBody>
      </p:sp>
      <p:sp>
        <p:nvSpPr>
          <p:cNvPr id="4" name="灯片编号占位符 3"/>
          <p:cNvSpPr>
            <a:spLocks noGrp="1"/>
          </p:cNvSpPr>
          <p:nvPr>
            <p:ph type="sldNum" sz="quarter" idx="10"/>
          </p:nvPr>
        </p:nvSpPr>
        <p:spPr/>
        <p:txBody>
          <a:bodyPr/>
          <a:lstStyle/>
          <a:p>
            <a:fld id="{553E2DCE-74E2-476E-A8A9-DD716F027982}"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eriod"/>
            </a:pPr>
            <a:r>
              <a:rPr lang="zh-CN" altLang="en-US" dirty="0" smtClean="0"/>
              <a:t>引入命名空间</a:t>
            </a:r>
            <a:endParaRPr lang="en-US" altLang="zh-CN" dirty="0" smtClean="0"/>
          </a:p>
          <a:p>
            <a:pPr marL="228600" indent="-228600">
              <a:buAutoNum type="arabicPeriod"/>
            </a:pPr>
            <a:r>
              <a:rPr lang="zh-CN" altLang="en-US" dirty="0" smtClean="0"/>
              <a:t>封装需要释放资源的代码，阴式包含一个</a:t>
            </a:r>
            <a:r>
              <a:rPr lang="en-US" altLang="zh-CN" dirty="0" smtClean="0"/>
              <a:t>try{ ...}catch {...}</a:t>
            </a:r>
            <a:endParaRPr lang="en-US" altLang="zh-CN" dirty="0"/>
          </a:p>
          <a:p>
            <a:pPr marL="228600" indent="-228600">
              <a:buAutoNum type="arabicPeriod"/>
            </a:pPr>
            <a:r>
              <a:rPr lang="zh-CN" altLang="en-US" dirty="0" smtClean="0"/>
              <a:t>使用</a:t>
            </a:r>
            <a:r>
              <a:rPr lang="en-US" altLang="zh-CN" dirty="0" smtClean="0"/>
              <a:t>using(...)</a:t>
            </a:r>
            <a:r>
              <a:rPr lang="zh-CN" altLang="en-US" dirty="0" smtClean="0"/>
              <a:t>的场景：需要及时释放资源，不宜长时间占用（占用的资源出于锁定状态，其它程序</a:t>
            </a:r>
            <a:r>
              <a:rPr lang="en-US" altLang="zh-CN" dirty="0" smtClean="0"/>
              <a:t>/</a:t>
            </a:r>
            <a:r>
              <a:rPr lang="zh-CN" altLang="en-US" dirty="0" smtClean="0"/>
              <a:t>进程无法访问）</a:t>
            </a:r>
            <a:endParaRPr lang="en-US" altLang="zh-CN" dirty="0" smtClean="0"/>
          </a:p>
        </p:txBody>
      </p:sp>
      <p:sp>
        <p:nvSpPr>
          <p:cNvPr id="4" name="灯片编号占位符 3"/>
          <p:cNvSpPr>
            <a:spLocks noGrp="1"/>
          </p:cNvSpPr>
          <p:nvPr>
            <p:ph type="sldNum" sz="quarter" idx="10"/>
          </p:nvPr>
        </p:nvSpPr>
        <p:spPr/>
        <p:txBody>
          <a:bodyPr/>
          <a:lstStyle/>
          <a:p>
            <a:fld id="{553E2DCE-74E2-476E-A8A9-DD716F027982}"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判断中的</a:t>
            </a:r>
            <a:r>
              <a:rPr lang="en-US" altLang="zh-CN" dirty="0" smtClean="0"/>
              <a:t>if...else</a:t>
            </a:r>
            <a:r>
              <a:rPr lang="en-US" altLang="zh-CN" baseline="0" dirty="0" smtClean="0"/>
              <a:t> ... </a:t>
            </a:r>
            <a:r>
              <a:rPr lang="zh-CN" altLang="en-US" baseline="0" dirty="0" smtClean="0"/>
              <a:t>某些情况下可以写成三元表达式 </a:t>
            </a:r>
            <a:r>
              <a:rPr lang="en-US" altLang="zh-CN" baseline="0" dirty="0" smtClean="0"/>
              <a:t>? : (</a:t>
            </a:r>
            <a:r>
              <a:rPr lang="zh-CN" altLang="en-US" baseline="0" dirty="0" smtClean="0"/>
              <a:t>如果</a:t>
            </a:r>
            <a:r>
              <a:rPr lang="en-US" altLang="zh-CN" baseline="0" dirty="0" smtClean="0"/>
              <a:t>if</a:t>
            </a:r>
            <a:r>
              <a:rPr lang="zh-CN" altLang="en-US" baseline="0" dirty="0" smtClean="0"/>
              <a:t>最后有</a:t>
            </a:r>
            <a:r>
              <a:rPr lang="en-US" altLang="zh-CN" baseline="0" dirty="0" smtClean="0"/>
              <a:t>return</a:t>
            </a:r>
            <a:r>
              <a:rPr lang="zh-CN" altLang="en-US" baseline="0" dirty="0" smtClean="0"/>
              <a:t>，</a:t>
            </a:r>
            <a:r>
              <a:rPr lang="en-US" altLang="zh-CN" baseline="0" dirty="0" smtClean="0"/>
              <a:t>else</a:t>
            </a:r>
            <a:r>
              <a:rPr lang="zh-CN" altLang="en-US" baseline="0" dirty="0" smtClean="0"/>
              <a:t>最后也是 ，某些插件会提示</a:t>
            </a:r>
            <a:r>
              <a:rPr lang="en-US" altLang="zh-CN" baseline="0" dirty="0" smtClean="0"/>
              <a:t>else</a:t>
            </a:r>
            <a:r>
              <a:rPr lang="zh-CN" altLang="en-US" baseline="0" dirty="0" smtClean="0"/>
              <a:t>是多余的，但是为了可读性，建议是忽略掉插件的提示</a:t>
            </a:r>
            <a:r>
              <a:rPr lang="en-US" altLang="zh-CN" baseline="0" dirty="0" smtClean="0"/>
              <a:t>)</a:t>
            </a:r>
            <a:endParaRPr lang="en-US" altLang="zh-CN" dirty="0" smtClean="0"/>
          </a:p>
          <a:p>
            <a:r>
              <a:rPr lang="zh-CN" altLang="en-US" dirty="0" smtClean="0"/>
              <a:t>判断引申出逻辑运算： </a:t>
            </a:r>
            <a:r>
              <a:rPr lang="en-US" altLang="zh-CN" dirty="0" smtClean="0"/>
              <a:t>&amp;&amp;  &amp; || | </a:t>
            </a:r>
            <a:r>
              <a:rPr lang="zh-CN" altLang="en-US" dirty="0" smtClean="0"/>
              <a:t>！</a:t>
            </a:r>
            <a:endParaRPr lang="en-US" altLang="zh-CN" dirty="0" smtClean="0"/>
          </a:p>
          <a:p>
            <a:r>
              <a:rPr lang="zh-CN" altLang="en-US" dirty="0" smtClean="0"/>
              <a:t>判断中的“短路”</a:t>
            </a:r>
            <a:endParaRPr lang="en-US" altLang="zh-CN" dirty="0" smtClean="0"/>
          </a:p>
          <a:p>
            <a:r>
              <a:rPr lang="zh-CN" altLang="en-US" dirty="0" smtClean="0"/>
              <a:t>循环包括</a:t>
            </a:r>
            <a:r>
              <a:rPr lang="en-US" altLang="zh-CN" dirty="0" smtClean="0"/>
              <a:t>:while</a:t>
            </a:r>
            <a:r>
              <a:rPr lang="zh-CN" altLang="en-US" dirty="0" smtClean="0"/>
              <a:t>、</a:t>
            </a:r>
            <a:r>
              <a:rPr lang="zh-CN" altLang="en-US" baseline="0" dirty="0" smtClean="0"/>
              <a:t> </a:t>
            </a:r>
            <a:r>
              <a:rPr lang="en-US" altLang="zh-CN" baseline="0" dirty="0" smtClean="0"/>
              <a:t>for </a:t>
            </a:r>
            <a:r>
              <a:rPr lang="zh-CN" altLang="en-US" baseline="0" dirty="0" smtClean="0"/>
              <a:t>、 </a:t>
            </a:r>
            <a:r>
              <a:rPr lang="en-US" altLang="zh-CN" baseline="0" dirty="0" err="1" smtClean="0"/>
              <a:t>foreach</a:t>
            </a:r>
            <a:r>
              <a:rPr lang="en-US" altLang="zh-CN" baseline="0" dirty="0" smtClean="0"/>
              <a:t> </a:t>
            </a:r>
            <a:r>
              <a:rPr lang="zh-CN" altLang="en-US" baseline="0" dirty="0" smtClean="0"/>
              <a:t>、 </a:t>
            </a:r>
            <a:r>
              <a:rPr lang="en-US" altLang="zh-CN" baseline="0" dirty="0" smtClean="0"/>
              <a:t>do ... while</a:t>
            </a:r>
          </a:p>
          <a:p>
            <a:r>
              <a:rPr lang="zh-CN" altLang="en-US" baseline="0" dirty="0" smtClean="0"/>
              <a:t>分支</a:t>
            </a:r>
            <a:r>
              <a:rPr lang="en-US" altLang="zh-CN" baseline="0" dirty="0" smtClean="0"/>
              <a:t>switch</a:t>
            </a:r>
          </a:p>
          <a:p>
            <a:r>
              <a:rPr lang="zh-CN" altLang="en-US" dirty="0" smtClean="0"/>
              <a:t>什么情况下不能用</a:t>
            </a:r>
            <a:r>
              <a:rPr lang="en-US" altLang="zh-CN" dirty="0" smtClean="0"/>
              <a:t>switch</a:t>
            </a:r>
            <a:r>
              <a:rPr lang="zh-CN" altLang="en-US" dirty="0" smtClean="0"/>
              <a:t>而改用</a:t>
            </a:r>
            <a:r>
              <a:rPr lang="en-US" altLang="zh-CN" dirty="0" smtClean="0"/>
              <a:t>if else    (switch</a:t>
            </a:r>
            <a:r>
              <a:rPr lang="zh-CN" altLang="en-US" dirty="0" smtClean="0"/>
              <a:t>用于可以枚举各种结果的情况，在不能枚举的情况下用</a:t>
            </a:r>
            <a:r>
              <a:rPr lang="en-US" altLang="zh-CN" dirty="0" smtClean="0"/>
              <a:t>if</a:t>
            </a:r>
            <a:r>
              <a:rPr lang="en-US" altLang="zh-CN" baseline="0" dirty="0" smtClean="0"/>
              <a:t> ... else  ,</a:t>
            </a:r>
            <a:r>
              <a:rPr lang="zh-CN" altLang="en-US" baseline="0" dirty="0" smtClean="0"/>
              <a:t>如</a:t>
            </a:r>
            <a:r>
              <a:rPr lang="en-US" altLang="zh-CN" baseline="0" dirty="0" err="1" smtClean="0"/>
              <a:t>i</a:t>
            </a:r>
            <a:r>
              <a:rPr lang="zh-CN" altLang="en-US" baseline="0" dirty="0" smtClean="0"/>
              <a:t>是小数，</a:t>
            </a:r>
            <a:r>
              <a:rPr lang="en-US" altLang="zh-CN" baseline="0" dirty="0" err="1" smtClean="0"/>
              <a:t>i</a:t>
            </a:r>
            <a:r>
              <a:rPr lang="zh-CN" altLang="en-US" baseline="0" dirty="0" smtClean="0"/>
              <a:t>在</a:t>
            </a:r>
            <a:r>
              <a:rPr lang="en-US" altLang="zh-CN" baseline="0" dirty="0" smtClean="0"/>
              <a:t>1</a:t>
            </a:r>
            <a:r>
              <a:rPr lang="zh-CN" altLang="en-US" baseline="0" dirty="0" smtClean="0"/>
              <a:t>到</a:t>
            </a:r>
            <a:r>
              <a:rPr lang="en-US" altLang="zh-CN" baseline="0" dirty="0" smtClean="0"/>
              <a:t>2</a:t>
            </a:r>
            <a:r>
              <a:rPr lang="zh-CN" altLang="en-US" baseline="0" dirty="0" smtClean="0"/>
              <a:t>之间结果为</a:t>
            </a:r>
            <a:r>
              <a:rPr lang="en-US" altLang="zh-CN" baseline="0" dirty="0" smtClean="0"/>
              <a:t>...</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553E2DCE-74E2-476E-A8A9-DD716F027982}"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成员变量的定义，命名规则；</a:t>
            </a:r>
            <a:r>
              <a:rPr lang="zh-CN" altLang="en-US" baseline="0" dirty="0" smtClean="0"/>
              <a:t> </a:t>
            </a:r>
            <a:endParaRPr lang="en-US" altLang="zh-CN" baseline="0" dirty="0" smtClean="0"/>
          </a:p>
          <a:p>
            <a:r>
              <a:rPr lang="zh-CN" altLang="en-US" dirty="0" smtClean="0"/>
              <a:t>属性的定义、命名规则。简单只有</a:t>
            </a:r>
            <a:r>
              <a:rPr lang="en-US" altLang="zh-CN" dirty="0" err="1" smtClean="0"/>
              <a:t>get;set</a:t>
            </a:r>
            <a:r>
              <a:rPr lang="en-US" altLang="zh-CN" dirty="0" smtClean="0"/>
              <a:t>;</a:t>
            </a:r>
            <a:r>
              <a:rPr lang="zh-CN" altLang="en-US" dirty="0" smtClean="0"/>
              <a:t>形式的属性的快速输入方式</a:t>
            </a:r>
            <a:r>
              <a:rPr lang="en-US" altLang="zh-CN" dirty="0" smtClean="0"/>
              <a:t>(prop </a:t>
            </a:r>
            <a:r>
              <a:rPr lang="zh-CN" altLang="en-US" dirty="0" smtClean="0"/>
              <a:t>两次</a:t>
            </a:r>
            <a:r>
              <a:rPr lang="en-US" altLang="zh-CN" dirty="0" smtClean="0"/>
              <a:t>Tab)</a:t>
            </a:r>
            <a:r>
              <a:rPr lang="zh-CN" altLang="en-US" dirty="0" smtClean="0"/>
              <a:t>。 只读、只写属性。 只读属性的新特性写法</a:t>
            </a:r>
            <a:endParaRPr lang="en-US" altLang="zh-CN" dirty="0" smtClean="0"/>
          </a:p>
          <a:p>
            <a:r>
              <a:rPr lang="zh-CN" altLang="en-US" dirty="0" smtClean="0"/>
              <a:t>方法的定义，重载。 （引申出在调用重载方法时，如何查看各个属性及重载的版本：</a:t>
            </a:r>
            <a:r>
              <a:rPr lang="zh-CN" altLang="en-US" baseline="0" dirty="0" smtClean="0"/>
              <a:t> </a:t>
            </a:r>
            <a:r>
              <a:rPr lang="en-US" altLang="zh-CN" baseline="0" dirty="0" smtClean="0"/>
              <a:t>Ctrl  + Shift + Space</a:t>
            </a:r>
            <a:r>
              <a:rPr lang="zh-CN" altLang="en-US" dirty="0" smtClean="0"/>
              <a:t>）</a:t>
            </a:r>
            <a:endParaRPr lang="en-US" altLang="zh-CN" dirty="0" smtClean="0"/>
          </a:p>
          <a:p>
            <a:r>
              <a:rPr lang="en-US" altLang="zh-CN" dirty="0" smtClean="0"/>
              <a:t>static</a:t>
            </a:r>
            <a:r>
              <a:rPr lang="zh-CN" altLang="en-US" dirty="0" smtClean="0"/>
              <a:t>的另一个作用：扩展方法。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53E2DCE-74E2-476E-A8A9-DD716F027982}"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3E2DCE-74E2-476E-A8A9-DD716F027982}"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2018-10-31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2018-10-31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2018-10-31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2018-10-31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2018-10-31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2018-10-31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2018-10-31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2018-10-31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2018-10-31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2018-10-31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2018-10-31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2018-10-31 Wednesday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a:t>
            </a:r>
            <a:r>
              <a:rPr lang="zh-CN" altLang="en-US" dirty="0" smtClean="0"/>
              <a:t>语法和编码规范</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操作中的一个注意事项</a:t>
            </a:r>
            <a:endParaRPr lang="zh-CN" altLang="en-US" dirty="0"/>
          </a:p>
        </p:txBody>
      </p:sp>
      <p:sp>
        <p:nvSpPr>
          <p:cNvPr id="3" name="内容占位符 2"/>
          <p:cNvSpPr>
            <a:spLocks noGrp="1"/>
          </p:cNvSpPr>
          <p:nvPr>
            <p:ph idx="1"/>
          </p:nvPr>
        </p:nvSpPr>
        <p:spPr/>
        <p:txBody>
          <a:bodyPr/>
          <a:lstStyle/>
          <a:p>
            <a:r>
              <a:rPr lang="zh-CN" altLang="en-US" dirty="0" smtClean="0"/>
              <a:t>有时候会从网络中获取一个文件流（例如是</a:t>
            </a:r>
            <a:r>
              <a:rPr lang="en-US" altLang="zh-CN" dirty="0" err="1" smtClean="0"/>
              <a:t>MemoryStream</a:t>
            </a:r>
            <a:r>
              <a:rPr lang="zh-CN" altLang="en-US" dirty="0" smtClean="0"/>
              <a:t>类型的实例</a:t>
            </a:r>
            <a:r>
              <a:rPr lang="en-US" altLang="zh-CN" dirty="0" smtClean="0"/>
              <a:t>ms</a:t>
            </a:r>
            <a:r>
              <a:rPr lang="zh-CN" altLang="en-US" dirty="0" smtClean="0"/>
              <a:t>），然后在客户端根据这个流来预览</a:t>
            </a:r>
            <a:r>
              <a:rPr lang="en-US" altLang="zh-CN" dirty="0" smtClean="0"/>
              <a:t>/</a:t>
            </a:r>
            <a:r>
              <a:rPr lang="zh-CN" altLang="en-US" dirty="0" smtClean="0"/>
              <a:t>显示文件，在预览</a:t>
            </a:r>
            <a:r>
              <a:rPr lang="en-US" altLang="zh-CN" dirty="0" smtClean="0"/>
              <a:t>/</a:t>
            </a:r>
            <a:r>
              <a:rPr lang="zh-CN" altLang="en-US" dirty="0" smtClean="0"/>
              <a:t>显示前，如要将该流的起始位置设置到最开始处，即</a:t>
            </a:r>
            <a:r>
              <a:rPr lang="en-US" altLang="zh-CN" dirty="0" err="1" smtClean="0"/>
              <a:t>ms.Position</a:t>
            </a:r>
            <a:r>
              <a:rPr lang="en-US" altLang="zh-CN" dirty="0" smtClean="0"/>
              <a:t> = 0;</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var</a:t>
            </a:r>
            <a:endParaRPr lang="zh-CN" altLang="en-US" dirty="0"/>
          </a:p>
        </p:txBody>
      </p:sp>
      <p:sp>
        <p:nvSpPr>
          <p:cNvPr id="3" name="内容占位符 2"/>
          <p:cNvSpPr>
            <a:spLocks noGrp="1"/>
          </p:cNvSpPr>
          <p:nvPr>
            <p:ph idx="1"/>
          </p:nvPr>
        </p:nvSpPr>
        <p:spPr/>
        <p:txBody>
          <a:bodyPr/>
          <a:lstStyle/>
          <a:p>
            <a:r>
              <a:rPr lang="en-US" altLang="zh-CN" dirty="0" err="1" smtClean="0"/>
              <a:t>var</a:t>
            </a:r>
            <a:r>
              <a:rPr lang="zh-CN" altLang="en-US" dirty="0" smtClean="0"/>
              <a:t>是类型推断，即声明的变量的类型可以根据右边的表达式在编译阶段可以确定其数据类型。</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DataTable</a:t>
            </a:r>
            <a:r>
              <a:rPr lang="zh-CN" altLang="en-US" dirty="0" smtClean="0"/>
              <a:t>的操作</a:t>
            </a:r>
            <a:endParaRPr lang="zh-CN" altLang="en-US" dirty="0"/>
          </a:p>
        </p:txBody>
      </p:sp>
      <p:sp>
        <p:nvSpPr>
          <p:cNvPr id="3" name="内容占位符 2"/>
          <p:cNvSpPr>
            <a:spLocks noGrp="1"/>
          </p:cNvSpPr>
          <p:nvPr>
            <p:ph idx="1"/>
          </p:nvPr>
        </p:nvSpPr>
        <p:spPr/>
        <p:txBody>
          <a:bodyPr/>
          <a:lstStyle/>
          <a:p>
            <a:r>
              <a:rPr lang="en-US" altLang="zh-CN" dirty="0" smtClean="0"/>
              <a:t>Select()</a:t>
            </a:r>
            <a:r>
              <a:rPr lang="zh-CN" altLang="en-US" dirty="0" smtClean="0"/>
              <a:t>查找符合某个条件的所有行</a:t>
            </a:r>
            <a:endParaRPr lang="en-US" altLang="zh-CN" dirty="0" smtClean="0"/>
          </a:p>
          <a:p>
            <a:r>
              <a:rPr lang="en-US" altLang="zh-CN" dirty="0" err="1" smtClean="0"/>
              <a:t>ImportRow</a:t>
            </a:r>
            <a:r>
              <a:rPr lang="en-US" altLang="zh-CN" dirty="0" smtClean="0"/>
              <a:t>()</a:t>
            </a:r>
            <a:r>
              <a:rPr lang="zh-CN" altLang="en-US" dirty="0" smtClean="0"/>
              <a:t>与</a:t>
            </a:r>
            <a:r>
              <a:rPr lang="en-US" altLang="zh-CN" dirty="0" err="1" smtClean="0"/>
              <a:t>Rows.Add</a:t>
            </a:r>
            <a:r>
              <a:rPr lang="en-US" altLang="zh-CN" dirty="0" smtClean="0"/>
              <a:t>()</a:t>
            </a:r>
            <a:r>
              <a:rPr lang="zh-CN" altLang="en-US" dirty="0" smtClean="0"/>
              <a:t>区别</a:t>
            </a:r>
            <a:endParaRPr lang="en-US" altLang="zh-CN" dirty="0" smtClean="0"/>
          </a:p>
          <a:p>
            <a:r>
              <a:rPr lang="en-US" altLang="zh-CN" dirty="0" smtClean="0"/>
              <a:t>Clone()</a:t>
            </a:r>
            <a:r>
              <a:rPr lang="zh-CN" altLang="en-US" dirty="0" smtClean="0"/>
              <a:t>与</a:t>
            </a:r>
            <a:r>
              <a:rPr lang="en-US" altLang="zh-CN" dirty="0" smtClean="0"/>
              <a:t>Copy()</a:t>
            </a:r>
            <a:r>
              <a:rPr lang="zh-CN" altLang="en-US" dirty="0" smtClean="0"/>
              <a:t>区别</a:t>
            </a:r>
            <a:endParaRPr lang="en-US" altLang="zh-CN" dirty="0" smtClean="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Nuget</a:t>
            </a:r>
            <a:r>
              <a:rPr lang="zh-CN" altLang="en-US" dirty="0" smtClean="0"/>
              <a:t>的使用</a:t>
            </a:r>
            <a:endParaRPr lang="zh-CN" altLang="en-US" dirty="0"/>
          </a:p>
        </p:txBody>
      </p:sp>
      <p:sp>
        <p:nvSpPr>
          <p:cNvPr id="3" name="内容占位符 2"/>
          <p:cNvSpPr>
            <a:spLocks noGrp="1"/>
          </p:cNvSpPr>
          <p:nvPr>
            <p:ph idx="1"/>
          </p:nvPr>
        </p:nvSpPr>
        <p:spPr/>
        <p:txBody>
          <a:bodyPr/>
          <a:lstStyle/>
          <a:p>
            <a:r>
              <a:rPr lang="zh-CN" altLang="en-US" dirty="0" smtClean="0"/>
              <a:t>旧式的引入程序集</a:t>
            </a:r>
            <a:r>
              <a:rPr lang="en-US" altLang="zh-CN" dirty="0" smtClean="0"/>
              <a:t>(</a:t>
            </a:r>
            <a:r>
              <a:rPr lang="zh-CN" altLang="en-US" dirty="0" smtClean="0"/>
              <a:t>一般是</a:t>
            </a:r>
            <a:r>
              <a:rPr lang="en-US" altLang="zh-CN" dirty="0" err="1" smtClean="0"/>
              <a:t>dll</a:t>
            </a:r>
            <a:r>
              <a:rPr lang="en-US" altLang="zh-CN" dirty="0" smtClean="0"/>
              <a:t>)</a:t>
            </a:r>
            <a:r>
              <a:rPr lang="zh-CN" altLang="en-US" dirty="0" smtClean="0"/>
              <a:t>的方式是下载</a:t>
            </a:r>
            <a:r>
              <a:rPr lang="en-US" altLang="zh-CN" dirty="0" err="1" smtClean="0"/>
              <a:t>dll</a:t>
            </a:r>
            <a:r>
              <a:rPr lang="zh-CN" altLang="en-US" dirty="0" smtClean="0"/>
              <a:t>，在项目中添加引用，然后打开一个对话框，找到对应的目录下的对应的文件，点击“确定”完成引用。</a:t>
            </a:r>
            <a:endParaRPr lang="en-US" altLang="zh-CN" dirty="0" smtClean="0"/>
          </a:p>
          <a:p>
            <a:r>
              <a:rPr lang="zh-CN" altLang="en-US" dirty="0" smtClean="0"/>
              <a:t>新的引入程序集的方式是通过</a:t>
            </a:r>
            <a:r>
              <a:rPr lang="en-US" altLang="zh-CN" dirty="0" err="1" smtClean="0"/>
              <a:t>Nuget</a:t>
            </a:r>
            <a:r>
              <a:rPr lang="zh-CN" altLang="en-US" dirty="0" smtClean="0"/>
              <a:t>添加引用</a:t>
            </a:r>
            <a:endParaRPr lang="en-US" altLang="zh-C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异常处理</a:t>
            </a:r>
            <a:endParaRPr lang="zh-CN" altLang="en-US" dirty="0"/>
          </a:p>
        </p:txBody>
      </p:sp>
      <p:sp>
        <p:nvSpPr>
          <p:cNvPr id="3" name="内容占位符 2"/>
          <p:cNvSpPr>
            <a:spLocks noGrp="1"/>
          </p:cNvSpPr>
          <p:nvPr>
            <p:ph idx="1"/>
          </p:nvPr>
        </p:nvSpPr>
        <p:spPr/>
        <p:txBody>
          <a:bodyPr/>
          <a:lstStyle/>
          <a:p>
            <a:r>
              <a:rPr lang="en-US" altLang="zh-CN" dirty="0" smtClean="0"/>
              <a:t>try ... catch </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调试技巧</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断点条件</a:t>
            </a:r>
            <a:endParaRPr lang="en-US" altLang="zh-CN" dirty="0" smtClean="0"/>
          </a:p>
          <a:p>
            <a:r>
              <a:rPr lang="en-US" altLang="zh-CN" dirty="0" smtClean="0"/>
              <a:t>if... else... </a:t>
            </a:r>
            <a:r>
              <a:rPr lang="zh-CN" altLang="en-US" dirty="0" smtClean="0"/>
              <a:t>的，直接拖拽断点到指定的行，相应行及后面的代码（有时候想运行</a:t>
            </a:r>
            <a:r>
              <a:rPr lang="en-US" altLang="zh-CN" dirty="0" smtClean="0"/>
              <a:t>if</a:t>
            </a:r>
            <a:r>
              <a:rPr lang="zh-CN" altLang="en-US" dirty="0" smtClean="0"/>
              <a:t>里面的代码，但是在调试时可能</a:t>
            </a:r>
            <a:r>
              <a:rPr lang="en-US" altLang="zh-CN" dirty="0" smtClean="0"/>
              <a:t>if</a:t>
            </a:r>
            <a:r>
              <a:rPr lang="zh-CN" altLang="en-US" dirty="0" smtClean="0"/>
              <a:t>的条件不成立</a:t>
            </a:r>
            <a:r>
              <a:rPr lang="en-US" altLang="zh-CN" dirty="0" smtClean="0"/>
              <a:t>[</a:t>
            </a:r>
            <a:r>
              <a:rPr lang="zh-CN" altLang="en-US" dirty="0" smtClean="0"/>
              <a:t>为</a:t>
            </a:r>
            <a:r>
              <a:rPr lang="en-US" altLang="zh-CN" dirty="0" smtClean="0"/>
              <a:t>false]</a:t>
            </a:r>
            <a:r>
              <a:rPr lang="zh-CN" altLang="en-US" dirty="0" smtClean="0"/>
              <a:t>，这是拖拽断点到指定行运行是一个不错的技巧）</a:t>
            </a:r>
            <a:endParaRPr lang="en-US" altLang="zh-CN" dirty="0" smtClean="0"/>
          </a:p>
          <a:p>
            <a:r>
              <a:rPr lang="zh-CN" altLang="en-US" dirty="0" smtClean="0"/>
              <a:t>异常设置→勾选“引发</a:t>
            </a:r>
            <a:r>
              <a:rPr lang="en-US" altLang="zh-CN" dirty="0" smtClean="0"/>
              <a:t>Common Language Runtime Exception</a:t>
            </a:r>
            <a:r>
              <a:rPr lang="zh-CN" altLang="en-US" dirty="0" smtClean="0"/>
              <a:t>”</a:t>
            </a:r>
            <a:r>
              <a:rPr lang="en-US" altLang="zh-CN" dirty="0" smtClean="0"/>
              <a:t>(</a:t>
            </a:r>
            <a:r>
              <a:rPr lang="zh-CN" altLang="en-US" dirty="0" smtClean="0"/>
              <a:t>有时候我们的代码中使用了</a:t>
            </a:r>
            <a:r>
              <a:rPr lang="en-US" altLang="zh-CN" dirty="0" smtClean="0"/>
              <a:t>try... catch... </a:t>
            </a:r>
            <a:r>
              <a:rPr lang="zh-CN" altLang="en-US" dirty="0" smtClean="0"/>
              <a:t>，而</a:t>
            </a:r>
            <a:r>
              <a:rPr lang="en-US" altLang="zh-CN" dirty="0" smtClean="0"/>
              <a:t>catch</a:t>
            </a:r>
            <a:r>
              <a:rPr lang="zh-CN" altLang="en-US" dirty="0" smtClean="0"/>
              <a:t>中又没有继续抛出异常，默认设置下，</a:t>
            </a:r>
            <a:r>
              <a:rPr lang="en-US" altLang="zh-CN" dirty="0" smtClean="0"/>
              <a:t>VS</a:t>
            </a:r>
            <a:r>
              <a:rPr lang="zh-CN" altLang="en-US" dirty="0" smtClean="0"/>
              <a:t>调试时不会引发异常，需要作如上的设置</a:t>
            </a:r>
            <a:r>
              <a:rPr lang="en-US" altLang="zh-CN" dirty="0" smtClean="0"/>
              <a:t>)</a:t>
            </a:r>
          </a:p>
          <a:p>
            <a:r>
              <a:rPr lang="en-US" altLang="zh-CN" dirty="0" smtClean="0"/>
              <a:t>VS</a:t>
            </a:r>
            <a:r>
              <a:rPr lang="zh-CN" altLang="en-US" dirty="0" smtClean="0"/>
              <a:t>设置中，调试，取消勾选“启用仅我的代码”，可以调试外部的</a:t>
            </a:r>
            <a:r>
              <a:rPr lang="en-US" altLang="zh-CN" dirty="0" err="1" smtClean="0"/>
              <a:t>dll</a:t>
            </a:r>
            <a:r>
              <a:rPr lang="en-US" altLang="zh-CN" dirty="0" smtClean="0"/>
              <a:t>(</a:t>
            </a:r>
            <a:r>
              <a:rPr lang="zh-CN" altLang="en-US" dirty="0" smtClean="0"/>
              <a:t>引用的程序集</a:t>
            </a:r>
            <a:r>
              <a:rPr lang="en-US" altLang="zh-CN" dirty="0" smtClean="0"/>
              <a:t>)</a:t>
            </a:r>
          </a:p>
          <a:p>
            <a:r>
              <a:rPr lang="en-US" altLang="zh-CN" dirty="0" err="1" smtClean="0"/>
              <a:t>DnSpy</a:t>
            </a:r>
            <a:r>
              <a:rPr lang="zh-CN" altLang="en-US" dirty="0" smtClean="0"/>
              <a:t>的调试。</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VS</a:t>
            </a:r>
            <a:r>
              <a:rPr lang="zh-CN" altLang="en-US" dirty="0" smtClean="0"/>
              <a:t>常用的一些技巧</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编辑→定位到</a:t>
            </a:r>
            <a:r>
              <a:rPr lang="en-US" altLang="zh-CN" dirty="0" smtClean="0"/>
              <a:t>...</a:t>
            </a:r>
          </a:p>
          <a:p>
            <a:r>
              <a:rPr lang="en-US" altLang="zh-CN" dirty="0" smtClean="0"/>
              <a:t>TODO</a:t>
            </a:r>
            <a:r>
              <a:rPr lang="zh-CN" altLang="en-US" dirty="0" smtClean="0"/>
              <a:t>的使用，任务列表</a:t>
            </a:r>
            <a:endParaRPr lang="en-US" altLang="zh-CN" dirty="0" smtClean="0"/>
          </a:p>
          <a:p>
            <a:r>
              <a:rPr lang="en-US" altLang="zh-CN" dirty="0" err="1" smtClean="0"/>
              <a:t>Json</a:t>
            </a:r>
            <a:r>
              <a:rPr lang="zh-CN" altLang="en-US" dirty="0" smtClean="0"/>
              <a:t>粘贴为类</a:t>
            </a:r>
            <a:endParaRPr lang="en-US" altLang="zh-CN" dirty="0" smtClean="0"/>
          </a:p>
          <a:p>
            <a:r>
              <a:rPr lang="en-US" altLang="zh-CN" dirty="0" smtClean="0"/>
              <a:t>Ctrl + K</a:t>
            </a:r>
            <a:r>
              <a:rPr lang="zh-CN" altLang="en-US" dirty="0" smtClean="0"/>
              <a:t>、</a:t>
            </a:r>
            <a:r>
              <a:rPr lang="en-US" altLang="zh-CN" dirty="0" smtClean="0"/>
              <a:t>S</a:t>
            </a:r>
            <a:r>
              <a:rPr lang="zh-CN" altLang="en-US" dirty="0" smtClean="0"/>
              <a:t>外</a:t>
            </a:r>
            <a:r>
              <a:rPr lang="zh-CN" altLang="en-US" dirty="0" smtClean="0"/>
              <a:t>侧代码</a:t>
            </a:r>
            <a:endParaRPr lang="en-US" altLang="zh-CN" dirty="0" smtClean="0"/>
          </a:p>
          <a:p>
            <a:r>
              <a:rPr lang="zh-CN" altLang="en-US" dirty="0" smtClean="0"/>
              <a:t>调试→附加到进程</a:t>
            </a:r>
            <a:r>
              <a:rPr lang="en-US" altLang="zh-CN" dirty="0" smtClean="0"/>
              <a:t>...</a:t>
            </a:r>
          </a:p>
          <a:p>
            <a:r>
              <a:rPr lang="en-US" altLang="zh-CN" dirty="0" smtClean="0"/>
              <a:t>Ctrl + J </a:t>
            </a:r>
            <a:r>
              <a:rPr lang="zh-CN" altLang="en-US" dirty="0" smtClean="0"/>
              <a:t>强制显示智能提示</a:t>
            </a:r>
            <a:endParaRPr lang="en-US" altLang="zh-CN" dirty="0" smtClean="0"/>
          </a:p>
          <a:p>
            <a:r>
              <a:rPr lang="en-US" altLang="zh-CN" dirty="0" smtClean="0"/>
              <a:t>Shift + Alt + F10</a:t>
            </a:r>
          </a:p>
          <a:p>
            <a:r>
              <a:rPr lang="en-US" altLang="zh-CN" dirty="0" smtClean="0"/>
              <a:t>Ctrl + .</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第一个控制台程序</a:t>
            </a:r>
            <a:endParaRPr lang="zh-CN" altLang="en-US" dirty="0"/>
          </a:p>
        </p:txBody>
      </p:sp>
      <p:sp>
        <p:nvSpPr>
          <p:cNvPr id="3" name="内容占位符 2"/>
          <p:cNvSpPr>
            <a:spLocks noGrp="1"/>
          </p:cNvSpPr>
          <p:nvPr>
            <p:ph idx="1"/>
          </p:nvPr>
        </p:nvSpPr>
        <p:spPr/>
        <p:txBody>
          <a:bodyPr/>
          <a:lstStyle/>
          <a:p>
            <a:r>
              <a:rPr lang="zh-CN" altLang="en-US" dirty="0" smtClean="0"/>
              <a:t>代码结构</a:t>
            </a:r>
            <a:endParaRPr lang="en-US" altLang="zh-CN" dirty="0" smtClean="0"/>
          </a:p>
          <a:p>
            <a:r>
              <a:rPr lang="en-US" altLang="zh-CN" dirty="0" err="1" smtClean="0"/>
              <a:t>Console.WriteLine</a:t>
            </a:r>
            <a:r>
              <a:rPr lang="en-US" altLang="zh-CN" dirty="0" smtClean="0"/>
              <a:t>()</a:t>
            </a:r>
          </a:p>
          <a:p>
            <a:r>
              <a:rPr lang="en-US" altLang="zh-CN" dirty="0" err="1" smtClean="0"/>
              <a:t>Console.WriteLine</a:t>
            </a:r>
            <a:r>
              <a:rPr lang="en-US" altLang="zh-CN" dirty="0" smtClean="0"/>
              <a:t>()</a:t>
            </a:r>
            <a:r>
              <a:rPr lang="zh-CN" altLang="en-US" dirty="0" smtClean="0"/>
              <a:t>用途</a:t>
            </a:r>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关键字</a:t>
            </a:r>
            <a:endParaRPr lang="zh-CN" altLang="en-US" dirty="0"/>
          </a:p>
        </p:txBody>
      </p:sp>
      <p:sp>
        <p:nvSpPr>
          <p:cNvPr id="3" name="内容占位符 2"/>
          <p:cNvSpPr>
            <a:spLocks noGrp="1"/>
          </p:cNvSpPr>
          <p:nvPr>
            <p:ph idx="1"/>
          </p:nvPr>
        </p:nvSpPr>
        <p:spPr/>
        <p:txBody>
          <a:bodyPr/>
          <a:lstStyle/>
          <a:p>
            <a:r>
              <a:rPr lang="en-US" altLang="zh-CN" dirty="0" smtClean="0"/>
              <a:t>VS</a:t>
            </a:r>
            <a:r>
              <a:rPr lang="zh-CN" altLang="en-US" dirty="0" smtClean="0"/>
              <a:t>默认设置中，关键词一般是蓝色的显示。</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注释</a:t>
            </a:r>
            <a:endParaRPr lang="zh-CN" altLang="en-US" dirty="0"/>
          </a:p>
        </p:txBody>
      </p:sp>
      <p:sp>
        <p:nvSpPr>
          <p:cNvPr id="3" name="内容占位符 2"/>
          <p:cNvSpPr>
            <a:spLocks noGrp="1"/>
          </p:cNvSpPr>
          <p:nvPr>
            <p:ph idx="1"/>
          </p:nvPr>
        </p:nvSpPr>
        <p:spPr/>
        <p:txBody>
          <a:bodyPr/>
          <a:lstStyle/>
          <a:p>
            <a:r>
              <a:rPr lang="zh-CN" altLang="en-US" dirty="0" smtClean="0"/>
              <a:t>单行注释</a:t>
            </a:r>
            <a:endParaRPr lang="en-US" altLang="zh-CN" dirty="0" smtClean="0"/>
          </a:p>
          <a:p>
            <a:r>
              <a:rPr lang="zh-CN" altLang="en-US" dirty="0" smtClean="0"/>
              <a:t>多行注释</a:t>
            </a:r>
            <a:endParaRPr lang="en-US" altLang="zh-CN" dirty="0" smtClean="0"/>
          </a:p>
          <a:p>
            <a:r>
              <a:rPr lang="zh-CN" altLang="en-US" dirty="0" smtClean="0"/>
              <a:t>大纲注释</a:t>
            </a:r>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数据类型</a:t>
            </a:r>
            <a:endParaRPr lang="zh-CN" altLang="en-US" dirty="0"/>
          </a:p>
        </p:txBody>
      </p:sp>
      <p:sp>
        <p:nvSpPr>
          <p:cNvPr id="3" name="内容占位符 2"/>
          <p:cNvSpPr>
            <a:spLocks noGrp="1"/>
          </p:cNvSpPr>
          <p:nvPr>
            <p:ph idx="1"/>
          </p:nvPr>
        </p:nvSpPr>
        <p:spPr/>
        <p:txBody>
          <a:bodyPr/>
          <a:lstStyle/>
          <a:p>
            <a:r>
              <a:rPr lang="zh-CN" altLang="en-US" dirty="0" smtClean="0"/>
              <a:t>值类型</a:t>
            </a:r>
            <a:endParaRPr lang="en-US" altLang="zh-CN" dirty="0" smtClean="0"/>
          </a:p>
          <a:p>
            <a:r>
              <a:rPr lang="zh-CN" altLang="en-US" dirty="0" smtClean="0"/>
              <a:t>引用类型</a:t>
            </a:r>
            <a:endParaRPr lang="en-US" altLang="zh-CN" dirty="0" smtClean="0"/>
          </a:p>
          <a:p>
            <a:r>
              <a:rPr lang="zh-CN" altLang="en-US" dirty="0" smtClean="0"/>
              <a:t>类型转换</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using</a:t>
            </a:r>
            <a:endParaRPr lang="zh-CN" altLang="en-US" dirty="0"/>
          </a:p>
        </p:txBody>
      </p:sp>
      <p:sp>
        <p:nvSpPr>
          <p:cNvPr id="3" name="内容占位符 2"/>
          <p:cNvSpPr>
            <a:spLocks noGrp="1"/>
          </p:cNvSpPr>
          <p:nvPr>
            <p:ph idx="1"/>
          </p:nvPr>
        </p:nvSpPr>
        <p:spPr/>
        <p:txBody>
          <a:bodyPr/>
          <a:lstStyle/>
          <a:p>
            <a:r>
              <a:rPr lang="en-US" altLang="zh-CN" dirty="0" smtClean="0"/>
              <a:t>using</a:t>
            </a:r>
            <a:r>
              <a:rPr lang="zh-CN" altLang="en-US" dirty="0" smtClean="0"/>
              <a:t>的作用</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流程控制</a:t>
            </a:r>
            <a:endParaRPr lang="zh-CN" altLang="en-US" dirty="0"/>
          </a:p>
        </p:txBody>
      </p:sp>
      <p:sp>
        <p:nvSpPr>
          <p:cNvPr id="3" name="内容占位符 2"/>
          <p:cNvSpPr>
            <a:spLocks noGrp="1"/>
          </p:cNvSpPr>
          <p:nvPr>
            <p:ph idx="1"/>
          </p:nvPr>
        </p:nvSpPr>
        <p:spPr/>
        <p:txBody>
          <a:bodyPr/>
          <a:lstStyle/>
          <a:p>
            <a:r>
              <a:rPr lang="zh-CN" altLang="en-US" dirty="0" smtClean="0"/>
              <a:t>判断</a:t>
            </a:r>
            <a:endParaRPr lang="en-US" altLang="zh-CN" dirty="0" smtClean="0"/>
          </a:p>
          <a:p>
            <a:r>
              <a:rPr lang="zh-CN" altLang="en-US" dirty="0" smtClean="0"/>
              <a:t>循环</a:t>
            </a:r>
            <a:endParaRPr lang="en-US" altLang="zh-CN" dirty="0" smtClean="0"/>
          </a:p>
          <a:p>
            <a:r>
              <a:rPr lang="zh-CN" altLang="en-US" dirty="0" smtClean="0"/>
              <a:t>分支</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a:t>
            </a:r>
            <a:endParaRPr lang="zh-CN" altLang="en-US" dirty="0"/>
          </a:p>
        </p:txBody>
      </p:sp>
      <p:sp>
        <p:nvSpPr>
          <p:cNvPr id="3" name="内容占位符 2"/>
          <p:cNvSpPr>
            <a:spLocks noGrp="1"/>
          </p:cNvSpPr>
          <p:nvPr>
            <p:ph idx="1"/>
          </p:nvPr>
        </p:nvSpPr>
        <p:spPr/>
        <p:txBody>
          <a:bodyPr/>
          <a:lstStyle/>
          <a:p>
            <a:r>
              <a:rPr lang="en-US" altLang="zh-CN" dirty="0" smtClean="0"/>
              <a:t>partial</a:t>
            </a:r>
            <a:r>
              <a:rPr lang="zh-CN" altLang="en-US" dirty="0" smtClean="0"/>
              <a:t>修饰的类的特点</a:t>
            </a:r>
            <a:endParaRPr lang="en-US" altLang="zh-CN" dirty="0" smtClean="0"/>
          </a:p>
          <a:p>
            <a:r>
              <a:rPr lang="en-US" altLang="zh-CN" dirty="0" smtClean="0"/>
              <a:t>static</a:t>
            </a:r>
            <a:r>
              <a:rPr lang="zh-CN" altLang="en-US" dirty="0" smtClean="0"/>
              <a:t>修饰的成员变量、属性、方法的特点。</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接口的命名规则</a:t>
            </a:r>
            <a:endParaRPr lang="zh-CN" altLang="en-US" dirty="0"/>
          </a:p>
        </p:txBody>
      </p:sp>
      <p:sp>
        <p:nvSpPr>
          <p:cNvPr id="3" name="内容占位符 2"/>
          <p:cNvSpPr>
            <a:spLocks noGrp="1"/>
          </p:cNvSpPr>
          <p:nvPr>
            <p:ph idx="1"/>
          </p:nvPr>
        </p:nvSpPr>
        <p:spPr/>
        <p:txBody>
          <a:bodyPr/>
          <a:lstStyle/>
          <a:p>
            <a:r>
              <a:rPr lang="en-US" altLang="zh-CN" dirty="0" smtClean="0"/>
              <a:t>I*****</a:t>
            </a:r>
            <a:r>
              <a:rPr lang="zh-CN" altLang="en-US" dirty="0" smtClean="0"/>
              <a:t>（</a:t>
            </a:r>
            <a:r>
              <a:rPr lang="en-US" altLang="zh-CN" dirty="0" smtClean="0"/>
              <a:t>I</a:t>
            </a:r>
            <a:r>
              <a:rPr lang="zh-CN" altLang="en-US" dirty="0" smtClean="0"/>
              <a:t>是</a:t>
            </a:r>
            <a:r>
              <a:rPr lang="en-US" altLang="zh-CN" dirty="0" smtClean="0"/>
              <a:t>Interface</a:t>
            </a:r>
            <a:r>
              <a:rPr lang="zh-CN" altLang="en-US" dirty="0" smtClean="0"/>
              <a:t>的第一个字母，</a:t>
            </a:r>
            <a:r>
              <a:rPr lang="en-US" altLang="zh-CN" dirty="0" err="1" smtClean="0"/>
              <a:t>i</a:t>
            </a:r>
            <a:r>
              <a:rPr lang="zh-CN" altLang="en-US" dirty="0" smtClean="0"/>
              <a:t>的大写）</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1213</Words>
  <Application>Microsoft Office PowerPoint</Application>
  <PresentationFormat>全屏显示(4:3)</PresentationFormat>
  <Paragraphs>111</Paragraphs>
  <Slides>16</Slides>
  <Notes>16</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C#语法和编码规范</vt:lpstr>
      <vt:lpstr>第一个控制台程序</vt:lpstr>
      <vt:lpstr>关键字</vt:lpstr>
      <vt:lpstr>注释</vt:lpstr>
      <vt:lpstr>数据类型</vt:lpstr>
      <vt:lpstr>using</vt:lpstr>
      <vt:lpstr>流程控制</vt:lpstr>
      <vt:lpstr>类</vt:lpstr>
      <vt:lpstr>接口的命名规则</vt:lpstr>
      <vt:lpstr>IO操作中的一个注意事项</vt:lpstr>
      <vt:lpstr>var</vt:lpstr>
      <vt:lpstr>DataTable的操作</vt:lpstr>
      <vt:lpstr>Nuget的使用</vt:lpstr>
      <vt:lpstr>异常处理</vt:lpstr>
      <vt:lpstr>调试技巧</vt:lpstr>
      <vt:lpstr>VS常用的一些技巧</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C#语法和编码规范</dc:title>
  <dc:creator>zhong</dc:creator>
  <cp:lastModifiedBy>zhong</cp:lastModifiedBy>
  <cp:revision>102</cp:revision>
  <dcterms:created xsi:type="dcterms:W3CDTF">2018-10-27T11:08:20Z</dcterms:created>
  <dcterms:modified xsi:type="dcterms:W3CDTF">2018-10-31T13:01:23Z</dcterms:modified>
</cp:coreProperties>
</file>