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99" r:id="rId2"/>
    <p:sldId id="272" r:id="rId3"/>
    <p:sldId id="274" r:id="rId4"/>
    <p:sldId id="277" r:id="rId5"/>
    <p:sldId id="300" r:id="rId6"/>
    <p:sldId id="284" r:id="rId7"/>
    <p:sldId id="301" r:id="rId8"/>
    <p:sldId id="303" r:id="rId9"/>
    <p:sldId id="302" r:id="rId10"/>
  </p:sldIdLst>
  <p:sldSz cx="7561263" cy="10691813"/>
  <p:notesSz cx="6858000" cy="9144000"/>
  <p:embeddedFontLst>
    <p:embeddedFont>
      <p:font typeface="Franklin Gothic Heavy" panose="020B0903020102020204" pitchFamily="34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404040"/>
    <a:srgbClr val="84817E"/>
    <a:srgbClr val="E5E4DD"/>
    <a:srgbClr val="868280"/>
    <a:srgbClr val="6B4F09"/>
    <a:srgbClr val="7F776B"/>
    <a:srgbClr val="6D510C"/>
    <a:srgbClr val="E6E6E6"/>
    <a:srgbClr val="E7E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9973" autoAdjust="0"/>
  </p:normalViewPr>
  <p:slideViewPr>
    <p:cSldViewPr>
      <p:cViewPr>
        <p:scale>
          <a:sx n="66" d="100"/>
          <a:sy n="66" d="100"/>
        </p:scale>
        <p:origin x="1836" y="-1400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AB0FE-43E4-40F7-8BCE-F34E34FD938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FA79-2E27-4286-8393-169F6A6A8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3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3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4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대학 진학 혹은 취업난으로 인해 자연스럽게 우선순위에서 벗어나는 늦은 결혼</a:t>
            </a:r>
            <a:r>
              <a:rPr lang="ko-KR" altLang="en-US" baseline="0" dirty="0"/>
              <a:t> 택하는 악순환 구조가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070FE-EA04-4770-A91E-FDC03990CA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7095" y="3321394"/>
            <a:ext cx="6427074" cy="22918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4190" y="6058694"/>
            <a:ext cx="5292884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481916" y="428170"/>
            <a:ext cx="1701284" cy="912269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428170"/>
            <a:ext cx="4977831" cy="91226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7288" y="6870480"/>
            <a:ext cx="6427074" cy="2123513"/>
          </a:xfrm>
        </p:spPr>
        <p:txBody>
          <a:bodyPr anchor="t"/>
          <a:lstStyle>
            <a:lvl1pPr algn="l">
              <a:defRPr sz="33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7288" y="4531648"/>
            <a:ext cx="6427074" cy="2338833"/>
          </a:xfrm>
        </p:spPr>
        <p:txBody>
          <a:bodyPr anchor="b"/>
          <a:lstStyle>
            <a:lvl1pPr marL="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1pPr>
            <a:lvl2pPr marL="37804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9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14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18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23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28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33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3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8063" y="2494758"/>
            <a:ext cx="3339558" cy="7056102"/>
          </a:xfrm>
        </p:spPr>
        <p:txBody>
          <a:bodyPr/>
          <a:lstStyle>
            <a:lvl1pPr>
              <a:defRPr sz="2315"/>
            </a:lvl1pPr>
            <a:lvl2pPr>
              <a:defRPr sz="1985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3642" y="2494758"/>
            <a:ext cx="3339558" cy="7056102"/>
          </a:xfrm>
        </p:spPr>
        <p:txBody>
          <a:bodyPr/>
          <a:lstStyle>
            <a:lvl1pPr>
              <a:defRPr sz="2315"/>
            </a:lvl1pPr>
            <a:lvl2pPr>
              <a:defRPr sz="1985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93283"/>
            <a:ext cx="3340871" cy="997407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47" indent="0">
              <a:buNone/>
              <a:defRPr sz="1654" b="1"/>
            </a:lvl2pPr>
            <a:lvl3pPr marL="756095" indent="0">
              <a:buNone/>
              <a:defRPr sz="1488" b="1"/>
            </a:lvl3pPr>
            <a:lvl4pPr marL="1134142" indent="0">
              <a:buNone/>
              <a:defRPr sz="1323" b="1"/>
            </a:lvl4pPr>
            <a:lvl5pPr marL="1512189" indent="0">
              <a:buNone/>
              <a:defRPr sz="1323" b="1"/>
            </a:lvl5pPr>
            <a:lvl6pPr marL="1890236" indent="0">
              <a:buNone/>
              <a:defRPr sz="1323" b="1"/>
            </a:lvl6pPr>
            <a:lvl7pPr marL="2268284" indent="0">
              <a:buNone/>
              <a:defRPr sz="1323" b="1"/>
            </a:lvl7pPr>
            <a:lvl8pPr marL="2646331" indent="0">
              <a:buNone/>
              <a:defRPr sz="1323" b="1"/>
            </a:lvl8pPr>
            <a:lvl9pPr marL="302437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90690"/>
            <a:ext cx="3340871" cy="6160168"/>
          </a:xfrm>
        </p:spPr>
        <p:txBody>
          <a:bodyPr/>
          <a:lstStyle>
            <a:lvl1pPr>
              <a:defRPr sz="1985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93283"/>
            <a:ext cx="3342183" cy="997407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47" indent="0">
              <a:buNone/>
              <a:defRPr sz="1654" b="1"/>
            </a:lvl2pPr>
            <a:lvl3pPr marL="756095" indent="0">
              <a:buNone/>
              <a:defRPr sz="1488" b="1"/>
            </a:lvl3pPr>
            <a:lvl4pPr marL="1134142" indent="0">
              <a:buNone/>
              <a:defRPr sz="1323" b="1"/>
            </a:lvl4pPr>
            <a:lvl5pPr marL="1512189" indent="0">
              <a:buNone/>
              <a:defRPr sz="1323" b="1"/>
            </a:lvl5pPr>
            <a:lvl6pPr marL="1890236" indent="0">
              <a:buNone/>
              <a:defRPr sz="1323" b="1"/>
            </a:lvl6pPr>
            <a:lvl7pPr marL="2268284" indent="0">
              <a:buNone/>
              <a:defRPr sz="1323" b="1"/>
            </a:lvl7pPr>
            <a:lvl8pPr marL="2646331" indent="0">
              <a:buNone/>
              <a:defRPr sz="1323" b="1"/>
            </a:lvl8pPr>
            <a:lvl9pPr marL="302437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90690"/>
            <a:ext cx="3342183" cy="6160168"/>
          </a:xfrm>
        </p:spPr>
        <p:txBody>
          <a:bodyPr/>
          <a:lstStyle>
            <a:lvl1pPr>
              <a:defRPr sz="1985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25693"/>
            <a:ext cx="2487604" cy="1811668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25693"/>
            <a:ext cx="4226957" cy="912516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237362"/>
            <a:ext cx="2487604" cy="7313498"/>
          </a:xfrm>
        </p:spPr>
        <p:txBody>
          <a:bodyPr/>
          <a:lstStyle>
            <a:lvl1pPr marL="0" indent="0">
              <a:buNone/>
              <a:defRPr sz="1158"/>
            </a:lvl1pPr>
            <a:lvl2pPr marL="378047" indent="0">
              <a:buNone/>
              <a:defRPr sz="992"/>
            </a:lvl2pPr>
            <a:lvl3pPr marL="756095" indent="0">
              <a:buNone/>
              <a:defRPr sz="827"/>
            </a:lvl3pPr>
            <a:lvl4pPr marL="1134142" indent="0">
              <a:buNone/>
              <a:defRPr sz="744"/>
            </a:lvl4pPr>
            <a:lvl5pPr marL="1512189" indent="0">
              <a:buNone/>
              <a:defRPr sz="744"/>
            </a:lvl5pPr>
            <a:lvl6pPr marL="1890236" indent="0">
              <a:buNone/>
              <a:defRPr sz="744"/>
            </a:lvl6pPr>
            <a:lvl7pPr marL="2268284" indent="0">
              <a:buNone/>
              <a:defRPr sz="744"/>
            </a:lvl7pPr>
            <a:lvl8pPr marL="2646331" indent="0">
              <a:buNone/>
              <a:defRPr sz="744"/>
            </a:lvl8pPr>
            <a:lvl9pPr marL="3024378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484270"/>
            <a:ext cx="4536758" cy="883561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55333"/>
            <a:ext cx="4536758" cy="6415088"/>
          </a:xfrm>
        </p:spPr>
        <p:txBody>
          <a:bodyPr/>
          <a:lstStyle>
            <a:lvl1pPr marL="0" indent="0">
              <a:buNone/>
              <a:defRPr sz="2646"/>
            </a:lvl1pPr>
            <a:lvl2pPr marL="378047" indent="0">
              <a:buNone/>
              <a:defRPr sz="2315"/>
            </a:lvl2pPr>
            <a:lvl3pPr marL="756095" indent="0">
              <a:buNone/>
              <a:defRPr sz="1985"/>
            </a:lvl3pPr>
            <a:lvl4pPr marL="1134142" indent="0">
              <a:buNone/>
              <a:defRPr sz="1654"/>
            </a:lvl4pPr>
            <a:lvl5pPr marL="1512189" indent="0">
              <a:buNone/>
              <a:defRPr sz="1654"/>
            </a:lvl5pPr>
            <a:lvl6pPr marL="1890236" indent="0">
              <a:buNone/>
              <a:defRPr sz="1654"/>
            </a:lvl6pPr>
            <a:lvl7pPr marL="2268284" indent="0">
              <a:buNone/>
              <a:defRPr sz="1654"/>
            </a:lvl7pPr>
            <a:lvl8pPr marL="2646331" indent="0">
              <a:buNone/>
              <a:defRPr sz="1654"/>
            </a:lvl8pPr>
            <a:lvl9pPr marL="3024378" indent="0">
              <a:buNone/>
              <a:defRPr sz="16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367830"/>
            <a:ext cx="4536758" cy="1254802"/>
          </a:xfrm>
        </p:spPr>
        <p:txBody>
          <a:bodyPr/>
          <a:lstStyle>
            <a:lvl1pPr marL="0" indent="0">
              <a:buNone/>
              <a:defRPr sz="1158"/>
            </a:lvl1pPr>
            <a:lvl2pPr marL="378047" indent="0">
              <a:buNone/>
              <a:defRPr sz="992"/>
            </a:lvl2pPr>
            <a:lvl3pPr marL="756095" indent="0">
              <a:buNone/>
              <a:defRPr sz="827"/>
            </a:lvl3pPr>
            <a:lvl4pPr marL="1134142" indent="0">
              <a:buNone/>
              <a:defRPr sz="744"/>
            </a:lvl4pPr>
            <a:lvl5pPr marL="1512189" indent="0">
              <a:buNone/>
              <a:defRPr sz="744"/>
            </a:lvl5pPr>
            <a:lvl6pPr marL="1890236" indent="0">
              <a:buNone/>
              <a:defRPr sz="744"/>
            </a:lvl6pPr>
            <a:lvl7pPr marL="2268284" indent="0">
              <a:buNone/>
              <a:defRPr sz="744"/>
            </a:lvl7pPr>
            <a:lvl8pPr marL="2646331" indent="0">
              <a:buNone/>
              <a:defRPr sz="744"/>
            </a:lvl8pPr>
            <a:lvl9pPr marL="3024378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4758"/>
            <a:ext cx="6805137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09728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09728"/>
            <a:ext cx="239440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09728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6095" rtl="0" eaLnBrk="1" latinLnBrk="1" hangingPunct="1"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35" indent="-283535" algn="l" defTabSz="756095" rtl="0" eaLnBrk="1" latinLnBrk="1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14327" indent="-236280" algn="l" defTabSz="756095" rtl="0" eaLnBrk="1" latinLnBrk="1" hangingPunct="1">
        <a:spcBef>
          <a:spcPct val="20000"/>
        </a:spcBef>
        <a:buFont typeface="Arial" pitchFamily="34" charset="0"/>
        <a:buChar char="–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945118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323165" indent="-189024" algn="l" defTabSz="756095" rtl="0" eaLnBrk="1" latinLnBrk="1" hangingPunct="1">
        <a:spcBef>
          <a:spcPct val="20000"/>
        </a:spcBef>
        <a:buFont typeface="Arial" pitchFamily="34" charset="0"/>
        <a:buChar char="–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701213" indent="-189024" algn="l" defTabSz="756095" rtl="0" eaLnBrk="1" latinLnBrk="1" hangingPunct="1">
        <a:spcBef>
          <a:spcPct val="20000"/>
        </a:spcBef>
        <a:buFont typeface="Arial" pitchFamily="34" charset="0"/>
        <a:buChar char="»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79260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307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354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402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47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95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42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36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284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331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378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F3B6C-97AB-4E63-BBDF-AEABA1847F32}"/>
              </a:ext>
            </a:extLst>
          </p:cNvPr>
          <p:cNvSpPr/>
          <p:nvPr/>
        </p:nvSpPr>
        <p:spPr>
          <a:xfrm>
            <a:off x="-47134" y="0"/>
            <a:ext cx="7625443" cy="10832202"/>
          </a:xfrm>
          <a:prstGeom prst="rect">
            <a:avLst/>
          </a:prstGeom>
          <a:gradFill>
            <a:gsLst>
              <a:gs pos="0">
                <a:schemeClr val="tx1"/>
              </a:gs>
              <a:gs pos="6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2852D-0AFE-4567-A048-02DE8CCF1600}"/>
              </a:ext>
            </a:extLst>
          </p:cNvPr>
          <p:cNvSpPr/>
          <p:nvPr/>
        </p:nvSpPr>
        <p:spPr>
          <a:xfrm>
            <a:off x="-53237" y="4769843"/>
            <a:ext cx="7631546" cy="6062360"/>
          </a:xfrm>
          <a:prstGeom prst="rect">
            <a:avLst/>
          </a:prstGeom>
          <a:blipFill dpi="0" rotWithShape="1">
            <a:blip r:embed="rId2">
              <a:alphaModFix amt="4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279" y="3977754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이제는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Solo Economy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B24DC7-5280-4958-BDC8-3956BB2BA48B}"/>
              </a:ext>
            </a:extLst>
          </p:cNvPr>
          <p:cNvCxnSpPr>
            <a:cxnSpLocks/>
          </p:cNvCxnSpPr>
          <p:nvPr/>
        </p:nvCxnSpPr>
        <p:spPr>
          <a:xfrm>
            <a:off x="972319" y="4877977"/>
            <a:ext cx="5760640" cy="2069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052F88-6276-49D0-8B53-133FF797318F}"/>
              </a:ext>
            </a:extLst>
          </p:cNvPr>
          <p:cNvSpPr txBox="1"/>
          <p:nvPr/>
        </p:nvSpPr>
        <p:spPr>
          <a:xfrm>
            <a:off x="23150" y="5398844"/>
            <a:ext cx="756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동아비즈니스리뷰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2017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issue - Case study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201421375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강지천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경영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432358-8B17-4B2B-863A-1D251CCBAD20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E1DE6-522C-4D17-ADB6-3EF23958285E}"/>
              </a:ext>
            </a:extLst>
          </p:cNvPr>
          <p:cNvSpPr txBox="1"/>
          <p:nvPr/>
        </p:nvSpPr>
        <p:spPr>
          <a:xfrm>
            <a:off x="23149" y="4996076"/>
            <a:ext cx="756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시장의 </a:t>
            </a:r>
            <a:r>
              <a:rPr lang="ko-KR" altLang="en-US" sz="24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판도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는 이미 바뀌었다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D32915-88D1-4E9D-9EE4-BD604F199905}"/>
              </a:ext>
            </a:extLst>
          </p:cNvPr>
          <p:cNvSpPr/>
          <p:nvPr/>
        </p:nvSpPr>
        <p:spPr>
          <a:xfrm>
            <a:off x="524917" y="1795476"/>
            <a:ext cx="6557725" cy="6401200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4B4602-0C64-4545-A61D-FBD61B69EE0E}"/>
              </a:ext>
            </a:extLst>
          </p:cNvPr>
          <p:cNvSpPr/>
          <p:nvPr/>
        </p:nvSpPr>
        <p:spPr>
          <a:xfrm>
            <a:off x="0" y="-1"/>
            <a:ext cx="7561263" cy="106918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82260-82A2-48F8-B853-6B5E318C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3" b="98326" l="2665" r="98589">
                        <a14:foregroundMark x1="7510" y1="70652" x2="7680" y2="70084"/>
                        <a14:foregroundMark x1="7552" y1="87728" x2="22727" y2="83054"/>
                        <a14:foregroundMark x1="22727" y1="83054" x2="31034" y2="85774"/>
                        <a14:foregroundMark x1="31034" y1="85774" x2="41066" y2="93933"/>
                        <a14:foregroundMark x1="41066" y1="93933" x2="49530" y2="93096"/>
                        <a14:foregroundMark x1="49530" y1="93096" x2="66301" y2="83682"/>
                        <a14:foregroundMark x1="66301" y1="83682" x2="74765" y2="82427"/>
                        <a14:foregroundMark x1="74765" y1="82427" x2="92790" y2="89121"/>
                        <a14:foregroundMark x1="92790" y1="89121" x2="94984" y2="79289"/>
                        <a14:foregroundMark x1="96082" y1="91004" x2="88871" y2="96862"/>
                        <a14:foregroundMark x1="88871" y1="96862" x2="80878" y2="93724"/>
                        <a14:foregroundMark x1="80878" y1="93724" x2="24765" y2="97490"/>
                        <a14:foregroundMark x1="24765" y1="97490" x2="5643" y2="94979"/>
                        <a14:foregroundMark x1="5643" y1="94979" x2="4755" y2="91689"/>
                        <a14:foregroundMark x1="20533" y1="55021" x2="26489" y2="63180"/>
                        <a14:foregroundMark x1="28493" y1="68100" x2="30408" y2="72803"/>
                        <a14:foregroundMark x1="26489" y1="63180" x2="27479" y2="65610"/>
                        <a14:foregroundMark x1="30408" y1="72803" x2="36834" y2="78870"/>
                        <a14:foregroundMark x1="58621" y1="67573" x2="41379" y2="73431"/>
                        <a14:foregroundMark x1="41379" y1="73431" x2="50627" y2="75314"/>
                        <a14:foregroundMark x1="50627" y1="75314" x2="56583" y2="71339"/>
                        <a14:foregroundMark x1="88245" y1="75941" x2="86520" y2="86820"/>
                        <a14:foregroundMark x1="86520" y1="86820" x2="87304" y2="96025"/>
                        <a14:foregroundMark x1="99216" y1="63808" x2="99373" y2="85565"/>
                        <a14:foregroundMark x1="99373" y1="85565" x2="97806" y2="96862"/>
                        <a14:foregroundMark x1="97806" y1="96862" x2="98589" y2="98326"/>
                        <a14:foregroundMark x1="17868" y1="61088" x2="13950" y2="51883"/>
                        <a14:foregroundMark x1="13950" y1="51883" x2="8777" y2="47071"/>
                        <a14:backgroundMark x1="8150" y1="76151" x2="11285" y2="66109"/>
                        <a14:backgroundMark x1="11285" y1="66109" x2="18495" y2="71339"/>
                        <a14:backgroundMark x1="18495" y1="71339" x2="22100" y2="72176"/>
                        <a14:backgroundMark x1="6270" y1="77406" x2="5016" y2="73640"/>
                        <a14:backgroundMark x1="7994" y1="81172" x2="6740" y2="74059"/>
                        <a14:backgroundMark x1="8464" y1="80335" x2="7680" y2="71339"/>
                        <a14:backgroundMark x1="6583" y1="75941" x2="7837" y2="70293"/>
                        <a14:backgroundMark x1="7837" y1="79916" x2="8150" y2="80544"/>
                        <a14:backgroundMark x1="8621" y1="78033" x2="7837" y2="70502"/>
                        <a14:backgroundMark x1="7524" y1="72594" x2="6897" y2="78243"/>
                        <a14:backgroundMark x1="29154" y1="62971" x2="31818" y2="64435"/>
                        <a14:backgroundMark x1="7680" y1="70502" x2="7994" y2="70084"/>
                        <a14:backgroundMark x1="7524" y1="72176" x2="10502" y2="70711"/>
                        <a14:backgroundMark x1="4545" y1="84100" x2="8464" y2="81799"/>
                        <a14:backgroundMark x1="627" y1="92678" x2="2194" y2="82218"/>
                        <a14:backgroundMark x1="2194" y1="82218" x2="4075" y2="87866"/>
                        <a14:backgroundMark x1="470" y1="94979" x2="4545" y2="88703"/>
                        <a14:backgroundMark x1="3605" y1="90586" x2="11285" y2="79707"/>
                        <a14:backgroundMark x1="93730" y1="47490" x2="98276" y2="47071"/>
                        <a14:backgroundMark x1="98903" y1="45397" x2="98903" y2="45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86" y="7002090"/>
            <a:ext cx="4924777" cy="3689723"/>
          </a:xfrm>
          <a:prstGeom prst="rect">
            <a:avLst/>
          </a:prstGeom>
        </p:spPr>
      </p:pic>
      <p:sp>
        <p:nvSpPr>
          <p:cNvPr id="7" name="오각형 23">
            <a:extLst>
              <a:ext uri="{FF2B5EF4-FFF2-40B4-BE49-F238E27FC236}">
                <a16:creationId xmlns:a16="http://schemas.microsoft.com/office/drawing/2014/main" id="{F5AD3CD3-F41E-4841-A9B3-D4F6119A4150}"/>
              </a:ext>
            </a:extLst>
          </p:cNvPr>
          <p:cNvSpPr/>
          <p:nvPr/>
        </p:nvSpPr>
        <p:spPr>
          <a:xfrm rot="5400000">
            <a:off x="1420922" y="9962253"/>
            <a:ext cx="595375" cy="59537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Franklin Gothic Heavy" panose="020B0903020102020204" pitchFamily="34" charset="0"/>
            </a:endParaRPr>
          </a:p>
        </p:txBody>
      </p:sp>
      <p:sp>
        <p:nvSpPr>
          <p:cNvPr id="10" name="모서리가 둥근 직사각형 28">
            <a:extLst>
              <a:ext uri="{FF2B5EF4-FFF2-40B4-BE49-F238E27FC236}">
                <a16:creationId xmlns:a16="http://schemas.microsoft.com/office/drawing/2014/main" id="{A651F01A-44AB-47EC-BF34-467E231005F9}"/>
              </a:ext>
            </a:extLst>
          </p:cNvPr>
          <p:cNvSpPr/>
          <p:nvPr/>
        </p:nvSpPr>
        <p:spPr>
          <a:xfrm>
            <a:off x="1015922" y="2505835"/>
            <a:ext cx="5508822" cy="5489922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E60FBD-2303-46CE-8C15-E81B2CDE547C}"/>
              </a:ext>
            </a:extLst>
          </p:cNvPr>
          <p:cNvSpPr/>
          <p:nvPr/>
        </p:nvSpPr>
        <p:spPr>
          <a:xfrm>
            <a:off x="124778" y="98899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B2A6-4A99-41B6-9828-EC8058EE2CAE}"/>
              </a:ext>
            </a:extLst>
          </p:cNvPr>
          <p:cNvSpPr txBox="1"/>
          <p:nvPr/>
        </p:nvSpPr>
        <p:spPr>
          <a:xfrm>
            <a:off x="731888" y="1102998"/>
            <a:ext cx="609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혼자 사는 삶에 대한 관심이 이렇게 높아진 것은 인류 역사상 </a:t>
            </a:r>
            <a:r>
              <a:rPr lang="en-US" altLang="ko-KR" sz="2800" b="1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처음</a:t>
            </a:r>
            <a:r>
              <a:rPr lang="en-US" altLang="ko-KR" sz="2800" b="1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’</a:t>
            </a:r>
            <a:endParaRPr lang="ko-KR" altLang="en-US" sz="2800" b="1" dirty="0">
              <a:solidFill>
                <a:srgbClr val="FFC000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2FACF-DA2D-458B-94C4-C8465E67496C}"/>
              </a:ext>
            </a:extLst>
          </p:cNvPr>
          <p:cNvSpPr/>
          <p:nvPr/>
        </p:nvSpPr>
        <p:spPr>
          <a:xfrm>
            <a:off x="1350388" y="2868748"/>
            <a:ext cx="4839890" cy="4724368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0922" y="3799664"/>
            <a:ext cx="493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SOLO</a:t>
            </a:r>
            <a:r>
              <a:rPr lang="en-US" altLang="ko-KR" sz="36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 ECONOMY</a:t>
            </a:r>
            <a:r>
              <a:rPr lang="ko-KR" altLang="en-US" sz="36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란</a:t>
            </a:r>
            <a:r>
              <a:rPr lang="en-US" altLang="ko-KR" sz="36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?</a:t>
            </a:r>
            <a:r>
              <a:rPr lang="ko-KR" altLang="en-US" sz="36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　</a:t>
            </a:r>
            <a:endParaRPr lang="en-US" altLang="ko-KR" sz="3600" b="1" dirty="0">
              <a:solidFill>
                <a:schemeClr val="bg1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2153B-4820-4509-9ECA-E1314993CB26}"/>
              </a:ext>
            </a:extLst>
          </p:cNvPr>
          <p:cNvSpPr txBox="1"/>
          <p:nvPr/>
        </p:nvSpPr>
        <p:spPr>
          <a:xfrm>
            <a:off x="1645455" y="4742965"/>
            <a:ext cx="424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쉽게 말해 기업들이 </a:t>
            </a:r>
            <a:r>
              <a:rPr lang="en-US" altLang="ko-KR" sz="20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인가구를 겨냥한 제품이나 서비스를 개발해 판매하는 현상이다</a:t>
            </a:r>
            <a:r>
              <a:rPr lang="en-US" altLang="ko-KR" sz="20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3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80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470930" y="1931440"/>
            <a:ext cx="656006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28">
            <a:extLst>
              <a:ext uri="{FF2B5EF4-FFF2-40B4-BE49-F238E27FC236}">
                <a16:creationId xmlns:a16="http://schemas.microsoft.com/office/drawing/2014/main" id="{86CB6E07-9A22-4D68-9A06-86A6C3107F4D}"/>
              </a:ext>
            </a:extLst>
          </p:cNvPr>
          <p:cNvSpPr/>
          <p:nvPr/>
        </p:nvSpPr>
        <p:spPr>
          <a:xfrm>
            <a:off x="-1" y="0"/>
            <a:ext cx="7561263" cy="10691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00000"/>
              </a:gs>
              <a:gs pos="6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715DB-9AB2-4728-9573-BC7C1FAF20CD}"/>
              </a:ext>
            </a:extLst>
          </p:cNvPr>
          <p:cNvSpPr txBox="1"/>
          <p:nvPr/>
        </p:nvSpPr>
        <p:spPr>
          <a:xfrm>
            <a:off x="48421" y="1070781"/>
            <a:ext cx="751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전 세계에서 </a:t>
            </a:r>
            <a:r>
              <a:rPr lang="ko-KR" altLang="en-US" sz="3200" b="1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가장 빠른 성장 수준으로</a:t>
            </a:r>
            <a:endParaRPr lang="en-US" altLang="ko-KR" sz="3200" b="1" dirty="0"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37" name="오각형 23">
            <a:extLst>
              <a:ext uri="{FF2B5EF4-FFF2-40B4-BE49-F238E27FC236}">
                <a16:creationId xmlns:a16="http://schemas.microsoft.com/office/drawing/2014/main" id="{37139C29-3935-4D6A-AD96-C3FFB2335226}"/>
              </a:ext>
            </a:extLst>
          </p:cNvPr>
          <p:cNvSpPr/>
          <p:nvPr/>
        </p:nvSpPr>
        <p:spPr>
          <a:xfrm rot="5400000">
            <a:off x="6803524" y="190617"/>
            <a:ext cx="595375" cy="595375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E3C8B9-EF21-4A89-A159-5AE6D72E4D27}"/>
              </a:ext>
            </a:extLst>
          </p:cNvPr>
          <p:cNvSpPr/>
          <p:nvPr/>
        </p:nvSpPr>
        <p:spPr>
          <a:xfrm>
            <a:off x="5507380" y="1183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2" name="하트 121">
            <a:extLst>
              <a:ext uri="{FF2B5EF4-FFF2-40B4-BE49-F238E27FC236}">
                <a16:creationId xmlns:a16="http://schemas.microsoft.com/office/drawing/2014/main" id="{5C191A1C-5F2A-47E5-B99B-6C5ABD7520F0}"/>
              </a:ext>
            </a:extLst>
          </p:cNvPr>
          <p:cNvSpPr/>
          <p:nvPr/>
        </p:nvSpPr>
        <p:spPr>
          <a:xfrm>
            <a:off x="3708517" y="3601191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8DDDED84-FBB4-4E53-9A7F-8B734692E48D}"/>
              </a:ext>
            </a:extLst>
          </p:cNvPr>
          <p:cNvSpPr/>
          <p:nvPr/>
        </p:nvSpPr>
        <p:spPr>
          <a:xfrm>
            <a:off x="3607701" y="3407959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0989B23-0B87-45CB-BB0E-08B2815A47C1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3674912" y="3277737"/>
            <a:ext cx="940957" cy="18903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F898AFB-27F6-4961-9E29-910E842DDC01}"/>
              </a:ext>
            </a:extLst>
          </p:cNvPr>
          <p:cNvCxnSpPr>
            <a:cxnSpLocks/>
          </p:cNvCxnSpPr>
          <p:nvPr/>
        </p:nvCxnSpPr>
        <p:spPr>
          <a:xfrm flipV="1">
            <a:off x="3716919" y="3681005"/>
            <a:ext cx="898950" cy="1260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DA276EB-703F-470C-AC7C-11A632D36C77}"/>
              </a:ext>
            </a:extLst>
          </p:cNvPr>
          <p:cNvCxnSpPr>
            <a:cxnSpLocks/>
            <a:endCxn id="123" idx="5"/>
          </p:cNvCxnSpPr>
          <p:nvPr/>
        </p:nvCxnSpPr>
        <p:spPr>
          <a:xfrm flipV="1">
            <a:off x="2700349" y="3479371"/>
            <a:ext cx="1008168" cy="1638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F73F1C3-AEE7-4A03-A5B7-D3D6B0D8AF8F}"/>
              </a:ext>
            </a:extLst>
          </p:cNvPr>
          <p:cNvCxnSpPr>
            <a:cxnSpLocks/>
          </p:cNvCxnSpPr>
          <p:nvPr/>
        </p:nvCxnSpPr>
        <p:spPr>
          <a:xfrm flipV="1">
            <a:off x="2759159" y="3685205"/>
            <a:ext cx="932556" cy="8401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EB387FE-47D8-4209-A89A-5024264E13C2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742356" y="3508776"/>
            <a:ext cx="1029172" cy="123921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41A701-F75F-47AD-BB24-19984FB86F0F}"/>
              </a:ext>
            </a:extLst>
          </p:cNvPr>
          <p:cNvSpPr/>
          <p:nvPr/>
        </p:nvSpPr>
        <p:spPr>
          <a:xfrm rot="5400000">
            <a:off x="2991359" y="3132056"/>
            <a:ext cx="59544" cy="4346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B4FED4-09C9-492F-A1E3-291D5510A386}"/>
              </a:ext>
            </a:extLst>
          </p:cNvPr>
          <p:cNvSpPr txBox="1"/>
          <p:nvPr/>
        </p:nvSpPr>
        <p:spPr>
          <a:xfrm>
            <a:off x="883568" y="5417367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1995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ED5C86-A678-4EFC-B7C7-D2139B531946}"/>
              </a:ext>
            </a:extLst>
          </p:cNvPr>
          <p:cNvSpPr txBox="1"/>
          <p:nvPr/>
        </p:nvSpPr>
        <p:spPr>
          <a:xfrm>
            <a:off x="1655371" y="5419271"/>
            <a:ext cx="74833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2000</a:t>
            </a:r>
            <a:r>
              <a:rPr lang="en-US" altLang="ko-KR" sz="1488" dirty="0">
                <a:latin typeface="Franklin Gothic Heavy" panose="020B0903020102020204" pitchFamily="34" charset="0"/>
                <a:ea typeface="210 청춘시대 R" panose="02020603020101020101" pitchFamily="18" charset="-127"/>
              </a:rPr>
              <a:t>	</a:t>
            </a:r>
            <a:endParaRPr lang="ko-KR" altLang="en-US" sz="1488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8DCDDD-0F22-4CF7-8091-37783AA05384}"/>
              </a:ext>
            </a:extLst>
          </p:cNvPr>
          <p:cNvSpPr txBox="1"/>
          <p:nvPr/>
        </p:nvSpPr>
        <p:spPr>
          <a:xfrm>
            <a:off x="2569911" y="5412168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2005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A4BC5B-1710-465E-B942-3DAAB69B2003}"/>
              </a:ext>
            </a:extLst>
          </p:cNvPr>
          <p:cNvSpPr txBox="1"/>
          <p:nvPr/>
        </p:nvSpPr>
        <p:spPr>
          <a:xfrm>
            <a:off x="3484453" y="541286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2010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54CA95-5D2E-499B-82FE-B020E7828F06}"/>
              </a:ext>
            </a:extLst>
          </p:cNvPr>
          <p:cNvSpPr txBox="1"/>
          <p:nvPr/>
        </p:nvSpPr>
        <p:spPr>
          <a:xfrm>
            <a:off x="360083" y="388233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ED438-87D6-444E-80F4-B1F98E48DB40}"/>
              </a:ext>
            </a:extLst>
          </p:cNvPr>
          <p:cNvSpPr txBox="1"/>
          <p:nvPr/>
        </p:nvSpPr>
        <p:spPr>
          <a:xfrm>
            <a:off x="4417267" y="5410263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2016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11CC53-6E66-4B9A-9298-302CA34A6320}"/>
              </a:ext>
            </a:extLst>
          </p:cNvPr>
          <p:cNvSpPr txBox="1"/>
          <p:nvPr/>
        </p:nvSpPr>
        <p:spPr>
          <a:xfrm>
            <a:off x="356099" y="260047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40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AFAB08C-CC73-4A23-80CD-EF3DC5E767EC}"/>
              </a:ext>
            </a:extLst>
          </p:cNvPr>
          <p:cNvSpPr/>
          <p:nvPr/>
        </p:nvSpPr>
        <p:spPr>
          <a:xfrm>
            <a:off x="4637360" y="4914995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4B72695-6834-448C-8539-6B0E37AA70AF}"/>
              </a:ext>
            </a:extLst>
          </p:cNvPr>
          <p:cNvSpPr/>
          <p:nvPr/>
        </p:nvSpPr>
        <p:spPr>
          <a:xfrm>
            <a:off x="2748344" y="4702361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5416901-D35B-4206-9FD8-B4B1C4B36576}"/>
              </a:ext>
            </a:extLst>
          </p:cNvPr>
          <p:cNvSpPr/>
          <p:nvPr/>
        </p:nvSpPr>
        <p:spPr>
          <a:xfrm>
            <a:off x="1835103" y="4512767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3913A6E-D29D-4254-B573-D9711B71FF0E}"/>
              </a:ext>
            </a:extLst>
          </p:cNvPr>
          <p:cNvSpPr/>
          <p:nvPr/>
        </p:nvSpPr>
        <p:spPr>
          <a:xfrm>
            <a:off x="1053860" y="4117295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BD73B34-B1E0-4C8F-8939-216DC6F276F9}"/>
              </a:ext>
            </a:extLst>
          </p:cNvPr>
          <p:cNvCxnSpPr>
            <a:cxnSpLocks/>
          </p:cNvCxnSpPr>
          <p:nvPr/>
        </p:nvCxnSpPr>
        <p:spPr>
          <a:xfrm flipV="1">
            <a:off x="1145570" y="4018142"/>
            <a:ext cx="1556436" cy="53994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86ED6553-0602-4DC0-8DFD-F629338C82D0}"/>
              </a:ext>
            </a:extLst>
          </p:cNvPr>
          <p:cNvCxnSpPr>
            <a:cxnSpLocks/>
          </p:cNvCxnSpPr>
          <p:nvPr/>
        </p:nvCxnSpPr>
        <p:spPr>
          <a:xfrm flipV="1">
            <a:off x="2762285" y="3085137"/>
            <a:ext cx="1865600" cy="93300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E747D0D-9F3B-436A-9F7E-617F8D332CB7}"/>
              </a:ext>
            </a:extLst>
          </p:cNvPr>
          <p:cNvSpPr/>
          <p:nvPr/>
        </p:nvSpPr>
        <p:spPr>
          <a:xfrm>
            <a:off x="1053674" y="3878438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328C2A9-9F02-43CB-8680-C21E24DD4BA5}"/>
              </a:ext>
            </a:extLst>
          </p:cNvPr>
          <p:cNvSpPr/>
          <p:nvPr/>
        </p:nvSpPr>
        <p:spPr>
          <a:xfrm>
            <a:off x="1759392" y="3760818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2C68B12-4D9A-4700-B4EB-383F548CD1CC}"/>
              </a:ext>
            </a:extLst>
          </p:cNvPr>
          <p:cNvSpPr/>
          <p:nvPr/>
        </p:nvSpPr>
        <p:spPr>
          <a:xfrm>
            <a:off x="3632905" y="3676804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47A9AB5-61FD-4D6C-9081-8BE4334FDA91}"/>
              </a:ext>
            </a:extLst>
          </p:cNvPr>
          <p:cNvSpPr/>
          <p:nvPr/>
        </p:nvSpPr>
        <p:spPr>
          <a:xfrm>
            <a:off x="2666743" y="3744015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E95CFB1-34E4-4D2D-B976-C874ED7CB417}"/>
              </a:ext>
            </a:extLst>
          </p:cNvPr>
          <p:cNvSpPr/>
          <p:nvPr/>
        </p:nvSpPr>
        <p:spPr>
          <a:xfrm>
            <a:off x="4615869" y="3651600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1F4FF5FE-AE53-4F1B-B6F1-520995DDC78F}"/>
              </a:ext>
            </a:extLst>
          </p:cNvPr>
          <p:cNvSpPr/>
          <p:nvPr/>
        </p:nvSpPr>
        <p:spPr>
          <a:xfrm>
            <a:off x="1070477" y="4222895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56D8CD3C-C6F4-44CB-93B0-6DB1287A878A}"/>
              </a:ext>
            </a:extLst>
          </p:cNvPr>
          <p:cNvSpPr/>
          <p:nvPr/>
        </p:nvSpPr>
        <p:spPr>
          <a:xfrm>
            <a:off x="1767794" y="3928846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0" name="이등변 삼각형 149">
            <a:extLst>
              <a:ext uri="{FF2B5EF4-FFF2-40B4-BE49-F238E27FC236}">
                <a16:creationId xmlns:a16="http://schemas.microsoft.com/office/drawing/2014/main" id="{9054125E-E378-4183-AC96-00069BFADCAA}"/>
              </a:ext>
            </a:extLst>
          </p:cNvPr>
          <p:cNvSpPr/>
          <p:nvPr/>
        </p:nvSpPr>
        <p:spPr>
          <a:xfrm>
            <a:off x="2649941" y="3584388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CCCC21EC-1513-490E-B256-45559B268D15}"/>
              </a:ext>
            </a:extLst>
          </p:cNvPr>
          <p:cNvSpPr/>
          <p:nvPr/>
        </p:nvSpPr>
        <p:spPr>
          <a:xfrm>
            <a:off x="4582264" y="3206325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2" name="하트 151">
            <a:extLst>
              <a:ext uri="{FF2B5EF4-FFF2-40B4-BE49-F238E27FC236}">
                <a16:creationId xmlns:a16="http://schemas.microsoft.com/office/drawing/2014/main" id="{3FF5DD29-345D-4CB6-9CA1-4D9AC80E28E0}"/>
              </a:ext>
            </a:extLst>
          </p:cNvPr>
          <p:cNvSpPr/>
          <p:nvPr/>
        </p:nvSpPr>
        <p:spPr>
          <a:xfrm>
            <a:off x="1734188" y="336595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3" name="하트 152">
            <a:extLst>
              <a:ext uri="{FF2B5EF4-FFF2-40B4-BE49-F238E27FC236}">
                <a16:creationId xmlns:a16="http://schemas.microsoft.com/office/drawing/2014/main" id="{3C81E67B-93BB-44A7-87B5-F11E920B6150}"/>
              </a:ext>
            </a:extLst>
          </p:cNvPr>
          <p:cNvSpPr/>
          <p:nvPr/>
        </p:nvSpPr>
        <p:spPr>
          <a:xfrm>
            <a:off x="1053674" y="3340748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4" name="하트 153">
            <a:extLst>
              <a:ext uri="{FF2B5EF4-FFF2-40B4-BE49-F238E27FC236}">
                <a16:creationId xmlns:a16="http://schemas.microsoft.com/office/drawing/2014/main" id="{E9922335-D487-43F4-9F8C-C5BD0EACBD9D}"/>
              </a:ext>
            </a:extLst>
          </p:cNvPr>
          <p:cNvSpPr/>
          <p:nvPr/>
        </p:nvSpPr>
        <p:spPr>
          <a:xfrm>
            <a:off x="2641539" y="348357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5" name="하트 154">
            <a:extLst>
              <a:ext uri="{FF2B5EF4-FFF2-40B4-BE49-F238E27FC236}">
                <a16:creationId xmlns:a16="http://schemas.microsoft.com/office/drawing/2014/main" id="{5664904E-E2E8-46C3-89D6-1ADAECB91BDE}"/>
              </a:ext>
            </a:extLst>
          </p:cNvPr>
          <p:cNvSpPr/>
          <p:nvPr/>
        </p:nvSpPr>
        <p:spPr>
          <a:xfrm>
            <a:off x="4599066" y="3996057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56" name="별: 꼭짓점 5개 65">
            <a:extLst>
              <a:ext uri="{FF2B5EF4-FFF2-40B4-BE49-F238E27FC236}">
                <a16:creationId xmlns:a16="http://schemas.microsoft.com/office/drawing/2014/main" id="{DB9769DE-2B37-4A47-A494-48063302F9AF}"/>
              </a:ext>
            </a:extLst>
          </p:cNvPr>
          <p:cNvSpPr/>
          <p:nvPr/>
        </p:nvSpPr>
        <p:spPr>
          <a:xfrm flipH="1">
            <a:off x="3007002" y="4609360"/>
            <a:ext cx="37805" cy="126021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2449FE8-4219-4AEB-9556-1133B006367C}"/>
              </a:ext>
            </a:extLst>
          </p:cNvPr>
          <p:cNvCxnSpPr>
            <a:cxnSpLocks/>
          </p:cNvCxnSpPr>
          <p:nvPr/>
        </p:nvCxnSpPr>
        <p:spPr>
          <a:xfrm>
            <a:off x="1147604" y="4180887"/>
            <a:ext cx="722521" cy="378063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9F7374C-A0CA-4DC8-9C05-26F02AC1E9F5}"/>
              </a:ext>
            </a:extLst>
          </p:cNvPr>
          <p:cNvCxnSpPr>
            <a:cxnSpLocks/>
          </p:cNvCxnSpPr>
          <p:nvPr/>
        </p:nvCxnSpPr>
        <p:spPr>
          <a:xfrm flipV="1">
            <a:off x="1095681" y="3786022"/>
            <a:ext cx="722521" cy="151225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C9C8E82-ADB4-40E0-9C01-D76BBFC9ACDB}"/>
              </a:ext>
            </a:extLst>
          </p:cNvPr>
          <p:cNvCxnSpPr>
            <a:cxnSpLocks/>
          </p:cNvCxnSpPr>
          <p:nvPr/>
        </p:nvCxnSpPr>
        <p:spPr>
          <a:xfrm>
            <a:off x="2792765" y="4760587"/>
            <a:ext cx="840140" cy="14819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7903997-F574-4283-8A67-89A85D55C64C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801399" y="3790223"/>
            <a:ext cx="865344" cy="2100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9BB2EBF-6F14-491F-B160-6641BA34DE4C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658110" y="4911812"/>
            <a:ext cx="979252" cy="573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660EE7A-E64B-4825-97E2-9F675F12E582}"/>
              </a:ext>
            </a:extLst>
          </p:cNvPr>
          <p:cNvCxnSpPr>
            <a:cxnSpLocks/>
          </p:cNvCxnSpPr>
          <p:nvPr/>
        </p:nvCxnSpPr>
        <p:spPr>
          <a:xfrm>
            <a:off x="1910617" y="4584155"/>
            <a:ext cx="848542" cy="1596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C9BB28-5C17-4F8F-8F86-319F378B8BEA}"/>
              </a:ext>
            </a:extLst>
          </p:cNvPr>
          <p:cNvCxnSpPr>
            <a:cxnSpLocks/>
            <a:endCxn id="149" idx="5"/>
          </p:cNvCxnSpPr>
          <p:nvPr/>
        </p:nvCxnSpPr>
        <p:spPr>
          <a:xfrm flipV="1">
            <a:off x="1095681" y="4000258"/>
            <a:ext cx="772929" cy="306651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00E4196F-7B66-4494-AAD1-B1E486230C22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1843406" y="3655801"/>
            <a:ext cx="840140" cy="37386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604102-164C-423B-A3D6-5018EB03C4D5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1826603" y="3424762"/>
            <a:ext cx="877947" cy="90315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887A26D-0370-40B6-89F3-9B83B9237827}"/>
              </a:ext>
            </a:extLst>
          </p:cNvPr>
          <p:cNvCxnSpPr>
            <a:cxnSpLocks/>
            <a:endCxn id="152" idx="0"/>
          </p:cNvCxnSpPr>
          <p:nvPr/>
        </p:nvCxnSpPr>
        <p:spPr>
          <a:xfrm flipV="1">
            <a:off x="1120885" y="3397458"/>
            <a:ext cx="676313" cy="10502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75DD7B1-DBA4-4D2C-A38A-1D723512FCB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3767327" y="3617995"/>
            <a:ext cx="894749" cy="409568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별: 꼭짓점 5개 109">
            <a:extLst>
              <a:ext uri="{FF2B5EF4-FFF2-40B4-BE49-F238E27FC236}">
                <a16:creationId xmlns:a16="http://schemas.microsoft.com/office/drawing/2014/main" id="{10137BE3-54CA-42FC-B1EA-15ED4B4A6862}"/>
              </a:ext>
            </a:extLst>
          </p:cNvPr>
          <p:cNvSpPr/>
          <p:nvPr/>
        </p:nvSpPr>
        <p:spPr>
          <a:xfrm>
            <a:off x="1036871" y="4416127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69" name="별: 꼭짓점 5개 110">
            <a:extLst>
              <a:ext uri="{FF2B5EF4-FFF2-40B4-BE49-F238E27FC236}">
                <a16:creationId xmlns:a16="http://schemas.microsoft.com/office/drawing/2014/main" id="{32166A0A-F6E3-43CD-ADB5-FE4DAE6EBB1F}"/>
              </a:ext>
            </a:extLst>
          </p:cNvPr>
          <p:cNvSpPr/>
          <p:nvPr/>
        </p:nvSpPr>
        <p:spPr>
          <a:xfrm>
            <a:off x="1801399" y="4172487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0" name="별: 꼭짓점 5개 111">
            <a:extLst>
              <a:ext uri="{FF2B5EF4-FFF2-40B4-BE49-F238E27FC236}">
                <a16:creationId xmlns:a16="http://schemas.microsoft.com/office/drawing/2014/main" id="{3F383CFE-5206-418B-994B-21CA8E53767D}"/>
              </a:ext>
            </a:extLst>
          </p:cNvPr>
          <p:cNvSpPr/>
          <p:nvPr/>
        </p:nvSpPr>
        <p:spPr>
          <a:xfrm>
            <a:off x="2658342" y="3886839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1" name="별: 꼭짓점 5개 112">
            <a:extLst>
              <a:ext uri="{FF2B5EF4-FFF2-40B4-BE49-F238E27FC236}">
                <a16:creationId xmlns:a16="http://schemas.microsoft.com/office/drawing/2014/main" id="{5AF6C548-2E78-43A0-91BC-247F642DA2F6}"/>
              </a:ext>
            </a:extLst>
          </p:cNvPr>
          <p:cNvSpPr/>
          <p:nvPr/>
        </p:nvSpPr>
        <p:spPr>
          <a:xfrm>
            <a:off x="3641306" y="3433163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2" name="별: 꼭짓점 5개 113">
            <a:extLst>
              <a:ext uri="{FF2B5EF4-FFF2-40B4-BE49-F238E27FC236}">
                <a16:creationId xmlns:a16="http://schemas.microsoft.com/office/drawing/2014/main" id="{02CDE30A-6262-40EC-9C3E-C30A5D2ABED5}"/>
              </a:ext>
            </a:extLst>
          </p:cNvPr>
          <p:cNvSpPr/>
          <p:nvPr/>
        </p:nvSpPr>
        <p:spPr>
          <a:xfrm>
            <a:off x="4599066" y="2929079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E03D2341-B5CE-4453-A8C3-8D849A5F86BB}"/>
              </a:ext>
            </a:extLst>
          </p:cNvPr>
          <p:cNvSpPr/>
          <p:nvPr/>
        </p:nvSpPr>
        <p:spPr>
          <a:xfrm>
            <a:off x="3612389" y="4839382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0BCC9F1-91A2-4627-8D63-BD835F5F21E3}"/>
              </a:ext>
            </a:extLst>
          </p:cNvPr>
          <p:cNvSpPr txBox="1"/>
          <p:nvPr/>
        </p:nvSpPr>
        <p:spPr>
          <a:xfrm>
            <a:off x="866765" y="461083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12.7</a:t>
            </a:r>
            <a:endParaRPr lang="ko-KR" altLang="en-US" sz="1323" b="1" dirty="0">
              <a:solidFill>
                <a:srgbClr val="C00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C5CB3CD-745D-4438-8E51-A3699307BE66}"/>
              </a:ext>
            </a:extLst>
          </p:cNvPr>
          <p:cNvSpPr txBox="1"/>
          <p:nvPr/>
        </p:nvSpPr>
        <p:spPr>
          <a:xfrm>
            <a:off x="2538644" y="4115149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20.0</a:t>
            </a:r>
            <a:endParaRPr lang="ko-KR" altLang="en-US" sz="1323" b="1" dirty="0">
              <a:solidFill>
                <a:srgbClr val="C00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D4AE05-B786-4FAA-8297-8B9A5D8D7933}"/>
              </a:ext>
            </a:extLst>
          </p:cNvPr>
          <p:cNvSpPr txBox="1"/>
          <p:nvPr/>
        </p:nvSpPr>
        <p:spPr>
          <a:xfrm>
            <a:off x="1664898" y="433358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15.5</a:t>
            </a:r>
            <a:endParaRPr lang="ko-KR" altLang="en-US" sz="1323" b="1" dirty="0">
              <a:solidFill>
                <a:srgbClr val="C00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C0E0CB4-A3A3-4D1D-AD4E-7843B5E4DC7F}"/>
              </a:ext>
            </a:extLst>
          </p:cNvPr>
          <p:cNvSpPr txBox="1"/>
          <p:nvPr/>
        </p:nvSpPr>
        <p:spPr>
          <a:xfrm>
            <a:off x="4470967" y="3148988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27.9</a:t>
            </a:r>
            <a:endParaRPr lang="ko-KR" altLang="en-US" sz="1323" b="1" dirty="0">
              <a:solidFill>
                <a:srgbClr val="C00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3CFADB-2802-4206-9126-DFF79181524F}"/>
              </a:ext>
            </a:extLst>
          </p:cNvPr>
          <p:cNvSpPr txBox="1"/>
          <p:nvPr/>
        </p:nvSpPr>
        <p:spPr>
          <a:xfrm>
            <a:off x="3530010" y="3703480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23.9</a:t>
            </a:r>
            <a:endParaRPr lang="ko-KR" altLang="en-US" sz="1323" b="1" dirty="0">
              <a:solidFill>
                <a:srgbClr val="C00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C4A63F-ED6D-482D-9C8C-FC1EE78C566C}"/>
              </a:ext>
            </a:extLst>
          </p:cNvPr>
          <p:cNvSpPr txBox="1"/>
          <p:nvPr/>
        </p:nvSpPr>
        <p:spPr>
          <a:xfrm>
            <a:off x="866765" y="2997763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31.7</a:t>
            </a:r>
            <a:endParaRPr lang="ko-KR" altLang="en-US" sz="1323" b="1" dirty="0">
              <a:solidFill>
                <a:srgbClr val="FFC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FFAC235-1C69-4267-9369-F3ECE2EFCCAE}"/>
              </a:ext>
            </a:extLst>
          </p:cNvPr>
          <p:cNvSpPr txBox="1"/>
          <p:nvPr/>
        </p:nvSpPr>
        <p:spPr>
          <a:xfrm>
            <a:off x="4470967" y="4081544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18.3</a:t>
            </a:r>
            <a:endParaRPr lang="ko-KR" altLang="en-US" sz="1323" b="1" dirty="0">
              <a:solidFill>
                <a:srgbClr val="FFC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2E1EB4-6F3A-4E79-8872-02E6CA5F129C}"/>
              </a:ext>
            </a:extLst>
          </p:cNvPr>
          <p:cNvSpPr txBox="1"/>
          <p:nvPr/>
        </p:nvSpPr>
        <p:spPr>
          <a:xfrm>
            <a:off x="2479834" y="319939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27.0</a:t>
            </a:r>
            <a:endParaRPr lang="ko-KR" altLang="en-US" sz="1323" b="1" dirty="0">
              <a:solidFill>
                <a:srgbClr val="FFC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F74C78-2699-4774-BD8B-D5BB700E6A7D}"/>
              </a:ext>
            </a:extLst>
          </p:cNvPr>
          <p:cNvSpPr txBox="1"/>
          <p:nvPr/>
        </p:nvSpPr>
        <p:spPr>
          <a:xfrm>
            <a:off x="3420792" y="319939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22.0</a:t>
            </a:r>
            <a:endParaRPr lang="ko-KR" altLang="en-US" sz="1323" b="1" dirty="0">
              <a:solidFill>
                <a:srgbClr val="FFC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2431674-7334-4C6B-A564-E0A7727C301F}"/>
              </a:ext>
            </a:extLst>
          </p:cNvPr>
          <p:cNvSpPr txBox="1"/>
          <p:nvPr/>
        </p:nvSpPr>
        <p:spPr>
          <a:xfrm>
            <a:off x="1564082" y="3048171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31.1</a:t>
            </a:r>
            <a:endParaRPr lang="ko-KR" altLang="en-US" sz="1323" b="1" dirty="0">
              <a:solidFill>
                <a:srgbClr val="FFC000"/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98B2429-D00B-44BC-B013-B12C23F48550}"/>
              </a:ext>
            </a:extLst>
          </p:cNvPr>
          <p:cNvSpPr/>
          <p:nvPr/>
        </p:nvSpPr>
        <p:spPr>
          <a:xfrm>
            <a:off x="5879295" y="3913864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5" name="별: 꼭짓점 5개 139">
            <a:extLst>
              <a:ext uri="{FF2B5EF4-FFF2-40B4-BE49-F238E27FC236}">
                <a16:creationId xmlns:a16="http://schemas.microsoft.com/office/drawing/2014/main" id="{6E2F3EAC-48E1-404A-BEB9-2FDE8794B99A}"/>
              </a:ext>
            </a:extLst>
          </p:cNvPr>
          <p:cNvSpPr/>
          <p:nvPr/>
        </p:nvSpPr>
        <p:spPr>
          <a:xfrm>
            <a:off x="5874607" y="4826433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6" name="하트 185">
            <a:extLst>
              <a:ext uri="{FF2B5EF4-FFF2-40B4-BE49-F238E27FC236}">
                <a16:creationId xmlns:a16="http://schemas.microsoft.com/office/drawing/2014/main" id="{F9678B81-FD18-4F18-AEEE-6F6EB3B77500}"/>
              </a:ext>
            </a:extLst>
          </p:cNvPr>
          <p:cNvSpPr/>
          <p:nvPr/>
        </p:nvSpPr>
        <p:spPr>
          <a:xfrm>
            <a:off x="5891410" y="416272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5307732-594F-49E5-852A-5D2D8BFD4019}"/>
              </a:ext>
            </a:extLst>
          </p:cNvPr>
          <p:cNvSpPr/>
          <p:nvPr/>
        </p:nvSpPr>
        <p:spPr>
          <a:xfrm>
            <a:off x="5891409" y="4406363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78DBB858-B51C-4EC9-9D62-488A56605893}"/>
              </a:ext>
            </a:extLst>
          </p:cNvPr>
          <p:cNvSpPr/>
          <p:nvPr/>
        </p:nvSpPr>
        <p:spPr>
          <a:xfrm>
            <a:off x="5874607" y="4607996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96B4AA-6545-475B-AB5B-90547E6D2ED9}"/>
              </a:ext>
            </a:extLst>
          </p:cNvPr>
          <p:cNvSpPr txBox="1"/>
          <p:nvPr/>
        </p:nvSpPr>
        <p:spPr>
          <a:xfrm>
            <a:off x="6076240" y="4330751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3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FEFBF08-EC07-47B1-9884-D55B3963B6D9}"/>
              </a:ext>
            </a:extLst>
          </p:cNvPr>
          <p:cNvSpPr txBox="1"/>
          <p:nvPr/>
        </p:nvSpPr>
        <p:spPr>
          <a:xfrm>
            <a:off x="6084642" y="4582793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2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7B17A02-EFE9-4ADA-A833-262AA2114446}"/>
              </a:ext>
            </a:extLst>
          </p:cNvPr>
          <p:cNvSpPr txBox="1"/>
          <p:nvPr/>
        </p:nvSpPr>
        <p:spPr>
          <a:xfrm>
            <a:off x="6059438" y="3826667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5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인이상 가구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5343B21-9537-4444-B798-EF988188B83E}"/>
              </a:ext>
            </a:extLst>
          </p:cNvPr>
          <p:cNvSpPr txBox="1"/>
          <p:nvPr/>
        </p:nvSpPr>
        <p:spPr>
          <a:xfrm>
            <a:off x="6084642" y="4851638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1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E0C0C2B-77CA-4618-9FA4-789453A3AC13}"/>
              </a:ext>
            </a:extLst>
          </p:cNvPr>
          <p:cNvSpPr txBox="1"/>
          <p:nvPr/>
        </p:nvSpPr>
        <p:spPr>
          <a:xfrm>
            <a:off x="6076240" y="4070307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4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ADE521C-BCDE-4B43-9CCE-09913A108387}"/>
              </a:ext>
            </a:extLst>
          </p:cNvPr>
          <p:cNvSpPr txBox="1"/>
          <p:nvPr/>
        </p:nvSpPr>
        <p:spPr>
          <a:xfrm>
            <a:off x="5734531" y="5153142"/>
            <a:ext cx="1446367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(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출처</a:t>
            </a:r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: 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통계청</a:t>
            </a:r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, 2017)</a:t>
            </a:r>
            <a:endParaRPr lang="ko-KR" altLang="en-US" sz="992" b="1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84" name="모서리가 둥근 직사각형 28">
            <a:extLst>
              <a:ext uri="{FF2B5EF4-FFF2-40B4-BE49-F238E27FC236}">
                <a16:creationId xmlns:a16="http://schemas.microsoft.com/office/drawing/2014/main" id="{A009ED0E-037A-4035-8DEC-C1326ED722B1}"/>
              </a:ext>
            </a:extLst>
          </p:cNvPr>
          <p:cNvSpPr/>
          <p:nvPr/>
        </p:nvSpPr>
        <p:spPr>
          <a:xfrm>
            <a:off x="-1" y="6335197"/>
            <a:ext cx="7561263" cy="4051269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33" y="6864484"/>
            <a:ext cx="6332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인가구는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년 대비 </a:t>
            </a:r>
            <a:r>
              <a:rPr lang="en-US" altLang="ko-KR" sz="3200" dirty="0">
                <a:solidFill>
                  <a:srgbClr val="C00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12.4% 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증가하였고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 2035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년에는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3200" dirty="0" err="1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 </a:t>
            </a:r>
            <a:r>
              <a:rPr lang="en-US" altLang="ko-KR" sz="3200" dirty="0">
                <a:solidFill>
                  <a:srgbClr val="C0000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34.3%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를 예상하고 있습니다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인 가구는 이제 다가구 분포범위를 추월하면서 소비시장에서 새로운 화두로 떠올랐습니다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.  </a:t>
            </a:r>
            <a:endParaRPr lang="ko-KR" altLang="en-US" sz="3200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FA4E3A8-8208-44FF-93C0-0072FDF6DEAD}"/>
              </a:ext>
            </a:extLst>
          </p:cNvPr>
          <p:cNvSpPr/>
          <p:nvPr/>
        </p:nvSpPr>
        <p:spPr>
          <a:xfrm>
            <a:off x="585281" y="6667720"/>
            <a:ext cx="6361645" cy="3347110"/>
          </a:xfrm>
          <a:prstGeom prst="rect">
            <a:avLst/>
          </a:prstGeom>
          <a:noFill/>
          <a:ln w="984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1835534C-236D-4D63-95D8-238F2C17D7F6}"/>
              </a:ext>
            </a:extLst>
          </p:cNvPr>
          <p:cNvSpPr/>
          <p:nvPr/>
        </p:nvSpPr>
        <p:spPr>
          <a:xfrm>
            <a:off x="324247" y="1569644"/>
            <a:ext cx="6980132" cy="6878274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217059" y="4242101"/>
            <a:ext cx="276147" cy="2587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60" idx="3"/>
          </p:cNvCxnSpPr>
          <p:nvPr/>
        </p:nvCxnSpPr>
        <p:spPr>
          <a:xfrm flipH="1">
            <a:off x="4306299" y="4102145"/>
            <a:ext cx="321136" cy="3986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838024" y="5236391"/>
            <a:ext cx="405191" cy="1786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853265" y="5891377"/>
            <a:ext cx="0" cy="4226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4445911" y="5325774"/>
            <a:ext cx="416809" cy="1487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628502" y="3878425"/>
            <a:ext cx="2412808" cy="2435634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3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56694" y="2524149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ON-LINE</a:t>
            </a:r>
            <a:endParaRPr lang="ko-KR" altLang="en-US" sz="1800" b="1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981174" y="4235340"/>
            <a:ext cx="1726779" cy="1726779"/>
          </a:xfrm>
          <a:prstGeom prst="ellipse">
            <a:avLst/>
          </a:prstGeom>
          <a:solidFill>
            <a:srgbClr val="FFC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1 </a:t>
            </a:r>
            <a:r>
              <a:rPr lang="ko-KR" altLang="en-US" sz="3600" dirty="0" err="1"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</a:t>
            </a:r>
            <a:endParaRPr lang="en-US" altLang="ko-KR" sz="3600" dirty="0"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41" name="오각형 23">
            <a:extLst>
              <a:ext uri="{FF2B5EF4-FFF2-40B4-BE49-F238E27FC236}">
                <a16:creationId xmlns:a16="http://schemas.microsoft.com/office/drawing/2014/main" id="{C6BBB521-D28C-414A-A545-95A98661B355}"/>
              </a:ext>
            </a:extLst>
          </p:cNvPr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998127-2629-429D-9C23-8536AE2052F8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477816-495C-47CA-B4EA-F428DFFE0C6D}"/>
              </a:ext>
            </a:extLst>
          </p:cNvPr>
          <p:cNvSpPr txBox="1"/>
          <p:nvPr/>
        </p:nvSpPr>
        <p:spPr>
          <a:xfrm>
            <a:off x="49066" y="410263"/>
            <a:ext cx="7512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1</a:t>
            </a:r>
            <a:r>
              <a:rPr lang="ko-KR" altLang="en-US" sz="4400" b="1" dirty="0" err="1">
                <a:latin typeface="Franklin Gothic Heavy" panose="020B0903020102020204" pitchFamily="34" charset="0"/>
                <a:ea typeface="a가을소풍B" panose="02020600000000000000" pitchFamily="18" charset="-127"/>
              </a:rPr>
              <a:t>인가구</a:t>
            </a:r>
            <a:r>
              <a:rPr lang="ko-KR" altLang="en-US" sz="44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 소비패턴도 </a:t>
            </a:r>
            <a:r>
              <a:rPr lang="en-US" altLang="ko-KR" sz="4400" b="1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SOLO</a:t>
            </a:r>
            <a:r>
              <a:rPr lang="ko-KR" altLang="en-US" sz="44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다</a:t>
            </a:r>
            <a:r>
              <a:rPr lang="en-US" altLang="ko-KR" sz="44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.</a:t>
            </a:r>
            <a:endParaRPr lang="en-US" altLang="ko-KR" sz="4400" b="1" dirty="0">
              <a:solidFill>
                <a:srgbClr val="FFC000"/>
              </a:solidFill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4C9185-271B-4AFC-9D2B-A05AB66D1D14}"/>
              </a:ext>
            </a:extLst>
          </p:cNvPr>
          <p:cNvSpPr/>
          <p:nvPr/>
        </p:nvSpPr>
        <p:spPr>
          <a:xfrm>
            <a:off x="4356693" y="5770805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OPPORTUNITY</a:t>
            </a:r>
            <a:endParaRPr lang="ko-KR" altLang="en-US" sz="1800" b="1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F8E8A-A531-4492-82CD-C0AA223CF22F}"/>
              </a:ext>
            </a:extLst>
          </p:cNvPr>
          <p:cNvSpPr/>
          <p:nvPr/>
        </p:nvSpPr>
        <p:spPr>
          <a:xfrm>
            <a:off x="1439581" y="5770805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LOW-PRICE</a:t>
            </a:r>
            <a:endParaRPr lang="ko-KR" altLang="en-US" sz="1800" b="1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20969C-FE82-4FC7-9C57-F61C7485BF86}"/>
              </a:ext>
            </a:extLst>
          </p:cNvPr>
          <p:cNvSpPr/>
          <p:nvPr/>
        </p:nvSpPr>
        <p:spPr>
          <a:xfrm>
            <a:off x="1439582" y="2524149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SMALL</a:t>
            </a:r>
            <a:endParaRPr lang="ko-KR" altLang="en-US" sz="1800" b="1" dirty="0">
              <a:solidFill>
                <a:schemeClr val="bg1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6EC897-6DA8-4DE3-B5D3-D5AC5E0CABB6}"/>
              </a:ext>
            </a:extLst>
          </p:cNvPr>
          <p:cNvSpPr/>
          <p:nvPr/>
        </p:nvSpPr>
        <p:spPr>
          <a:xfrm>
            <a:off x="524089" y="1808181"/>
            <a:ext cx="6557725" cy="6401200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EE93C-948B-4ABB-A564-762336E8CF1E}"/>
              </a:ext>
            </a:extLst>
          </p:cNvPr>
          <p:cNvSpPr txBox="1"/>
          <p:nvPr/>
        </p:nvSpPr>
        <p:spPr>
          <a:xfrm>
            <a:off x="477425" y="8592817"/>
            <a:ext cx="6651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소비파워가 강해진 </a:t>
            </a:r>
            <a:r>
              <a:rPr lang="en-US" altLang="ko-KR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인가구는 소비패턴을 크게 네 가지로 구분할 수 있는데요</a:t>
            </a:r>
            <a:r>
              <a:rPr lang="en-US" altLang="ko-KR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. SOLO pattern</a:t>
            </a:r>
            <a:r>
              <a:rPr lang="ko-KR" altLang="en-US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에서 보았을 때 </a:t>
            </a:r>
            <a:r>
              <a:rPr lang="en-US" altLang="ko-KR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인가구는 편리함과 낮은 가격에 민감함을 보이고 있습니다</a:t>
            </a:r>
            <a:r>
              <a:rPr lang="en-US" altLang="ko-KR" sz="2400" dirty="0">
                <a:latin typeface="Franklin Gothic Heavy" panose="020B0903020102020204" pitchFamily="34" charset="0"/>
                <a:ea typeface="a가을소풍M" panose="02020600000000000000" pitchFamily="18" charset="-127"/>
              </a:rPr>
              <a:t>. </a:t>
            </a:r>
            <a:endParaRPr lang="ko-KR" altLang="en-US" sz="2400" dirty="0"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FD0292-43E2-4710-BEA2-144C9E03296A}"/>
              </a:ext>
            </a:extLst>
          </p:cNvPr>
          <p:cNvSpPr/>
          <p:nvPr/>
        </p:nvSpPr>
        <p:spPr>
          <a:xfrm>
            <a:off x="0" y="-1"/>
            <a:ext cx="7561263" cy="10691813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520CB0C8-5153-4FD1-A345-301EAB5376A0}"/>
              </a:ext>
            </a:extLst>
          </p:cNvPr>
          <p:cNvSpPr/>
          <p:nvPr/>
        </p:nvSpPr>
        <p:spPr>
          <a:xfrm>
            <a:off x="1" y="-1"/>
            <a:ext cx="7561262" cy="10691813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84BAD-070B-4DD0-BDD2-7CCA9A6C5E8C}"/>
              </a:ext>
            </a:extLst>
          </p:cNvPr>
          <p:cNvSpPr txBox="1"/>
          <p:nvPr/>
        </p:nvSpPr>
        <p:spPr>
          <a:xfrm>
            <a:off x="684790" y="4049762"/>
            <a:ext cx="6493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이런 상황에서</a:t>
            </a:r>
            <a:r>
              <a:rPr lang="en-US" altLang="ko-KR" sz="28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 </a:t>
            </a:r>
            <a:r>
              <a:rPr lang="ko-KR" altLang="en-US" sz="28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기업들의 </a:t>
            </a:r>
            <a:endParaRPr lang="en-US" altLang="ko-KR" sz="2800" b="1" dirty="0"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  <a:p>
            <a:pPr algn="ctr"/>
            <a:r>
              <a:rPr lang="ko-KR" altLang="en-US" sz="60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전략사례</a:t>
            </a:r>
            <a:r>
              <a:rPr lang="ko-KR" altLang="en-US" sz="2800" b="1" dirty="0">
                <a:latin typeface="Franklin Gothic Heavy" panose="020B0903020102020204" pitchFamily="34" charset="0"/>
                <a:ea typeface="a가을소풍B" panose="02020600000000000000" pitchFamily="18" charset="-127"/>
              </a:rPr>
              <a:t>를 알아보자</a:t>
            </a:r>
            <a:endParaRPr lang="en-US" altLang="ko-KR" sz="2800" b="1" dirty="0"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312DA-1847-462B-A494-BB4A1A5D0423}"/>
              </a:ext>
            </a:extLst>
          </p:cNvPr>
          <p:cNvSpPr/>
          <p:nvPr/>
        </p:nvSpPr>
        <p:spPr>
          <a:xfrm>
            <a:off x="513124" y="1835504"/>
            <a:ext cx="6557725" cy="6401200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41" name="오각형 23">
            <a:extLst>
              <a:ext uri="{FF2B5EF4-FFF2-40B4-BE49-F238E27FC236}">
                <a16:creationId xmlns:a16="http://schemas.microsoft.com/office/drawing/2014/main" id="{C6BBB521-D28C-414A-A545-95A98661B355}"/>
              </a:ext>
            </a:extLst>
          </p:cNvPr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998127-2629-429D-9C23-8536AE2052F8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53A32F-0859-4036-AC7B-BBE8FDA6CEEC}"/>
              </a:ext>
            </a:extLst>
          </p:cNvPr>
          <p:cNvSpPr/>
          <p:nvPr/>
        </p:nvSpPr>
        <p:spPr>
          <a:xfrm>
            <a:off x="-29887" y="0"/>
            <a:ext cx="7591150" cy="10691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Franklin Gothic Heavy" panose="020B0903020102020204" pitchFamily="34" charset="0"/>
            </a:endParaRPr>
          </a:p>
        </p:txBody>
      </p:sp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815B5AC5-56A1-4485-8470-6FC328E7DF55}"/>
              </a:ext>
            </a:extLst>
          </p:cNvPr>
          <p:cNvSpPr/>
          <p:nvPr/>
        </p:nvSpPr>
        <p:spPr>
          <a:xfrm>
            <a:off x="-1" y="0"/>
            <a:ext cx="7561263" cy="5398773"/>
          </a:xfrm>
          <a:prstGeom prst="roundRect">
            <a:avLst>
              <a:gd name="adj" fmla="val 0"/>
            </a:avLst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957EEE-2C83-4BEB-9D58-7865E75A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2" b="97188" l="6667" r="89942">
                        <a14:foregroundMark x1="19415" y1="89807" x2="19415" y2="89807"/>
                        <a14:foregroundMark x1="40234" y1="88576" x2="40234" y2="88576"/>
                        <a14:foregroundMark x1="48772" y1="88576" x2="21871" y2="85589"/>
                        <a14:foregroundMark x1="6667" y1="91740" x2="21053" y2="84359"/>
                        <a14:foregroundMark x1="16140" y1="94728" x2="53918" y2="97188"/>
                        <a14:foregroundMark x1="53918" y1="97188" x2="72047" y2="92970"/>
                        <a14:foregroundMark x1="72047" y1="92970" x2="66316" y2="90510"/>
                        <a14:foregroundMark x1="81404" y1="84359" x2="74854" y2="92267"/>
                        <a14:foregroundMark x1="78947" y1="97188" x2="84211" y2="96661"/>
                        <a14:foregroundMark x1="81404" y1="76274" x2="88772" y2="95958"/>
                      </a14:backgroundRemoval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1075"/>
            <a:ext cx="7484402" cy="5000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69F5AA-0783-4A70-99BF-5E698297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2" y="1386534"/>
            <a:ext cx="2854016" cy="2143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B25833-92F6-48E1-8267-898489E6BF7C}"/>
              </a:ext>
            </a:extLst>
          </p:cNvPr>
          <p:cNvSpPr txBox="1"/>
          <p:nvPr/>
        </p:nvSpPr>
        <p:spPr>
          <a:xfrm>
            <a:off x="4245182" y="3801801"/>
            <a:ext cx="3155838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혼</a:t>
            </a:r>
            <a:r>
              <a:rPr lang="en-US" altLang="ko-KR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밥</a:t>
            </a:r>
            <a:r>
              <a:rPr lang="en-US" altLang="ko-KR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C5DA6-2F18-40EB-A61D-088A16F6F4A8}"/>
              </a:ext>
            </a:extLst>
          </p:cNvPr>
          <p:cNvSpPr txBox="1"/>
          <p:nvPr/>
        </p:nvSpPr>
        <p:spPr>
          <a:xfrm>
            <a:off x="4245182" y="4754506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혼자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694B9-4A94-4BFE-ABAD-121B573A20C4}"/>
              </a:ext>
            </a:extLst>
          </p:cNvPr>
          <p:cNvSpPr txBox="1"/>
          <p:nvPr/>
        </p:nvSpPr>
        <p:spPr>
          <a:xfrm>
            <a:off x="5078800" y="4754507"/>
            <a:ext cx="107179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밥을 먹는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FA5E4-1DFC-4BE7-AFAE-252E6904DE58}"/>
              </a:ext>
            </a:extLst>
          </p:cNvPr>
          <p:cNvSpPr txBox="1"/>
          <p:nvPr/>
        </p:nvSpPr>
        <p:spPr>
          <a:xfrm>
            <a:off x="6150594" y="4754507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사람들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CA9B6-849E-4BFF-94D2-EC8027F2A5C3}"/>
              </a:ext>
            </a:extLst>
          </p:cNvPr>
          <p:cNvSpPr txBox="1"/>
          <p:nvPr/>
        </p:nvSpPr>
        <p:spPr>
          <a:xfrm>
            <a:off x="683872" y="3797658"/>
            <a:ext cx="2917662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편</a:t>
            </a:r>
            <a:r>
              <a:rPr lang="en-US" altLang="ko-KR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도</a:t>
            </a:r>
            <a:r>
              <a:rPr lang="en-US" altLang="ko-KR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5BCE-E3EE-43AF-87EF-7C9AAA547239}"/>
              </a:ext>
            </a:extLst>
          </p:cNvPr>
          <p:cNvSpPr txBox="1"/>
          <p:nvPr/>
        </p:nvSpPr>
        <p:spPr>
          <a:xfrm>
            <a:off x="683873" y="4750364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편의점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B7B38-F7B1-4353-B0E2-F7383A43D11A}"/>
              </a:ext>
            </a:extLst>
          </p:cNvPr>
          <p:cNvSpPr txBox="1"/>
          <p:nvPr/>
        </p:nvSpPr>
        <p:spPr>
          <a:xfrm>
            <a:off x="1636578" y="4690821"/>
            <a:ext cx="101225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도시락을 먹는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7B38-F7B1-4353-B0E2-F7383A43D11A}"/>
              </a:ext>
            </a:extLst>
          </p:cNvPr>
          <p:cNvSpPr txBox="1"/>
          <p:nvPr/>
        </p:nvSpPr>
        <p:spPr>
          <a:xfrm>
            <a:off x="2648829" y="4750364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사람들</a:t>
            </a:r>
          </a:p>
        </p:txBody>
      </p:sp>
      <p:sp>
        <p:nvSpPr>
          <p:cNvPr id="22" name="오각형 23">
            <a:extLst>
              <a:ext uri="{FF2B5EF4-FFF2-40B4-BE49-F238E27FC236}">
                <a16:creationId xmlns:a16="http://schemas.microsoft.com/office/drawing/2014/main" id="{B2BC021E-1823-4D8E-88B4-0DD9FB2B99E7}"/>
              </a:ext>
            </a:extLst>
          </p:cNvPr>
          <p:cNvSpPr/>
          <p:nvPr/>
        </p:nvSpPr>
        <p:spPr>
          <a:xfrm rot="5400000">
            <a:off x="6885797" y="9954432"/>
            <a:ext cx="595375" cy="595375"/>
          </a:xfrm>
          <a:prstGeom prst="homePlat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E9356D-7DC1-4395-A4CA-DF99839CF77E}"/>
              </a:ext>
            </a:extLst>
          </p:cNvPr>
          <p:cNvSpPr/>
          <p:nvPr/>
        </p:nvSpPr>
        <p:spPr>
          <a:xfrm>
            <a:off x="5589653" y="9882147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7A93F-7300-4775-9599-64B7172B42F4}"/>
              </a:ext>
            </a:extLst>
          </p:cNvPr>
          <p:cNvSpPr txBox="1"/>
          <p:nvPr/>
        </p:nvSpPr>
        <p:spPr>
          <a:xfrm>
            <a:off x="2843203" y="1673498"/>
            <a:ext cx="463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편의점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BIG3 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도시락을</a:t>
            </a:r>
            <a:endParaRPr lang="en-US" altLang="ko-KR" sz="3200" dirty="0">
              <a:solidFill>
                <a:schemeClr val="bg1"/>
              </a:solidFill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내세워 </a:t>
            </a:r>
            <a:r>
              <a:rPr lang="ko-KR" altLang="en-US" sz="3200" dirty="0" err="1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혼밥족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편도족의</a:t>
            </a:r>
            <a:endParaRPr lang="en-US" altLang="ko-KR" sz="3200" dirty="0">
              <a:solidFill>
                <a:schemeClr val="bg1"/>
              </a:solidFill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  <a:p>
            <a:r>
              <a:rPr lang="ko-KR" altLang="en-US" sz="32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메카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가 되다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913671-0578-42E2-A85E-B6AABC3E7050}"/>
              </a:ext>
            </a:extLst>
          </p:cNvPr>
          <p:cNvCxnSpPr>
            <a:cxnSpLocks/>
          </p:cNvCxnSpPr>
          <p:nvPr/>
        </p:nvCxnSpPr>
        <p:spPr>
          <a:xfrm>
            <a:off x="2607452" y="1673498"/>
            <a:ext cx="0" cy="150489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DD8C85-00C5-4C24-829F-8DF859A78A7A}"/>
              </a:ext>
            </a:extLst>
          </p:cNvPr>
          <p:cNvSpPr/>
          <p:nvPr/>
        </p:nvSpPr>
        <p:spPr>
          <a:xfrm>
            <a:off x="-1" y="5939884"/>
            <a:ext cx="7561264" cy="4751929"/>
          </a:xfrm>
          <a:prstGeom prst="rect">
            <a:avLst/>
          </a:prstGeom>
          <a:gradFill>
            <a:gsLst>
              <a:gs pos="53000">
                <a:srgbClr val="6B4F09"/>
              </a:gs>
              <a:gs pos="100000">
                <a:srgbClr val="7F776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Franklin Gothic Heavy" panose="020B09030201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D2F693-B437-44B0-8F13-11345F73A252}"/>
              </a:ext>
            </a:extLst>
          </p:cNvPr>
          <p:cNvSpPr/>
          <p:nvPr/>
        </p:nvSpPr>
        <p:spPr>
          <a:xfrm>
            <a:off x="-1" y="0"/>
            <a:ext cx="7561263" cy="6137994"/>
          </a:xfrm>
          <a:prstGeom prst="rect">
            <a:avLst/>
          </a:prstGeom>
          <a:blipFill dpi="0" rotWithShape="1">
            <a:blip r:embed="rId2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2AD0E5-AFEE-4932-B11A-97BD4C824991}"/>
              </a:ext>
            </a:extLst>
          </p:cNvPr>
          <p:cNvSpPr txBox="1"/>
          <p:nvPr/>
        </p:nvSpPr>
        <p:spPr>
          <a:xfrm>
            <a:off x="756295" y="6962993"/>
            <a:ext cx="6343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해외여행도 </a:t>
            </a:r>
            <a:r>
              <a:rPr lang="en-US" altLang="ko-KR" sz="32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‘</a:t>
            </a:r>
            <a:r>
              <a:rPr lang="ko-KR" altLang="en-US" sz="32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혼자 가는</a:t>
            </a:r>
            <a:r>
              <a:rPr lang="en-US" altLang="ko-KR" sz="32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상품이 인기입니다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 </a:t>
            </a:r>
            <a:r>
              <a:rPr lang="ko-KR" altLang="en-US" sz="3200" dirty="0" err="1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티몬의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 자유여행 매출액 부분은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95%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성장하였으며 </a:t>
            </a:r>
            <a:r>
              <a:rPr lang="ko-KR" altLang="en-US" sz="3200" dirty="0" err="1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위메프도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2013</a:t>
            </a:r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년부터 자유여행 매출액 부분이 증가하는 추세입니다</a:t>
            </a:r>
            <a:r>
              <a:rPr lang="en-US" altLang="ko-KR" sz="3200" dirty="0">
                <a:solidFill>
                  <a:schemeClr val="bg1"/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22" name="오각형 23">
            <a:extLst>
              <a:ext uri="{FF2B5EF4-FFF2-40B4-BE49-F238E27FC236}">
                <a16:creationId xmlns:a16="http://schemas.microsoft.com/office/drawing/2014/main" id="{B2BC021E-1823-4D8E-88B4-0DD9FB2B99E7}"/>
              </a:ext>
            </a:extLst>
          </p:cNvPr>
          <p:cNvSpPr/>
          <p:nvPr/>
        </p:nvSpPr>
        <p:spPr>
          <a:xfrm rot="5400000">
            <a:off x="6872519" y="9954432"/>
            <a:ext cx="595375" cy="59537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Franklin Gothic Heavy" panose="020B0903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E9356D-7DC1-4395-A4CA-DF99839CF77E}"/>
              </a:ext>
            </a:extLst>
          </p:cNvPr>
          <p:cNvSpPr/>
          <p:nvPr/>
        </p:nvSpPr>
        <p:spPr>
          <a:xfrm>
            <a:off x="5576375" y="988214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7" y="895727"/>
            <a:ext cx="7608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84817E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로봇</a:t>
            </a:r>
            <a:r>
              <a:rPr lang="en-US" altLang="ko-KR" sz="4400" b="1" dirty="0">
                <a:solidFill>
                  <a:srgbClr val="84817E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, IoT, </a:t>
            </a:r>
            <a:r>
              <a:rPr lang="ko-KR" altLang="en-US" sz="4400" b="1" dirty="0">
                <a:solidFill>
                  <a:srgbClr val="84817E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각종 편의 앱</a:t>
            </a:r>
            <a:endParaRPr lang="en-US" altLang="ko-KR" sz="4400" b="1" dirty="0">
              <a:solidFill>
                <a:srgbClr val="84817E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  <a:p>
            <a:pPr algn="ctr"/>
            <a:r>
              <a:rPr lang="en-US" altLang="ko-KR" sz="4400" b="1" dirty="0">
                <a:solidFill>
                  <a:srgbClr val="84817E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1</a:t>
            </a:r>
            <a:r>
              <a:rPr lang="ko-KR" altLang="en-US" sz="4400" b="1" dirty="0">
                <a:solidFill>
                  <a:srgbClr val="84817E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인가구시장의 블루오션</a:t>
            </a:r>
            <a:endParaRPr lang="en-US" altLang="ko-KR" sz="4400" b="1" dirty="0">
              <a:solidFill>
                <a:srgbClr val="84817E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B24DC7-5280-4958-BDC8-3956BB2BA48B}"/>
              </a:ext>
            </a:extLst>
          </p:cNvPr>
          <p:cNvCxnSpPr>
            <a:cxnSpLocks/>
          </p:cNvCxnSpPr>
          <p:nvPr/>
        </p:nvCxnSpPr>
        <p:spPr>
          <a:xfrm>
            <a:off x="962886" y="2556379"/>
            <a:ext cx="5760640" cy="2069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E1DE6-522C-4D17-ADB6-3EF23958285E}"/>
              </a:ext>
            </a:extLst>
          </p:cNvPr>
          <p:cNvSpPr txBox="1"/>
          <p:nvPr/>
        </p:nvSpPr>
        <p:spPr>
          <a:xfrm>
            <a:off x="849670" y="2791177"/>
            <a:ext cx="5991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한편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각종 스마트 기기 관련 기업 역시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Heavy" panose="020B0903020102020204" pitchFamily="34" charset="0"/>
              <a:ea typeface="a가을소풍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인 가구 대세현상에 뛰어들고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이미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스마트홈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냉장고등이 사물인터넷으로 적용되고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90C5C0-BAD9-4E45-9ADA-65A01D38BE4A}"/>
              </a:ext>
            </a:extLst>
          </p:cNvPr>
          <p:cNvSpPr/>
          <p:nvPr/>
        </p:nvSpPr>
        <p:spPr>
          <a:xfrm>
            <a:off x="-8408" y="5389431"/>
            <a:ext cx="7545486" cy="5273899"/>
          </a:xfrm>
          <a:prstGeom prst="rect">
            <a:avLst/>
          </a:prstGeom>
          <a:blipFill dpi="0" rotWithShape="1">
            <a:blip r:embed="rId2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24" name="오각형 23"/>
          <p:cNvSpPr/>
          <p:nvPr/>
        </p:nvSpPr>
        <p:spPr>
          <a:xfrm rot="5400000">
            <a:off x="6941702" y="10065821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432358-8B17-4B2B-863A-1D251CCBAD20}"/>
              </a:ext>
            </a:extLst>
          </p:cNvPr>
          <p:cNvSpPr/>
          <p:nvPr/>
        </p:nvSpPr>
        <p:spPr>
          <a:xfrm>
            <a:off x="5645558" y="999353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latin typeface="Franklin Gothic Heavy" panose="020B0903020102020204" pitchFamily="34" charset="0"/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4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28">
            <a:extLst>
              <a:ext uri="{FF2B5EF4-FFF2-40B4-BE49-F238E27FC236}">
                <a16:creationId xmlns:a16="http://schemas.microsoft.com/office/drawing/2014/main" id="{0800A388-8CCA-4773-93E1-8255F8A73B0A}"/>
              </a:ext>
            </a:extLst>
          </p:cNvPr>
          <p:cNvSpPr/>
          <p:nvPr/>
        </p:nvSpPr>
        <p:spPr>
          <a:xfrm>
            <a:off x="-1" y="0"/>
            <a:ext cx="7561263" cy="10890522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10" name="오각형 23">
            <a:extLst>
              <a:ext uri="{FF2B5EF4-FFF2-40B4-BE49-F238E27FC236}">
                <a16:creationId xmlns:a16="http://schemas.microsoft.com/office/drawing/2014/main" id="{5A53DB3D-7ED3-4184-906C-5D027F864833}"/>
              </a:ext>
            </a:extLst>
          </p:cNvPr>
          <p:cNvSpPr/>
          <p:nvPr/>
        </p:nvSpPr>
        <p:spPr>
          <a:xfrm rot="5400000">
            <a:off x="1116335" y="2177554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Franklin Gothic Heavy" panose="020B0903020102020204" pitchFamily="34" charset="0"/>
              <a:ea typeface="210 청춘시대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3F141-EA1C-4842-98B9-094D7073FB8B}"/>
              </a:ext>
            </a:extLst>
          </p:cNvPr>
          <p:cNvSpPr/>
          <p:nvPr/>
        </p:nvSpPr>
        <p:spPr>
          <a:xfrm>
            <a:off x="1263046" y="5083091"/>
            <a:ext cx="50578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solidFill>
                  <a:srgbClr val="40404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http://www.businessplus.kr/news/articleView.html?idxno=8625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38BFC-48FA-4C96-92F2-EB5A575819A9}"/>
              </a:ext>
            </a:extLst>
          </p:cNvPr>
          <p:cNvSpPr/>
          <p:nvPr/>
        </p:nvSpPr>
        <p:spPr>
          <a:xfrm>
            <a:off x="799140" y="3868470"/>
            <a:ext cx="5985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DBR: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동아비즈니스리뷰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2017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7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  <a:ea typeface="a가을소풍B" panose="02020600000000000000" pitchFamily="18" charset="-127"/>
              </a:rPr>
              <a:t>issue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EF5C8F-DBE4-4A02-B0FB-04FF02787984}"/>
              </a:ext>
            </a:extLst>
          </p:cNvPr>
          <p:cNvSpPr/>
          <p:nvPr/>
        </p:nvSpPr>
        <p:spPr>
          <a:xfrm>
            <a:off x="1711710" y="2197860"/>
            <a:ext cx="3778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출처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1F81C5-6BEC-46F6-AA9D-ACED614AEB41}"/>
              </a:ext>
            </a:extLst>
          </p:cNvPr>
          <p:cNvSpPr/>
          <p:nvPr/>
        </p:nvSpPr>
        <p:spPr>
          <a:xfrm>
            <a:off x="513124" y="1835504"/>
            <a:ext cx="6557725" cy="6401200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741AE4-EFDB-416D-8145-BD2AD3EB65F3}"/>
              </a:ext>
            </a:extLst>
          </p:cNvPr>
          <p:cNvSpPr/>
          <p:nvPr/>
        </p:nvSpPr>
        <p:spPr>
          <a:xfrm>
            <a:off x="2629769" y="6636266"/>
            <a:ext cx="23244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300" dirty="0">
                <a:solidFill>
                  <a:srgbClr val="40404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Google Image</a:t>
            </a:r>
          </a:p>
          <a:p>
            <a:endParaRPr lang="en-US" altLang="ko-KR" sz="2300" dirty="0">
              <a:solidFill>
                <a:srgbClr val="404040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  <a:p>
            <a:pPr algn="ctr"/>
            <a:r>
              <a:rPr lang="en-US" altLang="ko-KR" sz="2300" dirty="0">
                <a:solidFill>
                  <a:srgbClr val="40404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RPM </a:t>
            </a:r>
            <a:r>
              <a:rPr lang="ko-KR" altLang="en-US" sz="2300" dirty="0" err="1">
                <a:solidFill>
                  <a:srgbClr val="404040"/>
                </a:solidFill>
                <a:latin typeface="Franklin Gothic Heavy" panose="020B0903020102020204" pitchFamily="34" charset="0"/>
                <a:ea typeface="a가을소풍M" panose="02020600000000000000" pitchFamily="18" charset="-127"/>
              </a:rPr>
              <a:t>소학회</a:t>
            </a:r>
            <a:endParaRPr lang="ko-KR" altLang="en-US" sz="2300" dirty="0">
              <a:solidFill>
                <a:srgbClr val="404040"/>
              </a:solidFill>
              <a:latin typeface="Franklin Gothic Heavy" panose="020B0903020102020204" pitchFamily="34" charset="0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2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311</Words>
  <Application>Microsoft Office PowerPoint</Application>
  <PresentationFormat>사용자 지정</PresentationFormat>
  <Paragraphs>76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Franklin Gothic Heavy</vt:lpstr>
      <vt:lpstr>맑은 고딕</vt:lpstr>
      <vt:lpstr>a가을소풍M</vt:lpstr>
      <vt:lpstr>210 청춘시대 R</vt:lpstr>
      <vt:lpstr>a가을소풍B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 </cp:lastModifiedBy>
  <cp:revision>105</cp:revision>
  <dcterms:created xsi:type="dcterms:W3CDTF">2015-06-09T01:21:18Z</dcterms:created>
  <dcterms:modified xsi:type="dcterms:W3CDTF">2017-10-15T15:25:01Z</dcterms:modified>
</cp:coreProperties>
</file>