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9" r:id="rId11"/>
    <p:sldId id="270" r:id="rId12"/>
    <p:sldId id="272" r:id="rId13"/>
    <p:sldId id="271" r:id="rId14"/>
    <p:sldId id="273" r:id="rId15"/>
    <p:sldId id="274" r:id="rId16"/>
    <p:sldId id="279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Final Project-Group 8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Jichong</a:t>
            </a:r>
            <a:r>
              <a:rPr lang="en-US" dirty="0" smtClean="0"/>
              <a:t> Wu</a:t>
            </a:r>
          </a:p>
          <a:p>
            <a:pPr algn="r"/>
            <a:r>
              <a:rPr lang="en-US" dirty="0" smtClean="0"/>
              <a:t>Ethan </a:t>
            </a:r>
            <a:r>
              <a:rPr lang="en-US" dirty="0" err="1" smtClean="0"/>
              <a:t>Litman</a:t>
            </a:r>
            <a:endParaRPr lang="en-US" dirty="0" smtClean="0"/>
          </a:p>
          <a:p>
            <a:pPr algn="r"/>
            <a:r>
              <a:rPr lang="en-US" dirty="0" err="1" smtClean="0"/>
              <a:t>Jia</a:t>
            </a:r>
            <a:r>
              <a:rPr lang="en-US" dirty="0" smtClean="0"/>
              <a:t>-Ern </a:t>
            </a:r>
            <a:r>
              <a:rPr lang="en-US" dirty="0" err="1" smtClean="0"/>
              <a:t>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7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1989-2007, 2008-2010, and 2011-2019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Driver’s Gender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</a:t>
            </a:r>
          </a:p>
          <a:p>
            <a:pPr marL="100584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83791"/>
              </p:ext>
            </p:extLst>
          </p:nvPr>
        </p:nvGraphicFramePr>
        <p:xfrm>
          <a:off x="114300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1971.8730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57799"/>
              </p:ext>
            </p:extLst>
          </p:nvPr>
        </p:nvGraphicFramePr>
        <p:xfrm>
          <a:off x="1143000" y="486156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31.8556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1.6607267637296446e-08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10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5152"/>
              </p:ext>
            </p:extLst>
          </p:nvPr>
        </p:nvGraphicFramePr>
        <p:xfrm>
          <a:off x="685800" y="2895600"/>
          <a:ext cx="7155182" cy="2338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9417"/>
                <a:gridCol w="1412207"/>
                <a:gridCol w="1791037"/>
                <a:gridCol w="1430887"/>
                <a:gridCol w="1431634"/>
              </a:tblGrid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of Freedom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F-Statistic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1.466400e+05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439.6108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2.873407e-97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2.062749e+07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61839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58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Nine 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Eight categorical features: </a:t>
            </a:r>
          </a:p>
          <a:p>
            <a:pPr marL="731520" lvl="2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Weather, Light,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Surface,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Alignment,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Vehicle Type,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Year, and Driver’s 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Gender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numerical feature: 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Driver’s age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8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Missing values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rates are around 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population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large: 61,841 data observations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1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percent of the analytical dataset was used as the training dataset, and 30 percent of the analytical dataset was used as the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 validation to generate a sequence of accuracy scores in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5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7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5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categorical variables in the analytical dataset were presented by using dummy variables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/>
                        <m:t>GENDER</m:t>
                      </m:r>
                      <m:r>
                        <a:rPr lang="en-US"/>
                        <m:t>_</m:t>
                      </m:r>
                      <m:r>
                        <m:rPr>
                          <m:sty m:val="p"/>
                        </m:rPr>
                        <a:rPr lang="en-US"/>
                        <m:t>FEMALE</m:t>
                      </m:r>
                      <m:r>
                        <a:rPr lang="en-US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r>
                                <a:rPr lang="en-US"/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if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a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female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driver</m:t>
                              </m:r>
                            </m:e>
                            <m:e>
                              <m:r>
                                <a:rPr lang="en-US"/>
                                <m:t>0,  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5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3" y="533400"/>
            <a:ext cx="830532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005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3" y="609600"/>
            <a:ext cx="852429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94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Occupants in a rollover crash have greater likelihood of experiencing fatal injuries than occupants in non-rollover crash.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Highway Traffic Safety Administration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18.9 percent fatal crashes in 2014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rollovers.</a:t>
            </a:r>
          </a:p>
          <a:p>
            <a:r>
              <a:rPr lang="en-US" dirty="0" smtClean="0"/>
              <a:t>Rollover became </a:t>
            </a:r>
            <a:r>
              <a:rPr lang="en-US" dirty="0"/>
              <a:t>one of the significant safety </a:t>
            </a:r>
            <a:r>
              <a:rPr lang="en-US" dirty="0" smtClean="0"/>
              <a:t>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98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KNN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categorical variables in the analytical dataset were labeled by artificial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/>
                        <m:t>Weather</m:t>
                      </m:r>
                      <m:r>
                        <a:rPr lang="en-US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r>
                                <a:rPr lang="en-US"/>
                                <m:t>               0, 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clear</m:t>
                              </m:r>
                              <m:r>
                                <a:rPr lang="en-US"/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normal</m:t>
                              </m:r>
                            </m:e>
                            <m:e>
                              <m:r>
                                <a:rPr lang="en-US"/>
                                <m:t>                 1, 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FOG</m:t>
                              </m:r>
                              <m:r>
                                <a:rPr lang="en-US"/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CLOUDY</m:t>
                              </m:r>
                              <m:r>
                                <a:rPr lang="en-US"/>
                                <m:t> </m:t>
                              </m:r>
                            </m:e>
                            <m:e>
                              <m:r>
                                <a:rPr lang="en-US"/>
                                <m:t>          2, 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rain</m:t>
                              </m:r>
                              <m:r>
                                <a:rPr lang="en-US"/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sleet</m:t>
                              </m:r>
                              <m:r>
                                <a:rPr lang="en-US"/>
                                <m:t> </m:t>
                              </m:r>
                            </m:e>
                            <m:e>
                              <m:r>
                                <a:rPr lang="en-US"/>
                                <m:t>3,  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snow</m:t>
                              </m:r>
                            </m:e>
                            <m:e>
                              <m:r>
                                <a:rPr lang="en-US"/>
                                <m:t>  4, 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windy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1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Wilcoxon signed-rank test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sample size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 probability distribution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vs. Random Forest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8731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0.6456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Mean: 0.6399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0.6764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Mean: 0.6742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29987"/>
              </p:ext>
            </p:extLst>
          </p:nvPr>
        </p:nvGraphicFramePr>
        <p:xfrm>
          <a:off x="1150620" y="5474334"/>
          <a:ext cx="6080760" cy="451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Statistic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0.001953125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34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vs. Logistic Regression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28980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Random Forest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0.6711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0.6655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0.6752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0.6703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0.6874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0.6742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Logistic Regression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0.6750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0.6824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0.6973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0.6809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91295"/>
              </p:ext>
            </p:extLst>
          </p:nvPr>
        </p:nvGraphicFramePr>
        <p:xfrm>
          <a:off x="1150620" y="5474334"/>
          <a:ext cx="6080760" cy="45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Test Statistic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P-value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0.001953125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vs. KNN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01072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Logistic Regression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0.6750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0.6824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0.6973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0.6809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KNN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0.6699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0.6741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0.6715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0.6874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0.6753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56698"/>
              </p:ext>
            </p:extLst>
          </p:nvPr>
        </p:nvGraphicFramePr>
        <p:xfrm>
          <a:off x="1150620" y="5474334"/>
          <a:ext cx="6080760" cy="45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Test Statistic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P-value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20.0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0.4921875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vehicle geometric properties, such as the height of the mass center and the track width are significantly related to the likelihood of rollover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Stability Control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reduced rollovers.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25079"/>
              </p:ext>
            </p:extLst>
          </p:nvPr>
        </p:nvGraphicFramePr>
        <p:xfrm>
          <a:off x="914400" y="3810000"/>
          <a:ext cx="6553200" cy="2309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1157"/>
                <a:gridCol w="4712043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Year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ESC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 Rate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 of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15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Limitations</a:t>
            </a:r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4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source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limited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to describe complicated traffic crashes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applications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analysis results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 descr="C:\Users\Jia-Ern Pai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199"/>
            <a:ext cx="2819400" cy="2668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9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Target Population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FARS ranged from 2014 to 2018 with the restriction of MY ranged from 1989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vehicles in a fatal crash: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single-vehicle fatal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crashes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type: passenger vehicles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sedans, SUVs/CUVs, pickup trucks,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vans) with the weight less than or equal to 10,000 lbs.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0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Purpose of Studies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rollover status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single-passenger vehicle crashes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7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Clear/Normal, Fog/Cloudy, Rain/Sleet, </a:t>
            </a:r>
          </a:p>
          <a:p>
            <a:pPr marL="1005840" lvl="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Snow, and Windy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Condition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Dark, Dawn/Dusk, and Light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33257"/>
              </p:ext>
            </p:extLst>
          </p:nvPr>
        </p:nvGraphicFramePr>
        <p:xfrm>
          <a:off x="1295400" y="35052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189.7558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5.980968829657794e-40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40610"/>
              </p:ext>
            </p:extLst>
          </p:nvPr>
        </p:nvGraphicFramePr>
        <p:xfrm>
          <a:off x="1310640" y="539496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500.5370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2.0406178824711528e-109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43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Wet</a:t>
            </a:r>
          </a:p>
          <a:p>
            <a:pPr lvl="3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Grade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and Level</a:t>
            </a: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31628"/>
              </p:ext>
            </p:extLst>
          </p:nvPr>
        </p:nvGraphicFramePr>
        <p:xfrm>
          <a:off x="108204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109.0826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2.0559171290468747e-24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30920"/>
              </p:ext>
            </p:extLst>
          </p:nvPr>
        </p:nvGraphicFramePr>
        <p:xfrm>
          <a:off x="1143000" y="48768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878.5009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4.629546644838622e-193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73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Straight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Type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Car, SUV/CUV, Pickup Truck, and Van</a:t>
            </a:r>
          </a:p>
          <a:p>
            <a:pPr marL="100584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70672"/>
              </p:ext>
            </p:extLst>
          </p:nvPr>
        </p:nvGraphicFramePr>
        <p:xfrm>
          <a:off x="114300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2664.3365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28675"/>
              </p:ext>
            </p:extLst>
          </p:nvPr>
        </p:nvGraphicFramePr>
        <p:xfrm>
          <a:off x="1143000" y="48768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1382.5924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1.763942124164862e-299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11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193</TotalTime>
  <Words>825</Words>
  <Application>Microsoft Office PowerPoint</Application>
  <PresentationFormat>On-screen Show (4:3)</PresentationFormat>
  <Paragraphs>302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Final Project-Group 8</vt:lpstr>
      <vt:lpstr>Introduction</vt:lpstr>
      <vt:lpstr>Previous studies</vt:lpstr>
      <vt:lpstr>Limitations of data source</vt:lpstr>
      <vt:lpstr>Target Population</vt:lpstr>
      <vt:lpstr>Purpose of Studies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Missing values</vt:lpstr>
      <vt:lpstr>Algorithms</vt:lpstr>
      <vt:lpstr>Algorithms</vt:lpstr>
      <vt:lpstr>Algorithms</vt:lpstr>
      <vt:lpstr>Algorithms</vt:lpstr>
      <vt:lpstr>PowerPoint Presentation</vt:lpstr>
      <vt:lpstr>PowerPoint Presentation</vt:lpstr>
      <vt:lpstr>Algorithms</vt:lpstr>
      <vt:lpstr>Algorithm Comparison</vt:lpstr>
      <vt:lpstr>Algorithm Comparison</vt:lpstr>
      <vt:lpstr>Algorithm Comparison</vt:lpstr>
      <vt:lpstr>Algorithm Comparison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Jia-Ern Pai</dc:creator>
  <cp:lastModifiedBy>Jia-Ern Pai</cp:lastModifiedBy>
  <cp:revision>20</cp:revision>
  <dcterms:created xsi:type="dcterms:W3CDTF">2021-05-03T18:03:57Z</dcterms:created>
  <dcterms:modified xsi:type="dcterms:W3CDTF">2021-05-03T21:17:03Z</dcterms:modified>
</cp:coreProperties>
</file>