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84" r:id="rId5"/>
    <p:sldId id="260" r:id="rId6"/>
    <p:sldId id="261" r:id="rId7"/>
    <p:sldId id="262" r:id="rId8"/>
    <p:sldId id="285" r:id="rId9"/>
    <p:sldId id="263" r:id="rId10"/>
    <p:sldId id="265" r:id="rId11"/>
    <p:sldId id="267" r:id="rId12"/>
    <p:sldId id="269" r:id="rId13"/>
    <p:sldId id="270" r:id="rId14"/>
    <p:sldId id="272" r:id="rId15"/>
    <p:sldId id="271" r:id="rId16"/>
    <p:sldId id="273" r:id="rId17"/>
    <p:sldId id="279" r:id="rId18"/>
    <p:sldId id="286" r:id="rId19"/>
    <p:sldId id="274" r:id="rId20"/>
    <p:sldId id="275" r:id="rId21"/>
    <p:sldId id="276" r:id="rId22"/>
    <p:sldId id="277" r:id="rId23"/>
    <p:sldId id="278" r:id="rId24"/>
    <p:sldId id="280" r:id="rId25"/>
    <p:sldId id="281" r:id="rId26"/>
    <p:sldId id="282" r:id="rId27"/>
    <p:sldId id="283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C3D80F2-E44E-486A-A4D2-4AED963644A7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B37B538-EE82-425E-B64B-55D4DF186D4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D80F2-E44E-486A-A4D2-4AED963644A7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7B538-EE82-425E-B64B-55D4DF186D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D80F2-E44E-486A-A4D2-4AED963644A7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7B538-EE82-425E-B64B-55D4DF186D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C3D80F2-E44E-486A-A4D2-4AED963644A7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B37B538-EE82-425E-B64B-55D4DF186D4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C3D80F2-E44E-486A-A4D2-4AED963644A7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B37B538-EE82-425E-B64B-55D4DF186D4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D80F2-E44E-486A-A4D2-4AED963644A7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7B538-EE82-425E-B64B-55D4DF186D4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D80F2-E44E-486A-A4D2-4AED963644A7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7B538-EE82-425E-B64B-55D4DF186D4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C3D80F2-E44E-486A-A4D2-4AED963644A7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B37B538-EE82-425E-B64B-55D4DF186D4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D80F2-E44E-486A-A4D2-4AED963644A7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7B538-EE82-425E-B64B-55D4DF186D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C3D80F2-E44E-486A-A4D2-4AED963644A7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B37B538-EE82-425E-B64B-55D4DF186D48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C3D80F2-E44E-486A-A4D2-4AED963644A7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B37B538-EE82-425E-B64B-55D4DF186D48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C3D80F2-E44E-486A-A4D2-4AED963644A7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B37B538-EE82-425E-B64B-55D4DF186D4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Final Project-Group 8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err="1" smtClean="0"/>
              <a:t>Jichong</a:t>
            </a:r>
            <a:r>
              <a:rPr lang="en-US" dirty="0" smtClean="0"/>
              <a:t> Wu</a:t>
            </a:r>
          </a:p>
          <a:p>
            <a:pPr algn="r"/>
            <a:r>
              <a:rPr lang="en-US" dirty="0" smtClean="0"/>
              <a:t>Ethan </a:t>
            </a:r>
            <a:r>
              <a:rPr lang="en-US" dirty="0" err="1" smtClean="0"/>
              <a:t>Litman</a:t>
            </a:r>
            <a:endParaRPr lang="en-US" dirty="0" smtClean="0"/>
          </a:p>
          <a:p>
            <a:pPr algn="r"/>
            <a:r>
              <a:rPr lang="en-US" dirty="0" err="1" smtClean="0"/>
              <a:t>Jia</a:t>
            </a:r>
            <a:r>
              <a:rPr lang="en-US" dirty="0" smtClean="0"/>
              <a:t>-Ern </a:t>
            </a:r>
            <a:r>
              <a:rPr lang="en-US" dirty="0" err="1" smtClean="0"/>
              <a:t>Pai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27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3"/>
                </a:solidFill>
              </a:rPr>
              <a:t>Exploratory Data Analysis</a:t>
            </a:r>
            <a:endParaRPr lang="en-US" sz="40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  <a:p>
            <a:pPr lvl="2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Vehicle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Roadway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Surface</a:t>
            </a:r>
          </a:p>
          <a:p>
            <a:pPr lvl="3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Oil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Wet</a:t>
            </a:r>
          </a:p>
          <a:p>
            <a:pPr lvl="3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 Dataset: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Roadway Grade</a:t>
            </a:r>
          </a:p>
          <a:p>
            <a:pPr lvl="3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Grade and Level</a:t>
            </a:r>
          </a:p>
          <a:p>
            <a:pPr marL="1005840" lvl="3" indent="0">
              <a:buNone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131628"/>
              </p:ext>
            </p:extLst>
          </p:nvPr>
        </p:nvGraphicFramePr>
        <p:xfrm>
          <a:off x="1082040" y="3048000"/>
          <a:ext cx="6080760" cy="548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40380"/>
                <a:gridCol w="304038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Chi-square statistic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P-value</a:t>
                      </a: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109.0826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2.0559171290468747e-24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030920"/>
              </p:ext>
            </p:extLst>
          </p:nvPr>
        </p:nvGraphicFramePr>
        <p:xfrm>
          <a:off x="1143000" y="4876800"/>
          <a:ext cx="6080760" cy="548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40380"/>
                <a:gridCol w="304038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Chi-square statistic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P-value</a:t>
                      </a: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878.5009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4.629546644838622e-193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973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3"/>
                </a:solidFill>
              </a:rPr>
              <a:t>Exploratory Data Analysis</a:t>
            </a:r>
            <a:endParaRPr lang="en-US" sz="40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  <a:p>
            <a:pPr lvl="2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Vehicle Dataset: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Roadway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Alignment</a:t>
            </a:r>
          </a:p>
          <a:p>
            <a:pPr lvl="3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Curve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Straight</a:t>
            </a:r>
          </a:p>
          <a:p>
            <a:pPr lvl="3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 Dataset: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 Type</a:t>
            </a:r>
          </a:p>
          <a:p>
            <a:pPr lvl="3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Car, SUV/CUV, Pickup Truck, and Van</a:t>
            </a:r>
          </a:p>
          <a:p>
            <a:pPr marL="1005840" lvl="3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370672"/>
              </p:ext>
            </p:extLst>
          </p:nvPr>
        </p:nvGraphicFramePr>
        <p:xfrm>
          <a:off x="1143000" y="3048000"/>
          <a:ext cx="6080760" cy="548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40380"/>
                <a:gridCol w="304038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Chi-square statistic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P-value</a:t>
                      </a: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2664.3365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828675"/>
              </p:ext>
            </p:extLst>
          </p:nvPr>
        </p:nvGraphicFramePr>
        <p:xfrm>
          <a:off x="1143000" y="4876800"/>
          <a:ext cx="6080760" cy="548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40380"/>
                <a:gridCol w="304038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Chi-square statistic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P-value</a:t>
                      </a: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1382.5924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1.763942124164862e-299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881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3"/>
                </a:solidFill>
              </a:rPr>
              <a:t>Exploratory Data Analysis</a:t>
            </a:r>
            <a:endParaRPr lang="en-US" sz="40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  <a:p>
            <a:pPr lvl="2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Vehicle Dataset: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</a:p>
          <a:p>
            <a:pPr lvl="3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1989-2007, 2008-2010, and 2011-2019</a:t>
            </a:r>
          </a:p>
          <a:p>
            <a:pPr lvl="3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 Dataset: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Driver’s Gender</a:t>
            </a:r>
          </a:p>
          <a:p>
            <a:pPr lvl="3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Male and Female</a:t>
            </a:r>
          </a:p>
          <a:p>
            <a:pPr marL="1005840" lvl="3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683791"/>
              </p:ext>
            </p:extLst>
          </p:nvPr>
        </p:nvGraphicFramePr>
        <p:xfrm>
          <a:off x="1143000" y="3048000"/>
          <a:ext cx="6080760" cy="548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40380"/>
                <a:gridCol w="304038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Chi-square statistic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P-value</a:t>
                      </a: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1971.8730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357799"/>
              </p:ext>
            </p:extLst>
          </p:nvPr>
        </p:nvGraphicFramePr>
        <p:xfrm>
          <a:off x="1143000" y="4861560"/>
          <a:ext cx="6080760" cy="548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40380"/>
                <a:gridCol w="304038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Chi-square statistic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P-value</a:t>
                      </a: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31.8556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1.6607267637296446e-08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910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3"/>
                </a:solidFill>
              </a:rPr>
              <a:t>Exploratory Data Analysis</a:t>
            </a:r>
            <a:endParaRPr lang="en-US" sz="40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 Dataset: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Driver’s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635152"/>
              </p:ext>
            </p:extLst>
          </p:nvPr>
        </p:nvGraphicFramePr>
        <p:xfrm>
          <a:off x="685800" y="2895600"/>
          <a:ext cx="7155182" cy="23381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9417"/>
                <a:gridCol w="1412207"/>
                <a:gridCol w="1791037"/>
                <a:gridCol w="1430887"/>
                <a:gridCol w="1431634"/>
              </a:tblGrid>
              <a:tr h="7793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 of Square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Degree of Freedom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F-Statistic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P-value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793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ROLL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1.466400e+05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439.6108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2.873407e-97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793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Residual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2.062749e+07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61839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158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3"/>
                </a:solidFill>
              </a:rPr>
              <a:t>Exploratory Data Analysis</a:t>
            </a:r>
            <a:endParaRPr lang="en-US" sz="40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Nine Features: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Eight categorical features: </a:t>
            </a:r>
          </a:p>
          <a:p>
            <a:pPr marL="731520" lvl="2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Weather, Light,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Roadway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Surface,</a:t>
            </a:r>
          </a:p>
          <a:p>
            <a:pPr marL="731520" lvl="2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Roadway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Grade,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Roadway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Alignment,</a:t>
            </a:r>
          </a:p>
          <a:p>
            <a:pPr marL="731520" lvl="2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Vehicle Type,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Year, and Driver’s </a:t>
            </a:r>
          </a:p>
          <a:p>
            <a:pPr marL="731520" lvl="2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Gender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numerical feature: </a:t>
            </a:r>
          </a:p>
          <a:p>
            <a:pPr marL="731520" lvl="2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Driver’s age 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48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3"/>
                </a:solidFill>
              </a:rPr>
              <a:t>Missing values</a:t>
            </a:r>
            <a:endParaRPr lang="en-US" sz="40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Missing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completely at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rates are around 5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percent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target population is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large: 61,841 data observations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01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3"/>
                </a:solidFill>
              </a:rPr>
              <a:t>Algorithms</a:t>
            </a:r>
            <a:endParaRPr lang="en-US" sz="40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70 percent of the analytical dataset was used as the training dataset, and 30 percent of the analytical dataset was used as the testing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10-fold cross validation to generate a sequence of accuracy scores in each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35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3"/>
                </a:solidFill>
              </a:rPr>
              <a:t>Algorithms</a:t>
            </a:r>
            <a:endParaRPr lang="en-US" sz="40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Image pre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057400"/>
            <a:ext cx="5334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815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3"/>
                </a:solidFill>
              </a:rPr>
              <a:t>Algorithms</a:t>
            </a:r>
            <a:endParaRPr lang="en-US" sz="40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Image pre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133600"/>
            <a:ext cx="5257800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243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3"/>
                </a:solidFill>
              </a:rPr>
              <a:t>Algorithms</a:t>
            </a:r>
            <a:endParaRPr lang="en-US" sz="40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2" name="Picture 4" descr="Image pre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362200"/>
            <a:ext cx="6553200" cy="333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907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40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Occupants in a rollover crash have greater likelihood of experiencing fatal injuries than occupants in non-rollover crash.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National Highway Traffic Safety Administration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indicated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18.9 percent fatal crashes in 2014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involved rollovers.</a:t>
            </a:r>
          </a:p>
          <a:p>
            <a:r>
              <a:rPr lang="en-US" dirty="0" smtClean="0"/>
              <a:t>Rollover became </a:t>
            </a:r>
            <a:r>
              <a:rPr lang="en-US" dirty="0"/>
              <a:t>one of the significant safety </a:t>
            </a:r>
            <a:r>
              <a:rPr lang="en-US" dirty="0" smtClean="0"/>
              <a:t>problems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798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3"/>
                </a:solidFill>
              </a:rPr>
              <a:t>Algorithms</a:t>
            </a:r>
            <a:endParaRPr lang="en-US" sz="40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Logistic Regression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categorical variables in the analytical dataset were presented by using dummy variables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GENDER</m:t>
                      </m:r>
                      <m:r>
                        <a:rPr lang="en-US">
                          <a:latin typeface="Cambria Math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FEMALE</m:t>
                      </m:r>
                      <m:r>
                        <a:rPr lang="en-US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>
                                  <a:latin typeface="Cambria Math"/>
                                </a:rPr>
                                <m:t>1, 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if</m:t>
                              </m:r>
                              <m:r>
                                <a:rPr lang="en-US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a</m:t>
                              </m:r>
                              <m:r>
                                <a:rPr lang="en-US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female</m:t>
                              </m:r>
                              <m:r>
                                <a:rPr lang="en-US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driver</m:t>
                              </m:r>
                            </m:e>
                            <m:e>
                              <m:r>
                                <a:rPr lang="en-US">
                                  <a:latin typeface="Cambria Math"/>
                                </a:rPr>
                                <m:t>0,  </m:t>
                              </m:r>
                              <m:r>
                                <a:rPr lang="en-US" b="0" i="0" smtClean="0">
                                  <a:latin typeface="Cambria Math"/>
                                </a:rPr>
                                <m:t>  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327" t="-10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155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73" y="533400"/>
            <a:ext cx="8305327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100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03" y="609600"/>
            <a:ext cx="8524297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394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3"/>
                </a:solidFill>
              </a:rPr>
              <a:t>Algorithms</a:t>
            </a:r>
            <a:endParaRPr lang="en-US" sz="40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KNN</a:t>
                </a:r>
              </a:p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categorical variables in the analytical dataset were labeled by artificial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distance.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Weather</m:t>
                      </m:r>
                      <m:r>
                        <a:rPr lang="en-US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>
                                  <a:latin typeface="Cambria Math"/>
                                </a:rPr>
                                <m:t>               0,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clear</m:t>
                              </m:r>
                              <m:r>
                                <a:rPr lang="en-US">
                                  <a:latin typeface="Cambria Math"/>
                                </a:rPr>
                                <m:t>/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normal</m:t>
                              </m:r>
                            </m:e>
                            <m:e>
                              <m:r>
                                <a:rPr lang="en-US">
                                  <a:latin typeface="Cambria Math"/>
                                </a:rPr>
                                <m:t>                 1,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FOG</m:t>
                              </m:r>
                              <m:r>
                                <a:rPr lang="en-US">
                                  <a:latin typeface="Cambria Math"/>
                                </a:rPr>
                                <m:t>/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CLOUDY</m:t>
                              </m:r>
                              <m:r>
                                <a:rPr lang="en-US">
                                  <a:latin typeface="Cambria Math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>
                                  <a:latin typeface="Cambria Math"/>
                                </a:rPr>
                                <m:t>          2,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rain</m:t>
                              </m:r>
                              <m:r>
                                <a:rPr lang="en-US">
                                  <a:latin typeface="Cambria Math"/>
                                </a:rPr>
                                <m:t>/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sleet</m:t>
                              </m:r>
                              <m:r>
                                <a:rPr lang="en-US">
                                  <a:latin typeface="Cambria Math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>
                                  <a:latin typeface="Cambria Math"/>
                                </a:rPr>
                                <m:t>3,  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snow</m:t>
                              </m:r>
                            </m:e>
                            <m:e>
                              <m:r>
                                <a:rPr lang="en-US">
                                  <a:latin typeface="Cambria Math"/>
                                </a:rPr>
                                <m:t>  4,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windy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327" t="-10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191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3"/>
                </a:solidFill>
              </a:rPr>
              <a:t>Algorithm Comparison</a:t>
            </a:r>
            <a:endParaRPr lang="en-US" sz="40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Wilcoxon signed-rank test</a:t>
            </a:r>
          </a:p>
          <a:p>
            <a:pPr lvl="1"/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Small sample size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Unknown probability distribution 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43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3"/>
                </a:solidFill>
              </a:rPr>
              <a:t>Algorithm Comparison</a:t>
            </a:r>
            <a:endParaRPr lang="en-US" sz="40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vs. Random Forest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728731"/>
              </p:ext>
            </p:extLst>
          </p:nvPr>
        </p:nvGraphicFramePr>
        <p:xfrm>
          <a:off x="381000" y="2115707"/>
          <a:ext cx="8221974" cy="27504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1682"/>
                <a:gridCol w="821682"/>
                <a:gridCol w="821682"/>
                <a:gridCol w="821682"/>
                <a:gridCol w="822541"/>
                <a:gridCol w="822541"/>
                <a:gridCol w="822541"/>
                <a:gridCol w="822541"/>
                <a:gridCol w="822541"/>
                <a:gridCol w="822541"/>
              </a:tblGrid>
              <a:tr h="341368">
                <a:tc gridSpan="10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23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400" baseline="3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fold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4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fold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4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fold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14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fold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sz="14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fold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en-US" sz="1400" baseline="3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fold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en-US" sz="1400" baseline="3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fold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en-US" sz="1400" baseline="3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fold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r>
                        <a:rPr lang="en-US" sz="1400" baseline="3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fold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sz="14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fold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93967"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0.6417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0.6299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0.6392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0.6156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0.6560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0.6396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0.6415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0.6475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0.6428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0.6456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2693">
                <a:tc gridSpan="10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Mean: 0.6399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1368">
                <a:tc gridSpan="10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99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400" baseline="3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fold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400" baseline="3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fold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400" baseline="3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fold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1400" baseline="3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fold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sz="1400" baseline="3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fold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en-US" sz="1400" baseline="3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fold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en-US" sz="14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fold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en-US" sz="14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fold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r>
                        <a:rPr lang="en-US" sz="14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fold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sz="1400" baseline="3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fold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60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0.6711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0.6655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0.6713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0.6713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0.6801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0.6764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0.6752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0.6738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0.6703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0.6874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2693">
                <a:tc gridSpan="10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Mean: 0.6742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129987"/>
              </p:ext>
            </p:extLst>
          </p:nvPr>
        </p:nvGraphicFramePr>
        <p:xfrm>
          <a:off x="1150620" y="5474334"/>
          <a:ext cx="6080760" cy="4907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40380"/>
                <a:gridCol w="304038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Statistic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P-value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0.001953125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134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3"/>
                </a:solidFill>
              </a:rPr>
              <a:t>Algorithm Comparison</a:t>
            </a:r>
            <a:endParaRPr lang="en-US" sz="40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vs. Logistic Regression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228980"/>
              </p:ext>
            </p:extLst>
          </p:nvPr>
        </p:nvGraphicFramePr>
        <p:xfrm>
          <a:off x="381000" y="2115707"/>
          <a:ext cx="8221974" cy="27504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1682"/>
                <a:gridCol w="821682"/>
                <a:gridCol w="821682"/>
                <a:gridCol w="821682"/>
                <a:gridCol w="822541"/>
                <a:gridCol w="822541"/>
                <a:gridCol w="822541"/>
                <a:gridCol w="822541"/>
                <a:gridCol w="822541"/>
                <a:gridCol w="822541"/>
              </a:tblGrid>
              <a:tr h="341368">
                <a:tc gridSpan="10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Random Forest</a:t>
                      </a:r>
                      <a:endParaRPr lang="en-US" sz="1400" dirty="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23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1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st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 fold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2</a:t>
                      </a:r>
                      <a:r>
                        <a:rPr lang="en-US" sz="1400" baseline="30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nd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 fold</a:t>
                      </a:r>
                      <a:endParaRPr lang="en-US" sz="1400" dirty="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3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rd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 fold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4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th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 fold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5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th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 fold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6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th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 fold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7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th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 fold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8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th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 fold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9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th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 fold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10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th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 fold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39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0.6711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0.6655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0.6713</a:t>
                      </a:r>
                      <a:endParaRPr lang="en-US" sz="1400" dirty="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0.6713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0.6801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0.6764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0.6752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0.6738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0.6703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0.6874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2693">
                <a:tc gridSpan="10"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Mean: 0.6742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1368">
                <a:tc gridSpan="10"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Logistic Regression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99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1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st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 fold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2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nd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 fold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3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rd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 fold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4</a:t>
                      </a:r>
                      <a:r>
                        <a:rPr lang="en-US" sz="1400" baseline="30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th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 fold</a:t>
                      </a:r>
                      <a:endParaRPr lang="en-US" sz="1400" dirty="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5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th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 fold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6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th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 fold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7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th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 fold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8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th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 fold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9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th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 fold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10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th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 fold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6074"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0.6750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0.6768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0.6791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0.6787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0.6863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0.6791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0.6824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0.6808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0.6733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0.6973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2693">
                <a:tc gridSpan="10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Mean: 0.6809</a:t>
                      </a:r>
                      <a:endParaRPr lang="en-US" sz="14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891295"/>
              </p:ext>
            </p:extLst>
          </p:nvPr>
        </p:nvGraphicFramePr>
        <p:xfrm>
          <a:off x="1150620" y="5474334"/>
          <a:ext cx="6080760" cy="4907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40380"/>
                <a:gridCol w="304038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Test Statistic</a:t>
                      </a:r>
                      <a:endParaRPr lang="en-US" sz="1200" dirty="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P-value</a:t>
                      </a:r>
                      <a:endParaRPr lang="en-US" sz="12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0.0</a:t>
                      </a:r>
                      <a:endParaRPr lang="en-US" sz="12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0.001953125</a:t>
                      </a:r>
                      <a:endParaRPr lang="en-US" sz="1200" dirty="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51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3"/>
                </a:solidFill>
              </a:rPr>
              <a:t>Algorithm Comparison</a:t>
            </a:r>
            <a:endParaRPr lang="en-US" sz="40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vs. KNN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801072"/>
              </p:ext>
            </p:extLst>
          </p:nvPr>
        </p:nvGraphicFramePr>
        <p:xfrm>
          <a:off x="381000" y="2115707"/>
          <a:ext cx="8221974" cy="27504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1682"/>
                <a:gridCol w="821682"/>
                <a:gridCol w="821682"/>
                <a:gridCol w="821682"/>
                <a:gridCol w="822541"/>
                <a:gridCol w="822541"/>
                <a:gridCol w="822541"/>
                <a:gridCol w="822541"/>
                <a:gridCol w="822541"/>
                <a:gridCol w="822541"/>
              </a:tblGrid>
              <a:tr h="341368">
                <a:tc gridSpan="10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Logistic Regression</a:t>
                      </a:r>
                      <a:endParaRPr lang="en-US" sz="14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23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1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st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 fold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2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nd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 fold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3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rd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 fold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4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th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 fold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5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th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 fold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6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th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 fold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7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th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 fold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8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th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 fold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9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th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 fold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10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th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 fold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3967"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0.6750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0.6768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0.6791</a:t>
                      </a:r>
                      <a:endParaRPr lang="en-US" sz="1400" dirty="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0.6787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0.6863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0.6791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0.6824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0.6808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0.6733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0.6973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2693">
                <a:tc gridSpan="10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Mean: 0.6809</a:t>
                      </a:r>
                      <a:endParaRPr lang="en-US" sz="14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1368">
                <a:tc gridSpan="10"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KNN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99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1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st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 fold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2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nd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 fold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3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rd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 fold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4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th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 fold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5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th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 fold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6</a:t>
                      </a:r>
                      <a:r>
                        <a:rPr lang="en-US" sz="1400" baseline="30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th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 fold</a:t>
                      </a:r>
                      <a:endParaRPr lang="en-US" sz="1400" dirty="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7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th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 fold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8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th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 fold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9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th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 fold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10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th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 fold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6074"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0.6738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0.6713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0.6787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0.6734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0.6863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0.6699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0.6741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0.6715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0.6668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0.6874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2693">
                <a:tc gridSpan="10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Mean: 0.6753</a:t>
                      </a:r>
                      <a:endParaRPr lang="en-US" sz="14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256698"/>
              </p:ext>
            </p:extLst>
          </p:nvPr>
        </p:nvGraphicFramePr>
        <p:xfrm>
          <a:off x="1150620" y="5474334"/>
          <a:ext cx="6080760" cy="4907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40380"/>
                <a:gridCol w="304038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Test Statistic</a:t>
                      </a:r>
                      <a:endParaRPr lang="en-US" sz="1200" dirty="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P-value</a:t>
                      </a:r>
                      <a:endParaRPr lang="en-US" sz="12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20.0</a:t>
                      </a:r>
                      <a:endParaRPr lang="en-US" sz="12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0.4921875</a:t>
                      </a:r>
                      <a:endParaRPr lang="en-US" sz="1200" dirty="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15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Previous studies</a:t>
            </a:r>
            <a:endParaRPr lang="en-US" sz="40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vehicle geometric properties, such as the height of the mass center and the track width are significantly related to the likelihood of rollover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events.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Electronic Stability Control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significantly reduced rollovers.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325079"/>
              </p:ext>
            </p:extLst>
          </p:nvPr>
        </p:nvGraphicFramePr>
        <p:xfrm>
          <a:off x="914400" y="3810000"/>
          <a:ext cx="6553200" cy="23094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41157"/>
                <a:gridCol w="4712043"/>
              </a:tblGrid>
              <a:tr h="381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Year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Required ESC </a:t>
                      </a: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Installation Rate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821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2009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55% of </a:t>
                      </a: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vehicles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821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75% of vehicles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821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2011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95% of vehicles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821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2012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 of vehicles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515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source</a:t>
            </a:r>
            <a:endParaRPr lang="en-US" sz="40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Fatality Analysis Reporting System (FARS) provided by NHTSA.</a:t>
            </a:r>
          </a:p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FARS is a census of fatal traffic crashes that includes the 50 States, the District of Columbia and Puerto Rico since 1975. </a:t>
            </a:r>
            <a:endParaRPr lang="en-US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crashes in FARS must result in the death of at least one person within 30 days of the crash</a:t>
            </a:r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Accident dataset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Person dataset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Vehicle dataset</a:t>
            </a:r>
            <a:endParaRPr lang="en-US" sz="2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44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3"/>
                </a:solidFill>
              </a:rPr>
              <a:t>Limitations</a:t>
            </a:r>
            <a:r>
              <a:rPr lang="en-US" sz="4000" b="1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40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4000" b="1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 source</a:t>
            </a:r>
            <a:endParaRPr lang="en-US" sz="40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limited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to describe complicated traffic crashes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Limited applications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analysis results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pic>
        <p:nvPicPr>
          <p:cNvPr id="5" name="Picture 4" descr="C:\Users\Jia-Ern Pai\Desktop\Untitled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124199"/>
            <a:ext cx="2819400" cy="26683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199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3"/>
                </a:solidFill>
              </a:rPr>
              <a:t>Target Population</a:t>
            </a:r>
            <a:endParaRPr lang="en-US" sz="40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FARS ranged from 2014 to 2018 with the restriction of MY ranged from 1989 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2019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vehicles in a fatal crash: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single-vehicle fatal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crashes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type: passenger vehicles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sedans, SUVs/CUVs, pickup trucks,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vans) with the weight less than or equal to 10,000 lbs.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20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3"/>
                </a:solidFill>
              </a:rPr>
              <a:t>Purpose of Studies</a:t>
            </a:r>
            <a:endParaRPr lang="en-US" sz="40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 the rollover status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fatal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single-passenger vehicle crashes</a:t>
            </a:r>
          </a:p>
          <a:p>
            <a:pPr lvl="2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</a:p>
          <a:p>
            <a:pPr lvl="2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  <a:p>
            <a:pPr lvl="2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  <a:p>
            <a:pPr lvl="2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87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3"/>
                </a:solidFill>
              </a:rPr>
              <a:t>Exploratory Data Analysis</a:t>
            </a:r>
            <a:endParaRPr lang="en-US" sz="40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Target: Status of Rollover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Binary: Rollover and Non-Rollover</a:t>
            </a:r>
          </a:p>
        </p:txBody>
      </p:sp>
    </p:spTree>
    <p:extLst>
      <p:ext uri="{BB962C8B-B14F-4D97-AF65-F5344CB8AC3E}">
        <p14:creationId xmlns:p14="http://schemas.microsoft.com/office/powerpoint/2010/main" val="191531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3"/>
                </a:solidFill>
              </a:rPr>
              <a:t>Exploratory Data Analysis</a:t>
            </a:r>
            <a:endParaRPr lang="en-US" sz="40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Accident Dataset: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Weather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</a:t>
            </a:r>
          </a:p>
          <a:p>
            <a:pPr lvl="3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Clear/Normal, Fog/Cloudy, Rain/Sleet, </a:t>
            </a:r>
          </a:p>
          <a:p>
            <a:pPr marL="1005840" lvl="3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Snow, and Windy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05840" lvl="3" indent="0">
              <a:buNone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05840" lvl="3" indent="0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Accident Dataset: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 Condition</a:t>
            </a:r>
          </a:p>
          <a:p>
            <a:pPr lvl="3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Dark, Dawn/Dusk, and Light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05840" lvl="3" indent="0">
              <a:buNone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033257"/>
              </p:ext>
            </p:extLst>
          </p:nvPr>
        </p:nvGraphicFramePr>
        <p:xfrm>
          <a:off x="1295400" y="3505200"/>
          <a:ext cx="6080760" cy="548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40380"/>
                <a:gridCol w="304038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Chi-square statistic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P-value</a:t>
                      </a: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189.7558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5.980968829657794e-40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240610"/>
              </p:ext>
            </p:extLst>
          </p:nvPr>
        </p:nvGraphicFramePr>
        <p:xfrm>
          <a:off x="1310640" y="5394960"/>
          <a:ext cx="6080760" cy="548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40380"/>
                <a:gridCol w="304038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Chi-square statistic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P-value</a:t>
                      </a: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500.5370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2.0406178824711528e-109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043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241</TotalTime>
  <Words>905</Words>
  <Application>Microsoft Office PowerPoint</Application>
  <PresentationFormat>On-screen Show (4:3)</PresentationFormat>
  <Paragraphs>314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Oriel</vt:lpstr>
      <vt:lpstr>Final Project-Group 8</vt:lpstr>
      <vt:lpstr>Introduction</vt:lpstr>
      <vt:lpstr>Previous studies</vt:lpstr>
      <vt:lpstr>Data source</vt:lpstr>
      <vt:lpstr>Limitations of data source</vt:lpstr>
      <vt:lpstr>Target Population</vt:lpstr>
      <vt:lpstr>Purpose of Studies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Missing values</vt:lpstr>
      <vt:lpstr>Algorithms</vt:lpstr>
      <vt:lpstr>Algorithms</vt:lpstr>
      <vt:lpstr>Algorithms</vt:lpstr>
      <vt:lpstr>Algorithms</vt:lpstr>
      <vt:lpstr>Algorithms</vt:lpstr>
      <vt:lpstr>PowerPoint Presentation</vt:lpstr>
      <vt:lpstr>PowerPoint Presentation</vt:lpstr>
      <vt:lpstr>Algorithms</vt:lpstr>
      <vt:lpstr>Algorithm Comparison</vt:lpstr>
      <vt:lpstr>Algorithm Comparison</vt:lpstr>
      <vt:lpstr>Algorithm Comparison</vt:lpstr>
      <vt:lpstr>Algorithm Comparison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Jia-Ern Pai</dc:creator>
  <cp:lastModifiedBy>Jia-Ern Pai</cp:lastModifiedBy>
  <cp:revision>23</cp:revision>
  <dcterms:created xsi:type="dcterms:W3CDTF">2021-05-03T18:03:57Z</dcterms:created>
  <dcterms:modified xsi:type="dcterms:W3CDTF">2021-05-03T22:33:42Z</dcterms:modified>
</cp:coreProperties>
</file>