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5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840" cy="1894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840" cy="1894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840" cy="1894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840" cy="1894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840" cy="1894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840" cy="1894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840" cy="1894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2286000" y="3124080"/>
            <a:ext cx="6171840" cy="8780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840" cy="1894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840" cy="1894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840" cy="1894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840" cy="1894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840" cy="1894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840" cy="1894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840" cy="1894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840" cy="1894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840" cy="1894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840" cy="1894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2286000" y="3124080"/>
            <a:ext cx="6171840" cy="8780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840" cy="1894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840" cy="1894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840" cy="1894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8762760" y="0"/>
            <a:ext cx="0" cy="6858000"/>
          </a:xfrm>
          <a:prstGeom prst="line">
            <a:avLst/>
          </a:prstGeom>
          <a:ln w="38160">
            <a:solidFill>
              <a:srgbClr val="b3b3c4"/>
            </a:solidFill>
            <a:round/>
          </a:ln>
        </p:spPr>
      </p:sp>
      <p:sp>
        <p:nvSpPr>
          <p:cNvPr id="1" name="Line 2"/>
          <p:cNvSpPr/>
          <p:nvPr/>
        </p:nvSpPr>
        <p:spPr>
          <a:xfrm>
            <a:off x="75960" y="0"/>
            <a:ext cx="0" cy="6858000"/>
          </a:xfrm>
          <a:prstGeom prst="line">
            <a:avLst/>
          </a:prstGeom>
          <a:ln w="57240">
            <a:solidFill>
              <a:srgbClr val="b3b3c4"/>
            </a:solidFill>
            <a:round/>
          </a:ln>
        </p:spPr>
      </p:sp>
      <p:sp>
        <p:nvSpPr>
          <p:cNvPr id="2" name="Line 3"/>
          <p:cNvSpPr/>
          <p:nvPr/>
        </p:nvSpPr>
        <p:spPr>
          <a:xfrm>
            <a:off x="8991360" y="0"/>
            <a:ext cx="0" cy="6858000"/>
          </a:xfrm>
          <a:prstGeom prst="line">
            <a:avLst/>
          </a:prstGeom>
          <a:ln w="19080">
            <a:solidFill>
              <a:srgbClr val="53548a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rgbClr val="b3b3c4"/>
          </a:solidFill>
          <a:ln w="38160">
            <a:noFill/>
          </a:ln>
        </p:spPr>
      </p:sp>
      <p:sp>
        <p:nvSpPr>
          <p:cNvPr id="4" name="Line 5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360">
            <a:solidFill>
              <a:srgbClr val="53548a"/>
            </a:solidFill>
            <a:round/>
          </a:ln>
        </p:spPr>
      </p:sp>
      <p:sp>
        <p:nvSpPr>
          <p:cNvPr id="5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solidFill>
            <a:srgbClr val="53548a"/>
          </a:solidFill>
          <a:ln w="38160">
            <a:noFill/>
          </a:ln>
        </p:spPr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840" cy="189396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s-ES" sz="3000">
                <a:solidFill>
                  <a:srgbClr val="424456"/>
                </a:solidFill>
                <a:latin typeface="Century Schoolbook"/>
              </a:rPr>
              <a:t>Pulse para editar el formato del texto de títuloHaga clic para modificar el estilo de título del patrón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 rot="5400000">
            <a:off x="7765200" y="1174320"/>
            <a:ext cx="2285640" cy="38052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ES" sz="1200">
                <a:solidFill>
                  <a:srgbClr val="424456"/>
                </a:solidFill>
                <a:latin typeface="Century Schoolbook"/>
              </a:rPr>
              <a:t>7/01/15</a:t>
            </a:r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 rot="5400000">
            <a:off x="7077240" y="4181400"/>
            <a:ext cx="3657240" cy="383760"/>
          </a:xfrm>
          <a:prstGeom prst="rect">
            <a:avLst/>
          </a:prstGeom>
        </p:spPr>
        <p:txBody>
          <a:bodyPr lIns="90000" rIns="90000" tIns="45000" bIns="45000" anchor="ctr"/>
          <a:p>
            <a:endParaRPr/>
          </a:p>
        </p:txBody>
      </p:sp>
      <p:sp>
        <p:nvSpPr>
          <p:cNvPr id="9" name="CustomShape 10"/>
          <p:cNvSpPr/>
          <p:nvPr/>
        </p:nvSpPr>
        <p:spPr>
          <a:xfrm>
            <a:off x="380880" y="0"/>
            <a:ext cx="609120" cy="6857640"/>
          </a:xfrm>
          <a:prstGeom prst="rect">
            <a:avLst/>
          </a:prstGeom>
          <a:solidFill>
            <a:srgbClr val="b3b3c4"/>
          </a:solidFill>
          <a:ln w="38160">
            <a:noFill/>
          </a:ln>
        </p:spPr>
      </p:sp>
      <p:sp>
        <p:nvSpPr>
          <p:cNvPr id="10" name="CustomShape 11"/>
          <p:cNvSpPr/>
          <p:nvPr/>
        </p:nvSpPr>
        <p:spPr>
          <a:xfrm>
            <a:off x="276480" y="0"/>
            <a:ext cx="104400" cy="6857640"/>
          </a:xfrm>
          <a:prstGeom prst="rect">
            <a:avLst/>
          </a:prstGeom>
          <a:solidFill>
            <a:srgbClr val="d0d0da"/>
          </a:solidFill>
          <a:ln w="38160">
            <a:noFill/>
          </a:ln>
        </p:spPr>
      </p:sp>
      <p:sp>
        <p:nvSpPr>
          <p:cNvPr id="11" name="CustomShape 12"/>
          <p:cNvSpPr/>
          <p:nvPr/>
        </p:nvSpPr>
        <p:spPr>
          <a:xfrm>
            <a:off x="990720" y="0"/>
            <a:ext cx="181440" cy="6857640"/>
          </a:xfrm>
          <a:prstGeom prst="rect">
            <a:avLst/>
          </a:prstGeom>
          <a:solidFill>
            <a:srgbClr val="d0d0da"/>
          </a:solidFill>
          <a:ln w="38160">
            <a:noFill/>
          </a:ln>
        </p:spPr>
      </p:sp>
      <p:sp>
        <p:nvSpPr>
          <p:cNvPr id="12" name="CustomShape 13"/>
          <p:cNvSpPr/>
          <p:nvPr/>
        </p:nvSpPr>
        <p:spPr>
          <a:xfrm>
            <a:off x="1141200" y="0"/>
            <a:ext cx="230040" cy="6857640"/>
          </a:xfrm>
          <a:prstGeom prst="rect">
            <a:avLst/>
          </a:prstGeom>
          <a:solidFill>
            <a:srgbClr val="e9e9ed"/>
          </a:solidFill>
          <a:ln w="38160">
            <a:noFill/>
          </a:ln>
        </p:spPr>
      </p:sp>
      <p:sp>
        <p:nvSpPr>
          <p:cNvPr id="13" name="Line 14"/>
          <p:cNvSpPr/>
          <p:nvPr/>
        </p:nvSpPr>
        <p:spPr>
          <a:xfrm>
            <a:off x="106200" y="0"/>
            <a:ext cx="0" cy="6858000"/>
          </a:xfrm>
          <a:prstGeom prst="line">
            <a:avLst/>
          </a:prstGeom>
          <a:ln w="57240">
            <a:solidFill>
              <a:srgbClr val="b3b3c4"/>
            </a:solidFill>
            <a:round/>
          </a:ln>
        </p:spPr>
      </p:sp>
      <p:sp>
        <p:nvSpPr>
          <p:cNvPr id="14" name="Line 15"/>
          <p:cNvSpPr/>
          <p:nvPr/>
        </p:nvSpPr>
        <p:spPr>
          <a:xfrm>
            <a:off x="914400" y="0"/>
            <a:ext cx="0" cy="6858000"/>
          </a:xfrm>
          <a:prstGeom prst="line">
            <a:avLst/>
          </a:prstGeom>
          <a:ln w="57240">
            <a:solidFill>
              <a:srgbClr val="e9e9ed"/>
            </a:solidFill>
            <a:round/>
          </a:ln>
        </p:spPr>
      </p:sp>
      <p:sp>
        <p:nvSpPr>
          <p:cNvPr id="15" name="Line 16"/>
          <p:cNvSpPr/>
          <p:nvPr/>
        </p:nvSpPr>
        <p:spPr>
          <a:xfrm>
            <a:off x="853920" y="0"/>
            <a:ext cx="0" cy="6858000"/>
          </a:xfrm>
          <a:prstGeom prst="line">
            <a:avLst/>
          </a:prstGeom>
          <a:ln w="57240">
            <a:solidFill>
              <a:srgbClr val="b3b3c4"/>
            </a:solidFill>
            <a:round/>
          </a:ln>
        </p:spPr>
      </p:sp>
      <p:sp>
        <p:nvSpPr>
          <p:cNvPr id="16" name="Line 17"/>
          <p:cNvSpPr/>
          <p:nvPr/>
        </p:nvSpPr>
        <p:spPr>
          <a:xfrm>
            <a:off x="1726560" y="0"/>
            <a:ext cx="0" cy="6858000"/>
          </a:xfrm>
          <a:prstGeom prst="line">
            <a:avLst/>
          </a:prstGeom>
          <a:ln w="28440">
            <a:solidFill>
              <a:srgbClr val="b3b3c4"/>
            </a:solidFill>
            <a:round/>
          </a:ln>
        </p:spPr>
      </p:sp>
      <p:sp>
        <p:nvSpPr>
          <p:cNvPr id="17" name="Line 18"/>
          <p:cNvSpPr/>
          <p:nvPr/>
        </p:nvSpPr>
        <p:spPr>
          <a:xfrm>
            <a:off x="1066680" y="0"/>
            <a:ext cx="0" cy="6858000"/>
          </a:xfrm>
          <a:prstGeom prst="line">
            <a:avLst/>
          </a:prstGeom>
          <a:ln w="9360">
            <a:solidFill>
              <a:srgbClr val="b3b3c4"/>
            </a:solidFill>
            <a:round/>
          </a:ln>
        </p:spPr>
      </p:sp>
      <p:sp>
        <p:nvSpPr>
          <p:cNvPr id="18" name="Line 19"/>
          <p:cNvSpPr/>
          <p:nvPr/>
        </p:nvSpPr>
        <p:spPr>
          <a:xfrm>
            <a:off x="9113760" y="0"/>
            <a:ext cx="0" cy="6858000"/>
          </a:xfrm>
          <a:prstGeom prst="line">
            <a:avLst/>
          </a:prstGeom>
          <a:ln w="57240">
            <a:solidFill>
              <a:srgbClr val="b3b3c4"/>
            </a:solidFill>
            <a:round/>
          </a:ln>
        </p:spPr>
      </p:sp>
      <p:sp>
        <p:nvSpPr>
          <p:cNvPr id="19" name="CustomShape 20"/>
          <p:cNvSpPr/>
          <p:nvPr/>
        </p:nvSpPr>
        <p:spPr>
          <a:xfrm>
            <a:off x="1219320" y="0"/>
            <a:ext cx="75960" cy="6857640"/>
          </a:xfrm>
          <a:prstGeom prst="rect">
            <a:avLst/>
          </a:prstGeom>
          <a:solidFill>
            <a:srgbClr val="b3b3c4"/>
          </a:solidFill>
          <a:ln w="38160">
            <a:noFill/>
          </a:ln>
        </p:spPr>
      </p:sp>
      <p:sp>
        <p:nvSpPr>
          <p:cNvPr id="20" name="CustomShape 21"/>
          <p:cNvSpPr/>
          <p:nvPr/>
        </p:nvSpPr>
        <p:spPr>
          <a:xfrm>
            <a:off x="609480" y="3429000"/>
            <a:ext cx="1294920" cy="1294920"/>
          </a:xfrm>
          <a:prstGeom prst="ellipse">
            <a:avLst/>
          </a:prstGeom>
          <a:solidFill>
            <a:srgbClr val="53548a"/>
          </a:solidFill>
          <a:ln w="38160">
            <a:noFill/>
          </a:ln>
        </p:spPr>
      </p:sp>
      <p:sp>
        <p:nvSpPr>
          <p:cNvPr id="21" name="CustomShape 22"/>
          <p:cNvSpPr/>
          <p:nvPr/>
        </p:nvSpPr>
        <p:spPr>
          <a:xfrm>
            <a:off x="1309680" y="4866840"/>
            <a:ext cx="641160" cy="641160"/>
          </a:xfrm>
          <a:prstGeom prst="ellipse">
            <a:avLst/>
          </a:prstGeom>
          <a:solidFill>
            <a:srgbClr val="53548a"/>
          </a:solidFill>
          <a:ln w="28440">
            <a:noFill/>
          </a:ln>
        </p:spPr>
      </p:sp>
      <p:sp>
        <p:nvSpPr>
          <p:cNvPr id="22" name="CustomShape 23"/>
          <p:cNvSpPr/>
          <p:nvPr/>
        </p:nvSpPr>
        <p:spPr>
          <a:xfrm>
            <a:off x="1091160" y="5500800"/>
            <a:ext cx="136800" cy="136800"/>
          </a:xfrm>
          <a:prstGeom prst="ellipse">
            <a:avLst/>
          </a:prstGeom>
          <a:solidFill>
            <a:srgbClr val="53548a"/>
          </a:solidFill>
          <a:ln w="12600">
            <a:noFill/>
          </a:ln>
        </p:spPr>
      </p:sp>
      <p:sp>
        <p:nvSpPr>
          <p:cNvPr id="23" name="CustomShape 24"/>
          <p:cNvSpPr/>
          <p:nvPr/>
        </p:nvSpPr>
        <p:spPr>
          <a:xfrm>
            <a:off x="1664280" y="5788080"/>
            <a:ext cx="273960" cy="273960"/>
          </a:xfrm>
          <a:prstGeom prst="ellipse">
            <a:avLst/>
          </a:prstGeom>
          <a:solidFill>
            <a:srgbClr val="53548a"/>
          </a:solidFill>
          <a:ln w="12600">
            <a:noFill/>
          </a:ln>
        </p:spPr>
      </p:sp>
      <p:sp>
        <p:nvSpPr>
          <p:cNvPr id="24" name="CustomShape 25"/>
          <p:cNvSpPr/>
          <p:nvPr/>
        </p:nvSpPr>
        <p:spPr>
          <a:xfrm>
            <a:off x="1905120" y="4495680"/>
            <a:ext cx="365400" cy="365400"/>
          </a:xfrm>
          <a:prstGeom prst="ellipse">
            <a:avLst/>
          </a:prstGeom>
          <a:solidFill>
            <a:srgbClr val="53548a"/>
          </a:solidFill>
          <a:ln w="28440">
            <a:noFill/>
          </a:ln>
        </p:spPr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1325520" y="4928760"/>
            <a:ext cx="609120" cy="5173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FBAD31B-A591-4C76-B6B3-6858FB7FE078}" type="slidenum">
              <a:rPr b="1" lang="es-ES" sz="1400">
                <a:solidFill>
                  <a:srgbClr val="ffffff"/>
                </a:solidFill>
                <a:latin typeface="Century Schoolbook"/>
              </a:rPr>
              <a:t>&lt;número&gt;</a:t>
            </a:fld>
            <a:endParaRPr/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S" sz="2400">
                <a:latin typeface="Century Schoolbook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>
                <a:latin typeface="Century Schoolbook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>
                <a:latin typeface="Century Schoolbook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1600">
                <a:latin typeface="Century Schoolbook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000">
                <a:latin typeface="Century Schoolbook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000">
                <a:latin typeface="Century Schoolbook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2000">
                <a:latin typeface="Century Schoolbook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 1"/>
          <p:cNvSpPr/>
          <p:nvPr/>
        </p:nvSpPr>
        <p:spPr>
          <a:xfrm>
            <a:off x="8762760" y="0"/>
            <a:ext cx="0" cy="6858000"/>
          </a:xfrm>
          <a:prstGeom prst="line">
            <a:avLst/>
          </a:prstGeom>
          <a:ln w="38160">
            <a:solidFill>
              <a:srgbClr val="b3b3c4"/>
            </a:solidFill>
            <a:round/>
          </a:ln>
        </p:spPr>
      </p:sp>
      <p:sp>
        <p:nvSpPr>
          <p:cNvPr id="62" name="Line 2"/>
          <p:cNvSpPr/>
          <p:nvPr/>
        </p:nvSpPr>
        <p:spPr>
          <a:xfrm>
            <a:off x="75960" y="0"/>
            <a:ext cx="0" cy="6858000"/>
          </a:xfrm>
          <a:prstGeom prst="line">
            <a:avLst/>
          </a:prstGeom>
          <a:ln w="57240">
            <a:solidFill>
              <a:srgbClr val="b3b3c4"/>
            </a:solidFill>
            <a:round/>
          </a:ln>
        </p:spPr>
      </p:sp>
      <p:sp>
        <p:nvSpPr>
          <p:cNvPr id="63" name="Line 3"/>
          <p:cNvSpPr/>
          <p:nvPr/>
        </p:nvSpPr>
        <p:spPr>
          <a:xfrm>
            <a:off x="8991360" y="0"/>
            <a:ext cx="0" cy="6858000"/>
          </a:xfrm>
          <a:prstGeom prst="line">
            <a:avLst/>
          </a:prstGeom>
          <a:ln w="19080">
            <a:solidFill>
              <a:srgbClr val="53548a"/>
            </a:solidFill>
            <a:round/>
          </a:ln>
        </p:spPr>
      </p:sp>
      <p:sp>
        <p:nvSpPr>
          <p:cNvPr id="64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rgbClr val="b3b3c4"/>
          </a:solidFill>
          <a:ln w="38160">
            <a:noFill/>
          </a:ln>
        </p:spPr>
      </p:sp>
      <p:sp>
        <p:nvSpPr>
          <p:cNvPr id="65" name="Line 5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360">
            <a:solidFill>
              <a:srgbClr val="53548a"/>
            </a:solidFill>
            <a:round/>
          </a:ln>
        </p:spPr>
      </p:sp>
      <p:sp>
        <p:nvSpPr>
          <p:cNvPr id="66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solidFill>
            <a:srgbClr val="53548a"/>
          </a:solidFill>
          <a:ln w="38160">
            <a:noFill/>
          </a:ln>
        </p:spPr>
      </p:sp>
      <p:sp>
        <p:nvSpPr>
          <p:cNvPr id="67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s-ES" sz="3000">
                <a:solidFill>
                  <a:srgbClr val="424456"/>
                </a:solidFill>
                <a:latin typeface="Century Schoolbook"/>
              </a:rPr>
              <a:t>Pulse para editar el formato del texto de títuloHaga clic para modificar el estilo de título del patrón</a:t>
            </a:r>
            <a:endParaRPr/>
          </a:p>
        </p:txBody>
      </p:sp>
      <p:sp>
        <p:nvSpPr>
          <p:cNvPr id="68" name="PlaceHolder 8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s-ES" sz="2400">
                <a:solidFill>
                  <a:srgbClr val="000000"/>
                </a:solidFill>
                <a:latin typeface="Century Schoolbook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entury Schoolbook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2400">
                <a:solidFill>
                  <a:srgbClr val="000000"/>
                </a:solidFill>
                <a:latin typeface="Century Schoolbook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entury Schoolbook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400">
                <a:solidFill>
                  <a:srgbClr val="000000"/>
                </a:solidFill>
                <a:latin typeface="Century Schoolbook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400">
                <a:solidFill>
                  <a:srgbClr val="000000"/>
                </a:solidFill>
                <a:latin typeface="Century Schoolbook"/>
              </a:rPr>
              <a:t>Sexto nivel del esquema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s-ES" sz="2400">
                <a:solidFill>
                  <a:srgbClr val="000000"/>
                </a:solidFill>
                <a:latin typeface="Century Schoolbook"/>
              </a:rPr>
              <a:t>Séptimo nivel del esquemaHaga clic para modificar el estilo de texto del patrón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s-ES" sz="2100">
                <a:solidFill>
                  <a:srgbClr val="000000"/>
                </a:solidFill>
                <a:latin typeface="Century Schoolbook"/>
              </a:rPr>
              <a:t>Segundo nivel</a:t>
            </a:r>
            <a:endParaRPr/>
          </a:p>
          <a:p>
            <a:pPr lvl="2">
              <a:lnSpc>
                <a:spcPct val="100000"/>
              </a:lnSpc>
              <a:buSzPct val="60000"/>
              <a:buFont typeface="Wingdings" charset="2"/>
              <a:buChar char=""/>
            </a:pPr>
            <a:r>
              <a:rPr lang="es-ES">
                <a:solidFill>
                  <a:srgbClr val="000000"/>
                </a:solidFill>
                <a:latin typeface="Century Schoolbook"/>
              </a:rPr>
              <a:t>Tercer nivel</a:t>
            </a:r>
            <a:endParaRPr/>
          </a:p>
          <a:p>
            <a:pPr lvl="3">
              <a:lnSpc>
                <a:spcPct val="100000"/>
              </a:lnSpc>
              <a:buSzPct val="60000"/>
              <a:buFont typeface="Wingdings" charset="2"/>
              <a:buChar char=""/>
            </a:pPr>
            <a:r>
              <a:rPr lang="es-ES">
                <a:solidFill>
                  <a:srgbClr val="000000"/>
                </a:solidFill>
                <a:latin typeface="Century Schoolbook"/>
              </a:rPr>
              <a:t>Cuarto nivel</a:t>
            </a:r>
            <a:endParaRPr/>
          </a:p>
          <a:p>
            <a:pPr lvl="4">
              <a:lnSpc>
                <a:spcPct val="100000"/>
              </a:lnSpc>
              <a:buSzPct val="68000"/>
              <a:buFont typeface="Wingdings 2" charset="2"/>
              <a:buChar char=""/>
            </a:pPr>
            <a:r>
              <a:rPr lang="es-ES" sz="1600">
                <a:solidFill>
                  <a:srgbClr val="000000"/>
                </a:solidFill>
                <a:latin typeface="Century Schoolbook"/>
              </a:rPr>
              <a:t>Quinto nivel</a:t>
            </a:r>
            <a:endParaRPr/>
          </a:p>
        </p:txBody>
      </p:sp>
      <p:sp>
        <p:nvSpPr>
          <p:cNvPr id="69" name="PlaceHolder 9"/>
          <p:cNvSpPr>
            <a:spLocks noGrp="1"/>
          </p:cNvSpPr>
          <p:nvPr>
            <p:ph type="dt"/>
          </p:nvPr>
        </p:nvSpPr>
        <p:spPr>
          <a:xfrm rot="5400000">
            <a:off x="7589520" y="1081800"/>
            <a:ext cx="2011320" cy="38376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ES" sz="1200">
                <a:solidFill>
                  <a:srgbClr val="424456"/>
                </a:solidFill>
                <a:latin typeface="Century Schoolbook"/>
              </a:rPr>
              <a:t>7/01/15</a:t>
            </a:r>
            <a:endParaRPr/>
          </a:p>
        </p:txBody>
      </p:sp>
      <p:sp>
        <p:nvSpPr>
          <p:cNvPr id="70" name="PlaceHolder 10"/>
          <p:cNvSpPr>
            <a:spLocks noGrp="1"/>
          </p:cNvSpPr>
          <p:nvPr>
            <p:ph type="sldNum"/>
          </p:nvPr>
        </p:nvSpPr>
        <p:spPr>
          <a:xfrm>
            <a:off x="8129160" y="5734080"/>
            <a:ext cx="609120" cy="5209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E16ED556-8535-4C42-A45D-289880868137}" type="slidenum">
              <a:rPr b="1" lang="es-ES" sz="1400">
                <a:solidFill>
                  <a:srgbClr val="ffffff"/>
                </a:solidFill>
                <a:latin typeface="Century Schoolbook"/>
              </a:rPr>
              <a:t>&lt;número&gt;</a:t>
            </a:fld>
            <a:endParaRPr/>
          </a:p>
        </p:txBody>
      </p:sp>
      <p:sp>
        <p:nvSpPr>
          <p:cNvPr id="71" name="PlaceHolder 11"/>
          <p:cNvSpPr>
            <a:spLocks noGrp="1"/>
          </p:cNvSpPr>
          <p:nvPr>
            <p:ph type="ftr"/>
          </p:nvPr>
        </p:nvSpPr>
        <p:spPr>
          <a:xfrm rot="5400000">
            <a:off x="6990480" y="3737160"/>
            <a:ext cx="3200040" cy="365400"/>
          </a:xfrm>
          <a:prstGeom prst="rect">
            <a:avLst/>
          </a:prstGeom>
        </p:spPr>
        <p:txBody>
          <a:bodyPr lIns="90000" rIns="90000" tIns="45000" bIns="45000" anchor="ctr"/>
          <a:p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2286000" y="3124080"/>
            <a:ext cx="6171840" cy="189396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s-ES" sz="3000">
                <a:solidFill>
                  <a:srgbClr val="424456"/>
                </a:solidFill>
                <a:latin typeface="Century Schoolbook"/>
              </a:rPr>
              <a:t>NPI- Práctica 3</a:t>
            </a:r>
            <a:r>
              <a:rPr b="1" lang="es-ES" sz="3000">
                <a:solidFill>
                  <a:srgbClr val="424456"/>
                </a:solidFill>
                <a:latin typeface="Century Schoolbook"/>
              </a:rPr>
              <a:t>
</a:t>
            </a:r>
            <a:r>
              <a:rPr b="1" lang="es-ES" sz="3000">
                <a:solidFill>
                  <a:srgbClr val="424456"/>
                </a:solidFill>
                <a:latin typeface="Century Schoolbook"/>
              </a:rPr>
              <a:t>Tutorial - Gestos</a:t>
            </a:r>
            <a:r>
              <a:rPr b="1" lang="es-ES" sz="3000">
                <a:solidFill>
                  <a:srgbClr val="424456"/>
                </a:solidFill>
                <a:latin typeface="Century Schoolbook"/>
              </a:rPr>
              <a:t>
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2286000" y="5003280"/>
            <a:ext cx="6171840" cy="13712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>
                <a:solidFill>
                  <a:srgbClr val="424456"/>
                </a:solidFill>
                <a:latin typeface="Century Schoolbook"/>
              </a:rPr>
              <a:t>Javier Escobar Cerezo</a:t>
            </a:r>
            <a:endParaRPr/>
          </a:p>
          <a:p>
            <a:pPr>
              <a:lnSpc>
                <a:spcPct val="100000"/>
              </a:lnSpc>
            </a:pPr>
            <a:r>
              <a:rPr b="1" lang="es-ES">
                <a:solidFill>
                  <a:srgbClr val="424456"/>
                </a:solidFill>
                <a:latin typeface="Century Schoolbook"/>
              </a:rPr>
              <a:t>Julio Rodríguez Martínez</a:t>
            </a:r>
            <a:endParaRPr/>
          </a:p>
        </p:txBody>
      </p:sp>
      <p:pic>
        <p:nvPicPr>
          <p:cNvPr id="10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44360" y="836640"/>
            <a:ext cx="1942920" cy="232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95640" y="-315360"/>
            <a:ext cx="7467120" cy="11426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s-ES" sz="3000">
                <a:solidFill>
                  <a:srgbClr val="424456"/>
                </a:solidFill>
                <a:latin typeface="Century Schoolbook"/>
              </a:rPr>
              <a:t>Creación de apk de prueba (VI)</a:t>
            </a:r>
            <a:endParaRPr/>
          </a:p>
        </p:txBody>
      </p:sp>
      <p:pic>
        <p:nvPicPr>
          <p:cNvPr id="13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9640" y="836640"/>
            <a:ext cx="7848360" cy="5184360"/>
          </a:xfrm>
          <a:prstGeom prst="rect">
            <a:avLst/>
          </a:prstGeom>
          <a:ln w="9360">
            <a:noFill/>
          </a:ln>
        </p:spPr>
      </p:pic>
      <p:pic>
        <p:nvPicPr>
          <p:cNvPr id="135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11640" y="6165360"/>
            <a:ext cx="2847600" cy="1998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95640" y="188640"/>
            <a:ext cx="7467120" cy="11426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s-ES" sz="3000">
                <a:solidFill>
                  <a:srgbClr val="424456"/>
                </a:solidFill>
                <a:latin typeface="Century Schoolbook"/>
              </a:rPr>
              <a:t>Creación de apk de prueba (VI)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467640" y="1340640"/>
            <a:ext cx="7714800" cy="460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s-ES" sz="2400">
                <a:solidFill>
                  <a:srgbClr val="000000"/>
                </a:solidFill>
                <a:latin typeface="Century Schoolbook"/>
              </a:rPr>
              <a:t>Quinto paso. Prueba de la aplicación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8" name="video_demostrativo.mp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55640" y="1845000"/>
            <a:ext cx="3456000" cy="4733280"/>
          </a:xfrm>
          <a:prstGeom prst="rect">
            <a:avLst/>
          </a:prstGeom>
          <a:ln>
            <a:noFill/>
          </a:ln>
        </p:spPr>
      </p:pic>
      <p:sp>
        <p:nvSpPr>
          <p:cNvPr id="139" name="CustomShape 3"/>
          <p:cNvSpPr/>
          <p:nvPr/>
        </p:nvSpPr>
        <p:spPr>
          <a:xfrm>
            <a:off x="4284000" y="1845000"/>
            <a:ext cx="4104000" cy="45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s-ES" sz="2400">
                <a:solidFill>
                  <a:srgbClr val="000000"/>
                </a:solidFill>
                <a:latin typeface="Century Schoolbook"/>
              </a:rPr>
              <a:t>La aplicación reconoce números del 0-9. Si pones dos números consecutivos los suma automáticamente y da el resultado. Si pintas un espiral la aplicación termina.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s-ES" sz="2400">
                <a:solidFill>
                  <a:srgbClr val="000000"/>
                </a:solidFill>
                <a:latin typeface="Century Schoolbook"/>
              </a:rPr>
              <a:t>Enlace GITHUB</a:t>
            </a:r>
            <a:r>
              <a:rPr lang="es-ES" sz="2400">
                <a:solidFill>
                  <a:srgbClr val="000000"/>
                </a:solidFill>
                <a:latin typeface="Century Schoolbook"/>
              </a:rPr>
              <a:t>
</a:t>
            </a:r>
            <a:r>
              <a:rPr lang="es-ES" sz="2400" u="sng">
                <a:solidFill>
                  <a:srgbClr val="67afbd"/>
                </a:solidFill>
                <a:latin typeface="Century Schoolbook"/>
              </a:rPr>
              <a:t>https</a:t>
            </a:r>
            <a:r>
              <a:rPr lang="es-ES" sz="2400" u="sng">
                <a:solidFill>
                  <a:srgbClr val="67afbd"/>
                </a:solidFill>
                <a:latin typeface="Century Schoolbook"/>
              </a:rPr>
              <a:t>://</a:t>
            </a:r>
            <a:r>
              <a:rPr lang="es-ES" sz="2400" u="sng">
                <a:solidFill>
                  <a:srgbClr val="67afbd"/>
                </a:solidFill>
                <a:latin typeface="Century Schoolbook"/>
              </a:rPr>
              <a:t>github.com/Jick9536/NPI-P3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restart="whenNotActive" nodeType="interactiveSeq" fill="hold">
                <p:childTnLst>
                  <p:par>
                    <p:cTn id="23" fill="hold">
                      <p:stCondLst/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s-ES" sz="3000">
                <a:solidFill>
                  <a:srgbClr val="424456"/>
                </a:solidFill>
                <a:latin typeface="Century Schoolbook"/>
              </a:rPr>
              <a:t>Problemas encontrados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s-ES" sz="2400">
                <a:solidFill>
                  <a:srgbClr val="000000"/>
                </a:solidFill>
                <a:latin typeface="Century Schoolbook"/>
              </a:rPr>
              <a:t>La predicción por defecto 1.0 es muy baja hay que ajustarla bien para cada tipo de dispositivo si no se quiere que se reconozcan varios gestos simultáneamente.</a:t>
            </a:r>
            <a:r>
              <a:rPr lang="es-ES" sz="2400">
                <a:solidFill>
                  <a:srgbClr val="000000"/>
                </a:solidFill>
                <a:latin typeface="Century Schoolbook"/>
              </a:rPr>
              <a:t>
</a:t>
            </a:r>
            <a:r>
              <a:rPr lang="es-ES" sz="2400">
                <a:solidFill>
                  <a:srgbClr val="000000"/>
                </a:solidFill>
                <a:latin typeface="Century Schoolbook"/>
              </a:rPr>
              <a:t> 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s-ES" sz="2400">
                <a:solidFill>
                  <a:srgbClr val="000000"/>
                </a:solidFill>
                <a:latin typeface="Century Schoolbook"/>
              </a:rPr>
              <a:t>Los gestos tienen que hacerse en un solo trazo. Aunque gesture tool que permite hacer gestos múltiples a la hora de hacer el ejemplo sólo reconoce un solo trazo. Este problema debería poder solucionarse añadiendo  android:gestureStrokeType="multiple”</a:t>
            </a:r>
            <a:r>
              <a:rPr lang="es-ES" sz="2400">
                <a:solidFill>
                  <a:srgbClr val="000000"/>
                </a:solidFill>
                <a:latin typeface="Century Schoolbook"/>
              </a:rPr>
              <a:t>
</a:t>
            </a:r>
            <a:r>
              <a:rPr lang="es-ES" sz="2400">
                <a:solidFill>
                  <a:srgbClr val="000000"/>
                </a:solidFill>
                <a:latin typeface="Century Schoolbook"/>
              </a:rPr>
              <a:t>y android:fadeOffset="800"/ en el xml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755640" y="548640"/>
            <a:ext cx="7772040" cy="43416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s-ES" sz="2000">
                <a:solidFill>
                  <a:srgbClr val="424456"/>
                </a:solidFill>
                <a:latin typeface="Century Schoolbook"/>
              </a:rPr>
              <a:t>Ejemplos de uso de librería de gesture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683640" y="1052640"/>
            <a:ext cx="8136720" cy="20160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2200" u="sng">
                <a:solidFill>
                  <a:srgbClr val="0000ff"/>
                </a:solidFill>
                <a:latin typeface="Century Schoolbook"/>
              </a:rPr>
              <a:t>http://www.apksforandroid.com/back-button-gesture-launcher-1-5-apk/</a:t>
            </a:r>
            <a:endParaRPr/>
          </a:p>
          <a:p>
            <a:pPr>
              <a:lnSpc>
                <a:spcPct val="100000"/>
              </a:lnSpc>
            </a:pPr>
            <a:r>
              <a:rPr b="1" lang="es-ES" sz="2200" u="sng">
                <a:solidFill>
                  <a:srgbClr val="0000ff"/>
                </a:solidFill>
                <a:latin typeface="Century Schoolbook"/>
              </a:rPr>
              <a:t>http://www.1mobile.es/finger-gesture-launcher-38666.html</a:t>
            </a:r>
            <a:endParaRPr/>
          </a:p>
          <a:p>
            <a:pPr>
              <a:lnSpc>
                <a:spcPct val="100000"/>
              </a:lnSpc>
            </a:pPr>
            <a:r>
              <a:rPr b="1" lang="es-ES" sz="2200" u="sng">
                <a:solidFill>
                  <a:srgbClr val="0000ff"/>
                </a:solidFill>
                <a:latin typeface="Century Schoolbook"/>
              </a:rPr>
              <a:t>https://gitorious.org/g2l-gesture-launcher/g2l-gesture-launcher/source/8df977fa18e8ac761a4c0a4da3be41b3270d5bb1</a:t>
            </a:r>
            <a:endParaRPr/>
          </a:p>
          <a:p>
            <a:pPr>
              <a:lnSpc>
                <a:spcPct val="100000"/>
              </a:lnSpc>
            </a:pPr>
            <a:r>
              <a:rPr b="1" lang="es-ES" sz="2200">
                <a:solidFill>
                  <a:srgbClr val="000000"/>
                </a:solidFill>
                <a:latin typeface="Century Schoolbook"/>
              </a:rPr>
              <a:t>Gesture Search</a:t>
            </a:r>
            <a:r>
              <a:rPr b="1" lang="es-ES" sz="2200">
                <a:solidFill>
                  <a:srgbClr val="0000cc"/>
                </a:solidFill>
                <a:latin typeface="Century Schoolbook"/>
              </a:rPr>
              <a:t> </a:t>
            </a:r>
            <a:r>
              <a:rPr b="1" lang="es-ES" sz="2200" u="sng">
                <a:solidFill>
                  <a:srgbClr val="0000cc"/>
                </a:solidFill>
                <a:latin typeface="Century Schoolbook"/>
              </a:rPr>
              <a:t>http://www.youtube.com/watch?v=mW9r7hXi8mk</a:t>
            </a:r>
            <a:endParaRPr/>
          </a:p>
          <a:p>
            <a:pPr>
              <a:lnSpc>
                <a:spcPct val="100000"/>
              </a:lnSpc>
            </a:pPr>
            <a:r>
              <a:rPr b="1" lang="es-ES" sz="2200">
                <a:solidFill>
                  <a:srgbClr val="000000"/>
                </a:solidFill>
                <a:latin typeface="Century Schoolbook"/>
              </a:rPr>
              <a:t>Gesture  Launcher</a:t>
            </a:r>
            <a:r>
              <a:rPr b="1" lang="es-ES" sz="2200">
                <a:solidFill>
                  <a:srgbClr val="8b8b8b"/>
                </a:solidFill>
                <a:latin typeface="Century Schoolbook"/>
              </a:rPr>
              <a:t> </a:t>
            </a:r>
            <a:r>
              <a:rPr b="1" lang="es-ES" sz="2200" u="sng">
                <a:solidFill>
                  <a:srgbClr val="0000cc"/>
                </a:solidFill>
                <a:latin typeface="Century Schoolbook"/>
              </a:rPr>
              <a:t>https://gitorious.org/g2l-gesture-launcher/g2l-gesture </a:t>
            </a:r>
            <a:r>
              <a:rPr b="1" lang="es-ES" sz="2200" u="sng">
                <a:solidFill>
                  <a:srgbClr val="0000cc"/>
                </a:solidFill>
                <a:latin typeface="Century Schoolbook"/>
              </a:rPr>
              <a:t>launcher</a:t>
            </a:r>
            <a:r>
              <a:rPr b="1" lang="es-ES" sz="2200" u="sng">
                <a:solidFill>
                  <a:srgbClr val="0000cc"/>
                </a:solidFill>
                <a:latin typeface="Century Schoolbook"/>
              </a:rPr>
              <a:t>/</a:t>
            </a:r>
            <a:r>
              <a:rPr b="1" lang="es-ES" sz="2200" u="sng">
                <a:solidFill>
                  <a:srgbClr val="0000cc"/>
                </a:solidFill>
                <a:latin typeface="Century Schoolbook"/>
              </a:rPr>
              <a:t>source</a:t>
            </a:r>
            <a:r>
              <a:rPr b="1" lang="es-ES" sz="2200" u="sng">
                <a:solidFill>
                  <a:srgbClr val="0000cc"/>
                </a:solidFill>
                <a:latin typeface="Century Schoolbook"/>
              </a:rPr>
              <a:t>/8df977fa18e8ac761a4c0a4da3be41b3270d5bb1</a:t>
            </a:r>
            <a:r>
              <a:rPr b="1" lang="es-ES" sz="2200">
                <a:solidFill>
                  <a:srgbClr val="0000cc"/>
                </a:solidFill>
                <a:latin typeface="Century Schoolbook"/>
              </a:rPr>
              <a:t> </a:t>
            </a:r>
            <a:r>
              <a:rPr b="1" lang="es-ES" sz="2200" u="sng">
                <a:solidFill>
                  <a:srgbClr val="0000cc"/>
                </a:solidFill>
                <a:latin typeface="Century Schoolbook"/>
              </a:rPr>
              <a:t>http://www.youtube.com/watch?v=-lZazZPbaP8</a:t>
            </a:r>
            <a:endParaRPr/>
          </a:p>
          <a:p>
            <a:pPr>
              <a:lnSpc>
                <a:spcPct val="100000"/>
              </a:lnSpc>
            </a:pPr>
            <a:r>
              <a:rPr b="1" lang="es-ES" sz="2200">
                <a:solidFill>
                  <a:srgbClr val="000000"/>
                </a:solidFill>
                <a:latin typeface="Century Schoolbook"/>
              </a:rPr>
              <a:t> </a:t>
            </a:r>
            <a:r>
              <a:rPr b="1" lang="es-ES" sz="2200">
                <a:solidFill>
                  <a:srgbClr val="000000"/>
                </a:solidFill>
                <a:latin typeface="Century Schoolbook"/>
              </a:rPr>
              <a:t>Move’n Launch Lite</a:t>
            </a:r>
            <a:r>
              <a:rPr b="1" lang="es-ES" sz="2200">
                <a:solidFill>
                  <a:srgbClr val="424456"/>
                </a:solidFill>
                <a:latin typeface="Century Schoolbook"/>
              </a:rPr>
              <a:t> </a:t>
            </a:r>
            <a:r>
              <a:rPr b="1" lang="es-ES" sz="2200" u="sng">
                <a:solidFill>
                  <a:srgbClr val="000099"/>
                </a:solidFill>
                <a:latin typeface="Century Schoolbook"/>
              </a:rPr>
              <a:t>http://www.youtube.com/watch?v=V-jUvLj3J9E</a:t>
            </a:r>
            <a:endParaRPr/>
          </a:p>
          <a:p>
            <a:pPr>
              <a:lnSpc>
                <a:spcPct val="100000"/>
              </a:lnSpc>
            </a:pPr>
            <a:r>
              <a:rPr b="1" lang="es-ES" sz="2200">
                <a:solidFill>
                  <a:srgbClr val="000000"/>
                </a:solidFill>
                <a:latin typeface="Century Schoolbook"/>
              </a:rPr>
              <a:t>Sign</a:t>
            </a:r>
            <a:r>
              <a:rPr b="1" lang="es-ES" sz="2200">
                <a:solidFill>
                  <a:srgbClr val="424456"/>
                </a:solidFill>
                <a:latin typeface="Century Schoolbook"/>
              </a:rPr>
              <a:t>  </a:t>
            </a:r>
            <a:r>
              <a:rPr b="1" lang="es-ES" sz="2200" u="sng">
                <a:solidFill>
                  <a:srgbClr val="0000cc"/>
                </a:solidFill>
                <a:latin typeface="Century Schoolbook"/>
              </a:rPr>
              <a:t>https://www.youtube.com/watch?v=2QsyXtqVAEw#action=share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683640" y="3384000"/>
            <a:ext cx="8064360" cy="3312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s-ES" sz="1200" u="sng">
                <a:solidFill>
                  <a:srgbClr val="0000cc"/>
                </a:solidFill>
                <a:latin typeface="Century Schoolbook"/>
              </a:rPr>
              <a:t>http</a:t>
            </a:r>
            <a:r>
              <a:rPr b="1" lang="es-ES" sz="1200" u="sng">
                <a:solidFill>
                  <a:srgbClr val="0000cc"/>
                </a:solidFill>
                <a:latin typeface="Century Schoolbook"/>
              </a:rPr>
              <a:t>://</a:t>
            </a:r>
            <a:r>
              <a:rPr b="1" lang="es-ES" sz="1200" u="sng">
                <a:solidFill>
                  <a:srgbClr val="0000cc"/>
                </a:solidFill>
                <a:latin typeface="Century Schoolbook"/>
              </a:rPr>
              <a:t>www.techotopia.com/index.php/Implementing_Android_Custom_Gesture_Recognition_with_Android_Studio</a:t>
            </a:r>
            <a:endParaRPr/>
          </a:p>
          <a:p>
            <a:pPr>
              <a:lnSpc>
                <a:spcPct val="100000"/>
              </a:lnSpc>
            </a:pPr>
            <a:r>
              <a:rPr b="1" lang="es-ES" sz="1200" u="sng">
                <a:solidFill>
                  <a:srgbClr val="0000cc"/>
                </a:solidFill>
                <a:latin typeface="Century Schoolbook"/>
              </a:rPr>
              <a:t>http://</a:t>
            </a:r>
            <a:r>
              <a:rPr b="1" lang="es-ES" sz="1200" u="sng">
                <a:solidFill>
                  <a:srgbClr val="0000cc"/>
                </a:solidFill>
                <a:latin typeface="Century Schoolbook"/>
              </a:rPr>
              <a:t>developer.android.com/training/gestures/detector.html</a:t>
            </a:r>
            <a:endParaRPr/>
          </a:p>
          <a:p>
            <a:pPr>
              <a:lnSpc>
                <a:spcPct val="100000"/>
              </a:lnSpc>
            </a:pPr>
            <a:r>
              <a:rPr b="1" lang="es-ES" sz="1200" u="sng">
                <a:solidFill>
                  <a:srgbClr val="0000cc"/>
                </a:solidFill>
                <a:latin typeface="Century Schoolbook"/>
              </a:rPr>
              <a:t>http://</a:t>
            </a:r>
            <a:r>
              <a:rPr b="1" lang="es-ES" sz="1200" u="sng">
                <a:solidFill>
                  <a:srgbClr val="0000cc"/>
                </a:solidFill>
                <a:latin typeface="Century Schoolbook"/>
              </a:rPr>
              <a:t>developer.android.com/training/gestures/movement.html</a:t>
            </a:r>
            <a:endParaRPr/>
          </a:p>
          <a:p>
            <a:pPr>
              <a:lnSpc>
                <a:spcPct val="100000"/>
              </a:lnSpc>
            </a:pPr>
            <a:r>
              <a:rPr b="1" lang="es-ES" sz="1200" u="sng">
                <a:solidFill>
                  <a:srgbClr val="0000cc"/>
                </a:solidFill>
                <a:latin typeface="Century Schoolbook"/>
              </a:rPr>
              <a:t>http://</a:t>
            </a:r>
            <a:r>
              <a:rPr b="1" lang="es-ES" sz="1200" u="sng">
                <a:solidFill>
                  <a:srgbClr val="0000cc"/>
                </a:solidFill>
                <a:latin typeface="Century Schoolbook"/>
              </a:rPr>
              <a:t>developer.android.com/training/gestures/multi.html</a:t>
            </a:r>
            <a:endParaRPr/>
          </a:p>
          <a:p>
            <a:pPr>
              <a:lnSpc>
                <a:spcPct val="100000"/>
              </a:lnSpc>
            </a:pPr>
            <a:r>
              <a:rPr b="1" lang="es-ES" sz="1200" u="sng">
                <a:solidFill>
                  <a:srgbClr val="0000cc"/>
                </a:solidFill>
                <a:latin typeface="Century Schoolbook"/>
              </a:rPr>
              <a:t>http://</a:t>
            </a:r>
            <a:r>
              <a:rPr b="1" lang="es-ES" sz="1200" u="sng">
                <a:solidFill>
                  <a:srgbClr val="0000cc"/>
                </a:solidFill>
                <a:latin typeface="Century Schoolbook"/>
              </a:rPr>
              <a:t>developer.android.com/training/gestures/viewgroup.html</a:t>
            </a:r>
            <a:endParaRPr/>
          </a:p>
          <a:p>
            <a:pPr>
              <a:lnSpc>
                <a:spcPct val="100000"/>
              </a:lnSpc>
            </a:pPr>
            <a:r>
              <a:rPr lang="es-ES" sz="1200" u="sng">
                <a:solidFill>
                  <a:srgbClr val="0000cc"/>
                </a:solidFill>
                <a:latin typeface="Century Schoolbook"/>
              </a:rPr>
              <a:t>http://developer.android.com/reference/android/gesture/package-summary.html</a:t>
            </a:r>
            <a:endParaRPr/>
          </a:p>
          <a:p>
            <a:pPr>
              <a:lnSpc>
                <a:spcPct val="100000"/>
              </a:lnSpc>
            </a:pPr>
            <a:r>
              <a:rPr b="1" lang="es-ES" sz="1200" u="sng">
                <a:solidFill>
                  <a:srgbClr val="0000cc"/>
                </a:solidFill>
                <a:latin typeface="Century Schoolbook"/>
              </a:rPr>
              <a:t>https://nuevos-paradigmas-de-interaccion.wikispaces.com/Detecci%C3%B3n+de+patrones+en+Android+-+</a:t>
            </a:r>
            <a:r>
              <a:rPr b="1" lang="es-ES" sz="1200" u="sng">
                <a:solidFill>
                  <a:srgbClr val="0000cc"/>
                </a:solidFill>
                <a:latin typeface="Century Schoolbook"/>
              </a:rPr>
              <a:t>Gesture+Builder</a:t>
            </a:r>
            <a:endParaRPr/>
          </a:p>
          <a:p>
            <a:pPr>
              <a:lnSpc>
                <a:spcPct val="100000"/>
              </a:lnSpc>
            </a:pPr>
            <a:r>
              <a:rPr b="1" lang="es-ES" sz="1200" u="sng">
                <a:solidFill>
                  <a:srgbClr val="0000cc"/>
                </a:solidFill>
                <a:latin typeface="Century Schoolbook"/>
              </a:rPr>
              <a:t>http://</a:t>
            </a:r>
            <a:r>
              <a:rPr b="1" lang="es-ES" sz="1200" u="sng">
                <a:solidFill>
                  <a:srgbClr val="0000cc"/>
                </a:solidFill>
                <a:latin typeface="Century Schoolbook"/>
              </a:rPr>
              <a:t>nuevos-paradigmas-de-interaccion.wikispaces.com/file/view/PresentacionP3_Android_3Sensores.pdf/535961100/PresentacionP3_Android_3Sensores.pdf</a:t>
            </a:r>
            <a:endParaRPr/>
          </a:p>
          <a:p>
            <a:pPr>
              <a:lnSpc>
                <a:spcPct val="100000"/>
              </a:lnSpc>
            </a:pPr>
            <a:r>
              <a:rPr b="1" lang="es-ES" sz="1200" u="sng">
                <a:solidFill>
                  <a:srgbClr val="0000cc"/>
                </a:solidFill>
                <a:latin typeface="Century Schoolbook"/>
              </a:rPr>
              <a:t>https://androidresearch.wordpress.com/tag/gesture-builder</a:t>
            </a:r>
            <a:r>
              <a:rPr b="1" lang="es-ES" sz="1200" u="sng">
                <a:solidFill>
                  <a:srgbClr val="0000cc"/>
                </a:solidFill>
                <a:latin typeface="Century Schoolbook"/>
              </a:rPr>
              <a:t>/</a:t>
            </a:r>
            <a:endParaRPr/>
          </a:p>
          <a:p>
            <a:pPr>
              <a:lnSpc>
                <a:spcPct val="100000"/>
              </a:lnSpc>
            </a:pPr>
            <a:r>
              <a:rPr b="1" lang="es-ES" sz="1200" u="sng">
                <a:solidFill>
                  <a:srgbClr val="0000cc"/>
                </a:solidFill>
                <a:latin typeface="Century Schoolbook"/>
              </a:rPr>
              <a:t>http://</a:t>
            </a:r>
            <a:r>
              <a:rPr b="1" lang="es-ES" sz="1200" u="sng">
                <a:solidFill>
                  <a:srgbClr val="0000cc"/>
                </a:solidFill>
                <a:latin typeface="Century Schoolbook"/>
              </a:rPr>
              <a:t>www.androidcurso.com/index.php/tutoriales-android/36-unidad-5-entradas-en-android-teclado-pantalla-tactil-y-sensores/153-gestures</a:t>
            </a:r>
            <a:endParaRPr/>
          </a:p>
          <a:p>
            <a:pPr>
              <a:lnSpc>
                <a:spcPct val="100000"/>
              </a:lnSpc>
            </a:pPr>
            <a:r>
              <a:rPr b="1" lang="es-ES" sz="1200" u="sng">
                <a:solidFill>
                  <a:srgbClr val="0000cc"/>
                </a:solidFill>
                <a:latin typeface="Century Schoolbook"/>
              </a:rPr>
              <a:t>http://</a:t>
            </a:r>
            <a:r>
              <a:rPr b="1" lang="es-ES" sz="1200" u="sng">
                <a:solidFill>
                  <a:srgbClr val="0000cc"/>
                </a:solidFill>
                <a:latin typeface="Century Schoolbook"/>
              </a:rPr>
              <a:t>secretos-android.blogspot.com.es/2011/07/los-gestos-en-android.html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5" name="CustomShape 4"/>
          <p:cNvSpPr/>
          <p:nvPr/>
        </p:nvSpPr>
        <p:spPr>
          <a:xfrm>
            <a:off x="683640" y="2997000"/>
            <a:ext cx="7772040" cy="43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s-ES" sz="2000">
                <a:solidFill>
                  <a:srgbClr val="424456"/>
                </a:solidFill>
                <a:latin typeface="Century Schoolbook"/>
              </a:rPr>
              <a:t>Bibliografía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s-ES" sz="3000">
                <a:solidFill>
                  <a:srgbClr val="424456"/>
                </a:solidFill>
                <a:latin typeface="Century Schoolbook"/>
              </a:rPr>
              <a:t>Gestos personalizados 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s-ES" sz="2400">
                <a:solidFill>
                  <a:srgbClr val="000000"/>
                </a:solidFill>
                <a:latin typeface="Century Schoolbook"/>
              </a:rPr>
              <a:t>Surge por la necesidad de simplificación de interfaces en dispositivos android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s-ES" sz="2400">
                <a:solidFill>
                  <a:srgbClr val="000000"/>
                </a:solidFill>
                <a:latin typeface="Century Schoolbook"/>
              </a:rPr>
              <a:t>A partir de la SDK 1.6 (API 4) se incluye la librería Gesture. (android.gesture). Esta posibilita: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s-ES" sz="2100">
                <a:solidFill>
                  <a:srgbClr val="000000"/>
                </a:solidFill>
                <a:latin typeface="Century Schoolbook"/>
              </a:rPr>
              <a:t>Dibujar gestos nuevos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s-ES" sz="2100">
                <a:solidFill>
                  <a:srgbClr val="000000"/>
                </a:solidFill>
                <a:latin typeface="Century Schoolbook"/>
              </a:rPr>
              <a:t>Almacenar gestos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s-ES" sz="2100">
                <a:solidFill>
                  <a:srgbClr val="000000"/>
                </a:solidFill>
                <a:latin typeface="Century Schoolbook"/>
              </a:rPr>
              <a:t>Cargar gestos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s-ES" sz="2100">
                <a:solidFill>
                  <a:srgbClr val="000000"/>
                </a:solidFill>
                <a:latin typeface="Century Schoolbook"/>
              </a:rPr>
              <a:t>Reconocer gestos</a:t>
            </a:r>
            <a:r>
              <a:rPr lang="es-ES" sz="2100">
                <a:solidFill>
                  <a:srgbClr val="000000"/>
                </a:solidFill>
                <a:latin typeface="Century Schoolbook"/>
              </a:rPr>
              <a:t>
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2" descr=""/>
          <p:cNvPicPr/>
          <p:nvPr/>
        </p:nvPicPr>
        <p:blipFill>
          <a:blip r:embed="rId1"/>
          <a:stretch>
            <a:fillRect/>
          </a:stretch>
        </p:blipFill>
        <p:spPr>
          <a:xfrm rot="21354600">
            <a:off x="6444000" y="0"/>
            <a:ext cx="1808640" cy="1944000"/>
          </a:xfrm>
          <a:prstGeom prst="rect">
            <a:avLst/>
          </a:prstGeom>
          <a:ln>
            <a:noFill/>
          </a:ln>
        </p:spPr>
      </p:pic>
      <p:sp>
        <p:nvSpPr>
          <p:cNvPr id="112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s-ES" sz="3000">
                <a:solidFill>
                  <a:srgbClr val="424456"/>
                </a:solidFill>
                <a:latin typeface="Century Schoolbook"/>
              </a:rPr>
              <a:t>Gesture builder / tool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s-ES" sz="2400">
                <a:solidFill>
                  <a:srgbClr val="000000"/>
                </a:solidFill>
                <a:latin typeface="Century Schoolbook"/>
              </a:rPr>
              <a:t>El SDK de Android suministra una aplicación llamada Gesture Builder / Gesture Tool esta permite crear nuestros gestos personalizados </a:t>
            </a:r>
            <a:r>
              <a:rPr lang="es-ES" sz="2400" u="sng">
                <a:solidFill>
                  <a:srgbClr val="67afbd"/>
                </a:solidFill>
                <a:latin typeface="Century Schoolbook"/>
              </a:rPr>
              <a:t>https://play.google.com/store/apps/details?id=com.davemac327.gesture.tool&amp;hl=es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s-ES" sz="2400">
                <a:solidFill>
                  <a:srgbClr val="000000"/>
                </a:solidFill>
                <a:latin typeface="Century Schoolbook"/>
              </a:rPr>
              <a:t>Los gestos creados se guardan en fichero “gesture.txt” dentro de la tarjeta de memoria de nuestro dispositivo.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s-ES" sz="2400">
                <a:solidFill>
                  <a:srgbClr val="000000"/>
                </a:solidFill>
                <a:latin typeface="Century Schoolbook"/>
              </a:rPr>
              <a:t>Este archivo se incluirá dentro de nuestro nuevo proyecto haciendo una instancia a la librería GestureLibrary. De esta manera se podrá usar para buscar coincidencias con nuestros gestos personalizados.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s-ES" sz="3000">
                <a:solidFill>
                  <a:srgbClr val="424456"/>
                </a:solidFill>
                <a:latin typeface="Century Schoolbook"/>
              </a:rPr>
              <a:t>Creación de apk de prueba 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s-ES" sz="2400">
                <a:solidFill>
                  <a:srgbClr val="000000"/>
                </a:solidFill>
                <a:latin typeface="Century Schoolbook"/>
              </a:rPr>
              <a:t>Primer paso: Crear un aplicación vacía con eclipse. </a:t>
            </a:r>
            <a:r>
              <a:rPr lang="es-ES" sz="2000">
                <a:solidFill>
                  <a:srgbClr val="000000"/>
                </a:solidFill>
                <a:latin typeface="Century Schoolbook"/>
              </a:rPr>
              <a:t>File-&gt;New-&gt;Project-&gt;Android Application Project.</a:t>
            </a:r>
            <a:r>
              <a:rPr lang="es-ES" sz="2000">
                <a:solidFill>
                  <a:srgbClr val="000000"/>
                </a:solidFill>
                <a:latin typeface="Century Schoolbook"/>
              </a:rPr>
              <a:t>
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s-ES" sz="2100">
                <a:solidFill>
                  <a:srgbClr val="000000"/>
                </a:solidFill>
                <a:latin typeface="Century Schoolbook"/>
              </a:rPr>
              <a:t>Minimun Requiered SDK: API 7: Android 2.1 (Eclair)</a:t>
            </a:r>
            <a:endParaRPr/>
          </a:p>
          <a:p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s-ES" sz="2400">
                <a:solidFill>
                  <a:srgbClr val="000000"/>
                </a:solidFill>
                <a:latin typeface="Century Schoolbook"/>
              </a:rPr>
              <a:t>Segundo Paso: Creación e incorporación de gestos al proyecto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s-ES" sz="2100">
                <a:solidFill>
                  <a:srgbClr val="000000"/>
                </a:solidFill>
                <a:latin typeface="Century Schoolbook"/>
              </a:rPr>
              <a:t>Descargar Gesture Tool </a:t>
            </a:r>
            <a:r>
              <a:rPr lang="es-ES" sz="2100" u="sng">
                <a:solidFill>
                  <a:srgbClr val="67afbd"/>
                </a:solidFill>
                <a:latin typeface="Century Schoolbook"/>
              </a:rPr>
              <a:t>https://play.google.com/store/apps/details?id=com.davemac327.gesture.tool&amp;hl=es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220000" y="1628640"/>
            <a:ext cx="2741760" cy="4464000"/>
          </a:xfrm>
          <a:prstGeom prst="rect">
            <a:avLst/>
          </a:prstGeom>
          <a:ln>
            <a:noFill/>
          </a:ln>
        </p:spPr>
      </p:pic>
      <p:sp>
        <p:nvSpPr>
          <p:cNvPr id="117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s-ES" sz="3000">
                <a:solidFill>
                  <a:srgbClr val="424456"/>
                </a:solidFill>
                <a:latin typeface="Century Schoolbook"/>
              </a:rPr>
              <a:t>Creación de apk de prueba (II)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395640" y="2277000"/>
            <a:ext cx="4762440" cy="2692440"/>
          </a:xfrm>
          <a:prstGeom prst="rect">
            <a:avLst/>
          </a:prstGeom>
        </p:spPr>
        <p:txBody>
          <a:bodyPr lIns="90000" rIns="90000" tIns="45000" bIns="45000"/>
          <a:p>
            <a:pPr lvl="1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s-ES" sz="2100">
                <a:solidFill>
                  <a:srgbClr val="000000"/>
                </a:solidFill>
                <a:latin typeface="Century Schoolbook"/>
              </a:rPr>
              <a:t>Abrir y pulsar add gesture para añadir</a:t>
            </a:r>
            <a:r>
              <a:rPr lang="es-ES" sz="2100">
                <a:solidFill>
                  <a:srgbClr val="000000"/>
                </a:solidFill>
                <a:latin typeface="Century Schoolbook"/>
              </a:rPr>
              <a:t>
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s-ES" sz="2100">
                <a:solidFill>
                  <a:srgbClr val="000000"/>
                </a:solidFill>
                <a:latin typeface="Century Schoolbook"/>
              </a:rPr>
              <a:t>Arrastrar el dedo sobre la pantalla para definir la forma </a:t>
            </a:r>
            <a:r>
              <a:rPr lang="es-ES" sz="2100">
                <a:solidFill>
                  <a:srgbClr val="000000"/>
                </a:solidFill>
                <a:latin typeface="Century Schoolbook"/>
              </a:rPr>
              <a:t>
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s-ES" sz="2100">
                <a:solidFill>
                  <a:srgbClr val="000000"/>
                </a:solidFill>
                <a:latin typeface="Century Schoolbook"/>
              </a:rPr>
              <a:t>Nombrar forma y pulsar done. </a:t>
            </a:r>
            <a:endParaRPr/>
          </a:p>
          <a:p>
            <a:endParaRPr/>
          </a:p>
        </p:txBody>
      </p:sp>
      <p:sp>
        <p:nvSpPr>
          <p:cNvPr id="119" name="CustomShape 3"/>
          <p:cNvSpPr/>
          <p:nvPr/>
        </p:nvSpPr>
        <p:spPr>
          <a:xfrm>
            <a:off x="395640" y="4077000"/>
            <a:ext cx="7776360" cy="254844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s-ES" sz="3000">
                <a:solidFill>
                  <a:srgbClr val="424456"/>
                </a:solidFill>
                <a:latin typeface="Century Schoolbook"/>
              </a:rPr>
              <a:t>Creación de apk de prueba (III)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467640" y="1556640"/>
            <a:ext cx="4690440" cy="5184360"/>
          </a:xfrm>
          <a:prstGeom prst="rect">
            <a:avLst/>
          </a:prstGeom>
        </p:spPr>
        <p:txBody>
          <a:bodyPr lIns="90000" rIns="90000" tIns="45000" bIns="45000"/>
          <a:p>
            <a:pPr lvl="1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s-ES" sz="2100">
                <a:solidFill>
                  <a:srgbClr val="000000"/>
                </a:solidFill>
                <a:latin typeface="Century Schoolbook"/>
              </a:rPr>
              <a:t>Repite el proceso hasta tener todos los gestos que quieras.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2">
              <a:lnSpc>
                <a:spcPct val="100000"/>
              </a:lnSpc>
              <a:buSzPct val="60000"/>
              <a:buFont typeface="Wingdings" charset="2"/>
              <a:buChar char=""/>
            </a:pPr>
            <a:r>
              <a:rPr lang="es-ES">
                <a:solidFill>
                  <a:srgbClr val="000000"/>
                </a:solidFill>
                <a:latin typeface="Century Schoolbook"/>
              </a:rPr>
              <a:t>En nuestro caso hemos guardo un gesto por cada número 0-9 y un gesto para la salida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s-ES" sz="2100">
                <a:solidFill>
                  <a:srgbClr val="000000"/>
                </a:solidFill>
                <a:latin typeface="Century Schoolbook"/>
              </a:rPr>
              <a:t>Con el botón test puedes probar los gestos creados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s-ES" sz="2100">
                <a:solidFill>
                  <a:srgbClr val="000000"/>
                </a:solidFill>
                <a:latin typeface="Century Schoolbook"/>
              </a:rPr>
              <a:t>En sdcard/ se creara un fichero con nuestros gestos personalizados. “gesture.txt”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s-ES" sz="2100">
                <a:solidFill>
                  <a:srgbClr val="000000"/>
                </a:solidFill>
                <a:latin typeface="Century Schoolbook"/>
              </a:rPr>
              <a:t>Este fichero lo pasamos al proyecto guardandolo en la ruta:</a:t>
            </a:r>
            <a:endParaRPr/>
          </a:p>
          <a:p>
            <a:pPr lvl="2">
              <a:lnSpc>
                <a:spcPct val="100000"/>
              </a:lnSpc>
              <a:buSzPct val="60000"/>
              <a:buFont typeface="Wingdings" charset="2"/>
              <a:buChar char=""/>
            </a:pPr>
            <a:r>
              <a:rPr lang="es-ES">
                <a:solidFill>
                  <a:srgbClr val="000000"/>
                </a:solidFill>
                <a:latin typeface="Century Schoolbook"/>
              </a:rPr>
              <a:t>/res/raw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292000" y="1484640"/>
            <a:ext cx="2808000" cy="487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s-ES" sz="3000">
                <a:solidFill>
                  <a:srgbClr val="424456"/>
                </a:solidFill>
                <a:latin typeface="Century Schoolbook"/>
              </a:rPr>
              <a:t>Creación de apk de prueba (IV)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s-ES" sz="2400">
                <a:solidFill>
                  <a:srgbClr val="000000"/>
                </a:solidFill>
                <a:latin typeface="Century Schoolbook"/>
              </a:rPr>
              <a:t>Tercer paso: Inclusión de librerías en el proyecto.</a:t>
            </a:r>
            <a:r>
              <a:rPr lang="es-ES" sz="2400">
                <a:solidFill>
                  <a:srgbClr val="000000"/>
                </a:solidFill>
                <a:latin typeface="Century Schoolbook"/>
              </a:rPr>
              <a:t>
</a:t>
            </a:r>
            <a:r>
              <a:rPr lang="es-ES" sz="2400">
                <a:solidFill>
                  <a:srgbClr val="000000"/>
                </a:solidFill>
                <a:latin typeface="Century Schoolbook"/>
              </a:rPr>
              <a:t>(Main.Activity.java)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s-ES" sz="2100">
                <a:solidFill>
                  <a:srgbClr val="000000"/>
                </a:solidFill>
                <a:latin typeface="Century Schoolbook"/>
              </a:rPr>
              <a:t>Gesuture: todas las librerias asociadas con gestos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s-ES" sz="2100">
                <a:solidFill>
                  <a:srgbClr val="000000"/>
                </a:solidFill>
                <a:latin typeface="Century Schoolbook"/>
              </a:rPr>
              <a:t>GestureLibraries: Lectura y escritura de gestos y su manejo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s-ES" sz="2100">
                <a:solidFill>
                  <a:srgbClr val="000000"/>
                </a:solidFill>
                <a:latin typeface="Century Schoolbook"/>
              </a:rPr>
              <a:t>GestureLibrary: Cargar, crear gestos, determinar gesto introducido, secuencia de un gesto, etc.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s-ES" sz="2100">
                <a:solidFill>
                  <a:srgbClr val="000000"/>
                </a:solidFill>
                <a:latin typeface="Century Schoolbook"/>
              </a:rPr>
              <a:t>GestureOverlayViem: método OnGesturePermormedListener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s-ES" sz="2100">
                <a:solidFill>
                  <a:srgbClr val="000000"/>
                </a:solidFill>
                <a:latin typeface="Century Schoolbook"/>
              </a:rPr>
              <a:t> </a:t>
            </a:r>
            <a:r>
              <a:rPr lang="es-ES" sz="2100">
                <a:solidFill>
                  <a:srgbClr val="000000"/>
                </a:solidFill>
                <a:latin typeface="Century Schoolbook"/>
              </a:rPr>
              <a:t>Prediction: métodos probalisticos para la detección de gestos, patrones, orientaciones, etc.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s-ES" sz="2100">
                <a:solidFill>
                  <a:srgbClr val="000000"/>
                </a:solidFill>
                <a:latin typeface="Century Schoolbook"/>
              </a:rPr>
              <a:t>Mas info sobre las librerias: </a:t>
            </a:r>
            <a:r>
              <a:rPr lang="es-ES" sz="2100" u="sng">
                <a:solidFill>
                  <a:srgbClr val="67afbd"/>
                </a:solidFill>
                <a:latin typeface="Century Schoolbook"/>
              </a:rPr>
              <a:t>http://developer.android.com/reference/android/gesture/package-summary.html</a:t>
            </a:r>
            <a:r>
              <a:rPr lang="es-ES" sz="2100">
                <a:solidFill>
                  <a:srgbClr val="000000"/>
                </a:solidFill>
                <a:latin typeface="Century Schoolbook"/>
              </a:rPr>
              <a:t> 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5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43640" y="2421000"/>
            <a:ext cx="6696360" cy="1079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31640" y="2637000"/>
            <a:ext cx="5543280" cy="2980800"/>
          </a:xfrm>
          <a:prstGeom prst="rect">
            <a:avLst/>
          </a:prstGeom>
          <a:ln w="9360">
            <a:noFill/>
          </a:ln>
        </p:spPr>
      </p:pic>
      <p:sp>
        <p:nvSpPr>
          <p:cNvPr id="127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s-ES" sz="3000">
                <a:solidFill>
                  <a:srgbClr val="424456"/>
                </a:solidFill>
                <a:latin typeface="Century Schoolbook"/>
              </a:rPr>
              <a:t>Creación de apk de prueba (V)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7467120" cy="50688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s-ES" sz="2400">
                <a:solidFill>
                  <a:srgbClr val="000000"/>
                </a:solidFill>
                <a:latin typeface="Century Schoolbook"/>
              </a:rPr>
              <a:t>Cuarto paso: Definición de constructores y métodos en la aplicación.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s-ES" sz="2100">
                <a:solidFill>
                  <a:srgbClr val="000000"/>
                </a:solidFill>
                <a:latin typeface="Century Schoolbook"/>
              </a:rPr>
              <a:t>Res/layout/activity_main_activity2.xml</a:t>
            </a:r>
            <a:r>
              <a:rPr lang="es-ES" sz="2100">
                <a:solidFill>
                  <a:srgbClr val="000000"/>
                </a:solidFill>
                <a:latin typeface="Century Schoolbook"/>
              </a:rPr>
              <a:t>
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b="1" lang="es-ES" sz="2100">
                <a:solidFill>
                  <a:srgbClr val="000000"/>
                </a:solidFill>
                <a:latin typeface="Century Schoolbook"/>
              </a:rPr>
              <a:t> 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s-ES" sz="2100">
                <a:solidFill>
                  <a:srgbClr val="000000"/>
                </a:solidFill>
                <a:latin typeface="Century Schoolbook"/>
              </a:rPr>
              <a:t>Tenemos un</a:t>
            </a:r>
            <a:r>
              <a:rPr i="1" lang="es-ES" sz="2100">
                <a:solidFill>
                  <a:srgbClr val="000000"/>
                </a:solidFill>
                <a:latin typeface="Century Schoolbook"/>
              </a:rPr>
              <a:t>layout</a:t>
            </a:r>
            <a:r>
              <a:rPr lang="es-ES" sz="2100">
                <a:solidFill>
                  <a:srgbClr val="000000"/>
                </a:solidFill>
                <a:latin typeface="Century Schoolbook"/>
              </a:rPr>
              <a:t>  formado por un LinearLayout que contiene: un TextView con un título y un GestureOverlayView para la salida del programa. GestureStrokeType permite varios trazos y fadeoffset es el tiempo entre gestos multiples.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s-ES" sz="3000">
                <a:solidFill>
                  <a:srgbClr val="424456"/>
                </a:solidFill>
                <a:latin typeface="Century Schoolbook"/>
              </a:rPr>
              <a:t>Creación de apk de prueba (VI)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457200" y="1600200"/>
            <a:ext cx="7858800" cy="4996800"/>
          </a:xfrm>
          <a:prstGeom prst="rect">
            <a:avLst/>
          </a:prstGeom>
        </p:spPr>
        <p:txBody>
          <a:bodyPr lIns="90000" rIns="90000" tIns="45000" bIns="45000"/>
          <a:p>
            <a:pPr lvl="1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s-ES" sz="2100">
                <a:solidFill>
                  <a:srgbClr val="000000"/>
                </a:solidFill>
                <a:latin typeface="Century Schoolbook"/>
              </a:rPr>
              <a:t>Modificaciones en main src/MainActivity2.java</a:t>
            </a:r>
            <a:endParaRPr/>
          </a:p>
          <a:p>
            <a:endParaRPr/>
          </a:p>
          <a:p>
            <a:r>
              <a:rPr lang="es-ES" sz="2100">
                <a:solidFill>
                  <a:srgbClr val="000000"/>
                </a:solidFill>
                <a:latin typeface="Century Schoolbook"/>
              </a:rPr>
              <a:t>…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131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55640" y="2133000"/>
            <a:ext cx="6305040" cy="304560"/>
          </a:xfrm>
          <a:prstGeom prst="rect">
            <a:avLst/>
          </a:prstGeom>
          <a:ln w="9360">
            <a:noFill/>
          </a:ln>
        </p:spPr>
      </p:pic>
      <p:pic>
        <p:nvPicPr>
          <p:cNvPr id="132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27640" y="2709000"/>
            <a:ext cx="7086240" cy="34380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