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5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1" r:id="rId16"/>
    <p:sldId id="279" r:id="rId17"/>
    <p:sldId id="272" r:id="rId18"/>
    <p:sldId id="273" r:id="rId19"/>
    <p:sldId id="296" r:id="rId20"/>
    <p:sldId id="274" r:id="rId21"/>
    <p:sldId id="280" r:id="rId22"/>
    <p:sldId id="276" r:id="rId23"/>
    <p:sldId id="292" r:id="rId24"/>
    <p:sldId id="277" r:id="rId25"/>
    <p:sldId id="293" r:id="rId26"/>
    <p:sldId id="278" r:id="rId27"/>
    <p:sldId id="286" r:id="rId28"/>
    <p:sldId id="294" r:id="rId29"/>
    <p:sldId id="295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7078-EDD5-49AA-9C60-77E827B55B77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BE12-12C6-4106-9BA7-F3A2CE311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8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62E6-2CAA-4B4E-9E3A-D367B24CBC98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0F9-FC42-4D01-9C74-7C8859140A8A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1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78F7-9AC2-4224-BF3B-6C64E421E84C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4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FD25-5DCC-49D6-92DB-A759568FCAF3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95E4-BFB6-46B5-9527-494B9A69A66F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6435-F7B5-4B12-9FB9-F809AEBC3C89}" type="datetime1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2AB-1F9A-4B5D-8BB7-EA5076D4A681}" type="datetime1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6827-1987-4AEA-851E-F1C9AC3F883C}" type="datetime1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1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F7B2-2DE0-47B1-B8A2-9E7C8A664253}" type="datetime1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817A-311B-489A-B501-475FBC8DA549}" type="datetime1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89D5-B240-4FFD-ADE0-2D01F41F215F}" type="datetime1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4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D19-AC4D-416A-8150-4F3AA1D9DF5E}" type="datetime1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DECB-BA08-4FB3-8343-7B5CCBA2E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rz3_FDVt9e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en-GB" dirty="0" err="1" smtClean="0"/>
              <a:t>Tidyverse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923" y="3933056"/>
            <a:ext cx="6400800" cy="1752600"/>
          </a:xfrm>
        </p:spPr>
        <p:txBody>
          <a:bodyPr/>
          <a:lstStyle/>
          <a:p>
            <a:r>
              <a:rPr lang="en-GB" dirty="0" smtClean="0"/>
              <a:t>Introduction to tidy data and managing multiple models</a:t>
            </a:r>
            <a:endParaRPr lang="en-GB" dirty="0"/>
          </a:p>
        </p:txBody>
      </p:sp>
      <p:pic>
        <p:nvPicPr>
          <p:cNvPr id="1026" name="Picture 2" descr="C:\Data Analytics\Website\hex_a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74" y="533264"/>
            <a:ext cx="9338394" cy="16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949280"/>
            <a:ext cx="387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Köln R User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meetup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14 Oct 2016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 - </a:t>
            </a:r>
            <a:r>
              <a:rPr lang="en-GB" dirty="0" err="1" smtClean="0"/>
              <a:t>Tidyr</a:t>
            </a:r>
            <a:r>
              <a:rPr lang="en-GB" dirty="0" smtClean="0"/>
              <a:t> and </a:t>
            </a:r>
            <a:r>
              <a:rPr lang="en-GB" dirty="0" err="1" smtClean="0"/>
              <a:t>Dplyr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829619" cy="435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430475"/>
            <a:ext cx="473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Rstudio</a:t>
            </a:r>
            <a:r>
              <a:rPr lang="en-GB" dirty="0" smtClean="0"/>
              <a:t> Data Wrangling </a:t>
            </a:r>
            <a:r>
              <a:rPr lang="en-GB" dirty="0" err="1" smtClean="0"/>
              <a:t>Cheatsheet</a:t>
            </a:r>
            <a:r>
              <a:rPr lang="en-GB" dirty="0" smtClean="0"/>
              <a:t> (page 1 of 2)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2244928"/>
            <a:ext cx="1872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Also available for: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Base 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Advanced 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Data 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Devtools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g</a:t>
            </a:r>
            <a:r>
              <a:rPr lang="en-GB" dirty="0" smtClean="0"/>
              <a:t>gplot2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 Markdown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Regular Expressions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Rstudio</a:t>
            </a:r>
            <a:r>
              <a:rPr lang="en-GB" dirty="0" smtClean="0"/>
              <a:t> IDE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Shiny</a:t>
            </a:r>
          </a:p>
          <a:p>
            <a:endParaRPr lang="en-GB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 - </a:t>
            </a:r>
            <a:r>
              <a:rPr lang="en-GB" dirty="0" err="1" smtClean="0"/>
              <a:t>Purrr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GB" i="1" dirty="0"/>
              <a:t>Make your pure functions </a:t>
            </a:r>
            <a:r>
              <a:rPr lang="en-GB" i="1" dirty="0" smtClean="0"/>
              <a:t>purr </a:t>
            </a:r>
            <a:r>
              <a:rPr lang="en-GB" i="1" dirty="0"/>
              <a:t>with the '</a:t>
            </a:r>
            <a:r>
              <a:rPr lang="en-GB" i="1" dirty="0" err="1"/>
              <a:t>purrr</a:t>
            </a:r>
            <a:r>
              <a:rPr lang="en-GB" i="1" dirty="0"/>
              <a:t>' package. </a:t>
            </a:r>
            <a:r>
              <a:rPr lang="en-GB" i="1" dirty="0" smtClean="0"/>
              <a:t>This package </a:t>
            </a:r>
            <a:r>
              <a:rPr lang="en-GB" i="1" dirty="0"/>
              <a:t>completes R's functional programming tools with missing </a:t>
            </a:r>
            <a:r>
              <a:rPr lang="en-GB" i="1" dirty="0" smtClean="0"/>
              <a:t>features present </a:t>
            </a:r>
            <a:r>
              <a:rPr lang="en-GB" i="1" dirty="0"/>
              <a:t>in other programming languages</a:t>
            </a:r>
            <a:r>
              <a:rPr lang="en-GB" i="1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map is like </a:t>
            </a:r>
            <a:r>
              <a:rPr lang="en-GB" dirty="0" err="1" smtClean="0"/>
              <a:t>lapply</a:t>
            </a:r>
            <a:r>
              <a:rPr lang="en-GB" dirty="0" smtClean="0"/>
              <a:t>, but more </a:t>
            </a:r>
            <a:r>
              <a:rPr lang="en-GB" dirty="0"/>
              <a:t>consistent, </a:t>
            </a:r>
            <a:r>
              <a:rPr lang="en-GB" dirty="0" smtClean="0"/>
              <a:t>with handy </a:t>
            </a:r>
            <a:r>
              <a:rPr lang="en-GB" dirty="0"/>
              <a:t>helpers, and more </a:t>
            </a:r>
            <a:r>
              <a:rPr lang="en-GB" dirty="0" smtClean="0"/>
              <a:t>tools.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400050" lvl="1" indent="0">
              <a:buNone/>
            </a:pPr>
            <a:r>
              <a:rPr lang="en-GB" i="1" dirty="0" smtClean="0"/>
              <a:t>map</a:t>
            </a:r>
            <a:r>
              <a:rPr lang="en-GB" i="1" dirty="0"/>
              <a:t>() returns a list or a data frame; </a:t>
            </a:r>
            <a:r>
              <a:rPr lang="en-GB" i="1" dirty="0" err="1"/>
              <a:t>map_lgl</a:t>
            </a:r>
            <a:r>
              <a:rPr lang="en-GB" i="1" dirty="0"/>
              <a:t>(), </a:t>
            </a:r>
            <a:r>
              <a:rPr lang="en-GB" i="1" dirty="0" err="1"/>
              <a:t>map_int</a:t>
            </a:r>
            <a:r>
              <a:rPr lang="en-GB" i="1" dirty="0"/>
              <a:t>(), </a:t>
            </a:r>
            <a:r>
              <a:rPr lang="en-GB" i="1" dirty="0" err="1"/>
              <a:t>map_dbl</a:t>
            </a:r>
            <a:r>
              <a:rPr lang="en-GB" i="1" dirty="0"/>
              <a:t>() and </a:t>
            </a:r>
            <a:r>
              <a:rPr lang="en-GB" i="1" dirty="0" err="1"/>
              <a:t>map_chr</a:t>
            </a:r>
            <a:r>
              <a:rPr lang="en-GB" i="1" dirty="0"/>
              <a:t>() </a:t>
            </a:r>
            <a:r>
              <a:rPr lang="en-GB" i="1" dirty="0" smtClean="0"/>
              <a:t>return vectors </a:t>
            </a:r>
            <a:r>
              <a:rPr lang="en-GB" i="1" dirty="0"/>
              <a:t>of the corresponding type (or die trying); </a:t>
            </a:r>
            <a:r>
              <a:rPr lang="en-GB" i="1" dirty="0" err="1"/>
              <a:t>map_df</a:t>
            </a:r>
            <a:r>
              <a:rPr lang="en-GB" i="1" dirty="0"/>
              <a:t>() returns a data frame by </a:t>
            </a:r>
            <a:r>
              <a:rPr lang="en-GB" i="1" dirty="0" smtClean="0"/>
              <a:t>row-binding the </a:t>
            </a:r>
            <a:r>
              <a:rPr lang="en-GB" i="1" dirty="0"/>
              <a:t>individual elements.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map2</a:t>
            </a:r>
            <a:r>
              <a:rPr lang="en-GB" dirty="0"/>
              <a:t>(), and </a:t>
            </a:r>
            <a:r>
              <a:rPr lang="en-GB" dirty="0" err="1"/>
              <a:t>pmap</a:t>
            </a:r>
            <a:r>
              <a:rPr lang="en-GB" dirty="0"/>
              <a:t>() for looping </a:t>
            </a:r>
            <a:r>
              <a:rPr lang="en-GB" dirty="0" smtClean="0"/>
              <a:t>across </a:t>
            </a:r>
            <a:r>
              <a:rPr lang="en-GB" dirty="0"/>
              <a:t>multiple items.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Multiple Models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244661" cy="140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3188" y="1539265"/>
            <a:ext cx="46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Gapminder</a:t>
            </a:r>
            <a:r>
              <a:rPr lang="en-GB" dirty="0" smtClean="0"/>
              <a:t> data (from </a:t>
            </a:r>
            <a:r>
              <a:rPr lang="en-GB" dirty="0" err="1" smtClean="0"/>
              <a:t>gapminder</a:t>
            </a:r>
            <a:r>
              <a:rPr lang="en-GB" dirty="0" smtClean="0"/>
              <a:t> package)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69" y="2204864"/>
            <a:ext cx="4004219" cy="282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90659"/>
            <a:ext cx="4248472" cy="153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6287" y="5446965"/>
            <a:ext cx="44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Plotting multiple models. Sure.</a:t>
            </a:r>
            <a:br>
              <a:rPr lang="en-GB" dirty="0" smtClean="0"/>
            </a:br>
            <a:r>
              <a:rPr lang="en-GB" dirty="0" smtClean="0"/>
              <a:t>But that is not managing multiple models!</a:t>
            </a:r>
            <a:endParaRPr lang="en-GB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Multiple Models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19256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Managing is not doing something new, it is doing something you already did in a new way which improves your work. To actually manage multiple models we will turn to the following functions: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1800" dirty="0" smtClean="0"/>
              <a:t>See </a:t>
            </a:r>
            <a:r>
              <a:rPr lang="en-GB" sz="1800" dirty="0" smtClean="0">
                <a:hlinkClick r:id="rId2"/>
              </a:rPr>
              <a:t>www.youtube.com/watch?v=rz3_FDVt9eg</a:t>
            </a:r>
            <a:endParaRPr lang="en-GB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95736" y="3429000"/>
            <a:ext cx="49685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group_by</a:t>
            </a:r>
            <a:r>
              <a:rPr lang="en-GB" sz="2400" dirty="0" smtClean="0"/>
              <a:t> (</a:t>
            </a:r>
            <a:r>
              <a:rPr lang="en-GB" sz="2400" dirty="0" err="1" smtClean="0"/>
              <a:t>dplyr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nest (</a:t>
            </a:r>
            <a:r>
              <a:rPr lang="en-GB" sz="2400" dirty="0" err="1" smtClean="0"/>
              <a:t>tidyr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mutate (</a:t>
            </a:r>
            <a:r>
              <a:rPr lang="en-GB" sz="2400" dirty="0" err="1" smtClean="0"/>
              <a:t>dplyr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map (</a:t>
            </a:r>
            <a:r>
              <a:rPr lang="en-GB" sz="2400" dirty="0" err="1" smtClean="0"/>
              <a:t>purrr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t</a:t>
            </a:r>
            <a:r>
              <a:rPr lang="en-GB" sz="2400" dirty="0" smtClean="0"/>
              <a:t>idy, glance and augment (broom)</a:t>
            </a:r>
          </a:p>
          <a:p>
            <a:endParaRPr lang="en-GB" sz="16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Multiple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96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So what happened here? And what is so 'managing' about this?</a:t>
            </a:r>
            <a:endParaRPr lang="en-GB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25" y="1837901"/>
            <a:ext cx="6949691" cy="116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8784"/>
            <a:ext cx="7267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err="1" smtClean="0"/>
              <a:t>group_by</a:t>
            </a:r>
            <a:r>
              <a:rPr lang="en-GB" dirty="0" smtClean="0"/>
              <a:t> and nest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4900"/>
            <a:ext cx="6840760" cy="22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58112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</a:t>
            </a:r>
            <a:r>
              <a:rPr lang="en-GB" dirty="0" err="1" smtClean="0"/>
              <a:t>roup_by</a:t>
            </a:r>
            <a:r>
              <a:rPr lang="en-GB" dirty="0" smtClean="0"/>
              <a:t> is well known in combination with summarise and mutate. It groups a data frame according to the levels of a factor variable.</a:t>
            </a:r>
          </a:p>
          <a:p>
            <a:endParaRPr lang="en-GB" dirty="0"/>
          </a:p>
          <a:p>
            <a:r>
              <a:rPr lang="en-GB" dirty="0" smtClean="0"/>
              <a:t>The nest function takes all the data of each group into data frames. And stores all grouped data frames together in a list that makes a new variable called Data.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err="1" smtClean="0"/>
              <a:t>group_by</a:t>
            </a:r>
            <a:r>
              <a:rPr lang="en-GB" dirty="0" smtClean="0"/>
              <a:t> and nest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7" y="3609206"/>
            <a:ext cx="5962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586542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7" y="1630726"/>
            <a:ext cx="44386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9930"/>
            <a:ext cx="3460563" cy="137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 </a:t>
            </a:r>
            <a:br>
              <a:rPr lang="en-GB" dirty="0" smtClean="0"/>
            </a:br>
            <a:r>
              <a:rPr lang="en-GB" dirty="0" smtClean="0"/>
              <a:t>mutate and map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780928"/>
            <a:ext cx="66770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2" y="3933056"/>
            <a:ext cx="7391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926001"/>
            <a:ext cx="661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Mutate </a:t>
            </a:r>
            <a:r>
              <a:rPr lang="en-GB" dirty="0"/>
              <a:t>adds new variables and preserves </a:t>
            </a:r>
            <a:r>
              <a:rPr lang="en-GB" dirty="0" smtClean="0"/>
              <a:t>existing.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Map loops over elements and applies a function on each element.</a:t>
            </a:r>
            <a:endParaRPr lang="en-GB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 </a:t>
            </a:r>
            <a:br>
              <a:rPr lang="en-GB" dirty="0" smtClean="0"/>
            </a:br>
            <a:r>
              <a:rPr lang="en-GB" dirty="0" smtClean="0"/>
              <a:t>tidy, augment and glance (broom)</a:t>
            </a:r>
            <a:endParaRPr lang="en-GB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18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493061" cy="457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22" y="3284984"/>
            <a:ext cx="3278645" cy="21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8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 </a:t>
            </a:r>
            <a:br>
              <a:rPr lang="en-GB" dirty="0" smtClean="0"/>
            </a:br>
            <a:r>
              <a:rPr lang="en-GB" dirty="0" smtClean="0"/>
              <a:t>tidy, augment and glance (broom)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47" y="1600200"/>
            <a:ext cx="8686799" cy="4171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The broom package has three functions that create </a:t>
            </a:r>
            <a:r>
              <a:rPr lang="en-GB" sz="1800" dirty="0" smtClean="0"/>
              <a:t>tidy </a:t>
            </a:r>
            <a:r>
              <a:rPr lang="en-GB" sz="1800" dirty="0" smtClean="0"/>
              <a:t>data from </a:t>
            </a:r>
            <a:r>
              <a:rPr lang="en-GB" sz="1800" dirty="0" smtClean="0"/>
              <a:t>model results.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tidy</a:t>
            </a:r>
            <a:r>
              <a:rPr lang="en-GB" sz="1800" dirty="0"/>
              <a:t>: component level statistics (one row per estimated parameter, cluster, etc</a:t>
            </a:r>
            <a:r>
              <a:rPr lang="en-GB" sz="1800" dirty="0" smtClean="0"/>
              <a:t>.)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augment</a:t>
            </a:r>
            <a:r>
              <a:rPr lang="en-GB" sz="1800" dirty="0"/>
              <a:t>: observation level statistics (one row per original data, residuals, fits, assigned cluster, etc</a:t>
            </a:r>
            <a:r>
              <a:rPr lang="en-GB" sz="1800" dirty="0" smtClean="0"/>
              <a:t>.)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000" dirty="0"/>
          </a:p>
          <a:p>
            <a:r>
              <a:rPr lang="en-GB" sz="1800" dirty="0" smtClean="0"/>
              <a:t>glance</a:t>
            </a:r>
            <a:r>
              <a:rPr lang="en-GB" sz="1800" dirty="0"/>
              <a:t>: </a:t>
            </a:r>
            <a:r>
              <a:rPr lang="en-GB" sz="1800" dirty="0" smtClean="0"/>
              <a:t>model </a:t>
            </a:r>
            <a:r>
              <a:rPr lang="en-GB" sz="1800" dirty="0"/>
              <a:t>level statistics (one row per model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7582"/>
            <a:ext cx="6391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1842"/>
            <a:ext cx="8686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805264"/>
            <a:ext cx="8996701" cy="35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 </a:t>
            </a:r>
            <a:br>
              <a:rPr lang="en-GB" dirty="0" smtClean="0"/>
            </a:br>
            <a:r>
              <a:rPr lang="en-GB" dirty="0" smtClean="0"/>
              <a:t>tidy, augment and glance (broom)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66925"/>
            <a:ext cx="73247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897149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 </a:t>
            </a:r>
            <a:br>
              <a:rPr lang="en-GB" dirty="0" smtClean="0"/>
            </a:br>
            <a:r>
              <a:rPr lang="en-GB" dirty="0" smtClean="0"/>
              <a:t>tidy, augment and glance (broom)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00" y="1679235"/>
            <a:ext cx="47148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77" y="2536485"/>
            <a:ext cx="5515719" cy="388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dirty="0" smtClean="0"/>
              <a:t>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So </a:t>
            </a:r>
            <a:r>
              <a:rPr lang="en-GB" dirty="0"/>
              <a:t>far there was just one model. What’s multiple about it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column, next model. This is great because it means you can keep different models </a:t>
            </a:r>
            <a:r>
              <a:rPr lang="en-GB" dirty="0" smtClean="0"/>
              <a:t>structured</a:t>
            </a:r>
            <a:r>
              <a:rPr lang="en-GB" dirty="0"/>
              <a:t>. You can’t mix up your models.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38375"/>
            <a:ext cx="7439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89040"/>
            <a:ext cx="9022458" cy="11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dirty="0" smtClean="0"/>
              <a:t> Models</a:t>
            </a: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3816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38862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Managing Multiple Models</a:t>
            </a:r>
            <a:br>
              <a:rPr lang="en-GB" sz="4000" dirty="0" smtClean="0"/>
            </a:br>
            <a:r>
              <a:rPr lang="en-GB" sz="4000" dirty="0" smtClean="0"/>
              <a:t>Learning Curves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Learning </a:t>
            </a:r>
            <a:r>
              <a:rPr lang="en-GB" dirty="0" smtClean="0"/>
              <a:t>curves are plots of training and </a:t>
            </a:r>
          </a:p>
          <a:p>
            <a:pPr marL="0" indent="0">
              <a:buNone/>
            </a:pPr>
            <a:r>
              <a:rPr lang="en-GB" dirty="0" smtClean="0"/>
              <a:t>cross validation error over training sample </a:t>
            </a:r>
          </a:p>
          <a:p>
            <a:pPr marL="0" indent="0">
              <a:buNone/>
            </a:pPr>
            <a:r>
              <a:rPr lang="en-GB" dirty="0" smtClean="0"/>
              <a:t>size.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training error is good and cross validation error is approaching, keep going. More data will </a:t>
            </a:r>
            <a:r>
              <a:rPr lang="en-GB" dirty="0" smtClean="0"/>
              <a:t>lower your </a:t>
            </a:r>
            <a:r>
              <a:rPr lang="en-GB" dirty="0"/>
              <a:t>cross validation error.</a:t>
            </a:r>
          </a:p>
          <a:p>
            <a:r>
              <a:rPr lang="en-GB" dirty="0" smtClean="0"/>
              <a:t>If </a:t>
            </a:r>
            <a:r>
              <a:rPr lang="en-GB" dirty="0"/>
              <a:t>training error is high, and cross validation is the same. Make your model more complex.</a:t>
            </a:r>
          </a:p>
          <a:p>
            <a:r>
              <a:rPr lang="en-GB" dirty="0" smtClean="0"/>
              <a:t>If training </a:t>
            </a:r>
            <a:r>
              <a:rPr lang="en-GB" dirty="0"/>
              <a:t>error is very low and cross validation doesn’t get anywhere near. Make your model simpler.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89080" y="2735227"/>
            <a:ext cx="5760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9080" y="2447195"/>
            <a:ext cx="5760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37152" y="2267138"/>
            <a:ext cx="218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Training error</a:t>
            </a:r>
            <a:endParaRPr lang="en-GB" sz="800" dirty="0"/>
          </a:p>
          <a:p>
            <a:r>
              <a:rPr lang="en-GB" dirty="0" smtClean="0"/>
              <a:t>Cross validation error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812212"/>
            <a:ext cx="1681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Learning Curves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0" y="1220630"/>
            <a:ext cx="2073694" cy="17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5" y="3140968"/>
            <a:ext cx="7552581" cy="194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smtClean="0"/>
              <a:t>Learning Curves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3888432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Generate data:</a:t>
            </a:r>
          </a:p>
          <a:p>
            <a:r>
              <a:rPr lang="en-GB" sz="2000" dirty="0" smtClean="0"/>
              <a:t>Random letters (A </a:t>
            </a:r>
            <a:r>
              <a:rPr lang="en-GB" sz="2000" dirty="0"/>
              <a:t>to </a:t>
            </a:r>
            <a:r>
              <a:rPr lang="en-GB" sz="2000" dirty="0" smtClean="0"/>
              <a:t>J) for X1</a:t>
            </a:r>
            <a:r>
              <a:rPr lang="en-GB" sz="2000" dirty="0"/>
              <a:t>, X2, and X3.</a:t>
            </a:r>
          </a:p>
          <a:p>
            <a:r>
              <a:rPr lang="en-GB" sz="2000" dirty="0"/>
              <a:t>y &lt;- 100 + </a:t>
            </a:r>
            <a:r>
              <a:rPr lang="en-GB" sz="2000" dirty="0" err="1"/>
              <a:t>ifelse</a:t>
            </a:r>
            <a:r>
              <a:rPr lang="en-GB" sz="2000" dirty="0"/>
              <a:t>(X1 == X2, 10, 0) + </a:t>
            </a:r>
            <a:r>
              <a:rPr lang="en-GB" sz="2000" dirty="0" err="1"/>
              <a:t>rnorm</a:t>
            </a:r>
            <a:r>
              <a:rPr lang="en-GB" sz="2000" dirty="0"/>
              <a:t>(N, </a:t>
            </a:r>
            <a:r>
              <a:rPr lang="en-GB" sz="2000" dirty="0" err="1"/>
              <a:t>sd</a:t>
            </a:r>
            <a:r>
              <a:rPr lang="en-GB" sz="2000" dirty="0"/>
              <a:t>=2)</a:t>
            </a:r>
          </a:p>
          <a:p>
            <a:r>
              <a:rPr lang="en-GB" sz="2000" dirty="0"/>
              <a:t>Example data is 100,000 </a:t>
            </a:r>
            <a:r>
              <a:rPr lang="en-GB" sz="2000" dirty="0" smtClean="0"/>
              <a:t>rows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Nest random samples of the </a:t>
            </a:r>
            <a:br>
              <a:rPr lang="en-GB" sz="2000" dirty="0" smtClean="0"/>
            </a:br>
            <a:r>
              <a:rPr lang="en-GB" sz="2000" dirty="0" smtClean="0"/>
              <a:t>data.</a:t>
            </a:r>
            <a:r>
              <a:rPr lang="en-GB" sz="2000" dirty="0"/>
              <a:t> </a:t>
            </a:r>
            <a:r>
              <a:rPr lang="en-GB" sz="2000" dirty="0" smtClean="0"/>
              <a:t>Unfortunately the data</a:t>
            </a:r>
            <a:br>
              <a:rPr lang="en-GB" sz="2000" dirty="0" smtClean="0"/>
            </a:br>
            <a:r>
              <a:rPr lang="en-GB" sz="2000" dirty="0" smtClean="0"/>
              <a:t>duplicates. </a:t>
            </a:r>
            <a:r>
              <a:rPr lang="en-GB" sz="2000" dirty="0"/>
              <a:t>You can also </a:t>
            </a:r>
            <a:r>
              <a:rPr lang="en-GB" sz="2000" dirty="0" smtClean="0"/>
              <a:t>use </a:t>
            </a:r>
            <a:br>
              <a:rPr lang="en-GB" sz="2000" dirty="0" smtClean="0"/>
            </a:br>
            <a:r>
              <a:rPr lang="en-GB" sz="2000" dirty="0" smtClean="0"/>
              <a:t>row </a:t>
            </a:r>
            <a:r>
              <a:rPr lang="en-GB" sz="2000" dirty="0"/>
              <a:t>indications, but I’m afraid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I </a:t>
            </a:r>
            <a:r>
              <a:rPr lang="en-GB" sz="2000" dirty="0"/>
              <a:t>will lose the data.</a:t>
            </a:r>
            <a:endParaRPr lang="en-GB" sz="20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01" y="1556792"/>
            <a:ext cx="418637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45458"/>
            <a:ext cx="5544616" cy="214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smtClean="0"/>
              <a:t>Learning Curves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14" y="3641276"/>
            <a:ext cx="83380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Train models:</a:t>
            </a:r>
          </a:p>
          <a:p>
            <a:r>
              <a:rPr lang="nn-NO" sz="2000" dirty="0" smtClean="0"/>
              <a:t>lm(data </a:t>
            </a:r>
            <a:r>
              <a:rPr lang="nn-NO" sz="2000" dirty="0"/>
              <a:t>= x, y ~ </a:t>
            </a:r>
            <a:r>
              <a:rPr lang="nn-NO" sz="2000" dirty="0" smtClean="0"/>
              <a:t>X1*X2*X3</a:t>
            </a:r>
            <a:r>
              <a:rPr lang="nn-NO" sz="2000" dirty="0"/>
              <a:t>) </a:t>
            </a:r>
            <a:endParaRPr lang="nn-NO" sz="2000" dirty="0" smtClean="0"/>
          </a:p>
          <a:p>
            <a:r>
              <a:rPr lang="nn-NO" sz="2000" dirty="0" smtClean="0"/>
              <a:t>lm(data </a:t>
            </a:r>
            <a:r>
              <a:rPr lang="nn-NO" sz="2000" dirty="0"/>
              <a:t>= x, y ~ X1*X3)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64896" cy="211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68" y="3501008"/>
            <a:ext cx="4824536" cy="305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smtClean="0"/>
              <a:t>Learning Curves - Applied</a:t>
            </a: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0908"/>
            <a:ext cx="7848872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Training several models on the </a:t>
            </a:r>
            <a:r>
              <a:rPr lang="en-GB" sz="2400" dirty="0" err="1" smtClean="0"/>
              <a:t>Kaggle</a:t>
            </a:r>
            <a:r>
              <a:rPr lang="en-GB" sz="2400" dirty="0" smtClean="0"/>
              <a:t> Digit Recogniser challenge:</a:t>
            </a:r>
          </a:p>
          <a:p>
            <a:pPr marL="0" indent="0">
              <a:buNone/>
            </a:pPr>
            <a:endParaRPr lang="en-GB" sz="1000" dirty="0" smtClean="0"/>
          </a:p>
          <a:p>
            <a:pPr marL="0" indent="0" algn="ctr">
              <a:buNone/>
            </a:pPr>
            <a:r>
              <a:rPr lang="en-GB" sz="2400" dirty="0" smtClean="0"/>
              <a:t>Learning curves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smtClean="0"/>
              <a:t>Learning Curves - Applied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This graph shows the cross validation accuracy of a model compared to how long it took to learn. Lines </a:t>
            </a:r>
            <a:r>
              <a:rPr lang="en-GB" sz="1800" dirty="0" smtClean="0"/>
              <a:t>that lie </a:t>
            </a:r>
            <a:r>
              <a:rPr lang="en-GB" sz="1800" dirty="0"/>
              <a:t>higher on the graph are more time efficient when learning, this might make a difference for you if </a:t>
            </a:r>
            <a:r>
              <a:rPr lang="en-GB" sz="1800" dirty="0" smtClean="0"/>
              <a:t>several models </a:t>
            </a:r>
            <a:r>
              <a:rPr lang="en-GB" sz="1800" dirty="0"/>
              <a:t>have equal </a:t>
            </a:r>
            <a:r>
              <a:rPr lang="en-GB" sz="1800" dirty="0" smtClean="0"/>
              <a:t>overall </a:t>
            </a:r>
            <a:r>
              <a:rPr lang="en-GB" sz="1800" dirty="0"/>
              <a:t>accuracy.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0" y="2636912"/>
            <a:ext cx="7848872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Managing Multiple Models</a:t>
            </a:r>
            <a:br>
              <a:rPr lang="en-GB" dirty="0" smtClean="0"/>
            </a:br>
            <a:r>
              <a:rPr lang="en-GB" dirty="0" smtClean="0"/>
              <a:t>Learning Curves - Applied</a:t>
            </a: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835292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Time it takes to train a model for the number of training samples used. From </a:t>
            </a:r>
            <a:r>
              <a:rPr lang="en-GB" sz="1800" dirty="0"/>
              <a:t>this data </a:t>
            </a:r>
            <a:r>
              <a:rPr lang="en-GB" sz="1800" dirty="0" smtClean="0"/>
              <a:t>I estimated that in 6 hours I </a:t>
            </a:r>
            <a:r>
              <a:rPr lang="en-GB" sz="1800" dirty="0"/>
              <a:t>could train </a:t>
            </a:r>
            <a:r>
              <a:rPr lang="en-GB" sz="1800" dirty="0" smtClean="0"/>
              <a:t>a </a:t>
            </a:r>
            <a:r>
              <a:rPr lang="en-GB" sz="1800" dirty="0" err="1" smtClean="0"/>
              <a:t>RandomForest</a:t>
            </a:r>
            <a:r>
              <a:rPr lang="en-GB" sz="1800" dirty="0" smtClean="0"/>
              <a:t> on </a:t>
            </a:r>
            <a:r>
              <a:rPr lang="en-GB" sz="1800" dirty="0"/>
              <a:t>about 5000 samples. </a:t>
            </a:r>
            <a:r>
              <a:rPr lang="en-GB" sz="1800" dirty="0" smtClean="0"/>
              <a:t>It turned out training 4907 samples </a:t>
            </a:r>
            <a:r>
              <a:rPr lang="en-GB" sz="1800" dirty="0"/>
              <a:t>took 6 hours and 11 minutes.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Tidy Data</a:t>
            </a:r>
          </a:p>
          <a:p>
            <a:r>
              <a:rPr lang="en-GB" dirty="0" smtClean="0"/>
              <a:t>Packages in the </a:t>
            </a:r>
            <a:r>
              <a:rPr lang="en-GB" dirty="0" err="1" smtClean="0"/>
              <a:t>Tidyverse</a:t>
            </a:r>
            <a:endParaRPr lang="en-GB" dirty="0" smtClean="0"/>
          </a:p>
          <a:p>
            <a:r>
              <a:rPr lang="en-GB" dirty="0" smtClean="0"/>
              <a:t>Managing Multiple Models</a:t>
            </a:r>
          </a:p>
          <a:p>
            <a:r>
              <a:rPr lang="en-GB" dirty="0" smtClean="0"/>
              <a:t>Learning Curves</a:t>
            </a:r>
          </a:p>
          <a:p>
            <a:r>
              <a:rPr lang="en-GB" dirty="0" smtClean="0"/>
              <a:t>Other bits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Multiple Other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Please note that this nested structured is useful for way more than just models. You </a:t>
            </a:r>
            <a:r>
              <a:rPr lang="en-GB" dirty="0"/>
              <a:t>can store anything in </a:t>
            </a:r>
            <a:r>
              <a:rPr lang="en-GB" dirty="0" smtClean="0"/>
              <a:t>those columns</a:t>
            </a:r>
            <a:r>
              <a:rPr lang="en-GB" dirty="0"/>
              <a:t>. The beauty is in keeping the right </a:t>
            </a:r>
            <a:r>
              <a:rPr lang="en-GB" dirty="0" smtClean="0"/>
              <a:t>subsets of data organised with the correct information.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</a:t>
            </a:r>
            <a:endParaRPr lang="en-GB" dirty="0"/>
          </a:p>
          <a:p>
            <a:r>
              <a:rPr lang="en-GB" dirty="0" smtClean="0"/>
              <a:t>summary statistics</a:t>
            </a:r>
            <a:endParaRPr lang="en-GB" dirty="0"/>
          </a:p>
          <a:p>
            <a:r>
              <a:rPr lang="en-GB" dirty="0" smtClean="0"/>
              <a:t>plots</a:t>
            </a:r>
            <a:endParaRPr lang="en-GB" dirty="0"/>
          </a:p>
          <a:p>
            <a:r>
              <a:rPr lang="en-GB" dirty="0" smtClean="0"/>
              <a:t>presentation </a:t>
            </a:r>
            <a:r>
              <a:rPr lang="en-GB" dirty="0"/>
              <a:t>slides</a:t>
            </a:r>
          </a:p>
          <a:p>
            <a:r>
              <a:rPr lang="en-GB" dirty="0" smtClean="0"/>
              <a:t>information </a:t>
            </a:r>
            <a:r>
              <a:rPr lang="en-GB" dirty="0"/>
              <a:t>text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941168"/>
            <a:ext cx="70866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 smtClean="0"/>
              <a:t>Some of my favourites:</a:t>
            </a:r>
          </a:p>
          <a:p>
            <a:pPr marL="0" indent="0">
              <a:buNone/>
            </a:pPr>
            <a:endParaRPr lang="en-GB" sz="2600" dirty="0" smtClean="0"/>
          </a:p>
          <a:p>
            <a:r>
              <a:rPr lang="en-GB" sz="2600" dirty="0" err="1" smtClean="0"/>
              <a:t>Rstudio</a:t>
            </a:r>
            <a:r>
              <a:rPr lang="en-GB" sz="2600" dirty="0" smtClean="0"/>
              <a:t> </a:t>
            </a:r>
            <a:r>
              <a:rPr lang="en-GB" sz="2600" dirty="0" err="1" smtClean="0"/>
              <a:t>cheatsheets</a:t>
            </a:r>
            <a:endParaRPr lang="en-GB" sz="2600" dirty="0" smtClean="0"/>
          </a:p>
          <a:p>
            <a:r>
              <a:rPr lang="en-GB" sz="2600" dirty="0" smtClean="0"/>
              <a:t>Feather</a:t>
            </a:r>
          </a:p>
          <a:p>
            <a:r>
              <a:rPr lang="en-GB" sz="2600" dirty="0" smtClean="0"/>
              <a:t>R Notebooks</a:t>
            </a:r>
          </a:p>
          <a:p>
            <a:r>
              <a:rPr lang="en-GB" sz="2600" dirty="0" smtClean="0"/>
              <a:t>Combine feather and R notebooks to use R and Python both</a:t>
            </a:r>
          </a:p>
          <a:p>
            <a:r>
              <a:rPr lang="en-GB" sz="2600" dirty="0" smtClean="0"/>
              <a:t>R for Data Science, Hadley Wickham's </a:t>
            </a:r>
            <a:r>
              <a:rPr lang="en-GB" sz="2600" dirty="0" err="1" smtClean="0"/>
              <a:t>upcomming</a:t>
            </a:r>
            <a:r>
              <a:rPr lang="en-GB" sz="2600" dirty="0" smtClean="0"/>
              <a:t> book</a:t>
            </a:r>
          </a:p>
          <a:p>
            <a:r>
              <a:rPr lang="en-GB" sz="2600" dirty="0" smtClean="0"/>
              <a:t>varianceexplained.org - David Robinson's Blogs</a:t>
            </a:r>
            <a:endParaRPr lang="en-GB" sz="2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Thank you for your time.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www.jiddualexander.com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info@jiddualexander.com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See the paper Tidy </a:t>
            </a:r>
            <a:r>
              <a:rPr lang="en-GB" sz="2400" dirty="0"/>
              <a:t>Data by Hadley Wickham in Journal of </a:t>
            </a:r>
            <a:r>
              <a:rPr lang="en-GB" sz="2400" dirty="0" smtClean="0"/>
              <a:t>Statistical </a:t>
            </a:r>
            <a:r>
              <a:rPr lang="en-GB" sz="2400" dirty="0"/>
              <a:t>Software (2014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Each </a:t>
            </a:r>
            <a:r>
              <a:rPr lang="en-GB" sz="2400" dirty="0"/>
              <a:t>variable forms a column</a:t>
            </a:r>
          </a:p>
          <a:p>
            <a:r>
              <a:rPr lang="en-GB" sz="2400" dirty="0" smtClean="0"/>
              <a:t>Each </a:t>
            </a:r>
            <a:r>
              <a:rPr lang="en-GB" sz="2400" dirty="0"/>
              <a:t>observation forms a row</a:t>
            </a:r>
          </a:p>
          <a:p>
            <a:r>
              <a:rPr lang="en-GB" sz="2400" dirty="0" smtClean="0"/>
              <a:t>Each </a:t>
            </a:r>
            <a:r>
              <a:rPr lang="en-GB" sz="2400" dirty="0"/>
              <a:t>type of observational unit forms a </a:t>
            </a:r>
            <a:r>
              <a:rPr lang="en-GB" sz="2400" dirty="0" smtClean="0"/>
              <a:t>table</a:t>
            </a:r>
          </a:p>
          <a:p>
            <a:endParaRPr lang="en-GB" sz="24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Data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9" y="4581128"/>
            <a:ext cx="47030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0" y="2204864"/>
            <a:ext cx="443509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844824"/>
            <a:ext cx="4997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Example of common untidy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r>
              <a:rPr lang="en-GB" b="1" dirty="0" smtClean="0"/>
              <a:t>Tidy it</a:t>
            </a:r>
          </a:p>
          <a:p>
            <a:r>
              <a:rPr lang="en-GB" dirty="0" smtClean="0"/>
              <a:t>I prefer to have only one column with a value. Instead of a dollar value and a quantity value  column 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20693" y="1844824"/>
            <a:ext cx="23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Resulting tidy data set</a:t>
            </a:r>
            <a:endParaRPr lang="en-GB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93" y="2202152"/>
            <a:ext cx="2995723" cy="39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en-GB" dirty="0" smtClean="0"/>
              <a:t>Tidy Data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26001"/>
            <a:ext cx="5688632" cy="438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1484784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gplot2 loves tidy data!</a:t>
            </a:r>
            <a:endParaRPr lang="en-GB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Tidyverse</a:t>
            </a:r>
            <a:r>
              <a:rPr lang="en-GB" dirty="0" smtClean="0"/>
              <a:t> Packages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b="1" dirty="0" smtClean="0"/>
              <a:t>Core packages</a:t>
            </a:r>
          </a:p>
          <a:p>
            <a:r>
              <a:rPr lang="en-GB" dirty="0" err="1" smtClean="0"/>
              <a:t>tidyverse</a:t>
            </a:r>
            <a:endParaRPr lang="en-GB" dirty="0"/>
          </a:p>
          <a:p>
            <a:r>
              <a:rPr lang="en-GB" dirty="0" err="1" smtClean="0"/>
              <a:t>tibble</a:t>
            </a:r>
            <a:endParaRPr lang="en-GB" dirty="0"/>
          </a:p>
          <a:p>
            <a:r>
              <a:rPr lang="en-GB" dirty="0" err="1" smtClean="0"/>
              <a:t>purrr</a:t>
            </a:r>
            <a:endParaRPr lang="en-GB" dirty="0"/>
          </a:p>
          <a:p>
            <a:r>
              <a:rPr lang="en-GB" dirty="0" err="1" smtClean="0"/>
              <a:t>tidyr</a:t>
            </a:r>
            <a:endParaRPr lang="en-GB" dirty="0"/>
          </a:p>
          <a:p>
            <a:r>
              <a:rPr lang="en-GB" dirty="0" err="1" smtClean="0"/>
              <a:t>dplyr</a:t>
            </a:r>
            <a:endParaRPr lang="en-GB" dirty="0"/>
          </a:p>
          <a:p>
            <a:r>
              <a:rPr lang="en-GB" dirty="0" err="1" smtClean="0"/>
              <a:t>readr</a:t>
            </a:r>
            <a:endParaRPr lang="en-GB" dirty="0"/>
          </a:p>
          <a:p>
            <a:r>
              <a:rPr lang="en-GB" dirty="0" smtClean="0"/>
              <a:t>ggplot2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b="1" dirty="0" smtClean="0"/>
              <a:t>Modelling</a:t>
            </a:r>
          </a:p>
          <a:p>
            <a:r>
              <a:rPr lang="en-GB" dirty="0" err="1" smtClean="0"/>
              <a:t>modelr</a:t>
            </a:r>
            <a:r>
              <a:rPr lang="en-GB" dirty="0" smtClean="0"/>
              <a:t> (modelling with pipeline)</a:t>
            </a:r>
          </a:p>
          <a:p>
            <a:r>
              <a:rPr lang="en-GB" dirty="0" smtClean="0"/>
              <a:t>broom (tidying models)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b="1" dirty="0" smtClean="0"/>
              <a:t>Also recommended</a:t>
            </a:r>
          </a:p>
          <a:p>
            <a:r>
              <a:rPr lang="en-GB" dirty="0" smtClean="0"/>
              <a:t>feather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b="1" dirty="0"/>
              <a:t>Vector </a:t>
            </a:r>
            <a:r>
              <a:rPr lang="en-GB" b="1" dirty="0" smtClean="0"/>
              <a:t>operations</a:t>
            </a:r>
            <a:endParaRPr lang="en-GB" b="1" dirty="0"/>
          </a:p>
          <a:p>
            <a:r>
              <a:rPr lang="en-GB" dirty="0" err="1" smtClean="0"/>
              <a:t>hms</a:t>
            </a:r>
            <a:r>
              <a:rPr lang="en-GB" dirty="0" smtClean="0"/>
              <a:t> </a:t>
            </a:r>
            <a:r>
              <a:rPr lang="en-GB" dirty="0"/>
              <a:t>(times)</a:t>
            </a:r>
          </a:p>
          <a:p>
            <a:r>
              <a:rPr lang="en-GB" dirty="0" err="1" smtClean="0"/>
              <a:t>stringr</a:t>
            </a:r>
            <a:r>
              <a:rPr lang="en-GB" dirty="0" smtClean="0"/>
              <a:t> </a:t>
            </a:r>
            <a:r>
              <a:rPr lang="en-GB" dirty="0"/>
              <a:t>(strings)</a:t>
            </a:r>
          </a:p>
          <a:p>
            <a:r>
              <a:rPr lang="en-GB" dirty="0" err="1" smtClean="0"/>
              <a:t>lubridate</a:t>
            </a:r>
            <a:r>
              <a:rPr lang="en-GB" dirty="0" smtClean="0"/>
              <a:t> </a:t>
            </a:r>
            <a:r>
              <a:rPr lang="en-GB" dirty="0"/>
              <a:t>(dates)</a:t>
            </a:r>
          </a:p>
          <a:p>
            <a:r>
              <a:rPr lang="en-GB" dirty="0" err="1" smtClean="0"/>
              <a:t>forcats</a:t>
            </a:r>
            <a:r>
              <a:rPr lang="en-GB" dirty="0" smtClean="0"/>
              <a:t> </a:t>
            </a:r>
            <a:r>
              <a:rPr lang="en-GB" dirty="0"/>
              <a:t>(factors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Data </a:t>
            </a:r>
            <a:r>
              <a:rPr lang="en-GB" b="1" dirty="0" smtClean="0"/>
              <a:t>import</a:t>
            </a:r>
            <a:endParaRPr lang="en-GB" b="1" dirty="0"/>
          </a:p>
          <a:p>
            <a:r>
              <a:rPr lang="en-GB" dirty="0" smtClean="0"/>
              <a:t>DBI </a:t>
            </a:r>
            <a:r>
              <a:rPr lang="en-GB" dirty="0"/>
              <a:t>(databases)</a:t>
            </a:r>
          </a:p>
          <a:p>
            <a:r>
              <a:rPr lang="en-GB" dirty="0" smtClean="0"/>
              <a:t>haven </a:t>
            </a:r>
            <a:r>
              <a:rPr lang="en-GB" dirty="0"/>
              <a:t>(SAS, SPSS, </a:t>
            </a:r>
            <a:r>
              <a:rPr lang="en-GB" dirty="0" err="1"/>
              <a:t>Stata</a:t>
            </a:r>
            <a:r>
              <a:rPr lang="en-GB" dirty="0"/>
              <a:t>)</a:t>
            </a:r>
          </a:p>
          <a:p>
            <a:r>
              <a:rPr lang="en-GB" dirty="0" err="1" smtClean="0"/>
              <a:t>httr</a:t>
            </a:r>
            <a:r>
              <a:rPr lang="en-GB" dirty="0" smtClean="0"/>
              <a:t> </a:t>
            </a:r>
            <a:r>
              <a:rPr lang="en-GB" dirty="0"/>
              <a:t>(APIs)</a:t>
            </a:r>
          </a:p>
          <a:p>
            <a:r>
              <a:rPr lang="en-GB" dirty="0" err="1" smtClean="0"/>
              <a:t>jsonlite</a:t>
            </a:r>
            <a:r>
              <a:rPr lang="en-GB" dirty="0" smtClean="0"/>
              <a:t> </a:t>
            </a:r>
            <a:r>
              <a:rPr lang="en-GB" dirty="0"/>
              <a:t>(JSON)</a:t>
            </a:r>
          </a:p>
          <a:p>
            <a:r>
              <a:rPr lang="en-GB" dirty="0" err="1" smtClean="0"/>
              <a:t>readxl</a:t>
            </a:r>
            <a:r>
              <a:rPr lang="en-GB" dirty="0" smtClean="0"/>
              <a:t> </a:t>
            </a:r>
            <a:r>
              <a:rPr lang="en-GB" dirty="0"/>
              <a:t>(Excel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rvest</a:t>
            </a:r>
            <a:r>
              <a:rPr lang="en-GB" dirty="0" smtClean="0"/>
              <a:t> </a:t>
            </a:r>
            <a:r>
              <a:rPr lang="en-GB" dirty="0"/>
              <a:t>(Web scraping)</a:t>
            </a:r>
          </a:p>
          <a:p>
            <a:r>
              <a:rPr lang="en-GB" dirty="0" smtClean="0"/>
              <a:t>xml2 </a:t>
            </a:r>
            <a:r>
              <a:rPr lang="en-GB" dirty="0"/>
              <a:t>(XML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 – </a:t>
            </a:r>
            <a:r>
              <a:rPr lang="en-GB" dirty="0" err="1" smtClean="0"/>
              <a:t>Tidyverse</a:t>
            </a:r>
            <a:r>
              <a:rPr lang="en-GB" dirty="0" smtClean="0"/>
              <a:t> and </a:t>
            </a:r>
            <a:r>
              <a:rPr lang="en-GB" dirty="0" err="1" smtClean="0"/>
              <a:t>Tibble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400" b="1" dirty="0" err="1" smtClean="0"/>
              <a:t>Tidyverse</a:t>
            </a:r>
            <a:endParaRPr lang="en-GB" sz="2400" b="1" dirty="0"/>
          </a:p>
          <a:p>
            <a:pPr marL="0" indent="0">
              <a:buNone/>
            </a:pPr>
            <a:r>
              <a:rPr lang="en-GB" sz="2400" dirty="0" smtClean="0"/>
              <a:t>Easily install and load packages from the </a:t>
            </a:r>
            <a:r>
              <a:rPr lang="en-GB" sz="2400" dirty="0" err="1" smtClean="0"/>
              <a:t>tidyverse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b="1" dirty="0" err="1" smtClean="0"/>
              <a:t>Tibble</a:t>
            </a:r>
            <a:endParaRPr lang="en-GB" sz="2400" b="1" dirty="0"/>
          </a:p>
          <a:p>
            <a:pPr marL="0" indent="0">
              <a:buNone/>
            </a:pPr>
            <a:r>
              <a:rPr lang="en-GB" sz="2400" dirty="0" smtClean="0"/>
              <a:t>Data </a:t>
            </a:r>
            <a:r>
              <a:rPr lang="en-GB" sz="2400" dirty="0"/>
              <a:t>frames have some quirks. Use </a:t>
            </a:r>
            <a:r>
              <a:rPr lang="en-GB" sz="2400" dirty="0" err="1"/>
              <a:t>tibbles</a:t>
            </a:r>
            <a:r>
              <a:rPr lang="en-GB" sz="2400" dirty="0"/>
              <a:t> instead. </a:t>
            </a:r>
            <a:r>
              <a:rPr lang="en-GB" sz="2400" dirty="0" err="1" smtClean="0"/>
              <a:t>Tibbles</a:t>
            </a:r>
            <a:r>
              <a:rPr lang="en-GB" sz="2400" dirty="0" smtClean="0"/>
              <a:t> </a:t>
            </a:r>
            <a:r>
              <a:rPr lang="en-GB" sz="2400" dirty="0"/>
              <a:t>are data frames too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Subset </a:t>
            </a:r>
            <a:r>
              <a:rPr lang="en-GB" sz="2400" dirty="0"/>
              <a:t>a </a:t>
            </a:r>
            <a:r>
              <a:rPr lang="en-GB" sz="2400" dirty="0" err="1"/>
              <a:t>tibble</a:t>
            </a:r>
            <a:r>
              <a:rPr lang="en-GB" sz="2400" dirty="0"/>
              <a:t> gives a </a:t>
            </a:r>
            <a:r>
              <a:rPr lang="en-GB" sz="2400" dirty="0" err="1"/>
              <a:t>tibble</a:t>
            </a:r>
            <a:r>
              <a:rPr lang="en-GB" sz="2400" dirty="0"/>
              <a:t> (not suddenly a vector)</a:t>
            </a:r>
          </a:p>
          <a:p>
            <a:r>
              <a:rPr lang="en-GB" sz="2400" dirty="0" err="1" smtClean="0"/>
              <a:t>stringasfactors</a:t>
            </a:r>
            <a:r>
              <a:rPr lang="en-GB" sz="2400" dirty="0" smtClean="0"/>
              <a:t> </a:t>
            </a:r>
            <a:r>
              <a:rPr lang="en-GB" sz="2400" dirty="0"/>
              <a:t>= FALSE</a:t>
            </a:r>
          </a:p>
          <a:p>
            <a:r>
              <a:rPr lang="en-GB" sz="2400" dirty="0" smtClean="0"/>
              <a:t>prints </a:t>
            </a:r>
            <a:r>
              <a:rPr lang="en-GB" sz="2400" dirty="0"/>
              <a:t>nicely, first ten lines of data frame</a:t>
            </a:r>
          </a:p>
          <a:p>
            <a:r>
              <a:rPr lang="en-GB" sz="2400" dirty="0" smtClean="0"/>
              <a:t>strict </a:t>
            </a:r>
            <a:r>
              <a:rPr lang="en-GB" sz="2400" dirty="0"/>
              <a:t>rules on </a:t>
            </a:r>
            <a:r>
              <a:rPr lang="en-GB" sz="2400" dirty="0" err="1"/>
              <a:t>subsetting</a:t>
            </a:r>
            <a:endParaRPr lang="en-GB" sz="2400" dirty="0"/>
          </a:p>
          <a:p>
            <a:r>
              <a:rPr lang="en-GB" sz="2400" dirty="0" smtClean="0"/>
              <a:t>never </a:t>
            </a:r>
            <a:r>
              <a:rPr lang="en-GB" sz="2400" dirty="0"/>
              <a:t>changes the names of variables</a:t>
            </a:r>
          </a:p>
          <a:p>
            <a:r>
              <a:rPr lang="en-GB" sz="2400" dirty="0" smtClean="0"/>
              <a:t>never </a:t>
            </a:r>
            <a:r>
              <a:rPr lang="en-GB" sz="2400" dirty="0"/>
              <a:t>creates row names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 - </a:t>
            </a:r>
            <a:r>
              <a:rPr lang="en-GB" dirty="0" err="1" smtClean="0"/>
              <a:t>Tidyr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Dplyr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780928"/>
            <a:ext cx="4038600" cy="367240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b="1" dirty="0" err="1" smtClean="0"/>
              <a:t>Tidyr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gather</a:t>
            </a:r>
            <a:endParaRPr lang="en-GB" dirty="0"/>
          </a:p>
          <a:p>
            <a:r>
              <a:rPr lang="en-GB" dirty="0"/>
              <a:t>spread</a:t>
            </a:r>
          </a:p>
          <a:p>
            <a:r>
              <a:rPr lang="en-GB" dirty="0" smtClean="0"/>
              <a:t>separate</a:t>
            </a:r>
            <a:endParaRPr lang="en-GB" dirty="0"/>
          </a:p>
          <a:p>
            <a:r>
              <a:rPr lang="en-GB" dirty="0" smtClean="0"/>
              <a:t>unite</a:t>
            </a:r>
            <a:endParaRPr lang="en-GB" dirty="0"/>
          </a:p>
          <a:p>
            <a:r>
              <a:rPr lang="en-GB" dirty="0" smtClean="0"/>
              <a:t>nest </a:t>
            </a:r>
            <a:r>
              <a:rPr lang="en-GB" dirty="0"/>
              <a:t>/ </a:t>
            </a:r>
            <a:r>
              <a:rPr lang="en-GB" dirty="0" err="1"/>
              <a:t>unnest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780928"/>
            <a:ext cx="4038600" cy="367240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b="1" dirty="0" err="1" smtClean="0"/>
              <a:t>Dplyr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select</a:t>
            </a:r>
            <a:endParaRPr lang="en-GB" dirty="0"/>
          </a:p>
          <a:p>
            <a:r>
              <a:rPr lang="en-GB" dirty="0" smtClean="0"/>
              <a:t>filter</a:t>
            </a:r>
            <a:endParaRPr lang="en-GB" dirty="0"/>
          </a:p>
          <a:p>
            <a:r>
              <a:rPr lang="en-GB" dirty="0" smtClean="0"/>
              <a:t>arrange</a:t>
            </a:r>
            <a:endParaRPr lang="en-GB" dirty="0"/>
          </a:p>
          <a:p>
            <a:r>
              <a:rPr lang="en-GB" dirty="0" err="1" smtClean="0"/>
              <a:t>group_by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smtClean="0"/>
              <a:t>ungroup</a:t>
            </a:r>
          </a:p>
          <a:p>
            <a:r>
              <a:rPr lang="en-GB" dirty="0" smtClean="0"/>
              <a:t>mutate</a:t>
            </a:r>
            <a:endParaRPr lang="en-GB" dirty="0"/>
          </a:p>
          <a:p>
            <a:r>
              <a:rPr lang="en-GB" dirty="0" smtClean="0"/>
              <a:t>summarise</a:t>
            </a:r>
            <a:endParaRPr lang="en-GB" dirty="0"/>
          </a:p>
          <a:p>
            <a:r>
              <a:rPr lang="en-GB" dirty="0" err="1" smtClean="0"/>
              <a:t>tbl_df</a:t>
            </a:r>
            <a:endParaRPr lang="en-GB" dirty="0"/>
          </a:p>
          <a:p>
            <a:r>
              <a:rPr lang="en-GB" dirty="0" smtClean="0"/>
              <a:t>glimpse</a:t>
            </a:r>
            <a:endParaRPr lang="en-GB" dirty="0"/>
          </a:p>
          <a:p>
            <a:r>
              <a:rPr lang="en-GB" dirty="0" smtClean="0"/>
              <a:t>%&gt;% </a:t>
            </a:r>
          </a:p>
          <a:p>
            <a:r>
              <a:rPr lang="en-GB" dirty="0" smtClean="0"/>
              <a:t>*_</a:t>
            </a:r>
            <a:r>
              <a:rPr lang="en-GB" dirty="0"/>
              <a:t>join</a:t>
            </a:r>
          </a:p>
          <a:p>
            <a:r>
              <a:rPr lang="en-GB" dirty="0" err="1" smtClean="0"/>
              <a:t>bind_rows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err="1"/>
              <a:t>bind_cols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8701" y="169147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Tidyr</a:t>
            </a:r>
            <a:r>
              <a:rPr lang="en-GB" dirty="0" smtClean="0"/>
              <a:t> and </a:t>
            </a:r>
            <a:r>
              <a:rPr lang="en-GB" dirty="0" err="1" smtClean="0"/>
              <a:t>Dplyr</a:t>
            </a:r>
            <a:r>
              <a:rPr lang="en-GB" dirty="0" smtClean="0"/>
              <a:t> are great for making data tidy, and also for manipulating tidy data.</a:t>
            </a:r>
          </a:p>
          <a:p>
            <a:endParaRPr lang="en-GB" dirty="0" smtClean="0"/>
          </a:p>
          <a:p>
            <a:r>
              <a:rPr lang="en-GB" dirty="0" smtClean="0"/>
              <a:t>Functions that I use most:</a:t>
            </a:r>
          </a:p>
          <a:p>
            <a:endParaRPr lang="en-GB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9684">
            <a:off x="-2286707" y="667117"/>
            <a:ext cx="5270915" cy="5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DECB-BA08-4FB3-8343-7B5CCBA2E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1151</Words>
  <Application>Microsoft Office PowerPoint</Application>
  <PresentationFormat>On-screen Show (4:3)</PresentationFormat>
  <Paragraphs>272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Tidyverse</vt:lpstr>
      <vt:lpstr>Who is this guy?</vt:lpstr>
      <vt:lpstr>Overview</vt:lpstr>
      <vt:lpstr>Tidy Data</vt:lpstr>
      <vt:lpstr>Tidy Data</vt:lpstr>
      <vt:lpstr>Tidy Data</vt:lpstr>
      <vt:lpstr>Tidyverse Packages</vt:lpstr>
      <vt:lpstr>Packages – Tidyverse and Tibble</vt:lpstr>
      <vt:lpstr>Packages - Tidyr and Dplyr</vt:lpstr>
      <vt:lpstr>Packages - Tidyr and Dplyr</vt:lpstr>
      <vt:lpstr>Packages - Purrr</vt:lpstr>
      <vt:lpstr>Managing Multiple Models</vt:lpstr>
      <vt:lpstr>Managing Multiple Models</vt:lpstr>
      <vt:lpstr>Managing Multiple Models</vt:lpstr>
      <vt:lpstr>Managing Multiple Models group_by and nest</vt:lpstr>
      <vt:lpstr>Managing Multiple Models group_by and nest</vt:lpstr>
      <vt:lpstr>Managing Multiple Models  mutate and map</vt:lpstr>
      <vt:lpstr>Managing Multiple Models  tidy, augment and glance (broom)</vt:lpstr>
      <vt:lpstr>Managing Multiple Models  tidy, augment and glance (broom)</vt:lpstr>
      <vt:lpstr>Managing Multiple Models  tidy, augment and glance (broom)</vt:lpstr>
      <vt:lpstr>Managing Multiple Models  tidy, augment and glance (broom)</vt:lpstr>
      <vt:lpstr>Managing Multiple Models</vt:lpstr>
      <vt:lpstr>Managing Multiple Models</vt:lpstr>
      <vt:lpstr>Managing Multiple Models Learning Curves</vt:lpstr>
      <vt:lpstr>Managing Multiple Models Learning Curves - Example</vt:lpstr>
      <vt:lpstr>Managing Multiple Models Learning Curves - Example</vt:lpstr>
      <vt:lpstr>Managing Multiple Models Learning Curves - Applied</vt:lpstr>
      <vt:lpstr>Managing Multiple Models Learning Curves - Applied</vt:lpstr>
      <vt:lpstr>Managing Multiple Models Learning Curves - Applied</vt:lpstr>
      <vt:lpstr>Managing Multiple Other Things</vt:lpstr>
      <vt:lpstr>Extra’s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Tidyverse</dc:title>
  <dc:creator>Lenovo</dc:creator>
  <cp:lastModifiedBy>Lenovo</cp:lastModifiedBy>
  <cp:revision>28</cp:revision>
  <dcterms:created xsi:type="dcterms:W3CDTF">2016-10-12T17:20:26Z</dcterms:created>
  <dcterms:modified xsi:type="dcterms:W3CDTF">2016-10-14T15:11:17Z</dcterms:modified>
</cp:coreProperties>
</file>