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96" r:id="rId7"/>
    <p:sldId id="307" r:id="rId8"/>
    <p:sldId id="306" r:id="rId9"/>
    <p:sldId id="298" r:id="rId10"/>
    <p:sldId id="311" r:id="rId11"/>
    <p:sldId id="313" r:id="rId12"/>
    <p:sldId id="312" r:id="rId13"/>
    <p:sldId id="309" r:id="rId14"/>
    <p:sldId id="303" r:id="rId15"/>
    <p:sldId id="310" r:id="rId16"/>
    <p:sldId id="315" r:id="rId17"/>
    <p:sldId id="316" r:id="rId18"/>
    <p:sldId id="317" r:id="rId19"/>
    <p:sldId id="318"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D60"/>
    <a:srgbClr val="00A751"/>
    <a:srgbClr val="00FF91"/>
    <a:srgbClr val="0CF4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9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20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01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54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81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2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96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7/29/2021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1.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jpeg" /></Relationships>
</file>

<file path=ppt/slides/_rels/slide10.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notesSlide" Target="../notesSlides/notesSlide6.xml" /><Relationship Id="rId7" Type="http://schemas.openxmlformats.org/officeDocument/2006/relationships/image" Target="../media/image16.jpg" /><Relationship Id="rId2" Type="http://schemas.openxmlformats.org/officeDocument/2006/relationships/slideLayout" Target="../slideLayouts/slideLayout2.xml" /><Relationship Id="rId1" Type="http://schemas.openxmlformats.org/officeDocument/2006/relationships/themeOverride" Target="../theme/themeOverride7.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 Id="rId9" Type="http://schemas.openxmlformats.org/officeDocument/2006/relationships/image" Target="../media/image8.png" /></Relationships>
</file>

<file path=ppt/slides/_rels/slide11.xml.rels><?xml version="1.0" encoding="UTF-8" standalone="yes"?>
<Relationships xmlns="http://schemas.openxmlformats.org/package/2006/relationships"><Relationship Id="rId8" Type="http://schemas.openxmlformats.org/officeDocument/2006/relationships/image" Target="../media/image17.png" /><Relationship Id="rId3" Type="http://schemas.openxmlformats.org/officeDocument/2006/relationships/notesSlide" Target="../notesSlides/notesSlide7.xml" /><Relationship Id="rId7" Type="http://schemas.openxmlformats.org/officeDocument/2006/relationships/image" Target="../media/image7.png" /><Relationship Id="rId2" Type="http://schemas.openxmlformats.org/officeDocument/2006/relationships/slideLayout" Target="../slideLayouts/slideLayout2.xml" /><Relationship Id="rId1" Type="http://schemas.openxmlformats.org/officeDocument/2006/relationships/themeOverride" Target="../theme/themeOverride8.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 Id="rId9" Type="http://schemas.openxmlformats.org/officeDocument/2006/relationships/image" Target="../media/image8.png"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9.xml" /><Relationship Id="rId5" Type="http://schemas.openxmlformats.org/officeDocument/2006/relationships/image" Target="../media/image7.png" /><Relationship Id="rId4" Type="http://schemas.openxmlformats.org/officeDocument/2006/relationships/image" Target="../media/image6.jpeg" /></Relationships>
</file>

<file path=ppt/slides/_rels/slide2.xml.rels><?xml version="1.0" encoding="UTF-8" standalone="yes"?>
<Relationships xmlns="http://schemas.openxmlformats.org/package/2006/relationships"><Relationship Id="rId8" Type="http://schemas.openxmlformats.org/officeDocument/2006/relationships/image" Target="../media/image11.png" /><Relationship Id="rId3" Type="http://schemas.openxmlformats.org/officeDocument/2006/relationships/notesSlide" Target="../notesSlides/notesSlide1.xml" /><Relationship Id="rId7" Type="http://schemas.openxmlformats.org/officeDocument/2006/relationships/image" Target="../media/image7.png" /><Relationship Id="rId2" Type="http://schemas.openxmlformats.org/officeDocument/2006/relationships/slideLayout" Target="../slideLayouts/slideLayout2.xml" /><Relationship Id="rId1" Type="http://schemas.openxmlformats.org/officeDocument/2006/relationships/themeOverride" Target="../theme/themeOverride2.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s>
</file>

<file path=ppt/slides/_rels/slide3.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notesSlide" Target="../notesSlides/notesSlide2.xml" /><Relationship Id="rId7" Type="http://schemas.openxmlformats.org/officeDocument/2006/relationships/image" Target="../media/image12.png" /><Relationship Id="rId2" Type="http://schemas.openxmlformats.org/officeDocument/2006/relationships/slideLayout" Target="../slideLayouts/slideLayout2.xml" /><Relationship Id="rId1" Type="http://schemas.openxmlformats.org/officeDocument/2006/relationships/themeOverride" Target="../theme/themeOverride3.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 Id="rId9" Type="http://schemas.openxmlformats.org/officeDocument/2006/relationships/image" Target="../media/image8.png" /></Relationships>
</file>

<file path=ppt/slides/_rels/slide4.xml.rels><?xml version="1.0" encoding="UTF-8" standalone="yes"?>
<Relationships xmlns="http://schemas.openxmlformats.org/package/2006/relationships"><Relationship Id="rId8" Type="http://schemas.openxmlformats.org/officeDocument/2006/relationships/image" Target="../media/image13.jpg" /><Relationship Id="rId3" Type="http://schemas.openxmlformats.org/officeDocument/2006/relationships/notesSlide" Target="../notesSlides/notesSlide3.xml" /><Relationship Id="rId7" Type="http://schemas.openxmlformats.org/officeDocument/2006/relationships/image" Target="../media/image7.png" /><Relationship Id="rId2" Type="http://schemas.openxmlformats.org/officeDocument/2006/relationships/slideLayout" Target="../slideLayouts/slideLayout2.xml" /><Relationship Id="rId1" Type="http://schemas.openxmlformats.org/officeDocument/2006/relationships/themeOverride" Target="../theme/themeOverride4.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 Id="rId9" Type="http://schemas.openxmlformats.org/officeDocument/2006/relationships/image" Target="../media/image8.png" /></Relationships>
</file>

<file path=ppt/slides/_rels/slide5.xml.rels><?xml version="1.0" encoding="UTF-8" standalone="yes"?>
<Relationships xmlns="http://schemas.openxmlformats.org/package/2006/relationships"><Relationship Id="rId8" Type="http://schemas.openxmlformats.org/officeDocument/2006/relationships/image" Target="../media/image15.png" /><Relationship Id="rId3" Type="http://schemas.openxmlformats.org/officeDocument/2006/relationships/notesSlide" Target="../notesSlides/notesSlide4.xml" /><Relationship Id="rId7" Type="http://schemas.openxmlformats.org/officeDocument/2006/relationships/image" Target="../media/image14.jpeg" /><Relationship Id="rId2" Type="http://schemas.openxmlformats.org/officeDocument/2006/relationships/slideLayout" Target="../slideLayouts/slideLayout2.xml" /><Relationship Id="rId1" Type="http://schemas.openxmlformats.org/officeDocument/2006/relationships/themeOverride" Target="../theme/themeOverride5.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 Id="rId9"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hyperlink" Target="http://www.cowebplus.com/" TargetMode="External" /><Relationship Id="rId2" Type="http://schemas.openxmlformats.org/officeDocument/2006/relationships/hyperlink" Target="http://www.acumen.com.ng/" TargetMode="External" /><Relationship Id="rId1" Type="http://schemas.openxmlformats.org/officeDocument/2006/relationships/slideLayout" Target="../slideLayouts/slideLayout2.xml" /><Relationship Id="rId5" Type="http://schemas.openxmlformats.org/officeDocument/2006/relationships/image" Target="../media/image7.png" /><Relationship Id="rId4" Type="http://schemas.openxmlformats.org/officeDocument/2006/relationships/hyperlink" Target="http://www.ckdigital.com/"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hyperlink" Target="http://www.hyfig.com/"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notesSlide" Target="../notesSlides/notesSlide5.xml" /><Relationship Id="rId7" Type="http://schemas.openxmlformats.org/officeDocument/2006/relationships/image" Target="../media/image7.png" /><Relationship Id="rId2" Type="http://schemas.openxmlformats.org/officeDocument/2006/relationships/slideLayout" Target="../slideLayouts/slideLayout2.xml" /><Relationship Id="rId1" Type="http://schemas.openxmlformats.org/officeDocument/2006/relationships/themeOverride" Target="../theme/themeOverride6.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1.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a:stretch/>
        </p:blipFill>
        <p:spPr>
          <a:xfrm>
            <a:off x="0" y="0"/>
            <a:ext cx="12192001" cy="6857990"/>
          </a:xfrm>
          <a:prstGeom prst="rect">
            <a:avLst/>
          </a:prstGeom>
          <a:solidFill>
            <a:srgbClr val="00FF91"/>
          </a:solidFill>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79409" y="2501099"/>
            <a:ext cx="3485073" cy="1617404"/>
          </a:xfrm>
        </p:spPr>
        <p:txBody>
          <a:bodyPr>
            <a:noAutofit/>
          </a:bodyPr>
          <a:lstStyle/>
          <a:p>
            <a:pPr algn="l"/>
            <a:r>
              <a:rPr lang="en-US" sz="4800" b="1" dirty="0">
                <a:solidFill>
                  <a:schemeClr val="tx1"/>
                </a:solidFill>
                <a:latin typeface="Calibri" panose="020F0502020204030204" pitchFamily="34" charset="0"/>
                <a:cs typeface="Calibri" panose="020F0502020204030204" pitchFamily="34" charset="0"/>
              </a:rPr>
              <a:t>THE DYNAMO </a:t>
            </a:r>
            <a:br>
              <a:rPr lang="en-US" sz="4800" b="1" dirty="0">
                <a:solidFill>
                  <a:schemeClr val="tx1"/>
                </a:solidFill>
                <a:latin typeface="Calibri" panose="020F0502020204030204" pitchFamily="34" charset="0"/>
                <a:cs typeface="Calibri" panose="020F0502020204030204" pitchFamily="34" charset="0"/>
              </a:rPr>
            </a:br>
            <a:r>
              <a:rPr lang="en-US" sz="4800" b="1" dirty="0">
                <a:solidFill>
                  <a:schemeClr val="tx1"/>
                </a:solidFill>
                <a:latin typeface="Calibri" panose="020F0502020204030204" pitchFamily="34" charset="0"/>
                <a:cs typeface="Calibri" panose="020F0502020204030204" pitchFamily="34" charset="0"/>
              </a:rPr>
              <a:t>GROWTH CAMPAIGN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70461" y="3969520"/>
            <a:ext cx="3485072" cy="1026544"/>
          </a:xfrm>
        </p:spPr>
        <p:txBody>
          <a:bodyPr>
            <a:normAutofit/>
          </a:bodyPr>
          <a:lstStyle/>
          <a:p>
            <a:pPr algn="l"/>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 TECHCUBS DIGITAL CONSULTS</a:t>
            </a:r>
          </a:p>
          <a:p>
            <a:pPr algn="l"/>
            <a:endParaRPr lang="en-US" sz="23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1252" y="4676748"/>
            <a:ext cx="1857525" cy="809690"/>
          </a:xfrm>
          <a:prstGeom prst="rect">
            <a:avLst/>
          </a:prstGeom>
        </p:spPr>
      </p:pic>
      <p:sp>
        <p:nvSpPr>
          <p:cNvPr id="8" name="Oval 7"/>
          <p:cNvSpPr/>
          <p:nvPr/>
        </p:nvSpPr>
        <p:spPr>
          <a:xfrm>
            <a:off x="-1299258" y="-1659201"/>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4" name="Picture 3">
            <a:extLst>
              <a:ext uri="{FF2B5EF4-FFF2-40B4-BE49-F238E27FC236}">
                <a16:creationId xmlns:a16="http://schemas.microsoft.com/office/drawing/2014/main" id="{95CB18AA-0874-4871-84F7-450AECD25E49}"/>
              </a:ext>
            </a:extLst>
          </p:cNvPr>
          <p:cNvPicPr>
            <a:picLocks noChangeAspect="1"/>
          </p:cNvPicPr>
          <p:nvPr/>
        </p:nvPicPr>
        <p:blipFill>
          <a:blip r:embed="rId6"/>
          <a:stretch>
            <a:fillRect/>
          </a:stretch>
        </p:blipFill>
        <p:spPr>
          <a:xfrm>
            <a:off x="348054" y="234709"/>
            <a:ext cx="4560203" cy="237155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339276" y="6270"/>
            <a:ext cx="6265638" cy="685798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8" name="Oval 7">
            <a:extLst>
              <a:ext uri="{FF2B5EF4-FFF2-40B4-BE49-F238E27FC236}">
                <a16:creationId xmlns:a16="http://schemas.microsoft.com/office/drawing/2014/main" id="{16505E54-8D95-41EE-9D22-748491FD228F}"/>
              </a:ext>
            </a:extLst>
          </p:cNvPr>
          <p:cNvSpPr/>
          <p:nvPr/>
        </p:nvSpPr>
        <p:spPr>
          <a:xfrm>
            <a:off x="-2006392" y="-1379765"/>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pic>
        <p:nvPicPr>
          <p:cNvPr id="7" name="Picture 6">
            <a:extLst>
              <a:ext uri="{FF2B5EF4-FFF2-40B4-BE49-F238E27FC236}">
                <a16:creationId xmlns:a16="http://schemas.microsoft.com/office/drawing/2014/main" id="{0879D61F-7D1E-4F66-A720-4F8B98B8E236}"/>
              </a:ext>
            </a:extLst>
          </p:cNvPr>
          <p:cNvPicPr>
            <a:picLocks noChangeAspect="1"/>
          </p:cNvPicPr>
          <p:nvPr/>
        </p:nvPicPr>
        <p:blipFill>
          <a:blip r:embed="rId7"/>
          <a:stretch>
            <a:fillRect/>
          </a:stretch>
        </p:blipFill>
        <p:spPr>
          <a:xfrm>
            <a:off x="823892" y="2966632"/>
            <a:ext cx="5151497" cy="3866453"/>
          </a:xfrm>
          <a:prstGeom prst="rect">
            <a:avLst/>
          </a:prstGeom>
        </p:spPr>
      </p:pic>
      <p:sp>
        <p:nvSpPr>
          <p:cNvPr id="10" name="TextBox 9">
            <a:extLst>
              <a:ext uri="{FF2B5EF4-FFF2-40B4-BE49-F238E27FC236}">
                <a16:creationId xmlns:a16="http://schemas.microsoft.com/office/drawing/2014/main" id="{6DD77786-0B48-437E-BD07-B74A1EBBB0AE}"/>
              </a:ext>
            </a:extLst>
          </p:cNvPr>
          <p:cNvSpPr txBox="1"/>
          <p:nvPr/>
        </p:nvSpPr>
        <p:spPr>
          <a:xfrm>
            <a:off x="6609551" y="1765135"/>
            <a:ext cx="3912032" cy="120032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BASIC GOALS</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Increase brand awareness</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Increase website visibility</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Generate leads and retain customers</a:t>
            </a:r>
          </a:p>
        </p:txBody>
      </p:sp>
      <p:sp>
        <p:nvSpPr>
          <p:cNvPr id="12" name="TextBox 11">
            <a:extLst>
              <a:ext uri="{FF2B5EF4-FFF2-40B4-BE49-F238E27FC236}">
                <a16:creationId xmlns:a16="http://schemas.microsoft.com/office/drawing/2014/main" id="{ADC2BA83-DCFA-4F28-A572-41E6350A9D85}"/>
              </a:ext>
            </a:extLst>
          </p:cNvPr>
          <p:cNvSpPr txBox="1"/>
          <p:nvPr/>
        </p:nvSpPr>
        <p:spPr>
          <a:xfrm>
            <a:off x="6194790" y="3160182"/>
            <a:ext cx="5934973"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To drive brand awareness and increase engagement across all our digital platforms and generate 20,000 leads and grow our email list to 500 subscribers. Also, we aim to increase organic website traffic by 30%  all in the next three months.</a:t>
            </a:r>
          </a:p>
        </p:txBody>
      </p:sp>
      <p:sp>
        <p:nvSpPr>
          <p:cNvPr id="23" name="TextBox 22">
            <a:extLst>
              <a:ext uri="{FF2B5EF4-FFF2-40B4-BE49-F238E27FC236}">
                <a16:creationId xmlns:a16="http://schemas.microsoft.com/office/drawing/2014/main" id="{5168EEC5-4B11-4DCC-84B9-0978564DA02B}"/>
              </a:ext>
            </a:extLst>
          </p:cNvPr>
          <p:cNvSpPr txBox="1"/>
          <p:nvPr/>
        </p:nvSpPr>
        <p:spPr>
          <a:xfrm>
            <a:off x="6682215" y="4541714"/>
            <a:ext cx="3766704"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DIGITAL CHANNELS</a:t>
            </a:r>
          </a:p>
          <a:p>
            <a:r>
              <a:rPr lang="en-US" dirty="0">
                <a:latin typeface="Calibri" panose="020F0502020204030204" pitchFamily="34" charset="0"/>
                <a:cs typeface="Calibri" panose="020F0502020204030204" pitchFamily="34" charset="0"/>
              </a:rPr>
              <a:t>Website, Facebook, Instagram, GMB </a:t>
            </a:r>
          </a:p>
          <a:p>
            <a:r>
              <a:rPr lang="en-US" dirty="0">
                <a:latin typeface="Calibri" panose="020F0502020204030204" pitchFamily="34" charset="0"/>
                <a:cs typeface="Calibri" panose="020F0502020204030204" pitchFamily="34" charset="0"/>
              </a:rPr>
              <a:t>TO BE CREATED</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Linked In</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Blog</a:t>
            </a:r>
          </a:p>
        </p:txBody>
      </p:sp>
      <p:pic>
        <p:nvPicPr>
          <p:cNvPr id="26" name="Picture 25">
            <a:extLst>
              <a:ext uri="{FF2B5EF4-FFF2-40B4-BE49-F238E27FC236}">
                <a16:creationId xmlns:a16="http://schemas.microsoft.com/office/drawing/2014/main" id="{24CE1705-A7FE-4717-B17D-8A08AF5F6B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
        <p:nvSpPr>
          <p:cNvPr id="27" name="Title 1">
            <a:extLst>
              <a:ext uri="{FF2B5EF4-FFF2-40B4-BE49-F238E27FC236}">
                <a16:creationId xmlns:a16="http://schemas.microsoft.com/office/drawing/2014/main" id="{CA9A0E14-79DF-43B6-83AB-9A3A058B7050}"/>
              </a:ext>
            </a:extLst>
          </p:cNvPr>
          <p:cNvSpPr>
            <a:spLocks noGrp="1"/>
          </p:cNvSpPr>
          <p:nvPr>
            <p:ph type="title"/>
          </p:nvPr>
        </p:nvSpPr>
        <p:spPr>
          <a:xfrm>
            <a:off x="6729691" y="608513"/>
            <a:ext cx="3912032" cy="773780"/>
          </a:xfrm>
        </p:spPr>
        <p:txBody>
          <a:bodyPr anchor="b">
            <a:normAutofit/>
          </a:bodyPr>
          <a:lstStyle/>
          <a:p>
            <a:r>
              <a:rPr lang="en-US" sz="3600" dirty="0">
                <a:solidFill>
                  <a:schemeClr val="tx1"/>
                </a:solidFill>
                <a:effectLst/>
                <a:latin typeface="Calibri" panose="020F0502020204030204" pitchFamily="34" charset="0"/>
                <a:cs typeface="Calibri" panose="020F0502020204030204" pitchFamily="34" charset="0"/>
              </a:rPr>
              <a:t>SMART GOALS</a:t>
            </a:r>
            <a:r>
              <a:rPr lang="en-US" sz="4000" dirty="0">
                <a:effectLst/>
              </a:rPr>
              <a:t>	</a:t>
            </a:r>
          </a:p>
        </p:txBody>
      </p:sp>
      <p:pic>
        <p:nvPicPr>
          <p:cNvPr id="13" name="Picture 12">
            <a:extLst>
              <a:ext uri="{FF2B5EF4-FFF2-40B4-BE49-F238E27FC236}">
                <a16:creationId xmlns:a16="http://schemas.microsoft.com/office/drawing/2014/main" id="{33AE30E2-0F58-4933-917E-0DC2FC7D871D}"/>
              </a:ext>
            </a:extLst>
          </p:cNvPr>
          <p:cNvPicPr>
            <a:picLocks noChangeAspect="1"/>
          </p:cNvPicPr>
          <p:nvPr/>
        </p:nvPicPr>
        <p:blipFill>
          <a:blip r:embed="rId9"/>
          <a:stretch>
            <a:fillRect/>
          </a:stretch>
        </p:blipFill>
        <p:spPr>
          <a:xfrm>
            <a:off x="-309256" y="-6250"/>
            <a:ext cx="4560203" cy="2371550"/>
          </a:xfrm>
          <a:prstGeom prst="rect">
            <a:avLst/>
          </a:prstGeom>
        </p:spPr>
      </p:pic>
    </p:spTree>
    <p:extLst>
      <p:ext uri="{BB962C8B-B14F-4D97-AF65-F5344CB8AC3E}">
        <p14:creationId xmlns:p14="http://schemas.microsoft.com/office/powerpoint/2010/main" val="159557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770477"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5" name="Title 1">
            <a:extLst>
              <a:ext uri="{FF2B5EF4-FFF2-40B4-BE49-F238E27FC236}">
                <a16:creationId xmlns:a16="http://schemas.microsoft.com/office/drawing/2014/main" id="{F53C858F-467F-4068-B829-F9FBFFD365D4}"/>
              </a:ext>
            </a:extLst>
          </p:cNvPr>
          <p:cNvSpPr>
            <a:spLocks noGrp="1"/>
          </p:cNvSpPr>
          <p:nvPr>
            <p:ph type="title"/>
          </p:nvPr>
        </p:nvSpPr>
        <p:spPr>
          <a:xfrm>
            <a:off x="5673929" y="53010"/>
            <a:ext cx="4611757" cy="907420"/>
          </a:xfrm>
        </p:spPr>
        <p:txBody>
          <a:bodyPr>
            <a:noAutofit/>
          </a:bodyPr>
          <a:lstStyle/>
          <a:p>
            <a:r>
              <a:rPr lang="en-US" sz="3600" b="1" dirty="0">
                <a:effectLst/>
                <a:latin typeface="Calibri" panose="020F0502020204030204" pitchFamily="34" charset="0"/>
                <a:cs typeface="Calibri" panose="020F0502020204030204" pitchFamily="34" charset="0"/>
              </a:rPr>
              <a:t>WEBSITE AUDIT</a:t>
            </a:r>
          </a:p>
        </p:txBody>
      </p:sp>
      <p:sp>
        <p:nvSpPr>
          <p:cNvPr id="6" name="TextBox 5">
            <a:extLst>
              <a:ext uri="{FF2B5EF4-FFF2-40B4-BE49-F238E27FC236}">
                <a16:creationId xmlns:a16="http://schemas.microsoft.com/office/drawing/2014/main" id="{D9AD0A19-6458-41EF-B7FE-DE206146F9E6}"/>
              </a:ext>
            </a:extLst>
          </p:cNvPr>
          <p:cNvSpPr txBox="1"/>
          <p:nvPr/>
        </p:nvSpPr>
        <p:spPr>
          <a:xfrm>
            <a:off x="5526158" y="1198969"/>
            <a:ext cx="6387546" cy="5108321"/>
          </a:xfrm>
          <a:prstGeom prst="rect">
            <a:avLst/>
          </a:prstGeom>
          <a:noFill/>
        </p:spPr>
        <p:txBody>
          <a:bodyPr wrap="square" rtlCol="0">
            <a:sp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Calibri" panose="020F0502020204030204" pitchFamily="34" charset="0"/>
              </a:rPr>
              <a:t>The website takes some time to load, the size of the product pictures </a:t>
            </a:r>
            <a:r>
              <a:rPr lang="en-US" dirty="0">
                <a:latin typeface="Calibri" panose="020F0502020204030204" pitchFamily="34" charset="0"/>
                <a:ea typeface="Calibri" panose="020F0502020204030204" pitchFamily="34" charset="0"/>
                <a:cs typeface="Calibri" panose="020F0502020204030204" pitchFamily="34" charset="0"/>
              </a:rPr>
              <a:t>seems </a:t>
            </a:r>
            <a:r>
              <a:rPr lang="en-US" dirty="0">
                <a:effectLst/>
                <a:latin typeface="Calibri" panose="020F0502020204030204" pitchFamily="34" charset="0"/>
                <a:ea typeface="Calibri" panose="020F0502020204030204" pitchFamily="34" charset="0"/>
                <a:cs typeface="Calibri" panose="020F0502020204030204" pitchFamily="34" charset="0"/>
              </a:rPr>
              <a:t>too large, the social media icon links are not redirecting to the handles.</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When we analyzed the website on SEMrush, we were unable to get data on it which means Google cannot crawl the website. </a:t>
            </a:r>
            <a:r>
              <a:rPr lang="en-US" dirty="0">
                <a:effectLst/>
                <a:latin typeface="Calibri" panose="020F0502020204030204" pitchFamily="34" charset="0"/>
                <a:ea typeface="Calibri" panose="020F0502020204030204" pitchFamily="34" charset="0"/>
                <a:cs typeface="Calibri" panose="020F0502020204030204" pitchFamily="34" charset="0"/>
              </a:rPr>
              <a:t>To fully optimize Techcubs’ website, we will need a web developer and a copywriter.  We need to rewrite and optimize the metadata framework and the content with keywords which our target audience are searching for so that the website can rank highly on Google’s search results. We need to  work on adding backlinks to the website so that we can rank higher than our competitors and we will start by running adverts.</a:t>
            </a:r>
          </a:p>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Calibri" panose="020F0502020204030204" pitchFamily="34" charset="0"/>
              </a:rPr>
              <a:t>We will load the images in a smarter way so the website</a:t>
            </a:r>
            <a:r>
              <a:rPr lang="en-US" dirty="0">
                <a:latin typeface="Calibri" panose="020F0502020204030204" pitchFamily="34" charset="0"/>
                <a:ea typeface="Calibri" panose="020F0502020204030204" pitchFamily="34" charset="0"/>
                <a:cs typeface="Calibri" panose="020F0502020204030204" pitchFamily="34" charset="0"/>
              </a:rPr>
              <a:t> can be</a:t>
            </a:r>
            <a:r>
              <a:rPr lang="en-US" dirty="0">
                <a:effectLst/>
                <a:latin typeface="Calibri" panose="020F0502020204030204" pitchFamily="34" charset="0"/>
                <a:ea typeface="Calibri" panose="020F0502020204030204" pitchFamily="34" charset="0"/>
                <a:cs typeface="Calibri" panose="020F0502020204030204" pitchFamily="34" charset="0"/>
              </a:rPr>
              <a:t> fast and user friendly and we will also adjust the social media links so that they can become functional.</a:t>
            </a:r>
          </a:p>
        </p:txBody>
      </p:sp>
      <p:pic>
        <p:nvPicPr>
          <p:cNvPr id="7" name="Picture 6">
            <a:extLst>
              <a:ext uri="{FF2B5EF4-FFF2-40B4-BE49-F238E27FC236}">
                <a16:creationId xmlns:a16="http://schemas.microsoft.com/office/drawing/2014/main" id="{6236B473-8A6C-4592-B9C5-58CB4490D3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6675" y="95404"/>
            <a:ext cx="1887212" cy="822631"/>
          </a:xfrm>
          <a:prstGeom prst="rect">
            <a:avLst/>
          </a:prstGeom>
        </p:spPr>
      </p:pic>
      <p:pic>
        <p:nvPicPr>
          <p:cNvPr id="4" name="Picture 3">
            <a:extLst>
              <a:ext uri="{FF2B5EF4-FFF2-40B4-BE49-F238E27FC236}">
                <a16:creationId xmlns:a16="http://schemas.microsoft.com/office/drawing/2014/main" id="{F9B888DD-CD0D-4769-A7D1-31F750A4106C}"/>
              </a:ext>
            </a:extLst>
          </p:cNvPr>
          <p:cNvPicPr>
            <a:picLocks noChangeAspect="1"/>
          </p:cNvPicPr>
          <p:nvPr/>
        </p:nvPicPr>
        <p:blipFill>
          <a:blip r:embed="rId8"/>
          <a:stretch>
            <a:fillRect/>
          </a:stretch>
        </p:blipFill>
        <p:spPr>
          <a:xfrm>
            <a:off x="-780738" y="-18"/>
            <a:ext cx="6098998" cy="3429012"/>
          </a:xfrm>
          <a:prstGeom prst="rect">
            <a:avLst/>
          </a:prstGeom>
        </p:spPr>
      </p:pic>
      <p:sp>
        <p:nvSpPr>
          <p:cNvPr id="10" name="Oval 9">
            <a:extLst>
              <a:ext uri="{FF2B5EF4-FFF2-40B4-BE49-F238E27FC236}">
                <a16:creationId xmlns:a16="http://schemas.microsoft.com/office/drawing/2014/main" id="{09D530AB-160C-40EE-93DB-F7A626DBD928}"/>
              </a:ext>
            </a:extLst>
          </p:cNvPr>
          <p:cNvSpPr/>
          <p:nvPr/>
        </p:nvSpPr>
        <p:spPr>
          <a:xfrm>
            <a:off x="-1228813" y="3920648"/>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pic>
        <p:nvPicPr>
          <p:cNvPr id="11" name="Picture 10">
            <a:extLst>
              <a:ext uri="{FF2B5EF4-FFF2-40B4-BE49-F238E27FC236}">
                <a16:creationId xmlns:a16="http://schemas.microsoft.com/office/drawing/2014/main" id="{969BA237-543A-43CF-8433-ED696E227A5F}"/>
              </a:ext>
            </a:extLst>
          </p:cNvPr>
          <p:cNvPicPr>
            <a:picLocks noChangeAspect="1"/>
          </p:cNvPicPr>
          <p:nvPr/>
        </p:nvPicPr>
        <p:blipFill>
          <a:blip r:embed="rId9"/>
          <a:stretch>
            <a:fillRect/>
          </a:stretch>
        </p:blipFill>
        <p:spPr>
          <a:xfrm>
            <a:off x="-297310" y="4437323"/>
            <a:ext cx="4560203" cy="2371550"/>
          </a:xfrm>
          <a:prstGeom prst="rect">
            <a:avLst/>
          </a:prstGeom>
        </p:spPr>
      </p:pic>
    </p:spTree>
    <p:extLst>
      <p:ext uri="{BB962C8B-B14F-4D97-AF65-F5344CB8AC3E}">
        <p14:creationId xmlns:p14="http://schemas.microsoft.com/office/powerpoint/2010/main" val="5316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6AE81D-1E88-4C51-8C40-1BE5EEF881A5}"/>
              </a:ext>
            </a:extLst>
          </p:cNvPr>
          <p:cNvSpPr>
            <a:spLocks noGrp="1"/>
          </p:cNvSpPr>
          <p:nvPr>
            <p:ph sz="half" idx="2"/>
          </p:nvPr>
        </p:nvSpPr>
        <p:spPr>
          <a:xfrm>
            <a:off x="6096000" y="1316241"/>
            <a:ext cx="5844209" cy="5185778"/>
          </a:xfrm>
        </p:spPr>
        <p:txBody>
          <a:bodyPr>
            <a:normAutofit fontScale="47500" lnSpcReduction="20000"/>
          </a:bodyPr>
          <a:lstStyle/>
          <a:p>
            <a:pPr marL="36900" indent="0" algn="ctr">
              <a:buNone/>
            </a:pPr>
            <a:r>
              <a:rPr lang="en-US" sz="4200" b="1" dirty="0">
                <a:solidFill>
                  <a:schemeClr val="tx1"/>
                </a:solidFill>
                <a:effectLst/>
                <a:latin typeface="Calibri" panose="020F0502020204030204" pitchFamily="34" charset="0"/>
                <a:cs typeface="Calibri" panose="020F0502020204030204" pitchFamily="34" charset="0"/>
              </a:rPr>
              <a:t>KEYWORDS FROM GOOGLE KEYWORD PLANNER</a:t>
            </a:r>
          </a:p>
          <a:p>
            <a:r>
              <a:rPr lang="en-US" sz="3600" b="1" dirty="0">
                <a:solidFill>
                  <a:schemeClr val="tx1"/>
                </a:solidFill>
                <a:effectLst/>
                <a:latin typeface="Calibri" panose="020F0502020204030204" pitchFamily="34" charset="0"/>
                <a:cs typeface="Calibri" panose="020F0502020204030204" pitchFamily="34" charset="0"/>
              </a:rPr>
              <a:t>UX design, UI design, </a:t>
            </a:r>
          </a:p>
          <a:p>
            <a:r>
              <a:rPr lang="en-US" sz="3600" b="1" dirty="0">
                <a:solidFill>
                  <a:schemeClr val="tx1"/>
                </a:solidFill>
                <a:effectLst/>
                <a:latin typeface="Calibri" panose="020F0502020204030204" pitchFamily="34" charset="0"/>
                <a:cs typeface="Calibri" panose="020F0502020204030204" pitchFamily="34" charset="0"/>
              </a:rPr>
              <a:t>UIUX design, user interface design</a:t>
            </a:r>
          </a:p>
          <a:p>
            <a:r>
              <a:rPr lang="en-US" sz="3600" b="1" dirty="0">
                <a:solidFill>
                  <a:schemeClr val="tx1"/>
                </a:solidFill>
                <a:effectLst/>
                <a:latin typeface="Calibri" panose="020F0502020204030204" pitchFamily="34" charset="0"/>
                <a:cs typeface="Calibri" panose="020F0502020204030204" pitchFamily="34" charset="0"/>
              </a:rPr>
              <a:t>Digital marketing agency, marketing agency</a:t>
            </a:r>
          </a:p>
          <a:p>
            <a:r>
              <a:rPr lang="en-US" sz="3600" b="1" dirty="0">
                <a:solidFill>
                  <a:schemeClr val="tx1"/>
                </a:solidFill>
                <a:effectLst/>
                <a:latin typeface="Calibri" panose="020F0502020204030204" pitchFamily="34" charset="0"/>
                <a:cs typeface="Calibri" panose="020F0502020204030204" pitchFamily="34" charset="0"/>
              </a:rPr>
              <a:t>Digital marketing company, branding, branding agency</a:t>
            </a:r>
          </a:p>
          <a:p>
            <a:r>
              <a:rPr lang="en-US" sz="3600" b="1" dirty="0">
                <a:solidFill>
                  <a:schemeClr val="tx1"/>
                </a:solidFill>
                <a:effectLst/>
                <a:latin typeface="Calibri" panose="020F0502020204030204" pitchFamily="34" charset="0"/>
                <a:cs typeface="Calibri" panose="020F0502020204030204" pitchFamily="34" charset="0"/>
              </a:rPr>
              <a:t>Brand design, corporate branding, digital marketing freelance, social media marketing agency, social media marketing services, best web design company in lagos</a:t>
            </a:r>
          </a:p>
          <a:p>
            <a:r>
              <a:rPr lang="en-US" sz="3600" b="1" dirty="0">
                <a:solidFill>
                  <a:schemeClr val="tx1"/>
                </a:solidFill>
                <a:effectLst/>
                <a:latin typeface="Calibri" panose="020F0502020204030204" pitchFamily="34" charset="0"/>
                <a:cs typeface="Calibri" panose="020F0502020204030204" pitchFamily="34" charset="0"/>
              </a:rPr>
              <a:t>Top 10 web designers in Nigeria, web design company</a:t>
            </a:r>
          </a:p>
          <a:p>
            <a:r>
              <a:rPr lang="en-US" sz="3600" b="1" dirty="0">
                <a:solidFill>
                  <a:schemeClr val="tx1"/>
                </a:solidFill>
                <a:effectLst/>
                <a:latin typeface="Calibri" panose="020F0502020204030204" pitchFamily="34" charset="0"/>
                <a:cs typeface="Calibri" panose="020F0502020204030204" pitchFamily="34" charset="0"/>
              </a:rPr>
              <a:t>Web development company, branding companies in Nigeria</a:t>
            </a:r>
          </a:p>
          <a:p>
            <a:r>
              <a:rPr lang="en-US" sz="3600" b="1" dirty="0">
                <a:solidFill>
                  <a:schemeClr val="tx1"/>
                </a:solidFill>
                <a:effectLst/>
                <a:latin typeface="Calibri" panose="020F0502020204030204" pitchFamily="34" charset="0"/>
                <a:cs typeface="Calibri" panose="020F0502020204030204" pitchFamily="34" charset="0"/>
              </a:rPr>
              <a:t>Branding companies in lagos, branding and packaging companies in Nigeria</a:t>
            </a:r>
          </a:p>
          <a:p>
            <a:r>
              <a:rPr lang="en-US" sz="3600" b="1" dirty="0">
                <a:solidFill>
                  <a:schemeClr val="tx1"/>
                </a:solidFill>
                <a:effectLst/>
                <a:latin typeface="Calibri" panose="020F0502020204030204" pitchFamily="34" charset="0"/>
                <a:cs typeface="Calibri" panose="020F0502020204030204" pitchFamily="34" charset="0"/>
              </a:rPr>
              <a:t>Design consultation, graphic design consultation. </a:t>
            </a:r>
          </a:p>
          <a:p>
            <a:endParaRPr lang="en-US" dirty="0"/>
          </a:p>
        </p:txBody>
      </p:sp>
      <p:sp>
        <p:nvSpPr>
          <p:cNvPr id="9" name="Title 1">
            <a:extLst>
              <a:ext uri="{FF2B5EF4-FFF2-40B4-BE49-F238E27FC236}">
                <a16:creationId xmlns:a16="http://schemas.microsoft.com/office/drawing/2014/main" id="{E8BCEDED-2266-4464-AEDA-AC9FAE176D19}"/>
              </a:ext>
            </a:extLst>
          </p:cNvPr>
          <p:cNvSpPr>
            <a:spLocks noGrp="1"/>
          </p:cNvSpPr>
          <p:nvPr>
            <p:ph type="title"/>
          </p:nvPr>
        </p:nvSpPr>
        <p:spPr>
          <a:xfrm>
            <a:off x="3342215" y="355981"/>
            <a:ext cx="4856841" cy="386142"/>
          </a:xfrm>
        </p:spPr>
        <p:txBody>
          <a:bodyPr>
            <a:noAutofit/>
          </a:bodyPr>
          <a:lstStyle/>
          <a:p>
            <a:r>
              <a:rPr lang="en-US" sz="3600" dirty="0">
                <a:solidFill>
                  <a:schemeClr val="tx1"/>
                </a:solidFill>
                <a:latin typeface="Calibri" panose="020F0502020204030204" pitchFamily="34" charset="0"/>
                <a:cs typeface="Calibri" panose="020F0502020204030204" pitchFamily="34" charset="0"/>
              </a:rPr>
              <a:t>KEYWORD ANALYSIS</a:t>
            </a:r>
          </a:p>
        </p:txBody>
      </p:sp>
      <p:sp>
        <p:nvSpPr>
          <p:cNvPr id="12" name="Content Placeholder 11">
            <a:extLst>
              <a:ext uri="{FF2B5EF4-FFF2-40B4-BE49-F238E27FC236}">
                <a16:creationId xmlns:a16="http://schemas.microsoft.com/office/drawing/2014/main" id="{FE6EDEDA-9B8B-407A-AFB3-8A04D18C34F3}"/>
              </a:ext>
            </a:extLst>
          </p:cNvPr>
          <p:cNvSpPr txBox="1">
            <a:spLocks noGrp="1"/>
          </p:cNvSpPr>
          <p:nvPr>
            <p:ph sz="half" idx="1"/>
          </p:nvPr>
        </p:nvSpPr>
        <p:spPr>
          <a:xfrm>
            <a:off x="136857" y="1316240"/>
            <a:ext cx="5959143" cy="4655121"/>
          </a:xfrm>
          <a:prstGeom prst="rect">
            <a:avLst/>
          </a:prstGeom>
          <a:noFill/>
        </p:spPr>
        <p:txBody>
          <a:bodyPr wrap="square" rtlCol="0">
            <a:spAutoFit/>
          </a:bodyPr>
          <a:lstStyle/>
          <a:p>
            <a:pPr marL="36900" indent="0" algn="ctr">
              <a:buNone/>
            </a:pPr>
            <a:r>
              <a:rPr lang="en-US" dirty="0">
                <a:solidFill>
                  <a:schemeClr val="tx1"/>
                </a:solidFill>
                <a:effectLst/>
                <a:latin typeface="Calibri" panose="020F0502020204030204" pitchFamily="34" charset="0"/>
                <a:cs typeface="Calibri" panose="020F0502020204030204" pitchFamily="34" charset="0"/>
              </a:rPr>
              <a:t>KEYWORDS FROM ANALYZING OUR COMPETITOR’S WEBSITE</a:t>
            </a:r>
          </a:p>
          <a:p>
            <a:r>
              <a:rPr lang="en-US" sz="2000" dirty="0">
                <a:solidFill>
                  <a:schemeClr val="tx1"/>
                </a:solidFill>
                <a:effectLst/>
                <a:latin typeface="Calibri" panose="020F0502020204030204" pitchFamily="34" charset="0"/>
                <a:cs typeface="Calibri" panose="020F0502020204030204" pitchFamily="34" charset="0"/>
              </a:rPr>
              <a:t>Questions to ask before starting a ux design, ui ux questionnaire, digital agency lagos, branding companies in lagos.</a:t>
            </a:r>
          </a:p>
          <a:p>
            <a:r>
              <a:rPr lang="en-US" sz="2000" dirty="0">
                <a:solidFill>
                  <a:schemeClr val="tx1"/>
                </a:solidFill>
                <a:effectLst/>
                <a:latin typeface="Calibri" panose="020F0502020204030204" pitchFamily="34" charset="0"/>
                <a:cs typeface="Calibri" panose="020F0502020204030204" pitchFamily="34" charset="0"/>
              </a:rPr>
              <a:t>Social media agency in lagos, digital marketing company in lagos, web designer in lagos Nigeria, website developers in Nigeria, website design company in lagos, web design agency in lagos, top web designers in nigeria, </a:t>
            </a:r>
          </a:p>
          <a:p>
            <a:r>
              <a:rPr lang="en-US" sz="2000" dirty="0">
                <a:solidFill>
                  <a:schemeClr val="tx1"/>
                </a:solidFill>
                <a:effectLst/>
                <a:latin typeface="Calibri" panose="020F0502020204030204" pitchFamily="34" charset="0"/>
                <a:cs typeface="Calibri" panose="020F0502020204030204" pitchFamily="34" charset="0"/>
              </a:rPr>
              <a:t>Top social media sites in Nigeria, digital agency lagos, social media statistics in Nigeria.</a:t>
            </a:r>
          </a:p>
        </p:txBody>
      </p:sp>
      <p:sp>
        <p:nvSpPr>
          <p:cNvPr id="5" name="Oval 4">
            <a:extLst>
              <a:ext uri="{FF2B5EF4-FFF2-40B4-BE49-F238E27FC236}">
                <a16:creationId xmlns:a16="http://schemas.microsoft.com/office/drawing/2014/main" id="{A24B9155-427F-4089-B1FD-41E858FD997D}"/>
              </a:ext>
            </a:extLst>
          </p:cNvPr>
          <p:cNvSpPr/>
          <p:nvPr/>
        </p:nvSpPr>
        <p:spPr>
          <a:xfrm>
            <a:off x="-1401389" y="-1617092"/>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pic>
        <p:nvPicPr>
          <p:cNvPr id="7" name="Picture 6">
            <a:extLst>
              <a:ext uri="{FF2B5EF4-FFF2-40B4-BE49-F238E27FC236}">
                <a16:creationId xmlns:a16="http://schemas.microsoft.com/office/drawing/2014/main" id="{07479476-6A76-419B-B185-C598D2932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59934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6AE81D-1E88-4C51-8C40-1BE5EEF881A5}"/>
              </a:ext>
            </a:extLst>
          </p:cNvPr>
          <p:cNvSpPr>
            <a:spLocks noGrp="1"/>
          </p:cNvSpPr>
          <p:nvPr>
            <p:ph sz="half" idx="2"/>
          </p:nvPr>
        </p:nvSpPr>
        <p:spPr>
          <a:xfrm>
            <a:off x="6410716" y="1316241"/>
            <a:ext cx="5529493" cy="5185778"/>
          </a:xfrm>
        </p:spPr>
        <p:txBody>
          <a:bodyPr>
            <a:normAutofit/>
          </a:bodyPr>
          <a:lstStyle/>
          <a:p>
            <a:pPr marL="36900" indent="0" algn="ctr">
              <a:buNone/>
            </a:pPr>
            <a:r>
              <a:rPr lang="en-US" sz="2000" b="1" dirty="0">
                <a:solidFill>
                  <a:schemeClr val="tx1"/>
                </a:solidFill>
                <a:effectLst/>
                <a:latin typeface="Calibri" panose="020F0502020204030204" pitchFamily="34" charset="0"/>
                <a:cs typeface="Calibri" panose="020F0502020204030204" pitchFamily="34" charset="0"/>
              </a:rPr>
              <a:t>ABOUTUS (OPTIMIZED)</a:t>
            </a:r>
          </a:p>
          <a:p>
            <a:pPr marL="0" marR="0" indent="0">
              <a:lnSpc>
                <a:spcPct val="107000"/>
              </a:lnSpc>
              <a:spcBef>
                <a:spcPts val="0"/>
              </a:spcBef>
              <a:spcAft>
                <a:spcPts val="800"/>
              </a:spcAft>
              <a:buNone/>
            </a:pP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are Techcubs, the smart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digital agency in Lagos</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we are the leading provider of creative solutions in </a:t>
            </a: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web design</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UI UX design, branding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a:t>
            </a: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design consultation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provide </a:t>
            </a: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brand designs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both digital and traditional advert purposes. Our product and services offer our clients a wide variety of design solutions and saves time and money.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 our comprehensive knowledge of design methodologies, we offer our client innovative ways of idea conceptualization, design generation and branding strategizing which provide for professional and efficient handling of all design jobs, Techcubss is the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top web designer in Lagos, Nigeria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one of the best </a:t>
            </a:r>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branding companies in Nigeria.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E8BCEDED-2266-4464-AEDA-AC9FAE176D19}"/>
              </a:ext>
            </a:extLst>
          </p:cNvPr>
          <p:cNvSpPr>
            <a:spLocks noGrp="1"/>
          </p:cNvSpPr>
          <p:nvPr>
            <p:ph type="title"/>
          </p:nvPr>
        </p:nvSpPr>
        <p:spPr>
          <a:xfrm>
            <a:off x="2255536" y="327649"/>
            <a:ext cx="8120915" cy="533415"/>
          </a:xfrm>
        </p:spPr>
        <p:txBody>
          <a:bodyPr>
            <a:noAutofit/>
          </a:bodyPr>
          <a:lstStyle/>
          <a:p>
            <a:r>
              <a:rPr lang="en-US" sz="3600" dirty="0">
                <a:solidFill>
                  <a:schemeClr val="tx1"/>
                </a:solidFill>
                <a:effectLst/>
                <a:latin typeface="Calibri" panose="020F0502020204030204" pitchFamily="34" charset="0"/>
                <a:cs typeface="Calibri" panose="020F0502020204030204" pitchFamily="34" charset="0"/>
              </a:rPr>
              <a:t>WEBSITE OPTIMIZATION (ABOUT US)</a:t>
            </a:r>
          </a:p>
        </p:txBody>
      </p:sp>
      <p:sp>
        <p:nvSpPr>
          <p:cNvPr id="12" name="Content Placeholder 11">
            <a:extLst>
              <a:ext uri="{FF2B5EF4-FFF2-40B4-BE49-F238E27FC236}">
                <a16:creationId xmlns:a16="http://schemas.microsoft.com/office/drawing/2014/main" id="{FE6EDEDA-9B8B-407A-AFB3-8A04D18C34F3}"/>
              </a:ext>
            </a:extLst>
          </p:cNvPr>
          <p:cNvSpPr txBox="1">
            <a:spLocks noGrp="1"/>
          </p:cNvSpPr>
          <p:nvPr>
            <p:ph sz="half" idx="1"/>
          </p:nvPr>
        </p:nvSpPr>
        <p:spPr>
          <a:xfrm>
            <a:off x="136857" y="1316240"/>
            <a:ext cx="6273859" cy="4387483"/>
          </a:xfrm>
          <a:prstGeom prst="rect">
            <a:avLst/>
          </a:prstGeom>
          <a:noFill/>
        </p:spPr>
        <p:txBody>
          <a:bodyPr wrap="square" rtlCol="0">
            <a:spAutoFit/>
          </a:bodyPr>
          <a:lstStyle/>
          <a:p>
            <a:pPr marL="36900" indent="0" algn="ctr">
              <a:buNone/>
            </a:pPr>
            <a:r>
              <a:rPr lang="en-US" b="1" dirty="0">
                <a:solidFill>
                  <a:schemeClr val="tx1"/>
                </a:solidFill>
                <a:effectLst/>
              </a:rPr>
              <a:t> </a:t>
            </a:r>
            <a:r>
              <a:rPr lang="en-US" sz="2000" b="1" dirty="0">
                <a:solidFill>
                  <a:schemeClr val="tx1"/>
                </a:solidFill>
                <a:effectLst/>
                <a:latin typeface="Calibri" panose="020F0502020204030204" pitchFamily="34" charset="0"/>
                <a:cs typeface="Calibri" panose="020F0502020204030204" pitchFamily="34" charset="0"/>
              </a:rPr>
              <a:t>ABOUTUS (OLD)</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Now is about change and disruption. It’s about the end of old certainties and the beginning of new opportunities. But if that’s now – what’s next? We believe what’s next is in the hands of people living in a digital world. Digital empowers people. They decide what they love, where they engage and what they support. They are connected and in control. Your challenge – and ours – is to embrace that. </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When it comes to digital and creativity, we’re unapologetic optimists. We’ve only scratched the surface of what’s possible. Next comes accelerating growth through the possibilities of creative and digital experiences that merge imagination and technology in captivating new ways.</a:t>
            </a:r>
          </a:p>
        </p:txBody>
      </p:sp>
      <p:sp>
        <p:nvSpPr>
          <p:cNvPr id="5" name="Oval 4">
            <a:extLst>
              <a:ext uri="{FF2B5EF4-FFF2-40B4-BE49-F238E27FC236}">
                <a16:creationId xmlns:a16="http://schemas.microsoft.com/office/drawing/2014/main" id="{6EB433D1-2912-4E96-825D-4A96C6390829}"/>
              </a:ext>
            </a:extLst>
          </p:cNvPr>
          <p:cNvSpPr/>
          <p:nvPr/>
        </p:nvSpPr>
        <p:spPr>
          <a:xfrm>
            <a:off x="-2006392" y="-1379765"/>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pic>
        <p:nvPicPr>
          <p:cNvPr id="7" name="Picture 6">
            <a:extLst>
              <a:ext uri="{FF2B5EF4-FFF2-40B4-BE49-F238E27FC236}">
                <a16:creationId xmlns:a16="http://schemas.microsoft.com/office/drawing/2014/main" id="{F141D154-67F4-4AAB-ABF2-76A2E1B35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17603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6AE81D-1E88-4C51-8C40-1BE5EEF881A5}"/>
              </a:ext>
            </a:extLst>
          </p:cNvPr>
          <p:cNvSpPr>
            <a:spLocks noGrp="1"/>
          </p:cNvSpPr>
          <p:nvPr>
            <p:ph sz="half" idx="2"/>
          </p:nvPr>
        </p:nvSpPr>
        <p:spPr>
          <a:xfrm>
            <a:off x="6351173" y="1037946"/>
            <a:ext cx="5529493" cy="5185778"/>
          </a:xfrm>
        </p:spPr>
        <p:txBody>
          <a:bodyPr>
            <a:normAutofit/>
          </a:bodyPr>
          <a:lstStyle/>
          <a:p>
            <a:pPr marL="36900" indent="0">
              <a:buNone/>
            </a:pPr>
            <a:r>
              <a:rPr lang="en-US" sz="2000" dirty="0">
                <a:solidFill>
                  <a:schemeClr val="tx1"/>
                </a:solidFill>
                <a:effectLst/>
                <a:latin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cs typeface="Calibri" panose="020F0502020204030204" pitchFamily="34" charset="0"/>
              </a:rPr>
              <a:t>Engage in copywriting/content writing using 	relevant 	keywords and hashtags</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-Post more variety using a content calendar.</a:t>
            </a:r>
          </a:p>
          <a:p>
            <a:pPr>
              <a:buFont typeface="Wingdings" panose="05000000000000000000" pitchFamily="2" charset="2"/>
              <a:buChar char="v"/>
            </a:pPr>
            <a:r>
              <a:rPr lang="en-US" sz="2000" b="1" dirty="0">
                <a:solidFill>
                  <a:schemeClr val="tx1"/>
                </a:solidFill>
                <a:effectLst/>
                <a:latin typeface="Calibri" panose="020F0502020204030204" pitchFamily="34" charset="0"/>
                <a:cs typeface="Calibri" panose="020F0502020204030204" pitchFamily="34" charset="0"/>
              </a:rPr>
              <a:t>CONTENT MARKETING: </a:t>
            </a:r>
            <a:r>
              <a:rPr lang="en-US" sz="1800" dirty="0">
                <a:solidFill>
                  <a:schemeClr val="tx1"/>
                </a:solidFill>
                <a:effectLst/>
                <a:latin typeface="Calibri" panose="020F0502020204030204" pitchFamily="34" charset="0"/>
                <a:cs typeface="Calibri" panose="020F0502020204030204" pitchFamily="34" charset="0"/>
              </a:rPr>
              <a:t>Our focus is to give out valuable content and our content must have the right tone of voice that appeals to our target audience.</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-Have a blog and start writing articles using our   	researched keywords.</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-Featuring blog articles on social media with a 	‘Read More’ link that takes them to the full  	article 	on the blog/website.</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-Strategic advertising of our clients products 	and services using appropriate content.</a:t>
            </a:r>
          </a:p>
          <a:p>
            <a:pPr marL="36900" indent="0">
              <a:buNone/>
            </a:pPr>
            <a:endParaRPr lang="en-US" sz="2000" dirty="0">
              <a:solidFill>
                <a:schemeClr val="tx1"/>
              </a:solidFill>
              <a:effectLst/>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E8BCEDED-2266-4464-AEDA-AC9FAE176D19}"/>
              </a:ext>
            </a:extLst>
          </p:cNvPr>
          <p:cNvSpPr>
            <a:spLocks noGrp="1"/>
          </p:cNvSpPr>
          <p:nvPr>
            <p:ph type="title"/>
          </p:nvPr>
        </p:nvSpPr>
        <p:spPr>
          <a:xfrm>
            <a:off x="2255536" y="327649"/>
            <a:ext cx="8120915" cy="533415"/>
          </a:xfrm>
        </p:spPr>
        <p:txBody>
          <a:bodyPr>
            <a:noAutofit/>
          </a:bodyPr>
          <a:lstStyle/>
          <a:p>
            <a:r>
              <a:rPr lang="en-US" sz="3600" dirty="0">
                <a:solidFill>
                  <a:schemeClr val="tx1"/>
                </a:solidFill>
                <a:effectLst/>
                <a:latin typeface="Calibri" panose="020F0502020204030204" pitchFamily="34" charset="0"/>
                <a:cs typeface="Calibri" panose="020F0502020204030204" pitchFamily="34" charset="0"/>
              </a:rPr>
              <a:t>GROWTH STRATEGY </a:t>
            </a:r>
          </a:p>
        </p:txBody>
      </p:sp>
      <p:sp>
        <p:nvSpPr>
          <p:cNvPr id="5" name="Oval 4">
            <a:extLst>
              <a:ext uri="{FF2B5EF4-FFF2-40B4-BE49-F238E27FC236}">
                <a16:creationId xmlns:a16="http://schemas.microsoft.com/office/drawing/2014/main" id="{6EB433D1-2912-4E96-825D-4A96C6390829}"/>
              </a:ext>
            </a:extLst>
          </p:cNvPr>
          <p:cNvSpPr/>
          <p:nvPr/>
        </p:nvSpPr>
        <p:spPr>
          <a:xfrm>
            <a:off x="-2006392" y="-1379765"/>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sp>
        <p:nvSpPr>
          <p:cNvPr id="12" name="Content Placeholder 11">
            <a:extLst>
              <a:ext uri="{FF2B5EF4-FFF2-40B4-BE49-F238E27FC236}">
                <a16:creationId xmlns:a16="http://schemas.microsoft.com/office/drawing/2014/main" id="{FE6EDEDA-9B8B-407A-AFB3-8A04D18C34F3}"/>
              </a:ext>
            </a:extLst>
          </p:cNvPr>
          <p:cNvSpPr txBox="1">
            <a:spLocks noGrp="1"/>
          </p:cNvSpPr>
          <p:nvPr>
            <p:ph sz="half" idx="1"/>
          </p:nvPr>
        </p:nvSpPr>
        <p:spPr>
          <a:xfrm>
            <a:off x="77314" y="878592"/>
            <a:ext cx="6273859" cy="5786328"/>
          </a:xfrm>
          <a:prstGeom prst="rect">
            <a:avLst/>
          </a:prstGeom>
          <a:noFill/>
        </p:spPr>
        <p:txBody>
          <a:bodyPr wrap="square" rtlCol="0">
            <a:spAutoFit/>
          </a:bodyPr>
          <a:lstStyle/>
          <a:p>
            <a:pPr>
              <a:buFont typeface="Wingdings" panose="05000000000000000000" pitchFamily="2" charset="2"/>
              <a:buChar char="v"/>
            </a:pPr>
            <a:r>
              <a:rPr lang="en-US" sz="1800" b="1" dirty="0">
                <a:solidFill>
                  <a:schemeClr val="tx1"/>
                </a:solidFill>
                <a:effectLst/>
                <a:latin typeface="Calibri" panose="020F0502020204030204" pitchFamily="34" charset="0"/>
                <a:cs typeface="Calibri" panose="020F0502020204030204" pitchFamily="34" charset="0"/>
              </a:rPr>
              <a:t>SEO: </a:t>
            </a:r>
            <a:r>
              <a:rPr lang="en-US" sz="1800" dirty="0">
                <a:solidFill>
                  <a:schemeClr val="tx1"/>
                </a:solidFill>
                <a:effectLst/>
                <a:latin typeface="Calibri" panose="020F0502020204030204" pitchFamily="34" charset="0"/>
                <a:cs typeface="Calibri" panose="020F0502020204030204" pitchFamily="34" charset="0"/>
              </a:rPr>
              <a:t>We will use keywords that are ranking from our competitors Google Keyword planner to optimize our website and content across all our digital platforms. We aim to increase website visits and perform local SEO.</a:t>
            </a:r>
          </a:p>
          <a:p>
            <a:pPr>
              <a:buFont typeface="Wingdings" panose="05000000000000000000" pitchFamily="2" charset="2"/>
              <a:buChar char="v"/>
            </a:pPr>
            <a:r>
              <a:rPr lang="en-US" sz="1800" b="1" dirty="0">
                <a:solidFill>
                  <a:schemeClr val="tx1"/>
                </a:solidFill>
                <a:effectLst/>
                <a:latin typeface="Calibri" panose="020F0502020204030204" pitchFamily="34" charset="0"/>
                <a:cs typeface="Calibri" panose="020F0502020204030204" pitchFamily="34" charset="0"/>
              </a:rPr>
              <a:t>SOCIAL MEDIA MARKETING:</a:t>
            </a:r>
            <a:r>
              <a:rPr lang="en-US" sz="1800" dirty="0">
                <a:solidFill>
                  <a:schemeClr val="tx1"/>
                </a:solidFill>
                <a:effectLst/>
                <a:latin typeface="Calibri" panose="020F0502020204030204" pitchFamily="34" charset="0"/>
                <a:cs typeface="Calibri" panose="020F0502020204030204" pitchFamily="34" charset="0"/>
              </a:rPr>
              <a:t> we need to put out more brand awareness and engaging and content which will enable us have an hedge over our competitors if we succeed at this. Techcubs has 232 followers on social media currently, we aim to increase that to 600 in 3 months time.</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-Run adverts on FB, IG, Linked In and Google ads.</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-ensure social media handles are accessible from the  	website.</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-Always refer people to visit the website and blogs.</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a:t>
            </a:r>
            <a:r>
              <a:rPr lang="en-US" sz="2000" dirty="0">
                <a:solidFill>
                  <a:schemeClr val="tx1"/>
                </a:solidFill>
                <a:effectLst/>
                <a:latin typeface="Calibri" panose="020F0502020204030204" pitchFamily="34" charset="0"/>
                <a:cs typeface="Calibri" panose="020F0502020204030204" pitchFamily="34" charset="0"/>
              </a:rPr>
              <a:t> -</a:t>
            </a:r>
            <a:r>
              <a:rPr lang="en-US" sz="1800" dirty="0">
                <a:solidFill>
                  <a:schemeClr val="tx1"/>
                </a:solidFill>
                <a:effectLst/>
                <a:latin typeface="Calibri" panose="020F0502020204030204" pitchFamily="34" charset="0"/>
                <a:cs typeface="Calibri" panose="020F0502020204030204" pitchFamily="34" charset="0"/>
              </a:rPr>
              <a:t>Feature content that add value</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-Engage in copywriting/content writing using relevant 	keywords and hashtags</a:t>
            </a:r>
          </a:p>
        </p:txBody>
      </p:sp>
      <p:pic>
        <p:nvPicPr>
          <p:cNvPr id="7" name="Picture 6">
            <a:extLst>
              <a:ext uri="{FF2B5EF4-FFF2-40B4-BE49-F238E27FC236}">
                <a16:creationId xmlns:a16="http://schemas.microsoft.com/office/drawing/2014/main" id="{F141D154-67F4-4AAB-ABF2-76A2E1B35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76798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6AE81D-1E88-4C51-8C40-1BE5EEF881A5}"/>
              </a:ext>
            </a:extLst>
          </p:cNvPr>
          <p:cNvSpPr>
            <a:spLocks noGrp="1"/>
          </p:cNvSpPr>
          <p:nvPr>
            <p:ph sz="half" idx="2"/>
          </p:nvPr>
        </p:nvSpPr>
        <p:spPr>
          <a:xfrm>
            <a:off x="6351173" y="1037946"/>
            <a:ext cx="5529493" cy="5185778"/>
          </a:xfrm>
        </p:spPr>
        <p:txBody>
          <a:bodyPr>
            <a:normAutofit/>
          </a:bodyPr>
          <a:lstStyle/>
          <a:p>
            <a:pPr>
              <a:buFont typeface="Wingdings" panose="05000000000000000000" pitchFamily="2" charset="2"/>
              <a:buChar char="v"/>
            </a:pPr>
            <a:r>
              <a:rPr lang="en-US" sz="1800" b="1" dirty="0">
                <a:solidFill>
                  <a:schemeClr val="tx1"/>
                </a:solidFill>
                <a:effectLst/>
                <a:latin typeface="Calibri" panose="020F0502020204030204" pitchFamily="34" charset="0"/>
                <a:cs typeface="Calibri" panose="020F0502020204030204" pitchFamily="34" charset="0"/>
              </a:rPr>
              <a:t>Domain referral and backlinks</a:t>
            </a:r>
            <a:r>
              <a:rPr lang="en-US" sz="1800" dirty="0">
                <a:solidFill>
                  <a:schemeClr val="tx1"/>
                </a:solidFill>
                <a:effectLst/>
                <a:latin typeface="Calibri" panose="020F0502020204030204" pitchFamily="34" charset="0"/>
                <a:cs typeface="Calibri" panose="020F0502020204030204" pitchFamily="34" charset="0"/>
              </a:rPr>
              <a:t>: We will work on featuring our website on other business advertising websites to increase traffic and exposure.</a:t>
            </a:r>
          </a:p>
          <a:p>
            <a:pPr marL="36900" indent="0">
              <a:buNone/>
            </a:pPr>
            <a:endParaRPr lang="en-US" sz="1800" b="1" dirty="0">
              <a:solidFill>
                <a:schemeClr val="tx1"/>
              </a:solidFill>
              <a:effectLst/>
              <a:latin typeface="Calibri" panose="020F0502020204030204" pitchFamily="34" charset="0"/>
              <a:cs typeface="Calibri" panose="020F0502020204030204" pitchFamily="34" charset="0"/>
            </a:endParaRPr>
          </a:p>
          <a:p>
            <a:pPr marL="36900" indent="0">
              <a:buNone/>
            </a:pPr>
            <a:endParaRPr lang="en-US" sz="2000" dirty="0">
              <a:solidFill>
                <a:schemeClr val="tx1"/>
              </a:solidFill>
              <a:effectLst/>
              <a:latin typeface="Calibri" panose="020F0502020204030204" pitchFamily="34" charset="0"/>
              <a:cs typeface="Calibri" panose="020F0502020204030204" pitchFamily="34" charset="0"/>
            </a:endParaRPr>
          </a:p>
          <a:p>
            <a:pPr marL="36900" indent="0">
              <a:buNone/>
            </a:pPr>
            <a:endParaRPr lang="en-US" sz="2000" dirty="0">
              <a:solidFill>
                <a:schemeClr val="tx1"/>
              </a:solidFill>
              <a:effectLst/>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E8BCEDED-2266-4464-AEDA-AC9FAE176D19}"/>
              </a:ext>
            </a:extLst>
          </p:cNvPr>
          <p:cNvSpPr>
            <a:spLocks noGrp="1"/>
          </p:cNvSpPr>
          <p:nvPr>
            <p:ph type="title"/>
          </p:nvPr>
        </p:nvSpPr>
        <p:spPr>
          <a:xfrm>
            <a:off x="2255536" y="327649"/>
            <a:ext cx="8120915" cy="533415"/>
          </a:xfrm>
        </p:spPr>
        <p:txBody>
          <a:bodyPr>
            <a:noAutofit/>
          </a:bodyPr>
          <a:lstStyle/>
          <a:p>
            <a:r>
              <a:rPr lang="en-US" sz="3600" dirty="0">
                <a:solidFill>
                  <a:schemeClr val="tx1"/>
                </a:solidFill>
                <a:effectLst/>
                <a:latin typeface="Calibri" panose="020F0502020204030204" pitchFamily="34" charset="0"/>
                <a:cs typeface="Calibri" panose="020F0502020204030204" pitchFamily="34" charset="0"/>
              </a:rPr>
              <a:t>GROWTH STRATEGY </a:t>
            </a:r>
          </a:p>
        </p:txBody>
      </p:sp>
      <p:sp>
        <p:nvSpPr>
          <p:cNvPr id="5" name="Oval 4">
            <a:extLst>
              <a:ext uri="{FF2B5EF4-FFF2-40B4-BE49-F238E27FC236}">
                <a16:creationId xmlns:a16="http://schemas.microsoft.com/office/drawing/2014/main" id="{6EB433D1-2912-4E96-825D-4A96C6390829}"/>
              </a:ext>
            </a:extLst>
          </p:cNvPr>
          <p:cNvSpPr/>
          <p:nvPr/>
        </p:nvSpPr>
        <p:spPr>
          <a:xfrm>
            <a:off x="-2006392" y="-1379765"/>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sp>
        <p:nvSpPr>
          <p:cNvPr id="12" name="Content Placeholder 11">
            <a:extLst>
              <a:ext uri="{FF2B5EF4-FFF2-40B4-BE49-F238E27FC236}">
                <a16:creationId xmlns:a16="http://schemas.microsoft.com/office/drawing/2014/main" id="{FE6EDEDA-9B8B-407A-AFB3-8A04D18C34F3}"/>
              </a:ext>
            </a:extLst>
          </p:cNvPr>
          <p:cNvSpPr txBox="1">
            <a:spLocks noGrp="1"/>
          </p:cNvSpPr>
          <p:nvPr>
            <p:ph sz="half" idx="1"/>
          </p:nvPr>
        </p:nvSpPr>
        <p:spPr>
          <a:xfrm>
            <a:off x="77314" y="878592"/>
            <a:ext cx="6273859" cy="5746317"/>
          </a:xfrm>
          <a:prstGeom prst="rect">
            <a:avLst/>
          </a:prstGeom>
          <a:noFill/>
        </p:spPr>
        <p:txBody>
          <a:bodyPr wrap="square" rtlCol="0">
            <a:spAutoFit/>
          </a:bodyPr>
          <a:lstStyle/>
          <a:p>
            <a:pPr>
              <a:buFont typeface="Wingdings" panose="05000000000000000000" pitchFamily="2" charset="2"/>
              <a:buChar char="v"/>
            </a:pPr>
            <a:r>
              <a:rPr lang="en-US" sz="1800" b="1" dirty="0">
                <a:solidFill>
                  <a:schemeClr val="tx1"/>
                </a:solidFill>
                <a:effectLst/>
                <a:latin typeface="Calibri" panose="020F0502020204030204" pitchFamily="34" charset="0"/>
                <a:cs typeface="Calibri" panose="020F0502020204030204" pitchFamily="34" charset="0"/>
              </a:rPr>
              <a:t>EMAIL MARKETING: </a:t>
            </a:r>
            <a:r>
              <a:rPr lang="en-US" sz="1800" dirty="0">
                <a:solidFill>
                  <a:schemeClr val="tx1"/>
                </a:solidFill>
                <a:effectLst/>
                <a:latin typeface="Calibri" panose="020F0502020204030204" pitchFamily="34" charset="0"/>
                <a:cs typeface="Calibri" panose="020F0502020204030204" pitchFamily="34" charset="0"/>
              </a:rPr>
              <a:t>We want to retain our customers and potential customers till they lead to conversion.</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-There will be a pop-up on the website to subscribe to our 	email list.</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-There will be a webchat where mails can be entered before 	proceeding to chat.</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-Free eBook and educational materials relevant to our target 	audience which they will drop their mails to download..</a:t>
            </a:r>
          </a:p>
          <a:p>
            <a:pPr marL="36900" indent="0">
              <a:buNone/>
            </a:pPr>
            <a:r>
              <a:rPr lang="en-US" sz="1800" dirty="0">
                <a:solidFill>
                  <a:schemeClr val="tx1"/>
                </a:solidFill>
                <a:effectLst/>
                <a:latin typeface="Calibri" panose="020F0502020204030204" pitchFamily="34" charset="0"/>
                <a:cs typeface="Calibri" panose="020F0502020204030204" pitchFamily="34" charset="0"/>
              </a:rPr>
              <a:t>	-free strategy session where they can state their requests 	and we will collect their mails in the process.</a:t>
            </a:r>
          </a:p>
          <a:p>
            <a:pPr>
              <a:buFont typeface="Wingdings" panose="05000000000000000000" pitchFamily="2" charset="2"/>
              <a:buChar char="v"/>
            </a:pPr>
            <a:r>
              <a:rPr lang="en-US" sz="1800" b="1" dirty="0">
                <a:solidFill>
                  <a:schemeClr val="tx1"/>
                </a:solidFill>
                <a:effectLst/>
                <a:latin typeface="Calibri" panose="020F0502020204030204" pitchFamily="34" charset="0"/>
                <a:cs typeface="Calibri" panose="020F0502020204030204" pitchFamily="34" charset="0"/>
              </a:rPr>
              <a:t>VIDEO MARKETING: </a:t>
            </a:r>
            <a:r>
              <a:rPr lang="en-US" sz="1800" dirty="0">
                <a:solidFill>
                  <a:schemeClr val="tx1"/>
                </a:solidFill>
                <a:effectLst/>
                <a:latin typeface="Calibri" panose="020F0502020204030204" pitchFamily="34" charset="0"/>
                <a:cs typeface="Calibri" panose="020F0502020204030204" pitchFamily="34" charset="0"/>
              </a:rPr>
              <a:t>we will make brand videos with people, motion graphics, images and voice over to project our clients products and services. In addition, we will use explainer videos and educational/how to videos to make our target audience understand why they need our services</a:t>
            </a:r>
          </a:p>
          <a:p>
            <a:pPr marL="36900" indent="0">
              <a:buNone/>
            </a:pPr>
            <a:endParaRPr lang="en-US" sz="1800" dirty="0">
              <a:solidFill>
                <a:schemeClr val="tx1"/>
              </a:solidFill>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141D154-67F4-4AAB-ABF2-76A2E1B35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78773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8BCEDED-2266-4464-AEDA-AC9FAE176D19}"/>
              </a:ext>
            </a:extLst>
          </p:cNvPr>
          <p:cNvSpPr>
            <a:spLocks noGrp="1"/>
          </p:cNvSpPr>
          <p:nvPr>
            <p:ph type="title"/>
          </p:nvPr>
        </p:nvSpPr>
        <p:spPr>
          <a:xfrm rot="16200000">
            <a:off x="-64928" y="3372903"/>
            <a:ext cx="2303211" cy="520491"/>
          </a:xfrm>
        </p:spPr>
        <p:txBody>
          <a:bodyPr>
            <a:noAutofit/>
          </a:bodyPr>
          <a:lstStyle/>
          <a:p>
            <a:r>
              <a:rPr lang="en-US" sz="3600" dirty="0">
                <a:solidFill>
                  <a:schemeClr val="tx1"/>
                </a:solidFill>
                <a:effectLst/>
                <a:latin typeface="Calibri" panose="020F0502020204030204" pitchFamily="34" charset="0"/>
                <a:cs typeface="Calibri" panose="020F0502020204030204" pitchFamily="34" charset="0"/>
              </a:rPr>
              <a:t>BUDGET</a:t>
            </a:r>
          </a:p>
        </p:txBody>
      </p:sp>
      <p:sp>
        <p:nvSpPr>
          <p:cNvPr id="5" name="Oval 4">
            <a:extLst>
              <a:ext uri="{FF2B5EF4-FFF2-40B4-BE49-F238E27FC236}">
                <a16:creationId xmlns:a16="http://schemas.microsoft.com/office/drawing/2014/main" id="{6EB433D1-2912-4E96-825D-4A96C6390829}"/>
              </a:ext>
            </a:extLst>
          </p:cNvPr>
          <p:cNvSpPr/>
          <p:nvPr/>
        </p:nvSpPr>
        <p:spPr>
          <a:xfrm>
            <a:off x="-2006392" y="-1379765"/>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graphicFrame>
        <p:nvGraphicFramePr>
          <p:cNvPr id="17" name="Table 17">
            <a:extLst>
              <a:ext uri="{FF2B5EF4-FFF2-40B4-BE49-F238E27FC236}">
                <a16:creationId xmlns:a16="http://schemas.microsoft.com/office/drawing/2014/main" id="{04001379-B264-4F7F-B7DF-C6BF40A8ABE0}"/>
              </a:ext>
            </a:extLst>
          </p:cNvPr>
          <p:cNvGraphicFramePr>
            <a:graphicFrameLocks noGrp="1"/>
          </p:cNvGraphicFramePr>
          <p:nvPr>
            <p:ph sz="half" idx="1"/>
            <p:extLst>
              <p:ext uri="{D42A27DB-BD31-4B8C-83A1-F6EECF244321}">
                <p14:modId xmlns:p14="http://schemas.microsoft.com/office/powerpoint/2010/main" val="3383573429"/>
              </p:ext>
            </p:extLst>
          </p:nvPr>
        </p:nvGraphicFramePr>
        <p:xfrm>
          <a:off x="1886198" y="241016"/>
          <a:ext cx="8102255" cy="6375970"/>
        </p:xfrm>
        <a:graphic>
          <a:graphicData uri="http://schemas.openxmlformats.org/drawingml/2006/table">
            <a:tbl>
              <a:tblPr firstRow="1" bandRow="1">
                <a:tableStyleId>{616DA210-FB5B-4158-B5E0-FEB733F419BA}</a:tableStyleId>
              </a:tblPr>
              <a:tblGrid>
                <a:gridCol w="1620451">
                  <a:extLst>
                    <a:ext uri="{9D8B030D-6E8A-4147-A177-3AD203B41FA5}">
                      <a16:colId xmlns:a16="http://schemas.microsoft.com/office/drawing/2014/main" val="3448856326"/>
                    </a:ext>
                  </a:extLst>
                </a:gridCol>
                <a:gridCol w="1620451">
                  <a:extLst>
                    <a:ext uri="{9D8B030D-6E8A-4147-A177-3AD203B41FA5}">
                      <a16:colId xmlns:a16="http://schemas.microsoft.com/office/drawing/2014/main" val="161704876"/>
                    </a:ext>
                  </a:extLst>
                </a:gridCol>
                <a:gridCol w="1620451">
                  <a:extLst>
                    <a:ext uri="{9D8B030D-6E8A-4147-A177-3AD203B41FA5}">
                      <a16:colId xmlns:a16="http://schemas.microsoft.com/office/drawing/2014/main" val="1845217177"/>
                    </a:ext>
                  </a:extLst>
                </a:gridCol>
                <a:gridCol w="1620451">
                  <a:extLst>
                    <a:ext uri="{9D8B030D-6E8A-4147-A177-3AD203B41FA5}">
                      <a16:colId xmlns:a16="http://schemas.microsoft.com/office/drawing/2014/main" val="1413022821"/>
                    </a:ext>
                  </a:extLst>
                </a:gridCol>
                <a:gridCol w="1620451">
                  <a:extLst>
                    <a:ext uri="{9D8B030D-6E8A-4147-A177-3AD203B41FA5}">
                      <a16:colId xmlns:a16="http://schemas.microsoft.com/office/drawing/2014/main" val="490517724"/>
                    </a:ext>
                  </a:extLst>
                </a:gridCol>
              </a:tblGrid>
              <a:tr h="807592">
                <a:tc>
                  <a:txBody>
                    <a:bodyPr/>
                    <a:lstStyle/>
                    <a:p>
                      <a:r>
                        <a:rPr lang="en-US" dirty="0">
                          <a:latin typeface="Calibri" panose="020F0502020204030204" pitchFamily="34" charset="0"/>
                          <a:cs typeface="Calibri" panose="020F0502020204030204" pitchFamily="34" charset="0"/>
                        </a:rPr>
                        <a:t>PLATFORM</a:t>
                      </a:r>
                    </a:p>
                  </a:txBody>
                  <a:tcPr/>
                </a:tc>
                <a:tc>
                  <a:txBody>
                    <a:bodyPr/>
                    <a:lstStyle/>
                    <a:p>
                      <a:r>
                        <a:rPr lang="en-US" dirty="0">
                          <a:latin typeface="Calibri" panose="020F0502020204030204" pitchFamily="34" charset="0"/>
                          <a:cs typeface="Calibri" panose="020F0502020204030204" pitchFamily="34" charset="0"/>
                        </a:rPr>
                        <a:t>UNIT COST (N)</a:t>
                      </a:r>
                    </a:p>
                  </a:txBody>
                  <a:tcPr/>
                </a:tc>
                <a:tc>
                  <a:txBody>
                    <a:bodyPr/>
                    <a:lstStyle/>
                    <a:p>
                      <a:r>
                        <a:rPr lang="en-US" dirty="0">
                          <a:latin typeface="Calibri" panose="020F0502020204030204" pitchFamily="34" charset="0"/>
                          <a:cs typeface="Calibri" panose="020F0502020204030204" pitchFamily="34" charset="0"/>
                        </a:rPr>
                        <a:t>FREQUENCY DAYS)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RANGE</a:t>
                      </a:r>
                    </a:p>
                    <a:p>
                      <a:endParaRPr lang="en-US" dirty="0"/>
                    </a:p>
                  </a:txBody>
                  <a:tcPr/>
                </a:tc>
                <a:tc>
                  <a:txBody>
                    <a:bodyPr/>
                    <a:lstStyle/>
                    <a:p>
                      <a:r>
                        <a:rPr lang="en-US" dirty="0">
                          <a:latin typeface="Calibri" panose="020F0502020204030204" pitchFamily="34" charset="0"/>
                          <a:cs typeface="Calibri" panose="020F0502020204030204" pitchFamily="34" charset="0"/>
                        </a:rPr>
                        <a:t>SUMMATION</a:t>
                      </a:r>
                    </a:p>
                  </a:txBody>
                  <a:tcPr/>
                </a:tc>
                <a:extLst>
                  <a:ext uri="{0D108BD9-81ED-4DB2-BD59-A6C34878D82A}">
                    <a16:rowId xmlns:a16="http://schemas.microsoft.com/office/drawing/2014/main" val="3580766454"/>
                  </a:ext>
                </a:extLst>
              </a:tr>
              <a:tr h="522503">
                <a:tc>
                  <a:txBody>
                    <a:bodyPr/>
                    <a:lstStyle/>
                    <a:p>
                      <a:r>
                        <a:rPr lang="en-US" dirty="0">
                          <a:latin typeface="Calibri" panose="020F0502020204030204" pitchFamily="34" charset="0"/>
                          <a:cs typeface="Calibri" panose="020F0502020204030204" pitchFamily="34" charset="0"/>
                        </a:rPr>
                        <a:t>Facebook Ads</a:t>
                      </a:r>
                    </a:p>
                  </a:txBody>
                  <a:tcPr/>
                </a:tc>
                <a:tc>
                  <a:txBody>
                    <a:bodyPr/>
                    <a:lstStyle/>
                    <a:p>
                      <a:r>
                        <a:rPr lang="en-US" dirty="0">
                          <a:latin typeface="Calibri" panose="020F0502020204030204" pitchFamily="34" charset="0"/>
                          <a:cs typeface="Calibri" panose="020F0502020204030204" pitchFamily="34" charset="0"/>
                        </a:rPr>
                        <a:t>5000</a:t>
                      </a:r>
                    </a:p>
                  </a:txBody>
                  <a:tcPr/>
                </a:tc>
                <a:tc>
                  <a:txBody>
                    <a:bodyPr/>
                    <a:lstStyle/>
                    <a:p>
                      <a:r>
                        <a:rPr lang="en-US" dirty="0"/>
                        <a:t>3</a:t>
                      </a:r>
                    </a:p>
                  </a:txBody>
                  <a:tcPr/>
                </a:tc>
                <a:tc>
                  <a:txBody>
                    <a:bodyPr/>
                    <a:lstStyle/>
                    <a:p>
                      <a:r>
                        <a:rPr lang="en-US" dirty="0"/>
                        <a:t>3 weeks</a:t>
                      </a:r>
                    </a:p>
                  </a:txBody>
                  <a:tcPr/>
                </a:tc>
                <a:tc>
                  <a:txBody>
                    <a:bodyPr/>
                    <a:lstStyle/>
                    <a:p>
                      <a:r>
                        <a:rPr lang="en-US" dirty="0"/>
                        <a:t>45,000</a:t>
                      </a:r>
                    </a:p>
                  </a:txBody>
                  <a:tcPr/>
                </a:tc>
                <a:extLst>
                  <a:ext uri="{0D108BD9-81ED-4DB2-BD59-A6C34878D82A}">
                    <a16:rowId xmlns:a16="http://schemas.microsoft.com/office/drawing/2014/main" val="2805122970"/>
                  </a:ext>
                </a:extLst>
              </a:tr>
              <a:tr h="5653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Instagram Ads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5000</a:t>
                      </a:r>
                    </a:p>
                    <a:p>
                      <a:endParaRPr lang="en-US" dirty="0"/>
                    </a:p>
                  </a:txBody>
                  <a:tcPr/>
                </a:tc>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weeks</a:t>
                      </a:r>
                    </a:p>
                    <a:p>
                      <a:endParaRPr lang="en-US" dirty="0"/>
                    </a:p>
                  </a:txBody>
                  <a:tcPr/>
                </a:tc>
                <a:tc>
                  <a:txBody>
                    <a:bodyPr/>
                    <a:lstStyle/>
                    <a:p>
                      <a:r>
                        <a:rPr lang="en-US" dirty="0"/>
                        <a:t>45,000</a:t>
                      </a:r>
                    </a:p>
                  </a:txBody>
                  <a:tcPr/>
                </a:tc>
                <a:extLst>
                  <a:ext uri="{0D108BD9-81ED-4DB2-BD59-A6C34878D82A}">
                    <a16:rowId xmlns:a16="http://schemas.microsoft.com/office/drawing/2014/main" val="1122649064"/>
                  </a:ext>
                </a:extLst>
              </a:tr>
              <a:tr h="565315">
                <a:tc>
                  <a:txBody>
                    <a:bodyPr/>
                    <a:lstStyle/>
                    <a:p>
                      <a:r>
                        <a:rPr lang="en-US" dirty="0">
                          <a:latin typeface="Calibri" panose="020F0502020204030204" pitchFamily="34" charset="0"/>
                          <a:cs typeface="Calibri" panose="020F0502020204030204" pitchFamily="34" charset="0"/>
                        </a:rPr>
                        <a:t>Google Ads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endParaRPr lang="en-US" dirty="0"/>
                    </a:p>
                  </a:txBody>
                  <a:tcPr/>
                </a:tc>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weeks</a:t>
                      </a:r>
                    </a:p>
                    <a:p>
                      <a:endParaRPr lang="en-US" dirty="0"/>
                    </a:p>
                  </a:txBody>
                  <a:tcPr/>
                </a:tc>
                <a:tc>
                  <a:txBody>
                    <a:bodyPr/>
                    <a:lstStyle/>
                    <a:p>
                      <a:r>
                        <a:rPr lang="en-US" dirty="0"/>
                        <a:t>30,000</a:t>
                      </a:r>
                    </a:p>
                  </a:txBody>
                  <a:tcPr/>
                </a:tc>
                <a:extLst>
                  <a:ext uri="{0D108BD9-81ED-4DB2-BD59-A6C34878D82A}">
                    <a16:rowId xmlns:a16="http://schemas.microsoft.com/office/drawing/2014/main" val="3117308470"/>
                  </a:ext>
                </a:extLst>
              </a:tr>
              <a:tr h="565315">
                <a:tc>
                  <a:txBody>
                    <a:bodyPr/>
                    <a:lstStyle/>
                    <a:p>
                      <a:r>
                        <a:rPr lang="en-US" dirty="0">
                          <a:latin typeface="Calibri" panose="020F0502020204030204" pitchFamily="34" charset="0"/>
                          <a:cs typeface="Calibri" panose="020F0502020204030204" pitchFamily="34" charset="0"/>
                        </a:rPr>
                        <a:t>Linked In Ads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txBody>
                  <a:tcPr/>
                </a:tc>
                <a:tc>
                  <a:txBody>
                    <a:bodyPr/>
                    <a:lstStyle/>
                    <a:p>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weeks</a:t>
                      </a:r>
                    </a:p>
                    <a:p>
                      <a:endParaRPr lang="en-US" dirty="0"/>
                    </a:p>
                  </a:txBody>
                  <a:tcPr/>
                </a:tc>
                <a:tc>
                  <a:txBody>
                    <a:bodyPr/>
                    <a:lstStyle/>
                    <a:p>
                      <a:r>
                        <a:rPr lang="en-US" dirty="0"/>
                        <a:t>45,000</a:t>
                      </a:r>
                    </a:p>
                  </a:txBody>
                  <a:tcPr/>
                </a:tc>
                <a:extLst>
                  <a:ext uri="{0D108BD9-81ED-4DB2-BD59-A6C34878D82A}">
                    <a16:rowId xmlns:a16="http://schemas.microsoft.com/office/drawing/2014/main" val="2817344383"/>
                  </a:ext>
                </a:extLst>
              </a:tr>
              <a:tr h="565315">
                <a:tc>
                  <a:txBody>
                    <a:bodyPr/>
                    <a:lstStyle/>
                    <a:p>
                      <a:r>
                        <a:rPr lang="en-US" dirty="0">
                          <a:latin typeface="Calibri" panose="020F0502020204030204" pitchFamily="34" charset="0"/>
                          <a:cs typeface="Calibri" panose="020F0502020204030204" pitchFamily="34" charset="0"/>
                        </a:rPr>
                        <a:t>Video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50,000</a:t>
                      </a:r>
                    </a:p>
                    <a:p>
                      <a:endParaRPr lang="en-US" dirty="0"/>
                    </a:p>
                  </a:txBody>
                  <a:tcPr/>
                </a:tc>
                <a:tc>
                  <a:txBody>
                    <a:bodyPr/>
                    <a:lstStyle/>
                    <a:p>
                      <a:r>
                        <a:rPr lang="en-US" dirty="0"/>
                        <a:t>One-off</a:t>
                      </a:r>
                    </a:p>
                  </a:txBody>
                  <a:tcPr/>
                </a:tc>
                <a:tc>
                  <a:txBody>
                    <a:bodyPr/>
                    <a:lstStyle/>
                    <a:p>
                      <a:endParaRPr lang="en-US" dirty="0"/>
                    </a:p>
                  </a:txBody>
                  <a:tcPr/>
                </a:tc>
                <a:tc>
                  <a:txBody>
                    <a:bodyPr/>
                    <a:lstStyle/>
                    <a:p>
                      <a:r>
                        <a:rPr lang="en-US" dirty="0"/>
                        <a:t>50,000</a:t>
                      </a:r>
                    </a:p>
                  </a:txBody>
                  <a:tcPr/>
                </a:tc>
                <a:extLst>
                  <a:ext uri="{0D108BD9-81ED-4DB2-BD59-A6C34878D82A}">
                    <a16:rowId xmlns:a16="http://schemas.microsoft.com/office/drawing/2014/main" val="4060470814"/>
                  </a:ext>
                </a:extLst>
              </a:tr>
              <a:tr h="565315">
                <a:tc>
                  <a:txBody>
                    <a:bodyPr/>
                    <a:lstStyle/>
                    <a:p>
                      <a:r>
                        <a:rPr lang="en-US" dirty="0">
                          <a:latin typeface="Calibri" panose="020F0502020204030204" pitchFamily="34" charset="0"/>
                          <a:cs typeface="Calibri" panose="020F0502020204030204" pitchFamily="34" charset="0"/>
                        </a:rPr>
                        <a:t>Web Developer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50,000</a:t>
                      </a:r>
                    </a:p>
                    <a:p>
                      <a:endParaRPr lang="en-US" dirty="0"/>
                    </a:p>
                  </a:txBody>
                  <a:tcPr/>
                </a:tc>
                <a:tc>
                  <a:txBody>
                    <a:bodyPr/>
                    <a:lstStyle/>
                    <a:p>
                      <a:r>
                        <a:rPr lang="en-US" dirty="0"/>
                        <a:t>One-off</a:t>
                      </a:r>
                    </a:p>
                  </a:txBody>
                  <a:tcPr/>
                </a:tc>
                <a:tc>
                  <a:txBody>
                    <a:bodyPr/>
                    <a:lstStyle/>
                    <a:p>
                      <a:endParaRPr lang="en-US"/>
                    </a:p>
                  </a:txBody>
                  <a:tcPr/>
                </a:tc>
                <a:tc>
                  <a:txBody>
                    <a:bodyPr/>
                    <a:lstStyle/>
                    <a:p>
                      <a:r>
                        <a:rPr lang="en-US" dirty="0"/>
                        <a:t>50,000</a:t>
                      </a:r>
                    </a:p>
                  </a:txBody>
                  <a:tcPr/>
                </a:tc>
                <a:extLst>
                  <a:ext uri="{0D108BD9-81ED-4DB2-BD59-A6C34878D82A}">
                    <a16:rowId xmlns:a16="http://schemas.microsoft.com/office/drawing/2014/main" val="4156763936"/>
                  </a:ext>
                </a:extLst>
              </a:tr>
              <a:tr h="565315">
                <a:tc>
                  <a:txBody>
                    <a:bodyPr/>
                    <a:lstStyle/>
                    <a:p>
                      <a:r>
                        <a:rPr lang="en-US" dirty="0">
                          <a:latin typeface="Calibri" panose="020F0502020204030204" pitchFamily="34" charset="0"/>
                          <a:cs typeface="Calibri" panose="020F0502020204030204" pitchFamily="34" charset="0"/>
                        </a:rPr>
                        <a:t>Email Marketing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5000</a:t>
                      </a:r>
                    </a:p>
                    <a:p>
                      <a:endParaRPr lang="en-US" dirty="0"/>
                    </a:p>
                  </a:txBody>
                  <a:tcPr/>
                </a:tc>
                <a:tc>
                  <a:txBody>
                    <a:bodyPr/>
                    <a:lstStyle/>
                    <a:p>
                      <a:r>
                        <a:rPr lang="en-US" dirty="0"/>
                        <a:t>monthly</a:t>
                      </a:r>
                    </a:p>
                  </a:txBody>
                  <a:tcPr/>
                </a:tc>
                <a:tc>
                  <a:txBody>
                    <a:bodyPr/>
                    <a:lstStyle/>
                    <a:p>
                      <a:r>
                        <a:rPr lang="en-US" dirty="0"/>
                        <a:t>3 months</a:t>
                      </a:r>
                    </a:p>
                  </a:txBody>
                  <a:tcPr/>
                </a:tc>
                <a:tc>
                  <a:txBody>
                    <a:bodyPr/>
                    <a:lstStyle/>
                    <a:p>
                      <a:r>
                        <a:rPr lang="en-US" dirty="0"/>
                        <a:t>15,000</a:t>
                      </a:r>
                    </a:p>
                  </a:txBody>
                  <a:tcPr/>
                </a:tc>
                <a:extLst>
                  <a:ext uri="{0D108BD9-81ED-4DB2-BD59-A6C34878D82A}">
                    <a16:rowId xmlns:a16="http://schemas.microsoft.com/office/drawing/2014/main" val="3142410269"/>
                  </a:ext>
                </a:extLst>
              </a:tr>
              <a:tr h="565315">
                <a:tc>
                  <a:txBody>
                    <a:bodyPr/>
                    <a:lstStyle/>
                    <a:p>
                      <a:r>
                        <a:rPr lang="en-US" dirty="0">
                          <a:latin typeface="Calibri" panose="020F0502020204030204" pitchFamily="34" charset="0"/>
                          <a:cs typeface="Calibri" panose="020F0502020204030204" pitchFamily="34" charset="0"/>
                        </a:rPr>
                        <a:t>Service Charge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endParaRPr lang="en-US" dirty="0"/>
                    </a:p>
                  </a:txBody>
                  <a:tcPr/>
                </a:tc>
                <a:tc>
                  <a:txBody>
                    <a:bodyPr/>
                    <a:lstStyle/>
                    <a:p>
                      <a:endParaRPr lang="en-US" dirty="0"/>
                    </a:p>
                  </a:txBody>
                  <a:tcPr/>
                </a:tc>
                <a:tc>
                  <a:txBody>
                    <a:bodyPr/>
                    <a:lstStyle/>
                    <a:p>
                      <a:endParaRPr lang="en-US"/>
                    </a:p>
                  </a:txBody>
                  <a:tcPr/>
                </a:tc>
                <a:tc>
                  <a:txBody>
                    <a:bodyPr/>
                    <a:lstStyle/>
                    <a:p>
                      <a:r>
                        <a:rPr lang="en-US" dirty="0"/>
                        <a:t>350,000</a:t>
                      </a:r>
                    </a:p>
                  </a:txBody>
                  <a:tcPr/>
                </a:tc>
                <a:extLst>
                  <a:ext uri="{0D108BD9-81ED-4DB2-BD59-A6C34878D82A}">
                    <a16:rowId xmlns:a16="http://schemas.microsoft.com/office/drawing/2014/main" val="924363731"/>
                  </a:ext>
                </a:extLst>
              </a:tr>
              <a:tr h="565315">
                <a:tc>
                  <a:txBody>
                    <a:bodyPr/>
                    <a:lstStyle/>
                    <a:p>
                      <a:r>
                        <a:rPr lang="en-US" b="1" dirty="0">
                          <a:latin typeface="Calibri" panose="020F0502020204030204" pitchFamily="34" charset="0"/>
                          <a:cs typeface="Calibri" panose="020F0502020204030204" pitchFamily="34" charset="0"/>
                        </a:rPr>
                        <a:t>TOTAL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txBody>
                  <a:tcPr/>
                </a:tc>
                <a:tc>
                  <a:txBody>
                    <a:bodyPr/>
                    <a:lstStyle/>
                    <a:p>
                      <a:endParaRPr lang="en-US"/>
                    </a:p>
                  </a:txBody>
                  <a:tcPr/>
                </a:tc>
                <a:tc>
                  <a:txBody>
                    <a:bodyPr/>
                    <a:lstStyle/>
                    <a:p>
                      <a:endParaRPr lang="en-US"/>
                    </a:p>
                  </a:txBody>
                  <a:tcPr/>
                </a:tc>
                <a:tc>
                  <a:txBody>
                    <a:bodyPr/>
                    <a:lstStyle/>
                    <a:p>
                      <a:r>
                        <a:rPr lang="en-US" b="1" dirty="0">
                          <a:latin typeface="Calibri" panose="020F0502020204030204" pitchFamily="34" charset="0"/>
                          <a:cs typeface="Calibri" panose="020F0502020204030204" pitchFamily="34" charset="0"/>
                        </a:rPr>
                        <a:t>N585,000</a:t>
                      </a:r>
                    </a:p>
                  </a:txBody>
                  <a:tcPr/>
                </a:tc>
                <a:extLst>
                  <a:ext uri="{0D108BD9-81ED-4DB2-BD59-A6C34878D82A}">
                    <a16:rowId xmlns:a16="http://schemas.microsoft.com/office/drawing/2014/main" val="846670483"/>
                  </a:ext>
                </a:extLst>
              </a:tr>
            </a:tbl>
          </a:graphicData>
        </a:graphic>
      </p:graphicFrame>
      <p:pic>
        <p:nvPicPr>
          <p:cNvPr id="7" name="Picture 6">
            <a:extLst>
              <a:ext uri="{FF2B5EF4-FFF2-40B4-BE49-F238E27FC236}">
                <a16:creationId xmlns:a16="http://schemas.microsoft.com/office/drawing/2014/main" id="{F141D154-67F4-4AAB-ABF2-76A2E1B35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153792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18" name="Oval 17"/>
          <p:cNvSpPr/>
          <p:nvPr/>
        </p:nvSpPr>
        <p:spPr>
          <a:xfrm>
            <a:off x="-1699418" y="-1494626"/>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Rectangle 15"/>
          <p:cNvSpPr/>
          <p:nvPr/>
        </p:nvSpPr>
        <p:spPr>
          <a:xfrm>
            <a:off x="933451" y="1343025"/>
            <a:ext cx="10582274" cy="3486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8618" y="3889249"/>
            <a:ext cx="1927108" cy="840022"/>
          </a:xfrm>
          <a:prstGeom prst="rect">
            <a:avLst/>
          </a:prstGeom>
        </p:spPr>
      </p:pic>
      <p:sp>
        <p:nvSpPr>
          <p:cNvPr id="17" name="TextBox 16"/>
          <p:cNvSpPr txBox="1"/>
          <p:nvPr/>
        </p:nvSpPr>
        <p:spPr>
          <a:xfrm>
            <a:off x="2362898" y="2223993"/>
            <a:ext cx="8207229" cy="1631216"/>
          </a:xfrm>
          <a:prstGeom prst="rect">
            <a:avLst/>
          </a:prstGeom>
          <a:noFill/>
        </p:spPr>
        <p:txBody>
          <a:bodyPr wrap="square" rtlCol="0">
            <a:spAutoFit/>
          </a:bodyPr>
          <a:lstStyle/>
          <a:p>
            <a:pPr algn="ctr"/>
            <a:r>
              <a:rPr lang="en-US" sz="100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88225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1278028" y="10"/>
            <a:ext cx="68612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654567" y="1235897"/>
            <a:ext cx="6537433" cy="5075931"/>
          </a:xfrm>
        </p:spPr>
        <p:txBody>
          <a:bodyPr anchor="t">
            <a:normAutofit/>
          </a:bodyPr>
          <a:lstStyle/>
          <a:p>
            <a:pPr marL="494100" lvl="0" indent="-457200">
              <a:buAutoNum type="arabicPeriod"/>
            </a:pPr>
            <a:r>
              <a:rPr lang="en-US" sz="1800" dirty="0">
                <a:solidFill>
                  <a:schemeClr val="tx1"/>
                </a:solidFill>
                <a:effectLst/>
                <a:latin typeface="Calibri" panose="020F0502020204030204" pitchFamily="34" charset="0"/>
                <a:cs typeface="Calibri" panose="020F0502020204030204" pitchFamily="34" charset="0"/>
              </a:rPr>
              <a:t>Akinduyi KOLAWOLE – Market Research Analyst</a:t>
            </a:r>
          </a:p>
          <a:p>
            <a:pPr marL="494100" lvl="0" indent="-457200">
              <a:buAutoNum type="arabicPeriod"/>
            </a:pPr>
            <a:r>
              <a:rPr lang="en-US" sz="1800" dirty="0">
                <a:solidFill>
                  <a:schemeClr val="tx1"/>
                </a:solidFill>
                <a:effectLst/>
                <a:latin typeface="Calibri" panose="020F0502020204030204" pitchFamily="34" charset="0"/>
                <a:cs typeface="Calibri" panose="020F0502020204030204" pitchFamily="34" charset="0"/>
              </a:rPr>
              <a:t>Ezeogu JUSTINA – Brand Auditor</a:t>
            </a:r>
          </a:p>
          <a:p>
            <a:pPr marL="494100" indent="-457200">
              <a:buFont typeface="Wingdings 2" charset="2"/>
              <a:buAutoNum type="arabicPeriod"/>
            </a:pPr>
            <a:r>
              <a:rPr lang="en-US" sz="1800" dirty="0">
                <a:solidFill>
                  <a:schemeClr val="tx1"/>
                </a:solidFill>
                <a:effectLst/>
                <a:latin typeface="Calibri" panose="020F0502020204030204" pitchFamily="34" charset="0"/>
                <a:cs typeface="Calibri" panose="020F0502020204030204" pitchFamily="34" charset="0"/>
              </a:rPr>
              <a:t>Faniyi Adebayo BABAJIDE – Web Auditor/SEO</a:t>
            </a:r>
          </a:p>
          <a:p>
            <a:pPr marL="494100" indent="-457200">
              <a:buFont typeface="Wingdings 2" charset="2"/>
              <a:buAutoNum type="arabicPeriod"/>
            </a:pPr>
            <a:r>
              <a:rPr lang="en-US" sz="1800" dirty="0">
                <a:solidFill>
                  <a:schemeClr val="tx1"/>
                </a:solidFill>
                <a:effectLst/>
                <a:latin typeface="Calibri" panose="020F0502020204030204" pitchFamily="34" charset="0"/>
                <a:cs typeface="Calibri" panose="020F0502020204030204" pitchFamily="34" charset="0"/>
              </a:rPr>
              <a:t>Omovwe TEGA – Web Auditor/SEO </a:t>
            </a:r>
          </a:p>
          <a:p>
            <a:pPr marL="494100" lvl="0" indent="-457200">
              <a:buAutoNum type="arabicPeriod"/>
            </a:pPr>
            <a:r>
              <a:rPr lang="en-US" sz="1800" dirty="0">
                <a:solidFill>
                  <a:schemeClr val="tx1"/>
                </a:solidFill>
                <a:effectLst/>
                <a:latin typeface="Calibri" panose="020F0502020204030204" pitchFamily="34" charset="0"/>
                <a:cs typeface="Calibri" panose="020F0502020204030204" pitchFamily="34" charset="0"/>
              </a:rPr>
              <a:t>Okon Nyong IBIANGAKE – Marketing Strategist</a:t>
            </a:r>
          </a:p>
          <a:p>
            <a:pPr marL="494100" lvl="0" indent="-457200">
              <a:buAutoNum type="arabicPeriod"/>
            </a:pPr>
            <a:r>
              <a:rPr lang="en-US" sz="1800" dirty="0">
                <a:solidFill>
                  <a:schemeClr val="tx1"/>
                </a:solidFill>
                <a:effectLst/>
                <a:latin typeface="Calibri" panose="020F0502020204030204" pitchFamily="34" charset="0"/>
                <a:cs typeface="Calibri" panose="020F0502020204030204" pitchFamily="34" charset="0"/>
              </a:rPr>
              <a:t>Onaiwu Elizabeth NOSAYABA – Marketing Strategist</a:t>
            </a:r>
          </a:p>
          <a:p>
            <a:pPr marL="494100" indent="-457200">
              <a:buFont typeface="Wingdings 2" charset="2"/>
              <a:buAutoNum type="arabicPeriod"/>
            </a:pPr>
            <a:r>
              <a:rPr lang="en-US" sz="1800" dirty="0">
                <a:solidFill>
                  <a:schemeClr val="tx1"/>
                </a:solidFill>
                <a:effectLst/>
                <a:latin typeface="Calibri" panose="020F0502020204030204" pitchFamily="34" charset="0"/>
                <a:cs typeface="Calibri" panose="020F0502020204030204" pitchFamily="34" charset="0"/>
              </a:rPr>
              <a:t>Awonuga Michael OYEBODE – Financial  Administrator</a:t>
            </a:r>
          </a:p>
          <a:p>
            <a:pPr marL="494100" lvl="0" indent="-457200">
              <a:buAutoNum type="arabicPeriod"/>
            </a:pPr>
            <a:endParaRPr lang="en-US" sz="2400" dirty="0">
              <a:solidFill>
                <a:schemeClr val="tx1"/>
              </a:solidFill>
            </a:endParaRPr>
          </a:p>
          <a:p>
            <a:endParaRPr lang="en-US" sz="2400" dirty="0">
              <a:solidFill>
                <a:schemeClr val="tx1"/>
              </a:solidFill>
            </a:endParaRPr>
          </a:p>
        </p:txBody>
      </p:sp>
      <p:sp>
        <p:nvSpPr>
          <p:cNvPr id="6" name="Oval 5"/>
          <p:cNvSpPr/>
          <p:nvPr/>
        </p:nvSpPr>
        <p:spPr>
          <a:xfrm>
            <a:off x="-2179716" y="-1056436"/>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6670" y="5936776"/>
            <a:ext cx="1887212" cy="822631"/>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185631" y="307134"/>
            <a:ext cx="5432224" cy="765181"/>
          </a:xfrm>
        </p:spPr>
        <p:txBody>
          <a:bodyPr anchor="b">
            <a:normAutofit/>
          </a:bodyPr>
          <a:lstStyle/>
          <a:p>
            <a:r>
              <a:rPr lang="en-US" sz="3600" dirty="0">
                <a:solidFill>
                  <a:schemeClr val="tx1"/>
                </a:solidFill>
                <a:effectLst/>
                <a:latin typeface="Calibri" panose="020F0502020204030204" pitchFamily="34" charset="0"/>
                <a:cs typeface="Calibri" panose="020F0502020204030204" pitchFamily="34" charset="0"/>
              </a:rPr>
              <a:t>MEET THE DYNAMO TEAM</a:t>
            </a:r>
            <a:r>
              <a:rPr lang="en-US" sz="4000" dirty="0">
                <a:effectLst/>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02757FD0-BA22-43FB-9720-323250ABB39D}"/>
              </a:ext>
            </a:extLst>
          </p:cNvPr>
          <p:cNvPicPr>
            <a:picLocks noChangeAspect="1"/>
          </p:cNvPicPr>
          <p:nvPr/>
        </p:nvPicPr>
        <p:blipFill>
          <a:blip r:embed="rId8"/>
          <a:stretch>
            <a:fillRect/>
          </a:stretch>
        </p:blipFill>
        <p:spPr>
          <a:xfrm>
            <a:off x="-188095" y="-1"/>
            <a:ext cx="4564039" cy="2371861"/>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8623" y="10"/>
            <a:ext cx="6265647"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6" name="TextBox 5">
            <a:extLst>
              <a:ext uri="{FF2B5EF4-FFF2-40B4-BE49-F238E27FC236}">
                <a16:creationId xmlns:a16="http://schemas.microsoft.com/office/drawing/2014/main" id="{3ED100DF-1ADF-424A-9A42-44061FB460EA}"/>
              </a:ext>
            </a:extLst>
          </p:cNvPr>
          <p:cNvSpPr txBox="1"/>
          <p:nvPr/>
        </p:nvSpPr>
        <p:spPr>
          <a:xfrm>
            <a:off x="6627457" y="1744236"/>
            <a:ext cx="5009322" cy="3785780"/>
          </a:xfrm>
          <a:prstGeom prst="rect">
            <a:avLst/>
          </a:prstGeom>
          <a:noFill/>
        </p:spPr>
        <p:txBody>
          <a:bodyPr wrap="square" rtlCol="0">
            <a:spAutoFit/>
          </a:bodyPr>
          <a:lstStyle/>
          <a:p>
            <a:pPr marL="36900" marR="0" lvl="0" algn="l" defTabSz="457200" rtl="0" eaLnBrk="1" fontAlgn="auto" latinLnBrk="0" hangingPunct="1">
              <a:lnSpc>
                <a:spcPct val="110000"/>
              </a:lnSpc>
              <a:spcBef>
                <a:spcPct val="20000"/>
              </a:spcBef>
              <a:spcAft>
                <a:spcPts val="600"/>
              </a:spcAft>
              <a:buClr>
                <a:srgbClr val="F4EDD8"/>
              </a:buClr>
              <a:buSzPct val="70000"/>
              <a:tabLst/>
              <a:defRPr/>
            </a:pPr>
            <a:r>
              <a:rPr kumimoji="0" lang="en-US" b="0" i="0" u="none" strike="noStrike" kern="1200" cap="none" spc="0" normalizeH="0" baseline="0" noProof="0" dirty="0">
                <a:ln>
                  <a:solidFill>
                    <a:prstClr val="black">
                      <a:lumMod val="75000"/>
                      <a:lumOff val="25000"/>
                      <a:alpha val="10000"/>
                    </a:prstClr>
                  </a:solidFill>
                </a:ln>
                <a:uLnTx/>
                <a:uFillTx/>
                <a:latin typeface="Calibri" panose="020F0502020204030204" pitchFamily="34" charset="0"/>
                <a:cs typeface="Calibri" panose="020F0502020204030204" pitchFamily="34" charset="0"/>
              </a:rPr>
              <a:t>Techcubs is a creative design agency in Lekki, Lagos that is passionate about creating world – class digital products for start ups and established brands.</a:t>
            </a:r>
          </a:p>
          <a:p>
            <a:pPr marL="36900" marR="0" lvl="0" algn="l" defTabSz="457200" rtl="0" eaLnBrk="1" fontAlgn="auto" latinLnBrk="0" hangingPunct="1">
              <a:lnSpc>
                <a:spcPct val="110000"/>
              </a:lnSpc>
              <a:spcBef>
                <a:spcPct val="20000"/>
              </a:spcBef>
              <a:spcAft>
                <a:spcPts val="600"/>
              </a:spcAft>
              <a:buClr>
                <a:srgbClr val="F4EDD8"/>
              </a:buClr>
              <a:buSzPct val="70000"/>
              <a:tabLst/>
              <a:defRPr/>
            </a:pPr>
            <a:r>
              <a:rPr kumimoji="0" lang="en-US" b="0" i="0" u="none" strike="noStrike" kern="1200" cap="none" spc="0" normalizeH="0" baseline="0" noProof="0" dirty="0">
                <a:ln>
                  <a:solidFill>
                    <a:prstClr val="black">
                      <a:lumMod val="75000"/>
                      <a:lumOff val="25000"/>
                      <a:alpha val="10000"/>
                    </a:prstClr>
                  </a:solidFill>
                </a:ln>
                <a:uLnTx/>
                <a:uFillTx/>
                <a:latin typeface="Calibri" panose="020F0502020204030204" pitchFamily="34" charset="0"/>
                <a:cs typeface="Calibri" panose="020F0502020204030204" pitchFamily="34" charset="0"/>
              </a:rPr>
              <a:t>Techcubs is a digital consulting company that offers services as follows</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Arial" panose="020B0604020202020204" pitchFamily="34" charset="0"/>
              <a:buChar char="•"/>
              <a:tabLst/>
              <a:defRPr/>
            </a:pPr>
            <a:r>
              <a:rPr kumimoji="0" lang="en-US" b="0" i="0" u="none" strike="noStrike" kern="1200" cap="none" spc="0" normalizeH="0" baseline="0" noProof="0" dirty="0">
                <a:ln>
                  <a:solidFill>
                    <a:prstClr val="black">
                      <a:lumMod val="75000"/>
                      <a:lumOff val="25000"/>
                      <a:alpha val="10000"/>
                    </a:prstClr>
                  </a:solidFill>
                </a:ln>
                <a:uLnTx/>
                <a:uFillTx/>
                <a:latin typeface="Calibri" panose="020F0502020204030204" pitchFamily="34" charset="0"/>
                <a:cs typeface="Calibri" panose="020F0502020204030204" pitchFamily="34" charset="0"/>
              </a:rPr>
              <a:t>Branding/graphic designs, </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Arial" panose="020B0604020202020204" pitchFamily="34" charset="0"/>
              <a:buChar char="•"/>
              <a:tabLst/>
              <a:defRPr/>
            </a:pPr>
            <a:r>
              <a:rPr kumimoji="0" lang="en-US" b="0" i="0" u="none" strike="noStrike" kern="1200" cap="none" spc="0" normalizeH="0" baseline="0" noProof="0" dirty="0">
                <a:ln>
                  <a:solidFill>
                    <a:prstClr val="black">
                      <a:lumMod val="75000"/>
                      <a:lumOff val="25000"/>
                      <a:alpha val="10000"/>
                    </a:prstClr>
                  </a:solidFill>
                </a:ln>
                <a:uLnTx/>
                <a:uFillTx/>
                <a:latin typeface="Calibri" panose="020F0502020204030204" pitchFamily="34" charset="0"/>
                <a:cs typeface="Calibri" panose="020F0502020204030204" pitchFamily="34" charset="0"/>
              </a:rPr>
              <a:t>UI/UX Designs for mobile apps and web apps, </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Arial" panose="020B0604020202020204" pitchFamily="34" charset="0"/>
              <a:buChar char="•"/>
              <a:tabLst/>
              <a:defRPr/>
            </a:pPr>
            <a:r>
              <a:rPr kumimoji="0" lang="en-US" b="0" i="0" u="none" strike="noStrike" kern="1200" cap="none" spc="0" normalizeH="0" baseline="0" noProof="0" dirty="0">
                <a:ln>
                  <a:solidFill>
                    <a:prstClr val="black">
                      <a:lumMod val="75000"/>
                      <a:lumOff val="25000"/>
                      <a:alpha val="10000"/>
                    </a:prstClr>
                  </a:solidFill>
                </a:ln>
                <a:uLnTx/>
                <a:uFillTx/>
                <a:latin typeface="Calibri" panose="020F0502020204030204" pitchFamily="34" charset="0"/>
                <a:cs typeface="Calibri" panose="020F0502020204030204" pitchFamily="34" charset="0"/>
              </a:rPr>
              <a:t>Product designs and </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Arial" panose="020B0604020202020204" pitchFamily="34" charset="0"/>
              <a:buChar char="•"/>
              <a:tabLst/>
              <a:defRPr/>
            </a:pPr>
            <a:r>
              <a:rPr kumimoji="0" lang="en-US" b="0" i="0" u="none" strike="noStrike" kern="1200" cap="none" spc="0" normalizeH="0" baseline="0" noProof="0" dirty="0">
                <a:ln>
                  <a:solidFill>
                    <a:prstClr val="black">
                      <a:lumMod val="75000"/>
                      <a:lumOff val="25000"/>
                      <a:alpha val="10000"/>
                    </a:prstClr>
                  </a:solidFill>
                </a:ln>
                <a:uLnTx/>
                <a:uFillTx/>
                <a:latin typeface="Calibri" panose="020F0502020204030204" pitchFamily="34" charset="0"/>
                <a:cs typeface="Calibri" panose="020F0502020204030204" pitchFamily="34" charset="0"/>
              </a:rPr>
              <a:t>Social Media Management</a:t>
            </a:r>
            <a:endParaRPr lang="en-US" dirty="0">
              <a:latin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18687EE4-0975-466B-AE16-8E844760ED25}"/>
              </a:ext>
            </a:extLst>
          </p:cNvPr>
          <p:cNvSpPr/>
          <p:nvPr/>
        </p:nvSpPr>
        <p:spPr>
          <a:xfrm>
            <a:off x="-1622805" y="-1539978"/>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pic>
        <p:nvPicPr>
          <p:cNvPr id="10" name="Picture 9">
            <a:extLst>
              <a:ext uri="{FF2B5EF4-FFF2-40B4-BE49-F238E27FC236}">
                <a16:creationId xmlns:a16="http://schemas.microsoft.com/office/drawing/2014/main" id="{FCBA9FB1-8A6F-46BA-9563-5085A35BEEDB}"/>
              </a:ext>
            </a:extLst>
          </p:cNvPr>
          <p:cNvPicPr>
            <a:picLocks noChangeAspect="1"/>
          </p:cNvPicPr>
          <p:nvPr/>
        </p:nvPicPr>
        <p:blipFill>
          <a:blip r:embed="rId7"/>
          <a:stretch>
            <a:fillRect/>
          </a:stretch>
        </p:blipFill>
        <p:spPr>
          <a:xfrm>
            <a:off x="29995" y="3359429"/>
            <a:ext cx="6222720" cy="3498572"/>
          </a:xfrm>
          <a:prstGeom prst="rect">
            <a:avLst/>
          </a:prstGeom>
        </p:spPr>
      </p:pic>
      <p:pic>
        <p:nvPicPr>
          <p:cNvPr id="14" name="Picture 13">
            <a:extLst>
              <a:ext uri="{FF2B5EF4-FFF2-40B4-BE49-F238E27FC236}">
                <a16:creationId xmlns:a16="http://schemas.microsoft.com/office/drawing/2014/main" id="{C25F8D6F-DD8E-4A3F-8D59-FB8CA5CFED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
        <p:nvSpPr>
          <p:cNvPr id="15" name="Title 1">
            <a:extLst>
              <a:ext uri="{FF2B5EF4-FFF2-40B4-BE49-F238E27FC236}">
                <a16:creationId xmlns:a16="http://schemas.microsoft.com/office/drawing/2014/main" id="{4DD03920-A685-4493-943A-89D221235DD7}"/>
              </a:ext>
            </a:extLst>
          </p:cNvPr>
          <p:cNvSpPr>
            <a:spLocks noGrp="1"/>
          </p:cNvSpPr>
          <p:nvPr>
            <p:ph type="title"/>
          </p:nvPr>
        </p:nvSpPr>
        <p:spPr>
          <a:xfrm>
            <a:off x="6627457" y="416676"/>
            <a:ext cx="4678103" cy="879798"/>
          </a:xfrm>
        </p:spPr>
        <p:txBody>
          <a:bodyPr anchor="b">
            <a:normAutofit/>
          </a:bodyPr>
          <a:lstStyle/>
          <a:p>
            <a:r>
              <a:rPr lang="en-US" sz="3600" dirty="0">
                <a:solidFill>
                  <a:schemeClr val="tx1"/>
                </a:solidFill>
                <a:effectLst/>
                <a:latin typeface="Calibri" panose="020F0502020204030204" pitchFamily="34" charset="0"/>
                <a:cs typeface="Calibri" panose="020F0502020204030204" pitchFamily="34" charset="0"/>
              </a:rPr>
              <a:t>BRAND SUMMARY</a:t>
            </a:r>
            <a:endParaRPr lang="en-US" sz="3600" dirty="0">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4340F535-EE3E-490F-85BA-185A6C2528B4}"/>
              </a:ext>
            </a:extLst>
          </p:cNvPr>
          <p:cNvPicPr>
            <a:picLocks noChangeAspect="1"/>
          </p:cNvPicPr>
          <p:nvPr/>
        </p:nvPicPr>
        <p:blipFill>
          <a:blip r:embed="rId9"/>
          <a:stretch>
            <a:fillRect/>
          </a:stretch>
        </p:blipFill>
        <p:spPr>
          <a:xfrm>
            <a:off x="0" y="-197901"/>
            <a:ext cx="4560203" cy="2371550"/>
          </a:xfrm>
          <a:prstGeom prst="rect">
            <a:avLst/>
          </a:prstGeom>
        </p:spPr>
      </p:pic>
    </p:spTree>
    <p:extLst>
      <p:ext uri="{BB962C8B-B14F-4D97-AF65-F5344CB8AC3E}">
        <p14:creationId xmlns:p14="http://schemas.microsoft.com/office/powerpoint/2010/main" val="63086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8623" y="10"/>
            <a:ext cx="6265647"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6" name="TextBox 5">
            <a:extLst>
              <a:ext uri="{FF2B5EF4-FFF2-40B4-BE49-F238E27FC236}">
                <a16:creationId xmlns:a16="http://schemas.microsoft.com/office/drawing/2014/main" id="{3ED100DF-1ADF-424A-9A42-44061FB460EA}"/>
              </a:ext>
            </a:extLst>
          </p:cNvPr>
          <p:cNvSpPr txBox="1"/>
          <p:nvPr/>
        </p:nvSpPr>
        <p:spPr>
          <a:xfrm>
            <a:off x="6861774" y="1792802"/>
            <a:ext cx="5009322" cy="3540777"/>
          </a:xfrm>
          <a:prstGeom prst="rect">
            <a:avLst/>
          </a:prstGeom>
          <a:noFill/>
        </p:spPr>
        <p:txBody>
          <a:bodyPr wrap="square" rtlCol="0">
            <a:spAutoFit/>
          </a:bodyPr>
          <a:lstStyle/>
          <a:p>
            <a:pPr marL="322650" indent="-28575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sz="2400" dirty="0">
                <a:effectLst/>
                <a:ea typeface="Arial" panose="020B0604020202020204" pitchFamily="34" charset="0"/>
              </a:rPr>
              <a:t> </a:t>
            </a:r>
            <a:r>
              <a:rPr lang="en-US" dirty="0" err="1">
                <a:effectLst/>
                <a:latin typeface="Calibri" panose="020F0502020204030204" pitchFamily="34" charset="0"/>
                <a:ea typeface="Arial" panose="020B0604020202020204" pitchFamily="34" charset="0"/>
                <a:cs typeface="Calibri" panose="020F0502020204030204" pitchFamily="34" charset="0"/>
              </a:rPr>
              <a:t>Nexa</a:t>
            </a:r>
            <a:r>
              <a:rPr lang="en-US" dirty="0">
                <a:effectLst/>
                <a:latin typeface="Calibri" panose="020F0502020204030204" pitchFamily="34" charset="0"/>
                <a:ea typeface="Arial" panose="020B0604020202020204" pitchFamily="34" charset="0"/>
                <a:cs typeface="Calibri" panose="020F0502020204030204" pitchFamily="34" charset="0"/>
              </a:rPr>
              <a:t> Mobile App (A payment app)</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a:effectLst/>
                <a:latin typeface="Calibri" panose="020F0502020204030204" pitchFamily="34" charset="0"/>
                <a:ea typeface="Arial" panose="020B0604020202020204" pitchFamily="34" charset="0"/>
                <a:cs typeface="Calibri" panose="020F0502020204030204" pitchFamily="34" charset="0"/>
              </a:rPr>
              <a:t>Sports Nutrition (branding)</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a:effectLst/>
                <a:latin typeface="Calibri" panose="020F0502020204030204" pitchFamily="34" charset="0"/>
                <a:ea typeface="Arial" panose="020B0604020202020204" pitchFamily="34" charset="0"/>
                <a:cs typeface="Calibri" panose="020F0502020204030204" pitchFamily="34" charset="0"/>
              </a:rPr>
              <a:t>Photo Retouching (branding)</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a:effectLst/>
                <a:latin typeface="Calibri" panose="020F0502020204030204" pitchFamily="34" charset="0"/>
                <a:ea typeface="Arial" panose="020B0604020202020204" pitchFamily="34" charset="0"/>
                <a:cs typeface="Calibri" panose="020F0502020204030204" pitchFamily="34" charset="0"/>
              </a:rPr>
              <a:t>Soda-</a:t>
            </a:r>
            <a:r>
              <a:rPr lang="en-US" dirty="0" err="1">
                <a:effectLst/>
                <a:latin typeface="Calibri" panose="020F0502020204030204" pitchFamily="34" charset="0"/>
                <a:ea typeface="Arial" panose="020B0604020202020204" pitchFamily="34" charset="0"/>
                <a:cs typeface="Calibri" panose="020F0502020204030204" pitchFamily="34" charset="0"/>
              </a:rPr>
              <a:t>Licious</a:t>
            </a:r>
            <a:r>
              <a:rPr lang="en-US" dirty="0">
                <a:effectLst/>
                <a:latin typeface="Calibri" panose="020F0502020204030204" pitchFamily="34" charset="0"/>
                <a:ea typeface="Arial" panose="020B0604020202020204" pitchFamily="34" charset="0"/>
                <a:cs typeface="Calibri" panose="020F0502020204030204" pitchFamily="34" charset="0"/>
              </a:rPr>
              <a:t> (branding)</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err="1">
                <a:effectLst/>
                <a:latin typeface="Calibri" panose="020F0502020204030204" pitchFamily="34" charset="0"/>
                <a:ea typeface="Arial" panose="020B0604020202020204" pitchFamily="34" charset="0"/>
                <a:cs typeface="Calibri" panose="020F0502020204030204" pitchFamily="34" charset="0"/>
              </a:rPr>
              <a:t>Ams</a:t>
            </a:r>
            <a:r>
              <a:rPr lang="en-US" dirty="0">
                <a:effectLst/>
                <a:latin typeface="Calibri" panose="020F0502020204030204" pitchFamily="34" charset="0"/>
                <a:ea typeface="Arial" panose="020B0604020202020204" pitchFamily="34" charset="0"/>
                <a:cs typeface="Calibri" panose="020F0502020204030204" pitchFamily="34" charset="0"/>
              </a:rPr>
              <a:t> Energy (Web design)</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a:effectLst/>
                <a:latin typeface="Calibri" panose="020F0502020204030204" pitchFamily="34" charset="0"/>
                <a:ea typeface="Arial" panose="020B0604020202020204" pitchFamily="34" charset="0"/>
                <a:cs typeface="Calibri" panose="020F0502020204030204" pitchFamily="34" charset="0"/>
              </a:rPr>
              <a:t>Inspiration Board (Custom Print)</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a:effectLst/>
                <a:latin typeface="Calibri" panose="020F0502020204030204" pitchFamily="34" charset="0"/>
                <a:ea typeface="Arial" panose="020B0604020202020204" pitchFamily="34" charset="0"/>
                <a:cs typeface="Calibri" panose="020F0502020204030204" pitchFamily="34" charset="0"/>
              </a:rPr>
              <a:t>Mercedes-Benz Coupe (custom print)</a:t>
            </a:r>
          </a:p>
          <a:p>
            <a:pPr marL="379800" indent="-342900" defTabSz="457200">
              <a:lnSpc>
                <a:spcPct val="110000"/>
              </a:lnSpc>
              <a:spcBef>
                <a:spcPct val="20000"/>
              </a:spcBef>
              <a:spcAft>
                <a:spcPts val="600"/>
              </a:spcAft>
              <a:buClr>
                <a:srgbClr val="F4EDD8"/>
              </a:buClr>
              <a:buSzPct val="70000"/>
              <a:buFont typeface="Wingdings" panose="05000000000000000000" pitchFamily="2" charset="2"/>
              <a:buChar char="v"/>
              <a:defRPr/>
            </a:pPr>
            <a:r>
              <a:rPr lang="en-US" dirty="0" err="1">
                <a:effectLst/>
                <a:latin typeface="Calibri" panose="020F0502020204030204" pitchFamily="34" charset="0"/>
                <a:ea typeface="Arial" panose="020B0604020202020204" pitchFamily="34" charset="0"/>
                <a:cs typeface="Calibri" panose="020F0502020204030204" pitchFamily="34" charset="0"/>
              </a:rPr>
              <a:t>Nite</a:t>
            </a:r>
            <a:r>
              <a:rPr lang="en-US" dirty="0">
                <a:effectLst/>
                <a:latin typeface="Calibri" panose="020F0502020204030204" pitchFamily="34" charset="0"/>
                <a:ea typeface="Arial" panose="020B0604020202020204" pitchFamily="34" charset="0"/>
                <a:cs typeface="Calibri" panose="020F0502020204030204" pitchFamily="34" charset="0"/>
              </a:rPr>
              <a:t> Shopping (branding)</a:t>
            </a:r>
          </a:p>
        </p:txBody>
      </p:sp>
      <p:sp>
        <p:nvSpPr>
          <p:cNvPr id="13" name="Oval 12">
            <a:extLst>
              <a:ext uri="{FF2B5EF4-FFF2-40B4-BE49-F238E27FC236}">
                <a16:creationId xmlns:a16="http://schemas.microsoft.com/office/drawing/2014/main" id="{18687EE4-0975-466B-AE16-8E844760ED25}"/>
              </a:ext>
            </a:extLst>
          </p:cNvPr>
          <p:cNvSpPr/>
          <p:nvPr/>
        </p:nvSpPr>
        <p:spPr>
          <a:xfrm>
            <a:off x="-1622805" y="-1539978"/>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pic>
        <p:nvPicPr>
          <p:cNvPr id="14" name="Picture 13">
            <a:extLst>
              <a:ext uri="{FF2B5EF4-FFF2-40B4-BE49-F238E27FC236}">
                <a16:creationId xmlns:a16="http://schemas.microsoft.com/office/drawing/2014/main" id="{C25F8D6F-DD8E-4A3F-8D59-FB8CA5CFED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pic>
        <p:nvPicPr>
          <p:cNvPr id="17" name="Picture 16">
            <a:extLst>
              <a:ext uri="{FF2B5EF4-FFF2-40B4-BE49-F238E27FC236}">
                <a16:creationId xmlns:a16="http://schemas.microsoft.com/office/drawing/2014/main" id="{A21D0D50-1E96-467F-B0C2-FC743E00E36F}"/>
              </a:ext>
            </a:extLst>
          </p:cNvPr>
          <p:cNvPicPr>
            <a:picLocks noChangeAspect="1"/>
          </p:cNvPicPr>
          <p:nvPr/>
        </p:nvPicPr>
        <p:blipFill>
          <a:blip r:embed="rId8"/>
          <a:stretch>
            <a:fillRect/>
          </a:stretch>
        </p:blipFill>
        <p:spPr>
          <a:xfrm>
            <a:off x="836167" y="2320994"/>
            <a:ext cx="4536996" cy="4536996"/>
          </a:xfrm>
          <a:prstGeom prst="rect">
            <a:avLst/>
          </a:prstGeom>
        </p:spPr>
      </p:pic>
      <p:sp>
        <p:nvSpPr>
          <p:cNvPr id="20" name="Title 1">
            <a:extLst>
              <a:ext uri="{FF2B5EF4-FFF2-40B4-BE49-F238E27FC236}">
                <a16:creationId xmlns:a16="http://schemas.microsoft.com/office/drawing/2014/main" id="{A8A28006-8D27-4662-967F-D2B40AF19A5C}"/>
              </a:ext>
            </a:extLst>
          </p:cNvPr>
          <p:cNvSpPr>
            <a:spLocks noGrp="1"/>
          </p:cNvSpPr>
          <p:nvPr>
            <p:ph type="title"/>
          </p:nvPr>
        </p:nvSpPr>
        <p:spPr>
          <a:xfrm>
            <a:off x="6379959" y="441081"/>
            <a:ext cx="5491137" cy="910641"/>
          </a:xfrm>
        </p:spPr>
        <p:txBody>
          <a:bodyPr anchor="b">
            <a:normAutofit/>
          </a:bodyPr>
          <a:lstStyle/>
          <a:p>
            <a:r>
              <a:rPr lang="en-US" sz="3600" dirty="0">
                <a:solidFill>
                  <a:schemeClr val="tx1"/>
                </a:solidFill>
                <a:effectLst/>
                <a:latin typeface="Calibri" panose="020F0502020204030204" pitchFamily="34" charset="0"/>
                <a:cs typeface="Calibri" panose="020F0502020204030204" pitchFamily="34" charset="0"/>
              </a:rPr>
              <a:t>PROJECTS BY TECHCUBS</a:t>
            </a:r>
            <a:endParaRPr lang="en-US" sz="3600"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5676C695-5FAD-4E8D-A268-C2896D446659}"/>
              </a:ext>
            </a:extLst>
          </p:cNvPr>
          <p:cNvPicPr>
            <a:picLocks noChangeAspect="1"/>
          </p:cNvPicPr>
          <p:nvPr/>
        </p:nvPicPr>
        <p:blipFill>
          <a:blip r:embed="rId9"/>
          <a:stretch>
            <a:fillRect/>
          </a:stretch>
        </p:blipFill>
        <p:spPr>
          <a:xfrm>
            <a:off x="-227915" y="0"/>
            <a:ext cx="4560203" cy="2371550"/>
          </a:xfrm>
          <a:prstGeom prst="rect">
            <a:avLst/>
          </a:prstGeom>
        </p:spPr>
      </p:pic>
    </p:spTree>
    <p:extLst>
      <p:ext uri="{BB962C8B-B14F-4D97-AF65-F5344CB8AC3E}">
        <p14:creationId xmlns:p14="http://schemas.microsoft.com/office/powerpoint/2010/main" val="125284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584663" y="20"/>
            <a:ext cx="6265638" cy="685798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8" name="Oval 7">
            <a:extLst>
              <a:ext uri="{FF2B5EF4-FFF2-40B4-BE49-F238E27FC236}">
                <a16:creationId xmlns:a16="http://schemas.microsoft.com/office/drawing/2014/main" id="{16505E54-8D95-41EE-9D22-748491FD228F}"/>
              </a:ext>
            </a:extLst>
          </p:cNvPr>
          <p:cNvSpPr/>
          <p:nvPr/>
        </p:nvSpPr>
        <p:spPr>
          <a:xfrm>
            <a:off x="-1624739" y="-981824"/>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sp>
        <p:nvSpPr>
          <p:cNvPr id="6" name="TextBox 5">
            <a:extLst>
              <a:ext uri="{FF2B5EF4-FFF2-40B4-BE49-F238E27FC236}">
                <a16:creationId xmlns:a16="http://schemas.microsoft.com/office/drawing/2014/main" id="{3ED100DF-1ADF-424A-9A42-44061FB460EA}"/>
              </a:ext>
            </a:extLst>
          </p:cNvPr>
          <p:cNvSpPr txBox="1"/>
          <p:nvPr/>
        </p:nvSpPr>
        <p:spPr>
          <a:xfrm>
            <a:off x="5934975" y="1555907"/>
            <a:ext cx="6241774" cy="4659865"/>
          </a:xfrm>
          <a:prstGeom prst="rect">
            <a:avLst/>
          </a:prstGeom>
          <a:noFill/>
        </p:spPr>
        <p:txBody>
          <a:bodyPr wrap="square" rtlCol="0">
            <a:spAutoFit/>
          </a:bodyPr>
          <a:lstStyle/>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The website takes some time to load (the size of images seem too large)</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The cookies alert does not disappear after clicking on it</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Social media icon’s links don’t function from the website.</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Inconsistent branding and brand colour (logo on website is different from that of Facebook)</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Infrequent and inconsistent posting on social media</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Low awareness and engagement on social media</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Their tone of voice seems informal, they may not be targeting the right audience.</a:t>
            </a:r>
          </a:p>
          <a:p>
            <a:pPr marL="379800" marR="0" lvl="0" indent="-342900" algn="l" defTabSz="457200" rtl="0" eaLnBrk="1" fontAlgn="auto" latinLnBrk="0" hangingPunct="1">
              <a:lnSpc>
                <a:spcPct val="110000"/>
              </a:lnSpc>
              <a:spcBef>
                <a:spcPct val="20000"/>
              </a:spcBef>
              <a:spcAft>
                <a:spcPts val="600"/>
              </a:spcAft>
              <a:buClr>
                <a:srgbClr val="F4EDD8"/>
              </a:buClr>
              <a:buSzPct val="70000"/>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Posts on social media need more variety, they seem too monotonous.</a:t>
            </a:r>
          </a:p>
        </p:txBody>
      </p:sp>
      <p:pic>
        <p:nvPicPr>
          <p:cNvPr id="4" name="Picture 3">
            <a:extLst>
              <a:ext uri="{FF2B5EF4-FFF2-40B4-BE49-F238E27FC236}">
                <a16:creationId xmlns:a16="http://schemas.microsoft.com/office/drawing/2014/main" id="{E999C318-977C-44DA-9055-AAB4536420D4}"/>
              </a:ext>
            </a:extLst>
          </p:cNvPr>
          <p:cNvPicPr>
            <a:picLocks noChangeAspect="1"/>
          </p:cNvPicPr>
          <p:nvPr/>
        </p:nvPicPr>
        <p:blipFill>
          <a:blip r:embed="rId7"/>
          <a:stretch>
            <a:fillRect/>
          </a:stretch>
        </p:blipFill>
        <p:spPr>
          <a:xfrm>
            <a:off x="2652026" y="3754835"/>
            <a:ext cx="3028950" cy="1574100"/>
          </a:xfrm>
          <a:prstGeom prst="rect">
            <a:avLst/>
          </a:prstGeom>
        </p:spPr>
      </p:pic>
      <p:pic>
        <p:nvPicPr>
          <p:cNvPr id="9" name="Picture 8">
            <a:extLst>
              <a:ext uri="{FF2B5EF4-FFF2-40B4-BE49-F238E27FC236}">
                <a16:creationId xmlns:a16="http://schemas.microsoft.com/office/drawing/2014/main" id="{801D234E-42B6-4422-8881-D352D9B91271}"/>
              </a:ext>
            </a:extLst>
          </p:cNvPr>
          <p:cNvPicPr>
            <a:picLocks noChangeAspect="1"/>
          </p:cNvPicPr>
          <p:nvPr/>
        </p:nvPicPr>
        <p:blipFill>
          <a:blip r:embed="rId8"/>
          <a:stretch>
            <a:fillRect/>
          </a:stretch>
        </p:blipFill>
        <p:spPr>
          <a:xfrm>
            <a:off x="2652026" y="5343505"/>
            <a:ext cx="3028950" cy="1514475"/>
          </a:xfrm>
          <a:prstGeom prst="rect">
            <a:avLst/>
          </a:prstGeom>
        </p:spPr>
      </p:pic>
      <p:sp>
        <p:nvSpPr>
          <p:cNvPr id="13" name="Title 1">
            <a:extLst>
              <a:ext uri="{FF2B5EF4-FFF2-40B4-BE49-F238E27FC236}">
                <a16:creationId xmlns:a16="http://schemas.microsoft.com/office/drawing/2014/main" id="{1EF103EB-DD5B-47A6-9A2C-F029F718F5D4}"/>
              </a:ext>
            </a:extLst>
          </p:cNvPr>
          <p:cNvSpPr>
            <a:spLocks noGrp="1"/>
          </p:cNvSpPr>
          <p:nvPr>
            <p:ph type="title"/>
          </p:nvPr>
        </p:nvSpPr>
        <p:spPr>
          <a:xfrm>
            <a:off x="5934975" y="310716"/>
            <a:ext cx="6319228" cy="970450"/>
          </a:xfrm>
        </p:spPr>
        <p:txBody>
          <a:bodyPr anchor="b">
            <a:normAutofit fontScale="90000"/>
          </a:bodyPr>
          <a:lstStyle/>
          <a:p>
            <a:r>
              <a:rPr lang="en-US" sz="4000" dirty="0">
                <a:solidFill>
                  <a:schemeClr val="tx1"/>
                </a:solidFill>
                <a:effectLst/>
                <a:latin typeface="Calibri" panose="020F0502020204030204" pitchFamily="34" charset="0"/>
                <a:cs typeface="Calibri" panose="020F0502020204030204" pitchFamily="34" charset="0"/>
              </a:rPr>
              <a:t>HOW DO WE SEE THE</a:t>
            </a:r>
            <a:r>
              <a:rPr lang="en-US" sz="4000" dirty="0">
                <a:effectLst/>
                <a:latin typeface="Calibri" panose="020F0502020204030204" pitchFamily="34" charset="0"/>
                <a:cs typeface="Calibri" panose="020F0502020204030204" pitchFamily="34" charset="0"/>
              </a:rPr>
              <a:t>	 BRAND</a:t>
            </a:r>
          </a:p>
        </p:txBody>
      </p:sp>
      <p:pic>
        <p:nvPicPr>
          <p:cNvPr id="10" name="Picture 9">
            <a:extLst>
              <a:ext uri="{FF2B5EF4-FFF2-40B4-BE49-F238E27FC236}">
                <a16:creationId xmlns:a16="http://schemas.microsoft.com/office/drawing/2014/main" id="{8CAD16A6-46C3-4ACF-8C3E-4D410ACC333A}"/>
              </a:ext>
            </a:extLst>
          </p:cNvPr>
          <p:cNvPicPr>
            <a:picLocks noChangeAspect="1"/>
          </p:cNvPicPr>
          <p:nvPr/>
        </p:nvPicPr>
        <p:blipFill>
          <a:blip r:embed="rId9"/>
          <a:stretch>
            <a:fillRect/>
          </a:stretch>
        </p:blipFill>
        <p:spPr>
          <a:xfrm>
            <a:off x="-526471" y="-206860"/>
            <a:ext cx="4560203" cy="2371550"/>
          </a:xfrm>
          <a:prstGeom prst="rect">
            <a:avLst/>
          </a:prstGeom>
        </p:spPr>
      </p:pic>
    </p:spTree>
    <p:extLst>
      <p:ext uri="{BB962C8B-B14F-4D97-AF65-F5344CB8AC3E}">
        <p14:creationId xmlns:p14="http://schemas.microsoft.com/office/powerpoint/2010/main" val="105352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848D393-2F2E-422B-B5AC-14E236D59837}"/>
              </a:ext>
            </a:extLst>
          </p:cNvPr>
          <p:cNvSpPr/>
          <p:nvPr/>
        </p:nvSpPr>
        <p:spPr>
          <a:xfrm>
            <a:off x="-1622805" y="-1539978"/>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sp>
        <p:nvSpPr>
          <p:cNvPr id="6" name="Title 1">
            <a:extLst>
              <a:ext uri="{FF2B5EF4-FFF2-40B4-BE49-F238E27FC236}">
                <a16:creationId xmlns:a16="http://schemas.microsoft.com/office/drawing/2014/main" id="{C21697B2-814D-49AF-937D-EC182F83D984}"/>
              </a:ext>
            </a:extLst>
          </p:cNvPr>
          <p:cNvSpPr>
            <a:spLocks noGrp="1"/>
          </p:cNvSpPr>
          <p:nvPr>
            <p:ph type="title"/>
          </p:nvPr>
        </p:nvSpPr>
        <p:spPr>
          <a:xfrm>
            <a:off x="2640327" y="411891"/>
            <a:ext cx="6900698" cy="403654"/>
          </a:xfrm>
        </p:spPr>
        <p:txBody>
          <a:bodyPr>
            <a:noAutofit/>
          </a:bodyPr>
          <a:lstStyle/>
          <a:p>
            <a:r>
              <a:rPr lang="en-US" sz="3600" dirty="0">
                <a:latin typeface="Calibri" panose="020F0502020204030204" pitchFamily="34" charset="0"/>
                <a:cs typeface="Calibri" panose="020F0502020204030204" pitchFamily="34" charset="0"/>
              </a:rPr>
              <a:t>COMPETITOR’S ANALYSIS</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547500373"/>
              </p:ext>
            </p:extLst>
          </p:nvPr>
        </p:nvGraphicFramePr>
        <p:xfrm>
          <a:off x="888916" y="1009847"/>
          <a:ext cx="10403519" cy="5308600"/>
        </p:xfrm>
        <a:graphic>
          <a:graphicData uri="http://schemas.openxmlformats.org/drawingml/2006/table">
            <a:tbl>
              <a:tblPr firstRow="1" bandRow="1">
                <a:tableStyleId>{5940675A-B579-460E-94D1-54222C63F5DA}</a:tableStyleId>
              </a:tblPr>
              <a:tblGrid>
                <a:gridCol w="3451225">
                  <a:extLst>
                    <a:ext uri="{9D8B030D-6E8A-4147-A177-3AD203B41FA5}">
                      <a16:colId xmlns:a16="http://schemas.microsoft.com/office/drawing/2014/main" val="3109794733"/>
                    </a:ext>
                  </a:extLst>
                </a:gridCol>
                <a:gridCol w="3451225">
                  <a:extLst>
                    <a:ext uri="{9D8B030D-6E8A-4147-A177-3AD203B41FA5}">
                      <a16:colId xmlns:a16="http://schemas.microsoft.com/office/drawing/2014/main" val="3565281443"/>
                    </a:ext>
                  </a:extLst>
                </a:gridCol>
                <a:gridCol w="3501069">
                  <a:extLst>
                    <a:ext uri="{9D8B030D-6E8A-4147-A177-3AD203B41FA5}">
                      <a16:colId xmlns:a16="http://schemas.microsoft.com/office/drawing/2014/main" val="1032089820"/>
                    </a:ext>
                  </a:extLst>
                </a:gridCol>
              </a:tblGrid>
              <a:tr h="370840">
                <a:tc>
                  <a:txBody>
                    <a:bodyPr/>
                    <a:lstStyle/>
                    <a:p>
                      <a:r>
                        <a:rPr lang="en-US" dirty="0">
                          <a:latin typeface="Calibri" panose="020F0502020204030204" pitchFamily="34" charset="0"/>
                          <a:cs typeface="Calibri" panose="020F0502020204030204" pitchFamily="34" charset="0"/>
                        </a:rPr>
                        <a:t>NAME/DIGITAL CHANNELS</a:t>
                      </a:r>
                    </a:p>
                  </a:txBody>
                  <a:tcPr/>
                </a:tc>
                <a:tc>
                  <a:txBody>
                    <a:bodyPr/>
                    <a:lstStyle/>
                    <a:p>
                      <a:r>
                        <a:rPr lang="en-US" dirty="0">
                          <a:latin typeface="Calibri" panose="020F0502020204030204" pitchFamily="34" charset="0"/>
                          <a:cs typeface="Calibri" panose="020F0502020204030204" pitchFamily="34" charset="0"/>
                        </a:rPr>
                        <a:t>PROS</a:t>
                      </a:r>
                    </a:p>
                  </a:txBody>
                  <a:tcPr/>
                </a:tc>
                <a:tc>
                  <a:txBody>
                    <a:bodyPr/>
                    <a:lstStyle/>
                    <a:p>
                      <a:r>
                        <a:rPr lang="en-US" dirty="0"/>
                        <a:t> </a:t>
                      </a:r>
                      <a:r>
                        <a:rPr lang="en-US" dirty="0">
                          <a:latin typeface="Calibri" panose="020F0502020204030204" pitchFamily="34" charset="0"/>
                          <a:cs typeface="Calibri" panose="020F0502020204030204" pitchFamily="34" charset="0"/>
                        </a:rPr>
                        <a:t>CONS</a:t>
                      </a:r>
                    </a:p>
                  </a:txBody>
                  <a:tcPr/>
                </a:tc>
                <a:extLst>
                  <a:ext uri="{0D108BD9-81ED-4DB2-BD59-A6C34878D82A}">
                    <a16:rowId xmlns:a16="http://schemas.microsoft.com/office/drawing/2014/main" val="3959811595"/>
                  </a:ext>
                </a:extLst>
              </a:tr>
              <a:tr h="370840">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dirty="0">
                          <a:latin typeface="Calibri" panose="020F0502020204030204" pitchFamily="34" charset="0"/>
                          <a:cs typeface="Calibri" panose="020F0502020204030204" pitchFamily="34" charset="0"/>
                        </a:rPr>
                        <a:t>Acumen Digital – Maryland, Lagos and Johannesburg.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www.acumen.com.ng</a:t>
                      </a:r>
                      <a:endParaRPr lang="en-US" dirty="0">
                        <a:solidFill>
                          <a:srgbClr val="0070C0"/>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Website, Facebook, Instagram, Twitter, Linked In, Medium, GMB, Blog</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The have a lot of backlinks on their website: 3.1K</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Fast and user-friendly website</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Award-winning company</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Memorable logo and branding</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Professional content</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Icon links for Facebook, Instagram, Twitter don’t work from the website.</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Low engagement on social media</a:t>
                      </a:r>
                    </a:p>
                  </a:txBody>
                  <a:tcPr/>
                </a:tc>
                <a:extLst>
                  <a:ext uri="{0D108BD9-81ED-4DB2-BD59-A6C34878D82A}">
                    <a16:rowId xmlns:a16="http://schemas.microsoft.com/office/drawing/2014/main" val="3191536204"/>
                  </a:ext>
                </a:extLst>
              </a:tr>
              <a:tr h="370840">
                <a:tc>
                  <a:txBody>
                    <a:bodyPr/>
                    <a:lstStyle/>
                    <a:p>
                      <a:r>
                        <a:rPr lang="en-US" dirty="0"/>
                        <a:t>2.  </a:t>
                      </a:r>
                      <a:r>
                        <a:rPr lang="en-US" dirty="0">
                          <a:latin typeface="Calibri" panose="020F0502020204030204" pitchFamily="34" charset="0"/>
                          <a:cs typeface="Calibri" panose="020F0502020204030204" pitchFamily="34" charset="0"/>
                        </a:rPr>
                        <a:t>Cowebplus Systems Solutions – Lekki, Lagos. </a:t>
                      </a:r>
                    </a:p>
                    <a:p>
                      <a:r>
                        <a:rPr lang="en-US" dirty="0">
                          <a:solidFill>
                            <a:srgbClr val="0070C0"/>
                          </a:solidFill>
                          <a:latin typeface="Calibri" panose="020F0502020204030204" pitchFamily="34" charset="0"/>
                          <a:cs typeface="Calibri" panose="020F0502020204030204" pitchFamily="34" charset="0"/>
                        </a:rPr>
                        <a:t> </a:t>
                      </a:r>
                      <a:r>
                        <a:rPr lang="en-US"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www.cowebplus.com</a:t>
                      </a:r>
                      <a:endParaRPr lang="en-US"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Website, Facebook, Instagram, Twitter, GMB, Blog</a:t>
                      </a:r>
                      <a:endParaRPr lang="en-US" dirty="0">
                        <a:solidFill>
                          <a:srgbClr val="0070C0"/>
                        </a:solidFill>
                        <a:latin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Awareness on Instagram- almost 3000 followers.</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They are featured on 7 other business marketing sites.</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Low engagement on social media</a:t>
                      </a:r>
                    </a:p>
                  </a:txBody>
                  <a:tcPr/>
                </a:tc>
                <a:extLst>
                  <a:ext uri="{0D108BD9-81ED-4DB2-BD59-A6C34878D82A}">
                    <a16:rowId xmlns:a16="http://schemas.microsoft.com/office/drawing/2014/main" val="3179801046"/>
                  </a:ext>
                </a:extLst>
              </a:tr>
              <a:tr h="370840">
                <a:tc>
                  <a:txBody>
                    <a:bodyPr/>
                    <a:lstStyle/>
                    <a:p>
                      <a:pPr marL="342900" indent="-342900">
                        <a:buAutoNum type="arabicPeriod" startAt="3"/>
                      </a:pPr>
                      <a:r>
                        <a:rPr lang="en-US" dirty="0" err="1">
                          <a:latin typeface="Calibri" panose="020F0502020204030204" pitchFamily="34" charset="0"/>
                          <a:cs typeface="Calibri" panose="020F0502020204030204" pitchFamily="34" charset="0"/>
                        </a:rPr>
                        <a:t>CKDigital</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Ojota</a:t>
                      </a:r>
                      <a:r>
                        <a:rPr lang="en-US" dirty="0">
                          <a:latin typeface="Calibri" panose="020F0502020204030204" pitchFamily="34" charset="0"/>
                          <a:cs typeface="Calibri" panose="020F0502020204030204" pitchFamily="34" charset="0"/>
                        </a:rPr>
                        <a:t>, Lagos.</a:t>
                      </a:r>
                    </a:p>
                    <a:p>
                      <a:pPr marL="0" indent="0">
                        <a:buNone/>
                      </a:pPr>
                      <a:r>
                        <a:rPr lang="en-US" dirty="0">
                          <a:latin typeface="Calibri" panose="020F0502020204030204" pitchFamily="34" charset="0"/>
                          <a:cs typeface="Calibri" panose="020F0502020204030204" pitchFamily="34" charset="0"/>
                        </a:rPr>
                        <a:t> </a:t>
                      </a:r>
                      <a:r>
                        <a:rPr lang="en-US"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www.ckdigital.com</a:t>
                      </a:r>
                      <a:endParaRPr lang="en-US" dirty="0">
                        <a:solidFill>
                          <a:srgbClr val="0070C0"/>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Website, Facebook, Instagram, Twitter, Linked In, YouTube, GMB, Blog</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A lot of traffic and backlinks on their website – 14,200</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Fast website with good SEO</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Good presence on Social media about 7,500 followers on FB and IG</a:t>
                      </a:r>
                    </a:p>
                  </a:txBody>
                  <a:tcPr/>
                </a:tc>
                <a:tc>
                  <a:txBody>
                    <a:bodyPr/>
                    <a:lstStyle/>
                    <a:p>
                      <a:endParaRPr lang="en-US" dirty="0"/>
                    </a:p>
                  </a:txBody>
                  <a:tcPr/>
                </a:tc>
                <a:extLst>
                  <a:ext uri="{0D108BD9-81ED-4DB2-BD59-A6C34878D82A}">
                    <a16:rowId xmlns:a16="http://schemas.microsoft.com/office/drawing/2014/main" val="248028659"/>
                  </a:ext>
                </a:extLst>
              </a:tr>
            </a:tbl>
          </a:graphicData>
        </a:graphic>
      </p:graphicFrame>
      <p:pic>
        <p:nvPicPr>
          <p:cNvPr id="9" name="Picture 8">
            <a:extLst>
              <a:ext uri="{FF2B5EF4-FFF2-40B4-BE49-F238E27FC236}">
                <a16:creationId xmlns:a16="http://schemas.microsoft.com/office/drawing/2014/main" id="{84D249E7-F2A5-4593-B61D-A776DB667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321086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CB34414-B520-403D-BB45-EFDFDB663ED6}"/>
              </a:ext>
            </a:extLst>
          </p:cNvPr>
          <p:cNvSpPr/>
          <p:nvPr/>
        </p:nvSpPr>
        <p:spPr>
          <a:xfrm>
            <a:off x="-1622805" y="-1539978"/>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sp>
        <p:nvSpPr>
          <p:cNvPr id="6" name="Title 1">
            <a:extLst>
              <a:ext uri="{FF2B5EF4-FFF2-40B4-BE49-F238E27FC236}">
                <a16:creationId xmlns:a16="http://schemas.microsoft.com/office/drawing/2014/main" id="{C21697B2-814D-49AF-937D-EC182F83D984}"/>
              </a:ext>
            </a:extLst>
          </p:cNvPr>
          <p:cNvSpPr>
            <a:spLocks noGrp="1"/>
          </p:cNvSpPr>
          <p:nvPr>
            <p:ph type="title"/>
          </p:nvPr>
        </p:nvSpPr>
        <p:spPr>
          <a:xfrm>
            <a:off x="2640327" y="411891"/>
            <a:ext cx="6900698" cy="403654"/>
          </a:xfrm>
        </p:spPr>
        <p:txBody>
          <a:bodyPr>
            <a:noAutofit/>
          </a:bodyPr>
          <a:lstStyle/>
          <a:p>
            <a:r>
              <a:rPr lang="en-US" sz="3600" dirty="0">
                <a:latin typeface="Calibri" panose="020F0502020204030204" pitchFamily="34" charset="0"/>
                <a:cs typeface="Calibri" panose="020F0502020204030204" pitchFamily="34" charset="0"/>
              </a:rPr>
              <a:t>COMPETITOR’S ANALYSIS</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130261650"/>
              </p:ext>
            </p:extLst>
          </p:nvPr>
        </p:nvGraphicFramePr>
        <p:xfrm>
          <a:off x="888916" y="1009847"/>
          <a:ext cx="10403519" cy="3571240"/>
        </p:xfrm>
        <a:graphic>
          <a:graphicData uri="http://schemas.openxmlformats.org/drawingml/2006/table">
            <a:tbl>
              <a:tblPr firstRow="1" bandRow="1">
                <a:tableStyleId>{5940675A-B579-460E-94D1-54222C63F5DA}</a:tableStyleId>
              </a:tblPr>
              <a:tblGrid>
                <a:gridCol w="3451225">
                  <a:extLst>
                    <a:ext uri="{9D8B030D-6E8A-4147-A177-3AD203B41FA5}">
                      <a16:colId xmlns:a16="http://schemas.microsoft.com/office/drawing/2014/main" val="3109794733"/>
                    </a:ext>
                  </a:extLst>
                </a:gridCol>
                <a:gridCol w="3451225">
                  <a:extLst>
                    <a:ext uri="{9D8B030D-6E8A-4147-A177-3AD203B41FA5}">
                      <a16:colId xmlns:a16="http://schemas.microsoft.com/office/drawing/2014/main" val="3565281443"/>
                    </a:ext>
                  </a:extLst>
                </a:gridCol>
                <a:gridCol w="3501069">
                  <a:extLst>
                    <a:ext uri="{9D8B030D-6E8A-4147-A177-3AD203B41FA5}">
                      <a16:colId xmlns:a16="http://schemas.microsoft.com/office/drawing/2014/main" val="1032089820"/>
                    </a:ext>
                  </a:extLst>
                </a:gridCol>
              </a:tblGrid>
              <a:tr h="370840">
                <a:tc>
                  <a:txBody>
                    <a:bodyPr/>
                    <a:lstStyle/>
                    <a:p>
                      <a:r>
                        <a:rPr lang="en-US" dirty="0">
                          <a:latin typeface="Calibri" panose="020F0502020204030204" pitchFamily="34" charset="0"/>
                          <a:cs typeface="Calibri" panose="020F0502020204030204" pitchFamily="34" charset="0"/>
                        </a:rPr>
                        <a:t>NAME/DIGITAL CHANNELS</a:t>
                      </a:r>
                    </a:p>
                  </a:txBody>
                  <a:tcPr/>
                </a:tc>
                <a:tc>
                  <a:txBody>
                    <a:bodyPr/>
                    <a:lstStyle/>
                    <a:p>
                      <a:r>
                        <a:rPr lang="en-US" dirty="0"/>
                        <a:t>PROS</a:t>
                      </a:r>
                    </a:p>
                  </a:txBody>
                  <a:tcPr/>
                </a:tc>
                <a:tc>
                  <a:txBody>
                    <a:bodyPr/>
                    <a:lstStyle/>
                    <a:p>
                      <a:r>
                        <a:rPr lang="en-US" dirty="0"/>
                        <a:t> CONS</a:t>
                      </a:r>
                    </a:p>
                  </a:txBody>
                  <a:tcPr/>
                </a:tc>
                <a:extLst>
                  <a:ext uri="{0D108BD9-81ED-4DB2-BD59-A6C34878D82A}">
                    <a16:rowId xmlns:a16="http://schemas.microsoft.com/office/drawing/2014/main" val="395981159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a:t>
                      </a:r>
                      <a:r>
                        <a:rPr lang="en-US" dirty="0">
                          <a:latin typeface="Calibri" panose="020F0502020204030204" pitchFamily="34" charset="0"/>
                          <a:cs typeface="Calibri" panose="020F0502020204030204" pitchFamily="34" charset="0"/>
                        </a:rPr>
                        <a:t>Hyfig Digital Services – Maryland, Lagos.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 </a:t>
                      </a:r>
                      <a:r>
                        <a:rPr lang="en-US"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www.hyfig.com</a:t>
                      </a:r>
                      <a:endParaRPr lang="en-US" dirty="0">
                        <a:solidFill>
                          <a:srgbClr val="0070C0"/>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Website, Facebook, Instagram, Twitter, Linked In, GMB, Blog</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The have 4600 backlinks and a lot of relevant keywords</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Good branding colour and logo</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GMB is not easily accessible. It dos not show till you request for the address.</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Inconsistent posting and low engagement on social media platform</a:t>
                      </a:r>
                    </a:p>
                  </a:txBody>
                  <a:tcPr/>
                </a:tc>
                <a:extLst>
                  <a:ext uri="{0D108BD9-81ED-4DB2-BD59-A6C34878D82A}">
                    <a16:rowId xmlns:a16="http://schemas.microsoft.com/office/drawing/2014/main" val="3191536204"/>
                  </a:ext>
                </a:extLst>
              </a:tr>
              <a:tr h="370840">
                <a:tc>
                  <a:txBody>
                    <a:bodyPr/>
                    <a:lstStyle/>
                    <a:p>
                      <a:r>
                        <a:rPr lang="en-US" dirty="0">
                          <a:solidFill>
                            <a:schemeClr val="tx1"/>
                          </a:solidFill>
                        </a:rPr>
                        <a:t>5</a:t>
                      </a:r>
                      <a:r>
                        <a:rPr lang="en-US" dirty="0">
                          <a:solidFill>
                            <a:schemeClr val="tx1"/>
                          </a:solidFill>
                          <a:latin typeface="Calibri" panose="020F0502020204030204" pitchFamily="34" charset="0"/>
                          <a:cs typeface="Calibri" panose="020F0502020204030204" pitchFamily="34" charset="0"/>
                        </a:rPr>
                        <a:t>. Wow Effect Communications – Maryland, Lagos.</a:t>
                      </a:r>
                    </a:p>
                    <a:p>
                      <a:r>
                        <a:rPr lang="en-US" dirty="0">
                          <a:solidFill>
                            <a:schemeClr val="tx1"/>
                          </a:solidFill>
                          <a:latin typeface="Calibri" panose="020F0502020204030204" pitchFamily="34" charset="0"/>
                          <a:cs typeface="Calibri" panose="020F0502020204030204" pitchFamily="34" charset="0"/>
                        </a:rPr>
                        <a:t> </a:t>
                      </a:r>
                      <a:r>
                        <a:rPr lang="en-US" dirty="0">
                          <a:solidFill>
                            <a:srgbClr val="0070C0"/>
                          </a:solidFill>
                          <a:latin typeface="Calibri" panose="020F0502020204030204" pitchFamily="34" charset="0"/>
                          <a:cs typeface="Calibri" panose="020F0502020204030204" pitchFamily="34" charset="0"/>
                        </a:rPr>
                        <a:t>www.woweffect.com.ng</a:t>
                      </a:r>
                    </a:p>
                    <a:p>
                      <a:r>
                        <a:rPr lang="en-US" dirty="0">
                          <a:solidFill>
                            <a:schemeClr val="tx1"/>
                          </a:solidFill>
                          <a:latin typeface="Calibri" panose="020F0502020204030204" pitchFamily="34" charset="0"/>
                          <a:cs typeface="Calibri" panose="020F0502020204030204" pitchFamily="34" charset="0"/>
                        </a:rPr>
                        <a:t>Website, Facebook, Twitter, Instagram, Linked In, GMB, Blog</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Good graphics and animation on the website</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Have worked with big brands such as Vitafoam, Casio, Epson, etc.</a:t>
                      </a:r>
                    </a:p>
                  </a:txBody>
                  <a:tcPr/>
                </a:tc>
                <a:tc>
                  <a:txBody>
                    <a:bodyPr/>
                    <a:lstStyle/>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Low engagement on social media</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a:latin typeface="Calibri" panose="020F0502020204030204" pitchFamily="34" charset="0"/>
                          <a:cs typeface="Calibri" panose="020F0502020204030204" pitchFamily="34" charset="0"/>
                        </a:rPr>
                        <a:t>Icon links for Instagram does not work from the website.</a:t>
                      </a:r>
                    </a:p>
                    <a:p>
                      <a:pPr marL="285750" indent="-285750">
                        <a:buFont typeface="Wingdings" panose="05000000000000000000" pitchFamily="2" charset="2"/>
                        <a:buChar char="v"/>
                      </a:pPr>
                      <a:endParaRPr lang="en-US" dirty="0"/>
                    </a:p>
                  </a:txBody>
                  <a:tcPr/>
                </a:tc>
                <a:extLst>
                  <a:ext uri="{0D108BD9-81ED-4DB2-BD59-A6C34878D82A}">
                    <a16:rowId xmlns:a16="http://schemas.microsoft.com/office/drawing/2014/main" val="3179801046"/>
                  </a:ext>
                </a:extLst>
              </a:tr>
            </a:tbl>
          </a:graphicData>
        </a:graphic>
      </p:graphicFrame>
      <p:pic>
        <p:nvPicPr>
          <p:cNvPr id="4" name="Picture 3">
            <a:extLst>
              <a:ext uri="{FF2B5EF4-FFF2-40B4-BE49-F238E27FC236}">
                <a16:creationId xmlns:a16="http://schemas.microsoft.com/office/drawing/2014/main" id="{3CF059FF-3398-49A5-B924-FF6FD0288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Tree>
    <p:extLst>
      <p:ext uri="{BB962C8B-B14F-4D97-AF65-F5344CB8AC3E}">
        <p14:creationId xmlns:p14="http://schemas.microsoft.com/office/powerpoint/2010/main" val="13709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C27E5064-D10B-4C7A-B08E-7E5FB793A5D4}"/>
              </a:ext>
            </a:extLst>
          </p:cNvPr>
          <p:cNvGraphicFramePr>
            <a:graphicFrameLocks noGrp="1"/>
          </p:cNvGraphicFramePr>
          <p:nvPr>
            <p:ph idx="1"/>
            <p:extLst>
              <p:ext uri="{D42A27DB-BD31-4B8C-83A1-F6EECF244321}">
                <p14:modId xmlns:p14="http://schemas.microsoft.com/office/powerpoint/2010/main" val="4274280160"/>
              </p:ext>
            </p:extLst>
          </p:nvPr>
        </p:nvGraphicFramePr>
        <p:xfrm>
          <a:off x="1127150" y="815545"/>
          <a:ext cx="9927051" cy="5675951"/>
        </p:xfrm>
        <a:graphic>
          <a:graphicData uri="http://schemas.openxmlformats.org/drawingml/2006/table">
            <a:tbl>
              <a:tblPr firstRow="1" bandRow="1">
                <a:tableStyleId>{616DA210-FB5B-4158-B5E0-FEB733F419BA}</a:tableStyleId>
              </a:tblPr>
              <a:tblGrid>
                <a:gridCol w="4986047">
                  <a:extLst>
                    <a:ext uri="{9D8B030D-6E8A-4147-A177-3AD203B41FA5}">
                      <a16:colId xmlns:a16="http://schemas.microsoft.com/office/drawing/2014/main" val="2462890418"/>
                    </a:ext>
                  </a:extLst>
                </a:gridCol>
                <a:gridCol w="4941004">
                  <a:extLst>
                    <a:ext uri="{9D8B030D-6E8A-4147-A177-3AD203B41FA5}">
                      <a16:colId xmlns:a16="http://schemas.microsoft.com/office/drawing/2014/main" val="1570331362"/>
                    </a:ext>
                  </a:extLst>
                </a:gridCol>
              </a:tblGrid>
              <a:tr h="2840126">
                <a:tc>
                  <a:txBody>
                    <a:bodyPr/>
                    <a:lstStyle/>
                    <a:p>
                      <a:endParaRPr lang="en-US" dirty="0"/>
                    </a:p>
                    <a:p>
                      <a:endParaRPr lang="en-US" dirty="0"/>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kern="1200" dirty="0">
                          <a:solidFill>
                            <a:schemeClr val="tx1"/>
                          </a:solidFill>
                          <a:effectLst/>
                          <a:latin typeface="Calibri" panose="020F0502020204030204" pitchFamily="34" charset="0"/>
                          <a:ea typeface="+mn-ea"/>
                          <a:cs typeface="Calibri" panose="020F0502020204030204" pitchFamily="34" charset="0"/>
                        </a:rPr>
                        <a:t>Based on reviews from past clients and past projects, the company is good at creating logos, brand and product designs. They have good eyes for colors.</a:t>
                      </a:r>
                    </a:p>
                    <a:p>
                      <a:pPr marL="0" indent="0">
                        <a:buFont typeface="Wingdings" panose="05000000000000000000" pitchFamily="2" charset="2"/>
                        <a:buNone/>
                      </a:pPr>
                      <a:endParaRPr lang="en-US" dirty="0"/>
                    </a:p>
                  </a:txBody>
                  <a:tcPr/>
                </a:tc>
                <a:tc>
                  <a:txBody>
                    <a:bodyPr/>
                    <a:lstStyle/>
                    <a:p>
                      <a:endParaRPr lang="en-US" dirty="0"/>
                    </a:p>
                    <a:p>
                      <a:endParaRPr lang="en-US" dirty="0"/>
                    </a:p>
                    <a:p>
                      <a:pPr marL="285750" indent="-285750">
                        <a:buFont typeface="Wingdings" panose="05000000000000000000" pitchFamily="2" charset="2"/>
                        <a:buChar char="v"/>
                      </a:pPr>
                      <a:r>
                        <a:rPr lang="en-US" b="0" dirty="0">
                          <a:latin typeface="Calibri" panose="020F0502020204030204" pitchFamily="34" charset="0"/>
                          <a:cs typeface="Calibri" panose="020F0502020204030204" pitchFamily="34" charset="0"/>
                        </a:rPr>
                        <a:t>Inconsistent posts, low brand awareness and engagement on social media.</a:t>
                      </a:r>
                    </a:p>
                    <a:p>
                      <a:pPr marL="285750" indent="-285750">
                        <a:buFont typeface="Wingdings" panose="05000000000000000000" pitchFamily="2" charset="2"/>
                        <a:buChar char="v"/>
                      </a:pPr>
                      <a:r>
                        <a:rPr lang="en-US" b="0" dirty="0">
                          <a:latin typeface="Calibri" panose="020F0502020204030204" pitchFamily="34" charset="0"/>
                          <a:cs typeface="Calibri" panose="020F0502020204030204" pitchFamily="34" charset="0"/>
                        </a:rPr>
                        <a:t>May not be attracting the right audience with the tone of voice on their content.</a:t>
                      </a:r>
                    </a:p>
                    <a:p>
                      <a:pPr marL="285750" indent="-285750">
                        <a:buFont typeface="Wingdings" panose="05000000000000000000" pitchFamily="2" charset="2"/>
                        <a:buChar char="v"/>
                      </a:pPr>
                      <a:r>
                        <a:rPr lang="en-US" b="0" dirty="0">
                          <a:latin typeface="Calibri" panose="020F0502020204030204" pitchFamily="34" charset="0"/>
                          <a:cs typeface="Calibri" panose="020F0502020204030204" pitchFamily="34" charset="0"/>
                        </a:rPr>
                        <a:t>Website is not optimized and FB and IG is not accessible from the website. It also takes time to load and Google is unable to crawl it.</a:t>
                      </a:r>
                    </a:p>
                  </a:txBody>
                  <a:tcPr/>
                </a:tc>
                <a:extLst>
                  <a:ext uri="{0D108BD9-81ED-4DB2-BD59-A6C34878D82A}">
                    <a16:rowId xmlns:a16="http://schemas.microsoft.com/office/drawing/2014/main" val="3823118289"/>
                  </a:ext>
                </a:extLst>
              </a:tr>
              <a:tr h="2835825">
                <a:tc>
                  <a:txBody>
                    <a:bodyPr/>
                    <a:lstStyle/>
                    <a:p>
                      <a:endParaRPr lang="en-US" dirty="0"/>
                    </a:p>
                    <a:p>
                      <a:endParaRPr lang="en-US" dirty="0"/>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We need to use email marketing (newsletters) to remain in the minds of  potential customers and also to retain our customers.</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We need to focus on putting out value; educational and informational content to attract and engage leads/customers. This way we can have more awareness and engagement.</a:t>
                      </a:r>
                    </a:p>
                    <a:p>
                      <a:pPr marL="0" indent="0">
                        <a:buFont typeface="Wingdings" panose="05000000000000000000" pitchFamily="2" charset="2"/>
                        <a:buNone/>
                      </a:pPr>
                      <a:endParaRPr lang="en-US" dirty="0"/>
                    </a:p>
                  </a:txBody>
                  <a:tcPr/>
                </a:tc>
                <a:tc>
                  <a:txBody>
                    <a:bodyPr/>
                    <a:lstStyle/>
                    <a:p>
                      <a:endParaRPr lang="en-US" dirty="0"/>
                    </a:p>
                    <a:p>
                      <a:endParaRPr lang="en-US" dirty="0"/>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Their competitors have won awards, worked for multinationals and big brands Techcubs needs to reposition their company to attract such.</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Competitors have Linked In accounts and blogs.</a:t>
                      </a:r>
                    </a:p>
                  </a:txBody>
                  <a:tcPr/>
                </a:tc>
                <a:extLst>
                  <a:ext uri="{0D108BD9-81ED-4DB2-BD59-A6C34878D82A}">
                    <a16:rowId xmlns:a16="http://schemas.microsoft.com/office/drawing/2014/main" val="3492566822"/>
                  </a:ext>
                </a:extLst>
              </a:tr>
            </a:tbl>
          </a:graphicData>
        </a:graphic>
      </p:graphicFrame>
      <p:sp>
        <p:nvSpPr>
          <p:cNvPr id="5" name="Oval 4">
            <a:extLst>
              <a:ext uri="{FF2B5EF4-FFF2-40B4-BE49-F238E27FC236}">
                <a16:creationId xmlns:a16="http://schemas.microsoft.com/office/drawing/2014/main" id="{5CB34414-B520-403D-BB45-EFDFDB663ED6}"/>
              </a:ext>
            </a:extLst>
          </p:cNvPr>
          <p:cNvSpPr/>
          <p:nvPr/>
        </p:nvSpPr>
        <p:spPr>
          <a:xfrm>
            <a:off x="-1622805" y="-1539978"/>
            <a:ext cx="4332288" cy="4332288"/>
          </a:xfrm>
          <a:prstGeom prst="ellipse">
            <a:avLst/>
          </a:prstGeom>
          <a:solidFill>
            <a:srgbClr val="549E39">
              <a:alpha val="50000"/>
            </a:srgbClr>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Goudy Old Style"/>
                <a:ea typeface="+mn-ea"/>
                <a:cs typeface="+mn-cs"/>
              </a:rPr>
              <a:t> </a:t>
            </a:r>
          </a:p>
        </p:txBody>
      </p:sp>
      <p:sp>
        <p:nvSpPr>
          <p:cNvPr id="6" name="Title 1">
            <a:extLst>
              <a:ext uri="{FF2B5EF4-FFF2-40B4-BE49-F238E27FC236}">
                <a16:creationId xmlns:a16="http://schemas.microsoft.com/office/drawing/2014/main" id="{C21697B2-814D-49AF-937D-EC182F83D984}"/>
              </a:ext>
            </a:extLst>
          </p:cNvPr>
          <p:cNvSpPr>
            <a:spLocks noGrp="1"/>
          </p:cNvSpPr>
          <p:nvPr>
            <p:ph type="title"/>
          </p:nvPr>
        </p:nvSpPr>
        <p:spPr>
          <a:xfrm>
            <a:off x="2640326" y="222512"/>
            <a:ext cx="6900698" cy="403654"/>
          </a:xfrm>
        </p:spPr>
        <p:txBody>
          <a:bodyPr>
            <a:noAutofit/>
          </a:bodyPr>
          <a:lstStyle/>
          <a:p>
            <a:r>
              <a:rPr lang="en-US" sz="3600" dirty="0">
                <a:latin typeface="Calibri" panose="020F0502020204030204" pitchFamily="34" charset="0"/>
                <a:cs typeface="Calibri" panose="020F0502020204030204" pitchFamily="34" charset="0"/>
              </a:rPr>
              <a:t>SWOT ANALYSIS</a:t>
            </a:r>
          </a:p>
        </p:txBody>
      </p:sp>
      <p:pic>
        <p:nvPicPr>
          <p:cNvPr id="4" name="Picture 3">
            <a:extLst>
              <a:ext uri="{FF2B5EF4-FFF2-40B4-BE49-F238E27FC236}">
                <a16:creationId xmlns:a16="http://schemas.microsoft.com/office/drawing/2014/main" id="{3CF059FF-3398-49A5-B924-FF6FD028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sp>
        <p:nvSpPr>
          <p:cNvPr id="9" name="TextBox 8">
            <a:extLst>
              <a:ext uri="{FF2B5EF4-FFF2-40B4-BE49-F238E27FC236}">
                <a16:creationId xmlns:a16="http://schemas.microsoft.com/office/drawing/2014/main" id="{2647EC41-AD59-4020-960F-9534A6A5696C}"/>
              </a:ext>
            </a:extLst>
          </p:cNvPr>
          <p:cNvSpPr txBox="1"/>
          <p:nvPr/>
        </p:nvSpPr>
        <p:spPr>
          <a:xfrm>
            <a:off x="3008248" y="906504"/>
            <a:ext cx="172349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STRENGTHS</a:t>
            </a:r>
          </a:p>
        </p:txBody>
      </p:sp>
      <p:sp>
        <p:nvSpPr>
          <p:cNvPr id="10" name="TextBox 9">
            <a:extLst>
              <a:ext uri="{FF2B5EF4-FFF2-40B4-BE49-F238E27FC236}">
                <a16:creationId xmlns:a16="http://schemas.microsoft.com/office/drawing/2014/main" id="{41B60B99-03AB-43BC-BB17-849532B31640}"/>
              </a:ext>
            </a:extLst>
          </p:cNvPr>
          <p:cNvSpPr txBox="1"/>
          <p:nvPr/>
        </p:nvSpPr>
        <p:spPr>
          <a:xfrm>
            <a:off x="7255564" y="906504"/>
            <a:ext cx="192818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WEAKNESSES</a:t>
            </a:r>
          </a:p>
        </p:txBody>
      </p:sp>
      <p:sp>
        <p:nvSpPr>
          <p:cNvPr id="11" name="TextBox 10">
            <a:extLst>
              <a:ext uri="{FF2B5EF4-FFF2-40B4-BE49-F238E27FC236}">
                <a16:creationId xmlns:a16="http://schemas.microsoft.com/office/drawing/2014/main" id="{F2F805FD-D283-476A-BF01-7EBEADED102E}"/>
              </a:ext>
            </a:extLst>
          </p:cNvPr>
          <p:cNvSpPr txBox="1"/>
          <p:nvPr/>
        </p:nvSpPr>
        <p:spPr>
          <a:xfrm>
            <a:off x="2709483" y="3699000"/>
            <a:ext cx="2346351" cy="400110"/>
          </a:xfrm>
          <a:prstGeom prst="rect">
            <a:avLst/>
          </a:prstGeom>
          <a:noFill/>
        </p:spPr>
        <p:txBody>
          <a:bodyPr wrap="square" rtlCol="0">
            <a:spAutoFit/>
          </a:bodyPr>
          <a:lstStyle/>
          <a:p>
            <a:r>
              <a:rPr lang="en-US" sz="2000" b="1" dirty="0"/>
              <a:t>OPPORTUNITIES</a:t>
            </a:r>
          </a:p>
        </p:txBody>
      </p:sp>
      <p:sp>
        <p:nvSpPr>
          <p:cNvPr id="12" name="TextBox 11">
            <a:extLst>
              <a:ext uri="{FF2B5EF4-FFF2-40B4-BE49-F238E27FC236}">
                <a16:creationId xmlns:a16="http://schemas.microsoft.com/office/drawing/2014/main" id="{DB6E577C-E84C-405D-A3CC-F800B4162801}"/>
              </a:ext>
            </a:extLst>
          </p:cNvPr>
          <p:cNvSpPr txBox="1"/>
          <p:nvPr/>
        </p:nvSpPr>
        <p:spPr>
          <a:xfrm>
            <a:off x="7617633" y="3699000"/>
            <a:ext cx="1332559"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THREATS</a:t>
            </a:r>
          </a:p>
        </p:txBody>
      </p:sp>
    </p:spTree>
    <p:extLst>
      <p:ext uri="{BB962C8B-B14F-4D97-AF65-F5344CB8AC3E}">
        <p14:creationId xmlns:p14="http://schemas.microsoft.com/office/powerpoint/2010/main" val="237474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b="-1"/>
          <a:stretch/>
        </p:blipFill>
        <p:spPr>
          <a:xfrm>
            <a:off x="-820024" y="-1"/>
            <a:ext cx="6265647"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6" name="TextBox 5">
            <a:extLst>
              <a:ext uri="{FF2B5EF4-FFF2-40B4-BE49-F238E27FC236}">
                <a16:creationId xmlns:a16="http://schemas.microsoft.com/office/drawing/2014/main" id="{3ED100DF-1ADF-424A-9A42-44061FB460EA}"/>
              </a:ext>
            </a:extLst>
          </p:cNvPr>
          <p:cNvSpPr txBox="1"/>
          <p:nvPr/>
        </p:nvSpPr>
        <p:spPr>
          <a:xfrm>
            <a:off x="5782997" y="1712763"/>
            <a:ext cx="5934973" cy="4265014"/>
          </a:xfrm>
          <a:prstGeom prst="rect">
            <a:avLst/>
          </a:prstGeom>
          <a:noFill/>
        </p:spPr>
        <p:txBody>
          <a:bodyPr wrap="square" rtlCol="0">
            <a:spAutoFit/>
          </a:bodyPr>
          <a:lstStyle/>
          <a:p>
            <a:pPr marL="36900" defTabSz="457200">
              <a:lnSpc>
                <a:spcPct val="110000"/>
              </a:lnSpc>
              <a:spcBef>
                <a:spcPct val="20000"/>
              </a:spcBef>
              <a:spcAft>
                <a:spcPts val="600"/>
              </a:spcAft>
              <a:buClr>
                <a:srgbClr val="F4EDD8"/>
              </a:buClr>
              <a:buSzPct val="70000"/>
              <a:defRPr/>
            </a:pPr>
            <a:r>
              <a:rPr lang="en-US" dirty="0">
                <a:effectLst/>
                <a:latin typeface="Calibri" panose="020F0502020204030204" pitchFamily="34" charset="0"/>
                <a:ea typeface="Arial" panose="020B0604020202020204" pitchFamily="34" charset="0"/>
                <a:cs typeface="Calibri" panose="020F0502020204030204" pitchFamily="34" charset="0"/>
              </a:rPr>
              <a:t>Techcubs  make websites logo and offer branding services to start ups which could mean entrepreneurs from  the age of 20-55 </a:t>
            </a:r>
          </a:p>
          <a:p>
            <a:pPr marL="36900" defTabSz="457200">
              <a:lnSpc>
                <a:spcPct val="110000"/>
              </a:lnSpc>
              <a:spcBef>
                <a:spcPct val="20000"/>
              </a:spcBef>
              <a:spcAft>
                <a:spcPts val="600"/>
              </a:spcAft>
              <a:buClr>
                <a:srgbClr val="F4EDD8"/>
              </a:buClr>
              <a:buSzPct val="70000"/>
              <a:defRPr/>
            </a:pPr>
            <a:r>
              <a:rPr lang="en-US" dirty="0">
                <a:effectLst/>
                <a:latin typeface="Calibri" panose="020F0502020204030204" pitchFamily="34" charset="0"/>
                <a:ea typeface="Arial" panose="020B0604020202020204" pitchFamily="34" charset="0"/>
                <a:cs typeface="Calibri" panose="020F0502020204030204" pitchFamily="34" charset="0"/>
              </a:rPr>
              <a:t>Also, they sell </a:t>
            </a:r>
            <a:r>
              <a:rPr lang="en-US" dirty="0">
                <a:latin typeface="Calibri" panose="020F0502020204030204" pitchFamily="34" charset="0"/>
                <a:ea typeface="Arial" panose="020B0604020202020204" pitchFamily="34" charset="0"/>
                <a:cs typeface="Calibri" panose="020F0502020204030204" pitchFamily="34" charset="0"/>
              </a:rPr>
              <a:t>website, </a:t>
            </a:r>
            <a:r>
              <a:rPr lang="en-US" dirty="0">
                <a:effectLst/>
                <a:latin typeface="Calibri" panose="020F0502020204030204" pitchFamily="34" charset="0"/>
                <a:ea typeface="Arial" panose="020B0604020202020204" pitchFamily="34" charset="0"/>
                <a:cs typeface="Calibri" panose="020F0502020204030204" pitchFamily="34" charset="0"/>
              </a:rPr>
              <a:t>branding and social media management to established brands and corporate offic</a:t>
            </a:r>
            <a:r>
              <a:rPr lang="en-US" dirty="0">
                <a:latin typeface="Calibri" panose="020F0502020204030204" pitchFamily="34" charset="0"/>
                <a:ea typeface="Arial" panose="020B0604020202020204" pitchFamily="34" charset="0"/>
                <a:cs typeface="Calibri" panose="020F0502020204030204" pitchFamily="34" charset="0"/>
              </a:rPr>
              <a:t>es</a:t>
            </a:r>
            <a:r>
              <a:rPr lang="en-US" dirty="0">
                <a:effectLst/>
                <a:latin typeface="Calibri" panose="020F0502020204030204" pitchFamily="34" charset="0"/>
                <a:ea typeface="Arial" panose="020B0604020202020204" pitchFamily="34" charset="0"/>
                <a:cs typeface="Calibri" panose="020F0502020204030204" pitchFamily="34" charset="0"/>
              </a:rPr>
              <a:t>, our target audience would be Businessmen ranging from age be from 25-65</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Industry type: start ups and corporate offices (IT, Bank, Food, Telecommunications, fashion, entertainment, education provider, Fintech, real estate, oil and gas, etc.)</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Type of customers (B2B and B2C)</a:t>
            </a:r>
          </a:p>
          <a:p>
            <a:pPr marL="0" marR="0">
              <a:lnSpc>
                <a:spcPct val="115000"/>
              </a:lnSpc>
              <a:spcBef>
                <a:spcPts val="0"/>
              </a:spcBef>
              <a:spcAft>
                <a:spcPts val="10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Region: </a:t>
            </a:r>
            <a:r>
              <a:rPr lang="en-US" dirty="0">
                <a:latin typeface="Calibri" panose="020F0502020204030204" pitchFamily="34" charset="0"/>
                <a:ea typeface="SimSun" panose="02010600030101010101" pitchFamily="2" charset="-122"/>
                <a:cs typeface="Times New Roman" panose="02020603050405020304" pitchFamily="18" charset="0"/>
              </a:rPr>
              <a:t>L</a:t>
            </a:r>
            <a:r>
              <a:rPr lang="en-US" sz="1800" dirty="0">
                <a:effectLst/>
                <a:latin typeface="Calibri" panose="020F0502020204030204" pitchFamily="34" charset="0"/>
                <a:ea typeface="SimSun" panose="02010600030101010101" pitchFamily="2" charset="-122"/>
                <a:cs typeface="Times New Roman" panose="02020603050405020304" pitchFamily="18" charset="0"/>
              </a:rPr>
              <a:t>agos- Island and mainland, Nigeria. </a:t>
            </a:r>
          </a:p>
        </p:txBody>
      </p:sp>
      <p:sp>
        <p:nvSpPr>
          <p:cNvPr id="13" name="Oval 12">
            <a:extLst>
              <a:ext uri="{FF2B5EF4-FFF2-40B4-BE49-F238E27FC236}">
                <a16:creationId xmlns:a16="http://schemas.microsoft.com/office/drawing/2014/main" id="{18687EE4-0975-466B-AE16-8E844760ED25}"/>
              </a:ext>
            </a:extLst>
          </p:cNvPr>
          <p:cNvSpPr/>
          <p:nvPr/>
        </p:nvSpPr>
        <p:spPr>
          <a:xfrm>
            <a:off x="-1622805" y="-1539978"/>
            <a:ext cx="4332288" cy="43322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p:txBody>
      </p:sp>
      <p:pic>
        <p:nvPicPr>
          <p:cNvPr id="14" name="Picture 13">
            <a:extLst>
              <a:ext uri="{FF2B5EF4-FFF2-40B4-BE49-F238E27FC236}">
                <a16:creationId xmlns:a16="http://schemas.microsoft.com/office/drawing/2014/main" id="{C25F8D6F-DD8E-4A3F-8D59-FB8CA5CFED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1861" y="5977778"/>
            <a:ext cx="1887212" cy="822631"/>
          </a:xfrm>
          <a:prstGeom prst="rect">
            <a:avLst/>
          </a:prstGeom>
        </p:spPr>
      </p:pic>
      <p:pic>
        <p:nvPicPr>
          <p:cNvPr id="15" name="Picture 14">
            <a:extLst>
              <a:ext uri="{FF2B5EF4-FFF2-40B4-BE49-F238E27FC236}">
                <a16:creationId xmlns:a16="http://schemas.microsoft.com/office/drawing/2014/main" id="{1A30094C-2A91-4519-BC3E-7EFBB63CB122}"/>
              </a:ext>
            </a:extLst>
          </p:cNvPr>
          <p:cNvPicPr>
            <a:picLocks noChangeAspect="1"/>
          </p:cNvPicPr>
          <p:nvPr/>
        </p:nvPicPr>
        <p:blipFill>
          <a:blip r:embed="rId8"/>
          <a:stretch>
            <a:fillRect/>
          </a:stretch>
        </p:blipFill>
        <p:spPr>
          <a:xfrm>
            <a:off x="-482650" y="365906"/>
            <a:ext cx="4560203" cy="2371550"/>
          </a:xfrm>
          <a:prstGeom prst="rect">
            <a:avLst/>
          </a:prstGeom>
        </p:spPr>
      </p:pic>
      <p:sp>
        <p:nvSpPr>
          <p:cNvPr id="16" name="Title 1">
            <a:extLst>
              <a:ext uri="{FF2B5EF4-FFF2-40B4-BE49-F238E27FC236}">
                <a16:creationId xmlns:a16="http://schemas.microsoft.com/office/drawing/2014/main" id="{17E02913-F5B5-4885-A599-61A877CD8D85}"/>
              </a:ext>
            </a:extLst>
          </p:cNvPr>
          <p:cNvSpPr>
            <a:spLocks noGrp="1"/>
          </p:cNvSpPr>
          <p:nvPr>
            <p:ph type="title"/>
          </p:nvPr>
        </p:nvSpPr>
        <p:spPr>
          <a:xfrm>
            <a:off x="6095999" y="365906"/>
            <a:ext cx="4678103" cy="1105084"/>
          </a:xfrm>
        </p:spPr>
        <p:txBody>
          <a:bodyPr anchor="b">
            <a:normAutofit fontScale="90000"/>
          </a:bodyPr>
          <a:lstStyle/>
          <a:p>
            <a:pPr algn="l"/>
            <a:r>
              <a:rPr lang="en-US" sz="4000" dirty="0">
                <a:solidFill>
                  <a:schemeClr val="tx1"/>
                </a:solidFill>
                <a:effectLst/>
                <a:latin typeface="Calibri" panose="020F0502020204030204" pitchFamily="34" charset="0"/>
                <a:cs typeface="Calibri" panose="020F0502020204030204" pitchFamily="34" charset="0"/>
              </a:rPr>
              <a:t>TARGET AUDIENCE PROFILING</a:t>
            </a:r>
            <a:r>
              <a:rPr lang="en-US" sz="4000" dirty="0">
                <a:effectLst/>
              </a:rPr>
              <a:t>	</a:t>
            </a:r>
          </a:p>
        </p:txBody>
      </p:sp>
    </p:spTree>
    <p:extLst>
      <p:ext uri="{BB962C8B-B14F-4D97-AF65-F5344CB8AC3E}">
        <p14:creationId xmlns:p14="http://schemas.microsoft.com/office/powerpoint/2010/main" val="239855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3270</TotalTime>
  <Words>2106</Words>
  <Application>Microsoft Office PowerPoint</Application>
  <PresentationFormat>Widescreen</PresentationFormat>
  <Paragraphs>232</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SlateVTI</vt:lpstr>
      <vt:lpstr>THE DYNAMO  GROWTH CAMPAIGN</vt:lpstr>
      <vt:lpstr>MEET THE DYNAMO TEAM </vt:lpstr>
      <vt:lpstr>BRAND SUMMARY</vt:lpstr>
      <vt:lpstr>PROJECTS BY TECHCUBS</vt:lpstr>
      <vt:lpstr>HOW DO WE SEE THE  BRAND</vt:lpstr>
      <vt:lpstr>COMPETITOR’S ANALYSIS</vt:lpstr>
      <vt:lpstr>COMPETITOR’S ANALYSIS</vt:lpstr>
      <vt:lpstr>SWOT ANALYSIS</vt:lpstr>
      <vt:lpstr>TARGET AUDIENCE PROFILING </vt:lpstr>
      <vt:lpstr>SMART GOALS </vt:lpstr>
      <vt:lpstr>WEBSITE AUDIT</vt:lpstr>
      <vt:lpstr>KEYWORD ANALYSIS</vt:lpstr>
      <vt:lpstr>WEBSITE OPTIMIZATION (ABOUT US)</vt:lpstr>
      <vt:lpstr>GROWTH STRATEGY </vt:lpstr>
      <vt:lpstr>GROWTH STRATEGY </vt:lpstr>
      <vt:lpstr>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Ikponmwosa Onaiwu</dc:creator>
  <cp:lastModifiedBy>Unknown User</cp:lastModifiedBy>
  <cp:revision>129</cp:revision>
  <dcterms:created xsi:type="dcterms:W3CDTF">2021-07-22T15:20:56Z</dcterms:created>
  <dcterms:modified xsi:type="dcterms:W3CDTF">2021-07-29T21:36:00Z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