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14b86d41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14b86d41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14b86d41f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14b86d41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14b86d41f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14b86d41f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14b86d41f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14b86d41f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14b86d41f_1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14b86d41f_1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14b86d41f_1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14b86d41f_1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Assuming</a:t>
            </a:r>
            <a:r>
              <a:rPr lang="en-GB"/>
              <a:t>  we had 100 customers; 5 of bought candle sticks while 8 bought picture frames and 10 bought both, support would be 10/100 = 0.1;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confidence would be 0.1/.05 = 2; lift would be 2/0.08 = 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14b86d41f_1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14b86d41f_1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de69db3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de69db3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2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4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70" name="Google Shape;70;p14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6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 rot="5400000">
            <a:off x="-150" y="150"/>
            <a:ext cx="715200" cy="7149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7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8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100" y="-125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0" y="0"/>
            <a:ext cx="3789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265500" y="316700"/>
            <a:ext cx="3163500" cy="260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283675" y="316700"/>
            <a:ext cx="4407300" cy="383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9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0" y="0"/>
            <a:ext cx="6200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28650" y="554850"/>
            <a:ext cx="5291400" cy="324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6627939" y="639600"/>
            <a:ext cx="2109300" cy="3155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10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9"/>
          <p:cNvCxnSpPr/>
          <p:nvPr/>
        </p:nvCxnSpPr>
        <p:spPr>
          <a:xfrm>
            <a:off x="356325" y="4823300"/>
            <a:ext cx="2942400" cy="0"/>
          </a:xfrm>
          <a:prstGeom prst="straightConnector1">
            <a:avLst/>
          </a:prstGeom>
          <a:noFill/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4614775" y="1842034"/>
            <a:ext cx="4206600" cy="0"/>
          </a:xfrm>
          <a:prstGeom prst="straightConnector1">
            <a:avLst/>
          </a:prstGeom>
          <a:noFill/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9"/>
          <p:cNvCxnSpPr/>
          <p:nvPr/>
        </p:nvCxnSpPr>
        <p:spPr>
          <a:xfrm>
            <a:off x="4614775" y="3310547"/>
            <a:ext cx="4206600" cy="0"/>
          </a:xfrm>
          <a:prstGeom prst="straightConnector1">
            <a:avLst/>
          </a:prstGeom>
          <a:noFill/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19"/>
          <p:cNvCxnSpPr/>
          <p:nvPr/>
        </p:nvCxnSpPr>
        <p:spPr>
          <a:xfrm>
            <a:off x="4614775" y="373547"/>
            <a:ext cx="4206600" cy="0"/>
          </a:xfrm>
          <a:prstGeom prst="straightConnector1">
            <a:avLst/>
          </a:prstGeom>
          <a:noFill/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9"/>
          <p:cNvSpPr/>
          <p:nvPr/>
        </p:nvSpPr>
        <p:spPr>
          <a:xfrm>
            <a:off x="4428475" y="3253847"/>
            <a:ext cx="110100" cy="113400"/>
          </a:xfrm>
          <a:prstGeom prst="rect">
            <a:avLst/>
          </a:prstGeom>
          <a:solidFill>
            <a:srgbClr val="BAA0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4428475" y="1785347"/>
            <a:ext cx="110100" cy="113400"/>
          </a:xfrm>
          <a:prstGeom prst="rect">
            <a:avLst/>
          </a:prstGeom>
          <a:solidFill>
            <a:srgbClr val="BAA0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4428475" y="316847"/>
            <a:ext cx="110100" cy="113400"/>
          </a:xfrm>
          <a:prstGeom prst="rect">
            <a:avLst/>
          </a:prstGeom>
          <a:solidFill>
            <a:srgbClr val="BAA0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356325" y="316850"/>
            <a:ext cx="2942400" cy="113400"/>
          </a:xfrm>
          <a:prstGeom prst="rect">
            <a:avLst/>
          </a:prstGeom>
          <a:solidFill>
            <a:srgbClr val="BAA0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305450" y="525950"/>
            <a:ext cx="3142800" cy="158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614775" y="525950"/>
            <a:ext cx="4218300" cy="113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614775" y="1994425"/>
            <a:ext cx="4218300" cy="113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3" type="body"/>
          </p:nvPr>
        </p:nvSpPr>
        <p:spPr>
          <a:xfrm>
            <a:off x="4614775" y="3462950"/>
            <a:ext cx="4218300" cy="113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-GB" sz="4600">
                <a:latin typeface="Arial"/>
                <a:ea typeface="Arial"/>
                <a:cs typeface="Arial"/>
                <a:sym typeface="Arial"/>
              </a:rPr>
              <a:t>Capstone 3</a:t>
            </a:r>
            <a:endParaRPr b="0" sz="4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-GB" sz="4600">
                <a:latin typeface="Arial"/>
                <a:ea typeface="Arial"/>
                <a:cs typeface="Arial"/>
                <a:sym typeface="Arial"/>
              </a:rPr>
              <a:t>Market Basket Analysis</a:t>
            </a:r>
            <a:endParaRPr b="0" sz="4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600">
                <a:latin typeface="Arial"/>
                <a:ea typeface="Arial"/>
                <a:cs typeface="Arial"/>
                <a:sym typeface="Arial"/>
              </a:rPr>
              <a:t>Customer Ecommerce Purchases</a:t>
            </a:r>
            <a:r>
              <a:rPr b="0" lang="en-GB" sz="11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Jide Okesanjo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What’s the Problem?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is it important?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Increases Customer Satisfaction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Take a more Human-centered approach towards consumer shopping experience online.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Help optimize consumer choices when shopping online and in store.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Data Origins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Where is the data from?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UCI Machine Learning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 was donated in 2015 by an anonymous online retail store in the UK. It contains observational transactional data of purchases between 2010 and 2011.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 originally contained over 500,000 rows and 8 columns.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05450" y="525950"/>
            <a:ext cx="3142800" cy="1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Missing Data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614775" y="525950"/>
            <a:ext cx="4218300" cy="1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One in every four transactions was missing CustomerID </a:t>
            </a:r>
            <a:endParaRPr/>
          </a:p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614775" y="1994425"/>
            <a:ext cx="4218300" cy="1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Item Descriptions for less than one percent of the data  was also missing.</a:t>
            </a:r>
            <a:endParaRPr/>
          </a:p>
        </p:txBody>
      </p:sp>
      <p:sp>
        <p:nvSpPr>
          <p:cNvPr id="139" name="Google Shape;139;p23"/>
          <p:cNvSpPr txBox="1"/>
          <p:nvPr>
            <p:ph idx="3" type="body"/>
          </p:nvPr>
        </p:nvSpPr>
        <p:spPr>
          <a:xfrm>
            <a:off x="4614775" y="3462950"/>
            <a:ext cx="4218300" cy="1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Missing Items were either returned or canceled or both.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34150" y="1456950"/>
            <a:ext cx="4088626" cy="31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185350" y="51025"/>
            <a:ext cx="2683200" cy="16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0555"/>
              <a:buFont typeface="Arial"/>
              <a:buNone/>
            </a:pPr>
            <a:r>
              <a:rPr b="0" lang="en-GB" sz="3600">
                <a:solidFill>
                  <a:schemeClr val="dk2"/>
                </a:solidFill>
              </a:rPr>
              <a:t>Who are the most popular customers?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15912" lvl="0" marL="457200" rtl="0" algn="l"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Germany and France come in second and third place for most orders placed</a:t>
            </a:r>
            <a:endParaRPr sz="2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United Kingdom, France, and Germany also had the most customers.</a:t>
            </a:r>
            <a:endParaRPr sz="2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Most popular item ordered was White Hanging T-Light Holder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950" y="152400"/>
            <a:ext cx="565117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When do people purchase items?</a:t>
            </a:r>
            <a:endParaRPr sz="1360"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store accumulated the most sales between 10am and 3pm, with sharp decline in sales in the later hours of the evening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October through December marks the busiest months of the year. 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950" y="152400"/>
            <a:ext cx="6072026" cy="452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Modelling and Preprocessing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Apriori algorithm was used to find connections between different items in the dataset.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This algorithm assumes that any subset of a customer’s frequent itemset must be frequent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Algorithm unpacks customer purchases into support, lift and confidence.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Lift scores higher than 1 </a:t>
            </a:r>
            <a:r>
              <a:rPr lang="en-GB"/>
              <a:t>indicate</a:t>
            </a:r>
            <a:r>
              <a:rPr lang="en-GB"/>
              <a:t> stronger association between items; Customers who item A are more likely to buy item 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265500" y="316700"/>
            <a:ext cx="3163500" cy="26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Results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4283675" y="316700"/>
            <a:ext cx="4407300" cy="3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White Hanging heart t-light holder had the highest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Despite this, Regency Tea plates had higher lift.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People that bought the white hanging heart t-light holder were more likely to buy the regency </a:t>
            </a:r>
            <a:r>
              <a:rPr lang="en-GB"/>
              <a:t>cake stand</a:t>
            </a:r>
            <a:r>
              <a:rPr lang="en-GB"/>
              <a:t> 3 tier, but this relationship was relatively weak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28650" y="554850"/>
            <a:ext cx="5291400" cy="32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Recommendations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6627939" y="639600"/>
            <a:ext cx="21093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Place items that come in different colors close to one another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If store makes </a:t>
            </a:r>
            <a:r>
              <a:rPr lang="en-GB"/>
              <a:t>its</a:t>
            </a:r>
            <a:r>
              <a:rPr lang="en-GB"/>
              <a:t> own merchandise, it would be wise to consider </a:t>
            </a:r>
            <a:r>
              <a:rPr lang="en-GB"/>
              <a:t>manufacturing</a:t>
            </a:r>
            <a:r>
              <a:rPr lang="en-GB"/>
              <a:t> items in different colours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