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gUQ8FBnHOscvDWqRiSmHu96To/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7054FC-CE5A-4957-A8E4-0536CAC73482}">
  <a:tblStyle styleId="{BE7054FC-CE5A-4957-A8E4-0536CAC73482}"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customschemas.google.com/relationships/presentationmetadata" Target="meta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78" name="Google Shape;17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ff35646e4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eff35646e4_1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eff35646e4_1_2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eff35646e4_1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eff35646e4_1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2eff35646e4_1_3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eff35646e4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eff35646e4_1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eff35646e4_1_4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ff35646e4_1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ff35646e4_1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eff35646e4_1_4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eff35646e4_1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eff35646e4_1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eff35646e4_1_6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ff35646e4_1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ff35646e4_1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2eff35646e4_1_2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02b6f497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02b6f497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2f02b6f4974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f02b6f4974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f02b6f4974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2f02b6f4974_0_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 name="Google Shape;17;p2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chemeClr val="dk1"/>
              </a:buClr>
              <a:buSzPts val="3200"/>
              <a:buFont typeface="Arial"/>
              <a:buNone/>
              <a:defRPr/>
            </a:lvl1pPr>
            <a:lvl2pPr lvl="1" rtl="0" algn="ctr">
              <a:spcBef>
                <a:spcPts val="560"/>
              </a:spcBef>
              <a:spcAft>
                <a:spcPts val="0"/>
              </a:spcAft>
              <a:buClr>
                <a:schemeClr val="dk1"/>
              </a:buClr>
              <a:buSzPts val="2800"/>
              <a:buFont typeface="Arial"/>
              <a:buNone/>
              <a:defRPr/>
            </a:lvl2pPr>
            <a:lvl3pPr lvl="2" rtl="0" algn="ctr">
              <a:spcBef>
                <a:spcPts val="480"/>
              </a:spcBef>
              <a:spcAft>
                <a:spcPts val="0"/>
              </a:spcAft>
              <a:buClr>
                <a:schemeClr val="dk1"/>
              </a:buClr>
              <a:buSzPts val="2400"/>
              <a:buFont typeface="Arial"/>
              <a:buNone/>
              <a:defRPr/>
            </a:lvl3pPr>
            <a:lvl4pPr lvl="3" rtl="0" algn="ctr">
              <a:spcBef>
                <a:spcPts val="400"/>
              </a:spcBef>
              <a:spcAft>
                <a:spcPts val="0"/>
              </a:spcAft>
              <a:buClr>
                <a:schemeClr val="dk1"/>
              </a:buClr>
              <a:buSzPts val="20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
        <p:nvSpPr>
          <p:cNvPr id="18" name="Google Shape;18;p25"/>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25"/>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0" name="Google Shape;20;p25"/>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1" name="Google Shape;71;p34"/>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72" name="Google Shape;72;p34"/>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
        <p:nvSpPr>
          <p:cNvPr id="73" name="Google Shape;73;p34"/>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74" name="Google Shape;74;p34"/>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
        <p:nvSpPr>
          <p:cNvPr id="75" name="Google Shape;75;p34"/>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6" name="Google Shape;76;p34"/>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7" name="Google Shape;77;p34"/>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0" name="Google Shape;80;p3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81" name="Google Shape;81;p3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82" name="Google Shape;82;p35"/>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3" name="Google Shape;83;p35"/>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4" name="Google Shape;84;p35"/>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36"/>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7" name="Google Shape;87;p36"/>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chemeClr val="dk1"/>
              </a:buClr>
              <a:buSzPts val="2000"/>
              <a:buFont typeface="Arial"/>
              <a:buNone/>
              <a:defRPr sz="2000"/>
            </a:lvl1pPr>
            <a:lvl2pPr indent="-228600" lvl="1" marL="914400" rtl="0" algn="l">
              <a:spcBef>
                <a:spcPts val="360"/>
              </a:spcBef>
              <a:spcAft>
                <a:spcPts val="0"/>
              </a:spcAft>
              <a:buClr>
                <a:schemeClr val="dk1"/>
              </a:buClr>
              <a:buSzPts val="1800"/>
              <a:buFont typeface="Arial"/>
              <a:buNone/>
              <a:defRPr sz="1800"/>
            </a:lvl2pPr>
            <a:lvl3pPr indent="-228600" lvl="2" marL="1371600" rtl="0" algn="l">
              <a:spcBef>
                <a:spcPts val="320"/>
              </a:spcBef>
              <a:spcAft>
                <a:spcPts val="0"/>
              </a:spcAft>
              <a:buClr>
                <a:schemeClr val="dk1"/>
              </a:buClr>
              <a:buSzPts val="1600"/>
              <a:buFont typeface="Arial"/>
              <a:buNone/>
              <a:defRPr sz="1600"/>
            </a:lvl3pPr>
            <a:lvl4pPr indent="-228600" lvl="3" marL="1828800" rtl="0" algn="l">
              <a:spcBef>
                <a:spcPts val="280"/>
              </a:spcBef>
              <a:spcAft>
                <a:spcPts val="0"/>
              </a:spcAft>
              <a:buClr>
                <a:schemeClr val="dk1"/>
              </a:buClr>
              <a:buSzPts val="1400"/>
              <a:buFont typeface="Arial"/>
              <a:buNone/>
              <a:defRPr sz="1400"/>
            </a:lvl4pPr>
            <a:lvl5pPr indent="-228600" lvl="4" marL="2286000" rtl="0" algn="l">
              <a:spcBef>
                <a:spcPts val="280"/>
              </a:spcBef>
              <a:spcAft>
                <a:spcPts val="0"/>
              </a:spcAft>
              <a:buClr>
                <a:schemeClr val="dk1"/>
              </a:buClr>
              <a:buSzPts val="1400"/>
              <a:buFont typeface="Arial"/>
              <a:buNone/>
              <a:defRPr sz="1400"/>
            </a:lvl5pPr>
            <a:lvl6pPr indent="-228600" lvl="5" marL="2743200" rtl="0" algn="l">
              <a:spcBef>
                <a:spcPts val="280"/>
              </a:spcBef>
              <a:spcAft>
                <a:spcPts val="0"/>
              </a:spcAft>
              <a:buClr>
                <a:schemeClr val="dk1"/>
              </a:buClr>
              <a:buSzPts val="1400"/>
              <a:buFont typeface="Arial"/>
              <a:buNone/>
              <a:defRPr sz="1400"/>
            </a:lvl6pPr>
            <a:lvl7pPr indent="-228600" lvl="6" marL="3200400" rtl="0" algn="l">
              <a:spcBef>
                <a:spcPts val="280"/>
              </a:spcBef>
              <a:spcAft>
                <a:spcPts val="0"/>
              </a:spcAft>
              <a:buClr>
                <a:schemeClr val="dk1"/>
              </a:buClr>
              <a:buSzPts val="1400"/>
              <a:buFont typeface="Arial"/>
              <a:buNone/>
              <a:defRPr sz="1400"/>
            </a:lvl7pPr>
            <a:lvl8pPr indent="-228600" lvl="7" marL="3657600" rtl="0" algn="l">
              <a:spcBef>
                <a:spcPts val="280"/>
              </a:spcBef>
              <a:spcAft>
                <a:spcPts val="0"/>
              </a:spcAft>
              <a:buClr>
                <a:schemeClr val="dk1"/>
              </a:buClr>
              <a:buSzPts val="1400"/>
              <a:buFont typeface="Arial"/>
              <a:buNone/>
              <a:defRPr sz="1400"/>
            </a:lvl8pPr>
            <a:lvl9pPr indent="-228600" lvl="8" marL="4114800" rtl="0" algn="l">
              <a:spcBef>
                <a:spcPts val="280"/>
              </a:spcBef>
              <a:spcAft>
                <a:spcPts val="0"/>
              </a:spcAft>
              <a:buClr>
                <a:schemeClr val="dk1"/>
              </a:buClr>
              <a:buSzPts val="1400"/>
              <a:buFont typeface="Arial"/>
              <a:buNone/>
              <a:defRPr sz="1400"/>
            </a:lvl9pPr>
          </a:lstStyle>
          <a:p/>
        </p:txBody>
      </p:sp>
      <p:sp>
        <p:nvSpPr>
          <p:cNvPr id="88" name="Google Shape;88;p36"/>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89" name="Google Shape;89;p36"/>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0" name="Google Shape;90;p36"/>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 name="Google Shape;23;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 name="Google Shape;24;p26"/>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26"/>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 name="Google Shape;26;p26"/>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7"/>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 name="Google Shape;29;p27"/>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 name="Google Shape;30;p27"/>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1" name="Shape 31"/>
        <p:cNvGrpSpPr/>
        <p:nvPr/>
      </p:nvGrpSpPr>
      <p:grpSpPr>
        <a:xfrm>
          <a:off x="0" y="0"/>
          <a:ext cx="0" cy="0"/>
          <a:chOff x="0" y="0"/>
          <a:chExt cx="0" cy="0"/>
        </a:xfrm>
      </p:grpSpPr>
      <p:sp>
        <p:nvSpPr>
          <p:cNvPr id="32" name="Google Shape;3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2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4" name="Google Shape;34;p28"/>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35" name="Google Shape;35;p28"/>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6" name="Google Shape;36;p28"/>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7" name="Google Shape;37;p28"/>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29"/>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0" name="Google Shape;40;p29"/>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41" name="Google Shape;41;p29"/>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2" name="Google Shape;42;p29"/>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29"/>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 name="Google Shape;46;p30"/>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47" name="Google Shape;47;p30"/>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30"/>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30"/>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31"/>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2" name="Google Shape;52;p31"/>
          <p:cNvSpPr/>
          <p:nvPr>
            <p:ph idx="2" type="pic"/>
          </p:nvPr>
        </p:nvSpPr>
        <p:spPr>
          <a:xfrm>
            <a:off x="1792288" y="612775"/>
            <a:ext cx="5486400" cy="4114800"/>
          </a:xfrm>
          <a:prstGeom prst="rect">
            <a:avLst/>
          </a:prstGeom>
          <a:noFill/>
          <a:ln>
            <a:noFill/>
          </a:ln>
        </p:spPr>
      </p:sp>
      <p:sp>
        <p:nvSpPr>
          <p:cNvPr id="53" name="Google Shape;53;p31"/>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
        <p:nvSpPr>
          <p:cNvPr id="54" name="Google Shape;54;p31"/>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31"/>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31"/>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32"/>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9" name="Google Shape;59;p32"/>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Font typeface="Arial"/>
              <a:buChar char="•"/>
              <a:defRPr sz="3200"/>
            </a:lvl1pPr>
            <a:lvl2pPr indent="-406400" lvl="1" marL="914400" rtl="0" algn="l">
              <a:spcBef>
                <a:spcPts val="560"/>
              </a:spcBef>
              <a:spcAft>
                <a:spcPts val="0"/>
              </a:spcAft>
              <a:buClr>
                <a:schemeClr val="dk1"/>
              </a:buClr>
              <a:buSzPts val="2800"/>
              <a:buFont typeface="Arial"/>
              <a:buChar char="–"/>
              <a:defRPr sz="2800"/>
            </a:lvl2pPr>
            <a:lvl3pPr indent="-381000" lvl="2" marL="1371600" rtl="0" algn="l">
              <a:spcBef>
                <a:spcPts val="480"/>
              </a:spcBef>
              <a:spcAft>
                <a:spcPts val="0"/>
              </a:spcAft>
              <a:buClr>
                <a:schemeClr val="dk1"/>
              </a:buClr>
              <a:buSzPts val="2400"/>
              <a:buFont typeface="Arial"/>
              <a:buChar char="•"/>
              <a:defRPr sz="2400"/>
            </a:lvl3pPr>
            <a:lvl4pPr indent="-355600" lvl="3" marL="1828800" rtl="0" algn="l">
              <a:spcBef>
                <a:spcPts val="400"/>
              </a:spcBef>
              <a:spcAft>
                <a:spcPts val="0"/>
              </a:spcAft>
              <a:buClr>
                <a:schemeClr val="dk1"/>
              </a:buClr>
              <a:buSzPts val="2000"/>
              <a:buFont typeface="Arial"/>
              <a:buChar char="–"/>
              <a:defRPr sz="2000"/>
            </a:lvl4pPr>
            <a:lvl5pPr indent="-355600" lvl="4" marL="2286000" rtl="0" algn="l">
              <a:spcBef>
                <a:spcPts val="400"/>
              </a:spcBef>
              <a:spcAft>
                <a:spcPts val="0"/>
              </a:spcAft>
              <a:buClr>
                <a:schemeClr val="dk1"/>
              </a:buClr>
              <a:buSzPts val="2000"/>
              <a:buFont typeface="Arial"/>
              <a:buChar char="»"/>
              <a:defRPr sz="2000"/>
            </a:lvl5pPr>
            <a:lvl6pPr indent="-355600" lvl="5" marL="2743200" rtl="0" algn="l">
              <a:spcBef>
                <a:spcPts val="400"/>
              </a:spcBef>
              <a:spcAft>
                <a:spcPts val="0"/>
              </a:spcAft>
              <a:buClr>
                <a:schemeClr val="dk1"/>
              </a:buClr>
              <a:buSzPts val="2000"/>
              <a:buFont typeface="Arial"/>
              <a:buChar char="»"/>
              <a:defRPr sz="2000"/>
            </a:lvl6pPr>
            <a:lvl7pPr indent="-355600" lvl="6" marL="3200400" rtl="0" algn="l">
              <a:spcBef>
                <a:spcPts val="400"/>
              </a:spcBef>
              <a:spcAft>
                <a:spcPts val="0"/>
              </a:spcAft>
              <a:buClr>
                <a:schemeClr val="dk1"/>
              </a:buClr>
              <a:buSzPts val="2000"/>
              <a:buFont typeface="Arial"/>
              <a:buChar char="»"/>
              <a:defRPr sz="2000"/>
            </a:lvl7pPr>
            <a:lvl8pPr indent="-355600" lvl="7" marL="3657600" rtl="0" algn="l">
              <a:spcBef>
                <a:spcPts val="400"/>
              </a:spcBef>
              <a:spcAft>
                <a:spcPts val="0"/>
              </a:spcAft>
              <a:buClr>
                <a:schemeClr val="dk1"/>
              </a:buClr>
              <a:buSzPts val="2000"/>
              <a:buFont typeface="Arial"/>
              <a:buChar char="»"/>
              <a:defRPr sz="2000"/>
            </a:lvl8pPr>
            <a:lvl9pPr indent="-355600" lvl="8" marL="4114800" rtl="0" algn="l">
              <a:spcBef>
                <a:spcPts val="400"/>
              </a:spcBef>
              <a:spcAft>
                <a:spcPts val="0"/>
              </a:spcAft>
              <a:buClr>
                <a:schemeClr val="dk1"/>
              </a:buClr>
              <a:buSzPts val="2000"/>
              <a:buFont typeface="Arial"/>
              <a:buChar char="»"/>
              <a:defRPr sz="2000"/>
            </a:lvl9pPr>
          </a:lstStyle>
          <a:p/>
        </p:txBody>
      </p:sp>
      <p:sp>
        <p:nvSpPr>
          <p:cNvPr id="60" name="Google Shape;60;p32"/>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
        <p:nvSpPr>
          <p:cNvPr id="61" name="Google Shape;61;p32"/>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32"/>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32"/>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3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6" name="Google Shape;66;p33"/>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7" name="Google Shape;67;p33"/>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33"/>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24"/>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4"/>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4"/>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9.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152400" y="304800"/>
            <a:ext cx="8991600" cy="160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3200" u="none">
                <a:solidFill>
                  <a:schemeClr val="dk2"/>
                </a:solidFill>
                <a:latin typeface="Times New Roman"/>
                <a:ea typeface="Times New Roman"/>
                <a:cs typeface="Times New Roman"/>
                <a:sym typeface="Times New Roman"/>
              </a:rPr>
              <a:t>ANALYSIS ON </a:t>
            </a:r>
            <a:r>
              <a:rPr lang="en-US" sz="3200">
                <a:latin typeface="Times New Roman"/>
                <a:ea typeface="Times New Roman"/>
                <a:cs typeface="Times New Roman"/>
                <a:sym typeface="Times New Roman"/>
              </a:rPr>
              <a:t>PRODUCT SALES,CUSTOMER RELATIONSHIPS,SUPPLIER ANALYSIS, </a:t>
            </a:r>
            <a:r>
              <a:rPr lang="en-US" sz="3200">
                <a:latin typeface="Times New Roman"/>
                <a:ea typeface="Times New Roman"/>
                <a:cs typeface="Times New Roman"/>
                <a:sym typeface="Times New Roman"/>
              </a:rPr>
              <a:t>FORECASTING</a:t>
            </a:r>
            <a:r>
              <a:rPr lang="en-US" sz="3200">
                <a:latin typeface="Times New Roman"/>
                <a:ea typeface="Times New Roman"/>
                <a:cs typeface="Times New Roman"/>
                <a:sym typeface="Times New Roman"/>
              </a:rPr>
              <a:t> AND PROFITABILITY OF TRADING COMPANY</a:t>
            </a:r>
            <a:endParaRPr sz="3600"/>
          </a:p>
        </p:txBody>
      </p:sp>
      <p:sp>
        <p:nvSpPr>
          <p:cNvPr id="96" name="Google Shape;96;p1"/>
          <p:cNvSpPr txBox="1"/>
          <p:nvPr>
            <p:ph idx="1" type="subTitle"/>
          </p:nvPr>
        </p:nvSpPr>
        <p:spPr>
          <a:xfrm>
            <a:off x="152400" y="4876800"/>
            <a:ext cx="8839200" cy="16764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0" i="0" lang="en-US" sz="3200" u="none">
                <a:solidFill>
                  <a:schemeClr val="dk1"/>
                </a:solidFill>
                <a:latin typeface="Times New Roman"/>
                <a:ea typeface="Times New Roman"/>
                <a:cs typeface="Times New Roman"/>
                <a:sym typeface="Times New Roman"/>
              </a:rPr>
              <a:t>BY</a:t>
            </a:r>
            <a:endParaRPr/>
          </a:p>
          <a:p>
            <a:pPr indent="0" lvl="0" marL="0" rtl="0" algn="ctr">
              <a:lnSpc>
                <a:spcPct val="90000"/>
              </a:lnSpc>
              <a:spcBef>
                <a:spcPts val="640"/>
              </a:spcBef>
              <a:spcAft>
                <a:spcPts val="0"/>
              </a:spcAft>
              <a:buClr>
                <a:schemeClr val="dk1"/>
              </a:buClr>
              <a:buSzPts val="3200"/>
              <a:buFont typeface="Times New Roman"/>
              <a:buNone/>
            </a:pPr>
            <a:r>
              <a:rPr lang="en-US">
                <a:latin typeface="Times New Roman"/>
                <a:ea typeface="Times New Roman"/>
                <a:cs typeface="Times New Roman"/>
                <a:sym typeface="Times New Roman"/>
              </a:rPr>
              <a:t>ADETUNJI</a:t>
            </a:r>
            <a:r>
              <a:rPr b="0" i="0" lang="en-US" sz="3200" u="none">
                <a:solidFill>
                  <a:schemeClr val="dk1"/>
                </a:solidFill>
                <a:latin typeface="Times New Roman"/>
                <a:ea typeface="Times New Roman"/>
                <a:cs typeface="Times New Roman"/>
                <a:sym typeface="Times New Roman"/>
              </a:rPr>
              <a:t>, Babajide Samuel </a:t>
            </a:r>
            <a:endParaRPr/>
          </a:p>
          <a:p>
            <a:pPr indent="0" lvl="0" marL="0" rtl="0" algn="ctr">
              <a:lnSpc>
                <a:spcPct val="90000"/>
              </a:lnSpc>
              <a:spcBef>
                <a:spcPts val="640"/>
              </a:spcBef>
              <a:spcAft>
                <a:spcPts val="0"/>
              </a:spcAft>
              <a:buClr>
                <a:schemeClr val="dk1"/>
              </a:buClr>
              <a:buSzPts val="3200"/>
              <a:buFont typeface="Times New Roman"/>
              <a:buNone/>
            </a:pPr>
            <a:r>
              <a:rPr lang="en-US">
                <a:latin typeface="Times New Roman"/>
                <a:ea typeface="Times New Roman"/>
                <a:cs typeface="Times New Roman"/>
                <a:sym typeface="Times New Roman"/>
              </a:rPr>
              <a:t>ALT/SOD/023/0525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idx="1" type="body"/>
          </p:nvPr>
        </p:nvSpPr>
        <p:spPr>
          <a:xfrm>
            <a:off x="381000" y="228600"/>
            <a:ext cx="8534400" cy="6324600"/>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0"/>
              </a:spcBef>
              <a:spcAft>
                <a:spcPts val="0"/>
              </a:spcAft>
              <a:buSzPts val="3200"/>
              <a:buChar char="•"/>
            </a:pPr>
            <a:r>
              <a:rPr lang="en-US">
                <a:latin typeface="Times New Roman"/>
                <a:ea typeface="Times New Roman"/>
                <a:cs typeface="Times New Roman"/>
                <a:sym typeface="Times New Roman"/>
              </a:rPr>
              <a:t>The Product performing best as seen in the visual (fig1.2) above is the Cote de Biaye and we can also see the performance of the other products as well.</a:t>
            </a:r>
            <a:endParaRPr>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latin typeface="Times New Roman"/>
              <a:ea typeface="Times New Roman"/>
              <a:cs typeface="Times New Roman"/>
              <a:sym typeface="Times New Roman"/>
            </a:endParaRPr>
          </a:p>
          <a:p>
            <a:pPr indent="-431800" lvl="0" marL="457200" rtl="0" algn="l">
              <a:lnSpc>
                <a:spcPct val="100000"/>
              </a:lnSpc>
              <a:spcBef>
                <a:spcPts val="0"/>
              </a:spcBef>
              <a:spcAft>
                <a:spcPts val="0"/>
              </a:spcAft>
              <a:buSzPts val="3200"/>
              <a:buFont typeface="Times New Roman"/>
              <a:buChar char="•"/>
            </a:pPr>
            <a:r>
              <a:rPr lang="en-US">
                <a:latin typeface="Times New Roman"/>
                <a:ea typeface="Times New Roman"/>
                <a:cs typeface="Times New Roman"/>
                <a:sym typeface="Times New Roman"/>
              </a:rPr>
              <a:t>Further analysis to check the products performance over time ,</a:t>
            </a:r>
            <a:r>
              <a:rPr lang="en-US">
                <a:latin typeface="Times New Roman"/>
                <a:ea typeface="Times New Roman"/>
                <a:cs typeface="Times New Roman"/>
                <a:sym typeface="Times New Roman"/>
              </a:rPr>
              <a:t>profitability</a:t>
            </a:r>
            <a:r>
              <a:rPr lang="en-US">
                <a:latin typeface="Times New Roman"/>
                <a:ea typeface="Times New Roman"/>
                <a:cs typeface="Times New Roman"/>
                <a:sym typeface="Times New Roman"/>
              </a:rPr>
              <a:t> and seasonal effects.</a:t>
            </a:r>
            <a:endParaRPr>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None/>
            </a:pPr>
            <a:r>
              <a:t/>
            </a:r>
            <a:endParaRPr b="0" i="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b="0" i="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p:nvPr/>
        </p:nvSpPr>
        <p:spPr>
          <a:xfrm>
            <a:off x="2147483647" y="2147483647"/>
            <a:ext cx="0" cy="0"/>
          </a:xfrm>
          <a:prstGeom prst="rect">
            <a:avLst/>
          </a:prstGeom>
          <a:solidFill>
            <a:srgbClr val="FFFFFF"/>
          </a:solidFill>
          <a:ln>
            <a:noFill/>
          </a:ln>
        </p:spPr>
      </p:sp>
      <p:sp>
        <p:nvSpPr>
          <p:cNvPr id="158" name="Google Shape;158;p12"/>
          <p:cNvSpPr/>
          <p:nvPr/>
        </p:nvSpPr>
        <p:spPr>
          <a:xfrm>
            <a:off x="2147483647" y="2147483647"/>
            <a:ext cx="0" cy="0"/>
          </a:xfrm>
          <a:prstGeom prst="rect">
            <a:avLst/>
          </a:prstGeom>
          <a:solidFill>
            <a:srgbClr val="FFFFFF"/>
          </a:solidFill>
          <a:ln>
            <a:noFill/>
          </a:ln>
        </p:spPr>
      </p:sp>
      <p:sp>
        <p:nvSpPr>
          <p:cNvPr id="159" name="Google Shape;159;p12"/>
          <p:cNvSpPr/>
          <p:nvPr/>
        </p:nvSpPr>
        <p:spPr>
          <a:xfrm>
            <a:off x="2147483647" y="2147483647"/>
            <a:ext cx="0" cy="0"/>
          </a:xfrm>
          <a:prstGeom prst="rect">
            <a:avLst/>
          </a:prstGeom>
          <a:solidFill>
            <a:srgbClr val="FFFFFF"/>
          </a:solidFill>
          <a:ln>
            <a:noFill/>
          </a:ln>
        </p:spPr>
      </p:sp>
      <p:sp>
        <p:nvSpPr>
          <p:cNvPr id="160" name="Google Shape;160;p12"/>
          <p:cNvSpPr/>
          <p:nvPr/>
        </p:nvSpPr>
        <p:spPr>
          <a:xfrm>
            <a:off x="2147483647" y="2147483647"/>
            <a:ext cx="0" cy="0"/>
          </a:xfrm>
          <a:prstGeom prst="rect">
            <a:avLst/>
          </a:prstGeom>
          <a:solidFill>
            <a:srgbClr val="FFFFFF"/>
          </a:solidFill>
          <a:ln>
            <a:noFill/>
          </a:ln>
        </p:spPr>
      </p:sp>
      <p:sp>
        <p:nvSpPr>
          <p:cNvPr id="161" name="Google Shape;161;p12"/>
          <p:cNvSpPr/>
          <p:nvPr/>
        </p:nvSpPr>
        <p:spPr>
          <a:xfrm>
            <a:off x="2147483647" y="2147483647"/>
            <a:ext cx="0" cy="0"/>
          </a:xfrm>
          <a:prstGeom prst="rect">
            <a:avLst/>
          </a:prstGeom>
          <a:solidFill>
            <a:srgbClr val="FFFFFF"/>
          </a:solidFill>
          <a:ln>
            <a:noFill/>
          </a:ln>
        </p:spPr>
      </p:sp>
      <p:sp>
        <p:nvSpPr>
          <p:cNvPr id="162" name="Google Shape;162;p12"/>
          <p:cNvSpPr/>
          <p:nvPr/>
        </p:nvSpPr>
        <p:spPr>
          <a:xfrm>
            <a:off x="2147483647" y="2147483647"/>
            <a:ext cx="0" cy="0"/>
          </a:xfrm>
          <a:prstGeom prst="rect">
            <a:avLst/>
          </a:prstGeom>
          <a:solidFill>
            <a:srgbClr val="FFFFFF"/>
          </a:solidFill>
          <a:ln>
            <a:noFill/>
          </a:ln>
        </p:spPr>
      </p:sp>
      <p:pic>
        <p:nvPicPr>
          <p:cNvPr id="163" name="Google Shape;163;p12"/>
          <p:cNvPicPr preferRelativeResize="0"/>
          <p:nvPr/>
        </p:nvPicPr>
        <p:blipFill>
          <a:blip r:embed="rId3">
            <a:alphaModFix/>
          </a:blip>
          <a:stretch>
            <a:fillRect/>
          </a:stretch>
        </p:blipFill>
        <p:spPr>
          <a:xfrm>
            <a:off x="95250" y="228600"/>
            <a:ext cx="9048750" cy="6457950"/>
          </a:xfrm>
          <a:prstGeom prst="rect">
            <a:avLst/>
          </a:prstGeom>
          <a:noFill/>
          <a:ln>
            <a:noFill/>
          </a:ln>
        </p:spPr>
      </p:pic>
      <p:sp>
        <p:nvSpPr>
          <p:cNvPr id="164" name="Google Shape;164;p12"/>
          <p:cNvSpPr txBox="1"/>
          <p:nvPr/>
        </p:nvSpPr>
        <p:spPr>
          <a:xfrm>
            <a:off x="8054575" y="7620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1.3</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idx="1" type="body"/>
          </p:nvPr>
        </p:nvSpPr>
        <p:spPr>
          <a:xfrm>
            <a:off x="247650" y="247500"/>
            <a:ext cx="8458200" cy="6363000"/>
          </a:xfrm>
          <a:prstGeom prst="rect">
            <a:avLst/>
          </a:prstGeom>
          <a:noFill/>
          <a:ln>
            <a:noFill/>
          </a:ln>
        </p:spPr>
        <p:txBody>
          <a:bodyPr anchorCtr="0" anchor="t" bIns="45700" lIns="91425" spcFirstLastPara="1" rIns="91425" wrap="square" tIns="45700">
            <a:noAutofit/>
          </a:bodyPr>
          <a:lstStyle/>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Augmented Dickey-Fuller Test: </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ADF test statistic       -63.747229</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p-value                    		0.000000</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 lags used                	0.000000</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 observations          	4052.000000</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critical value (1%)       -3.431965</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critical value (5%)       -2.862254</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critical value (10%)      -2.567150</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Strong evidence against the null hypothesis</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Reject the null hypothesis</a:t>
            </a:r>
            <a:endParaRPr>
              <a:latin typeface="Times New Roman"/>
              <a:ea typeface="Times New Roman"/>
              <a:cs typeface="Times New Roman"/>
              <a:sym typeface="Times New Roman"/>
            </a:endParaRPr>
          </a:p>
          <a:p>
            <a:pPr indent="-342900" lvl="0" marL="342900" rtl="0" algn="l">
              <a:spcBef>
                <a:spcPts val="480"/>
              </a:spcBef>
              <a:spcAft>
                <a:spcPts val="0"/>
              </a:spcAft>
              <a:buClr>
                <a:schemeClr val="dk1"/>
              </a:buClr>
              <a:buSzPts val="1100"/>
              <a:buFont typeface="Arial"/>
              <a:buNone/>
            </a:pPr>
            <a:r>
              <a:rPr lang="en-US">
                <a:latin typeface="Times New Roman"/>
                <a:ea typeface="Times New Roman"/>
                <a:cs typeface="Times New Roman"/>
                <a:sym typeface="Times New Roman"/>
              </a:rPr>
              <a:t>Data has no unit root and is stationary</a:t>
            </a:r>
            <a:endParaRPr>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Times New Roman"/>
              <a:buNone/>
            </a:pPr>
            <a:r>
              <a:t/>
            </a:r>
            <a:endParaRPr>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dk1"/>
              </a:buClr>
              <a:buSzPts val="2400"/>
              <a:buFont typeface="Arial"/>
              <a:buNone/>
            </a:pPr>
            <a:r>
              <a:t/>
            </a:r>
            <a:endParaRPr b="0" i="0" u="none">
              <a:solidFill>
                <a:schemeClr val="dk1"/>
              </a:solidFill>
              <a:latin typeface="Times New Roman"/>
              <a:ea typeface="Times New Roman"/>
              <a:cs typeface="Times New Roman"/>
              <a:sym typeface="Times New Roman"/>
            </a:endParaRPr>
          </a:p>
          <a:p>
            <a:pPr indent="-190500" lvl="0" marL="342900" rtl="0" algn="l">
              <a:spcBef>
                <a:spcPts val="480"/>
              </a:spcBef>
              <a:spcAft>
                <a:spcPts val="0"/>
              </a:spcAft>
              <a:buClr>
                <a:schemeClr val="dk1"/>
              </a:buClr>
              <a:buSzPts val="2400"/>
              <a:buFont typeface="Arial"/>
              <a:buNone/>
            </a:pPr>
            <a:r>
              <a:t/>
            </a:r>
            <a:endParaRPr b="0" i="0" u="none">
              <a:solidFill>
                <a:schemeClr val="dk1"/>
              </a:solidFill>
              <a:latin typeface="Times New Roman"/>
              <a:ea typeface="Times New Roman"/>
              <a:cs typeface="Times New Roman"/>
              <a:sym typeface="Times New Roman"/>
            </a:endParaRPr>
          </a:p>
        </p:txBody>
      </p:sp>
      <p:cxnSp>
        <p:nvCxnSpPr>
          <p:cNvPr id="170" name="Google Shape;170;p13"/>
          <p:cNvCxnSpPr/>
          <p:nvPr/>
        </p:nvCxnSpPr>
        <p:spPr>
          <a:xfrm>
            <a:off x="3638550" y="895350"/>
            <a:ext cx="76200" cy="3733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4"/>
          <p:cNvSpPr txBox="1"/>
          <p:nvPr>
            <p:ph idx="1" type="body"/>
          </p:nvPr>
        </p:nvSpPr>
        <p:spPr>
          <a:xfrm>
            <a:off x="125025" y="0"/>
            <a:ext cx="8714100" cy="5968800"/>
          </a:xfrm>
          <a:prstGeom prst="rect">
            <a:avLst/>
          </a:prstGeom>
          <a:noFill/>
          <a:ln>
            <a:noFill/>
          </a:ln>
        </p:spPr>
        <p:txBody>
          <a:bodyPr anchorCtr="0" anchor="t" bIns="45700" lIns="91425" spcFirstLastPara="1" rIns="91425" wrap="square" tIns="45700">
            <a:noAutofit/>
          </a:bodyPr>
          <a:lstStyle/>
          <a:p>
            <a:pPr indent="-431800" lvl="0" marL="457200" rtl="0" algn="l">
              <a:spcBef>
                <a:spcPts val="0"/>
              </a:spcBef>
              <a:spcAft>
                <a:spcPts val="0"/>
              </a:spcAft>
              <a:buSzPts val="3200"/>
              <a:buFont typeface="Times New Roman"/>
              <a:buChar char="●"/>
            </a:pPr>
            <a:r>
              <a:rPr lang="en-US">
                <a:latin typeface="Times New Roman"/>
                <a:ea typeface="Times New Roman"/>
                <a:cs typeface="Times New Roman"/>
                <a:sym typeface="Times New Roman"/>
              </a:rPr>
              <a:t>Performed the Augmented Dickey-Fuller Test to check the Stationarity of the time series analysis 1.3 and its shows that the data has no trend and seasonality.</a:t>
            </a:r>
            <a:endParaRPr>
              <a:latin typeface="Times New Roman"/>
              <a:ea typeface="Times New Roman"/>
              <a:cs typeface="Times New Roman"/>
              <a:sym typeface="Times New Roman"/>
            </a:endParaRPr>
          </a:p>
          <a:p>
            <a:pPr indent="-431800" lvl="0" marL="457200" rtl="0" algn="l">
              <a:spcBef>
                <a:spcPts val="0"/>
              </a:spcBef>
              <a:spcAft>
                <a:spcPts val="0"/>
              </a:spcAft>
              <a:buSzPts val="3200"/>
              <a:buFont typeface="Times New Roman"/>
              <a:buChar char="●"/>
            </a:pPr>
            <a:r>
              <a:rPr lang="en-US">
                <a:latin typeface="Times New Roman"/>
                <a:ea typeface="Times New Roman"/>
                <a:cs typeface="Times New Roman"/>
                <a:sym typeface="Times New Roman"/>
              </a:rPr>
              <a:t>Product Profitability(fig1.4) shows that Cote De Biaye also makes the highest profits amongst other products .</a:t>
            </a:r>
            <a:endParaRPr>
              <a:latin typeface="Times New Roman"/>
              <a:ea typeface="Times New Roman"/>
              <a:cs typeface="Times New Roman"/>
              <a:sym typeface="Times New Roman"/>
            </a:endParaRPr>
          </a:p>
          <a:p>
            <a:pPr indent="-431800" lvl="0" marL="457200" rtl="0" algn="l">
              <a:spcBef>
                <a:spcPts val="0"/>
              </a:spcBef>
              <a:spcAft>
                <a:spcPts val="0"/>
              </a:spcAft>
              <a:buSzPts val="3200"/>
              <a:buFont typeface="Times New Roman"/>
              <a:buChar char="●"/>
            </a:pPr>
            <a:r>
              <a:rPr lang="en-US">
                <a:latin typeface="Times New Roman"/>
                <a:ea typeface="Times New Roman"/>
                <a:cs typeface="Times New Roman"/>
                <a:sym typeface="Times New Roman"/>
              </a:rPr>
              <a:t>Also checked the Product Seasonality Effect(fig1.5), As the data is stationary(has no trend or seasonality) we couldn’t really figure the months that performed well but from our visualization below we can see sales went up around May, between June/July, August and December.</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nvSpPr>
        <p:spPr>
          <a:xfrm flipH="1" rot="10800000">
            <a:off x="304800" y="1220787"/>
            <a:ext cx="8458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82" name="Google Shape;182;p15"/>
          <p:cNvPicPr preferRelativeResize="0"/>
          <p:nvPr/>
        </p:nvPicPr>
        <p:blipFill>
          <a:blip r:embed="rId3">
            <a:alphaModFix/>
          </a:blip>
          <a:stretch>
            <a:fillRect/>
          </a:stretch>
        </p:blipFill>
        <p:spPr>
          <a:xfrm>
            <a:off x="141225" y="209550"/>
            <a:ext cx="8907525" cy="6496050"/>
          </a:xfrm>
          <a:prstGeom prst="rect">
            <a:avLst/>
          </a:prstGeom>
          <a:noFill/>
          <a:ln>
            <a:noFill/>
          </a:ln>
        </p:spPr>
      </p:pic>
      <p:sp>
        <p:nvSpPr>
          <p:cNvPr id="183" name="Google Shape;183;p15"/>
          <p:cNvSpPr txBox="1"/>
          <p:nvPr/>
        </p:nvSpPr>
        <p:spPr>
          <a:xfrm>
            <a:off x="8359375" y="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1.4</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6"/>
          <p:cNvPicPr preferRelativeResize="0"/>
          <p:nvPr/>
        </p:nvPicPr>
        <p:blipFill>
          <a:blip r:embed="rId3">
            <a:alphaModFix/>
          </a:blip>
          <a:stretch>
            <a:fillRect/>
          </a:stretch>
        </p:blipFill>
        <p:spPr>
          <a:xfrm>
            <a:off x="152400" y="247650"/>
            <a:ext cx="8877300" cy="6404199"/>
          </a:xfrm>
          <a:prstGeom prst="rect">
            <a:avLst/>
          </a:prstGeom>
          <a:noFill/>
          <a:ln>
            <a:noFill/>
          </a:ln>
        </p:spPr>
      </p:pic>
      <p:sp>
        <p:nvSpPr>
          <p:cNvPr id="189" name="Google Shape;189;p16"/>
          <p:cNvSpPr txBox="1"/>
          <p:nvPr/>
        </p:nvSpPr>
        <p:spPr>
          <a:xfrm>
            <a:off x="8359375" y="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1.5</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g2eff35646e4_1_20"/>
          <p:cNvPicPr preferRelativeResize="0"/>
          <p:nvPr/>
        </p:nvPicPr>
        <p:blipFill>
          <a:blip r:embed="rId3">
            <a:alphaModFix/>
          </a:blip>
          <a:stretch>
            <a:fillRect/>
          </a:stretch>
        </p:blipFill>
        <p:spPr>
          <a:xfrm>
            <a:off x="152400" y="762000"/>
            <a:ext cx="8839201" cy="4038599"/>
          </a:xfrm>
          <a:prstGeom prst="rect">
            <a:avLst/>
          </a:prstGeom>
          <a:noFill/>
          <a:ln>
            <a:noFill/>
          </a:ln>
        </p:spPr>
      </p:pic>
      <p:sp>
        <p:nvSpPr>
          <p:cNvPr id="196" name="Google Shape;196;g2eff35646e4_1_20"/>
          <p:cNvSpPr txBox="1"/>
          <p:nvPr/>
        </p:nvSpPr>
        <p:spPr>
          <a:xfrm>
            <a:off x="57150" y="38100"/>
            <a:ext cx="8934600" cy="5715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Font typeface="Times New Roman"/>
              <a:buChar char="●"/>
            </a:pPr>
            <a:r>
              <a:rPr lang="en-US" sz="1900">
                <a:solidFill>
                  <a:schemeClr val="dk1"/>
                </a:solidFill>
                <a:latin typeface="Times New Roman"/>
                <a:ea typeface="Times New Roman"/>
                <a:cs typeface="Times New Roman"/>
                <a:sym typeface="Times New Roman"/>
              </a:rPr>
              <a:t>Order Trend with exorgenous variables Promotion(Discount) and External Events(Discontinued)</a:t>
            </a:r>
            <a:endParaRPr sz="1900">
              <a:solidFill>
                <a:schemeClr val="dk1"/>
              </a:solidFill>
              <a:latin typeface="Times New Roman"/>
              <a:ea typeface="Times New Roman"/>
              <a:cs typeface="Times New Roman"/>
              <a:sym typeface="Times New Roman"/>
            </a:endParaRPr>
          </a:p>
        </p:txBody>
      </p:sp>
      <p:sp>
        <p:nvSpPr>
          <p:cNvPr id="197" name="Google Shape;197;g2eff35646e4_1_20"/>
          <p:cNvSpPr txBox="1"/>
          <p:nvPr/>
        </p:nvSpPr>
        <p:spPr>
          <a:xfrm>
            <a:off x="152550" y="4800600"/>
            <a:ext cx="8839200" cy="2038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Time series analysis above shows that even though sales peaked when promotion was introduced ,it didn’t affect sales positively for long as there is a downward trend after the peak.</a:t>
            </a:r>
            <a:endParaRPr sz="3000">
              <a:solidFill>
                <a:schemeClr val="dk1"/>
              </a:solidFill>
              <a:latin typeface="Times New Roman"/>
              <a:ea typeface="Times New Roman"/>
              <a:cs typeface="Times New Roman"/>
              <a:sym typeface="Times New Roman"/>
            </a:endParaRPr>
          </a:p>
        </p:txBody>
      </p:sp>
      <p:sp>
        <p:nvSpPr>
          <p:cNvPr id="198" name="Google Shape;198;g2eff35646e4_1_20"/>
          <p:cNvSpPr txBox="1"/>
          <p:nvPr/>
        </p:nvSpPr>
        <p:spPr>
          <a:xfrm>
            <a:off x="8435575" y="76200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1.6</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7"/>
          <p:cNvSpPr txBox="1"/>
          <p:nvPr>
            <p:ph idx="1" type="body"/>
          </p:nvPr>
        </p:nvSpPr>
        <p:spPr>
          <a:xfrm>
            <a:off x="304800" y="381000"/>
            <a:ext cx="8534400" cy="5638800"/>
          </a:xfrm>
          <a:prstGeom prst="rect">
            <a:avLst/>
          </a:prstGeom>
          <a:noFill/>
          <a:ln>
            <a:noFill/>
          </a:ln>
        </p:spPr>
        <p:txBody>
          <a:bodyPr anchorCtr="0" anchor="t" bIns="45700" lIns="91425" spcFirstLastPara="1" rIns="91425" wrap="square" tIns="45700">
            <a:noAutofit/>
          </a:bodyPr>
          <a:lstStyle/>
          <a:p>
            <a:pPr indent="-342900" lvl="0" marL="342900" rtl="0" algn="just">
              <a:lnSpc>
                <a:spcPct val="12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342900" lvl="0" marL="342900" rtl="0" algn="just">
              <a:lnSpc>
                <a:spcPct val="12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rtl="0" algn="just">
              <a:lnSpc>
                <a:spcPct val="12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rtl="0" algn="ctr">
              <a:lnSpc>
                <a:spcPct val="120000"/>
              </a:lnSpc>
              <a:spcBef>
                <a:spcPts val="48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342900" lvl="0" marL="342900" rtl="0" algn="just">
              <a:lnSpc>
                <a:spcPct val="120000"/>
              </a:lnSpc>
              <a:spcBef>
                <a:spcPts val="48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p:txBody>
      </p:sp>
      <p:pic>
        <p:nvPicPr>
          <p:cNvPr id="204" name="Google Shape;204;p17"/>
          <p:cNvPicPr preferRelativeResize="0"/>
          <p:nvPr/>
        </p:nvPicPr>
        <p:blipFill>
          <a:blip r:embed="rId3">
            <a:alphaModFix/>
          </a:blip>
          <a:stretch>
            <a:fillRect/>
          </a:stretch>
        </p:blipFill>
        <p:spPr>
          <a:xfrm>
            <a:off x="152400" y="133350"/>
            <a:ext cx="8839201" cy="4794251"/>
          </a:xfrm>
          <a:prstGeom prst="rect">
            <a:avLst/>
          </a:prstGeom>
          <a:noFill/>
          <a:ln>
            <a:noFill/>
          </a:ln>
        </p:spPr>
      </p:pic>
      <p:sp>
        <p:nvSpPr>
          <p:cNvPr id="205" name="Google Shape;205;p17"/>
          <p:cNvSpPr txBox="1"/>
          <p:nvPr/>
        </p:nvSpPr>
        <p:spPr>
          <a:xfrm>
            <a:off x="152400" y="4851400"/>
            <a:ext cx="8851800" cy="17907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Discontinued products’ sales doesn’t really have much effect on total sales ,the sales of discontinued products are extremely low as they do not have much effect on the trend of sales.</a:t>
            </a:r>
            <a:endParaRPr sz="3000">
              <a:solidFill>
                <a:schemeClr val="dk1"/>
              </a:solidFill>
              <a:latin typeface="Times New Roman"/>
              <a:ea typeface="Times New Roman"/>
              <a:cs typeface="Times New Roman"/>
              <a:sym typeface="Times New Roman"/>
            </a:endParaRPr>
          </a:p>
        </p:txBody>
      </p:sp>
      <p:sp>
        <p:nvSpPr>
          <p:cNvPr id="206" name="Google Shape;206;p17"/>
          <p:cNvSpPr txBox="1"/>
          <p:nvPr/>
        </p:nvSpPr>
        <p:spPr>
          <a:xfrm>
            <a:off x="8435575" y="7620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1.7</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eff35646e4_1_36"/>
          <p:cNvSpPr txBox="1"/>
          <p:nvPr/>
        </p:nvSpPr>
        <p:spPr>
          <a:xfrm>
            <a:off x="133350" y="-152400"/>
            <a:ext cx="86487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u="sng">
                <a:solidFill>
                  <a:schemeClr val="dk1"/>
                </a:solidFill>
                <a:latin typeface="Times New Roman"/>
                <a:ea typeface="Times New Roman"/>
                <a:cs typeface="Times New Roman"/>
                <a:sym typeface="Times New Roman"/>
              </a:rPr>
              <a:t>SUPPLIER ANALYSIS</a:t>
            </a:r>
            <a:endParaRPr b="1" sz="2700" u="sng">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700" u="sng">
                <a:solidFill>
                  <a:schemeClr val="dk1"/>
                </a:solidFill>
                <a:latin typeface="Times New Roman"/>
                <a:ea typeface="Times New Roman"/>
                <a:cs typeface="Times New Roman"/>
                <a:sym typeface="Times New Roman"/>
              </a:rPr>
              <a:t>Average Delivery times By Suppliers</a:t>
            </a:r>
            <a:endParaRPr b="1" sz="2700" u="sng">
              <a:solidFill>
                <a:schemeClr val="dk1"/>
              </a:solidFill>
              <a:latin typeface="Times New Roman"/>
              <a:ea typeface="Times New Roman"/>
              <a:cs typeface="Times New Roman"/>
              <a:sym typeface="Times New Roman"/>
            </a:endParaRPr>
          </a:p>
        </p:txBody>
      </p:sp>
      <p:graphicFrame>
        <p:nvGraphicFramePr>
          <p:cNvPr id="213" name="Google Shape;213;g2eff35646e4_1_36"/>
          <p:cNvGraphicFramePr/>
          <p:nvPr/>
        </p:nvGraphicFramePr>
        <p:xfrm>
          <a:off x="147600" y="906538"/>
          <a:ext cx="3000000" cy="3000000"/>
        </p:xfrm>
        <a:graphic>
          <a:graphicData uri="http://schemas.openxmlformats.org/drawingml/2006/table">
            <a:tbl>
              <a:tblPr bandRow="1">
                <a:noFill/>
                <a:tableStyleId>{BE7054FC-CE5A-4957-A8E4-0536CAC73482}</a:tableStyleId>
              </a:tblPr>
              <a:tblGrid>
                <a:gridCol w="1559300"/>
                <a:gridCol w="2930150"/>
                <a:gridCol w="1370850"/>
                <a:gridCol w="2930150"/>
              </a:tblGrid>
              <a:tr h="479825">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Supplier ID</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Delivery Times</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SupplierID</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Delivery Times</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r>
              <a:tr h="4798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a:t>
                      </a:r>
                      <a:endParaRPr sz="1700">
                        <a:latin typeface="Times New Roman"/>
                        <a:ea typeface="Times New Roman"/>
                        <a:cs typeface="Times New Roman"/>
                        <a:sym typeface="Times New Roman"/>
                      </a:endParaRPr>
                    </a:p>
                  </a:txBody>
                  <a:tcPr marT="0" marB="0" marR="68575" marL="6857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   7 days 20:24:05.064166842</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16</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19:26:55.204436198</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r>
              <a:tr h="4798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18:12:09.702266700</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17</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20:10:17.531094422</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r>
              <a:tr h="4798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3</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20:04:06.443233462</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18</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20:02:00.054490413</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r>
              <a:tr h="2399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4</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19:44:53.909919412</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19</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18:47:19.933114173</a:t>
                      </a:r>
                      <a:endParaRPr sz="1700">
                        <a:latin typeface="Times New Roman"/>
                        <a:ea typeface="Times New Roman"/>
                        <a:cs typeface="Times New Roman"/>
                        <a:sym typeface="Times New Roman"/>
                      </a:endParaRPr>
                    </a:p>
                  </a:txBody>
                  <a:tcPr marT="0" marB="0" marR="68575" marL="68575"/>
                </a:tc>
              </a:tr>
              <a:tr h="4798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5</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20:21:35.880816894</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20</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19:55:39.927867326</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r>
              <a:tr h="4798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6</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19:20:26.795470808</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21</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18:55:25.230715465</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r>
              <a:tr h="2399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19:16:29.921648859</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22</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18:51:48.340626395</a:t>
                      </a:r>
                      <a:endParaRPr sz="1700">
                        <a:latin typeface="Times New Roman"/>
                        <a:ea typeface="Times New Roman"/>
                        <a:cs typeface="Times New Roman"/>
                        <a:sym typeface="Times New Roman"/>
                      </a:endParaRPr>
                    </a:p>
                  </a:txBody>
                  <a:tcPr marT="0" marB="0" marR="68575" marL="68575"/>
                </a:tc>
              </a:tr>
              <a:tr h="2399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8</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19:38:21.595361312</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23</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20:33:51.897795760</a:t>
                      </a:r>
                      <a:endParaRPr sz="1700">
                        <a:latin typeface="Times New Roman"/>
                        <a:ea typeface="Times New Roman"/>
                        <a:cs typeface="Times New Roman"/>
                        <a:sym typeface="Times New Roman"/>
                      </a:endParaRPr>
                    </a:p>
                  </a:txBody>
                  <a:tcPr marT="0" marB="0" marR="68575" marL="68575"/>
                </a:tc>
              </a:tr>
              <a:tr h="2399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9</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18:29:17.086453882</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24</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20:27:42.980706579</a:t>
                      </a:r>
                      <a:endParaRPr sz="1700">
                        <a:latin typeface="Times New Roman"/>
                        <a:ea typeface="Times New Roman"/>
                        <a:cs typeface="Times New Roman"/>
                        <a:sym typeface="Times New Roman"/>
                      </a:endParaRPr>
                    </a:p>
                  </a:txBody>
                  <a:tcPr marT="0" marB="0" marR="68575" marL="68575"/>
                </a:tc>
              </a:tr>
              <a:tr h="4798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10</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19:48:51.548039091</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25</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18:38:52.172127016</a:t>
                      </a:r>
                      <a:endParaRPr sz="1700">
                        <a:latin typeface="Times New Roman"/>
                        <a:ea typeface="Times New Roman"/>
                        <a:cs typeface="Times New Roman"/>
                        <a:sym typeface="Times New Roman"/>
                      </a:endParaRPr>
                    </a:p>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r>
              <a:tr h="2401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11</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20:34:54.301437216</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26</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20:58:19.201085927</a:t>
                      </a:r>
                      <a:endParaRPr sz="1700">
                        <a:latin typeface="Times New Roman"/>
                        <a:ea typeface="Times New Roman"/>
                        <a:cs typeface="Times New Roman"/>
                        <a:sym typeface="Times New Roman"/>
                      </a:endParaRPr>
                    </a:p>
                  </a:txBody>
                  <a:tcPr marT="0" marB="0" marR="68575" marL="68575"/>
                </a:tc>
              </a:tr>
              <a:tr h="245800">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12</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19:42:38.725146050</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27</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19:46:57.492603363</a:t>
                      </a:r>
                      <a:endParaRPr sz="1700">
                        <a:latin typeface="Times New Roman"/>
                        <a:ea typeface="Times New Roman"/>
                        <a:cs typeface="Times New Roman"/>
                        <a:sym typeface="Times New Roman"/>
                      </a:endParaRPr>
                    </a:p>
                  </a:txBody>
                  <a:tcPr marT="0" marB="0" marR="68575" marL="68575"/>
                </a:tc>
              </a:tr>
              <a:tr h="2399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13</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19:08:32.113947931</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28</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18:59:37.839180183</a:t>
                      </a:r>
                      <a:endParaRPr sz="1700">
                        <a:latin typeface="Times New Roman"/>
                        <a:ea typeface="Times New Roman"/>
                        <a:cs typeface="Times New Roman"/>
                        <a:sym typeface="Times New Roman"/>
                      </a:endParaRPr>
                    </a:p>
                  </a:txBody>
                  <a:tcPr marT="0" marB="0" marR="68575" marL="68575"/>
                </a:tc>
              </a:tr>
              <a:tr h="2571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14</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18:57:33.786458992</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29</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20:06:31.068633012</a:t>
                      </a:r>
                      <a:endParaRPr sz="1700">
                        <a:latin typeface="Times New Roman"/>
                        <a:ea typeface="Times New Roman"/>
                        <a:cs typeface="Times New Roman"/>
                        <a:sym typeface="Times New Roman"/>
                      </a:endParaRPr>
                    </a:p>
                  </a:txBody>
                  <a:tcPr marT="0" marB="0" marR="68575" marL="68575"/>
                </a:tc>
              </a:tr>
              <a:tr h="239925">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15</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rPr lang="en-US" sz="1700">
                          <a:latin typeface="Times New Roman"/>
                          <a:ea typeface="Times New Roman"/>
                          <a:cs typeface="Times New Roman"/>
                          <a:sym typeface="Times New Roman"/>
                        </a:rPr>
                        <a:t>7 days 20:02:58.538913856</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c>
                  <a:txBody>
                    <a:bodyPr/>
                    <a:lstStyle/>
                    <a:p>
                      <a:pPr indent="0" lvl="0" marL="0" rtl="0" algn="ctr">
                        <a:spcBef>
                          <a:spcPts val="0"/>
                        </a:spcBef>
                        <a:spcAft>
                          <a:spcPts val="0"/>
                        </a:spcAft>
                        <a:buNone/>
                      </a:pPr>
                      <a:r>
                        <a:t/>
                      </a:r>
                      <a:endParaRPr sz="17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eff35646e4_1_42"/>
          <p:cNvSpPr txBox="1"/>
          <p:nvPr>
            <p:ph idx="1" type="body"/>
          </p:nvPr>
        </p:nvSpPr>
        <p:spPr>
          <a:xfrm>
            <a:off x="190500" y="152400"/>
            <a:ext cx="8820000" cy="6515100"/>
          </a:xfrm>
          <a:prstGeom prst="rect">
            <a:avLst/>
          </a:prstGeom>
        </p:spPr>
        <p:txBody>
          <a:bodyPr anchorCtr="0" anchor="t" bIns="45700" lIns="91425" spcFirstLastPara="1" rIns="91425" wrap="square" tIns="45700">
            <a:noAutofit/>
          </a:bodyPr>
          <a:lstStyle/>
          <a:p>
            <a:pPr indent="-349250" lvl="0" marL="457200" rtl="0" algn="l">
              <a:spcBef>
                <a:spcPts val="360"/>
              </a:spcBef>
              <a:spcAft>
                <a:spcPts val="0"/>
              </a:spcAft>
              <a:buSzPts val="1900"/>
              <a:buFont typeface="Times New Roman"/>
              <a:buChar char="❏"/>
            </a:pPr>
            <a:r>
              <a:rPr lang="en-US" sz="3300">
                <a:latin typeface="Times New Roman"/>
                <a:ea typeface="Times New Roman"/>
                <a:cs typeface="Times New Roman"/>
                <a:sym typeface="Times New Roman"/>
              </a:rPr>
              <a:t>There is an average of 7days delivery time amongst all suppliers. This goes to show that they are reliable when it comes to delivering product.</a:t>
            </a:r>
            <a:endParaRPr sz="3300">
              <a:latin typeface="Times New Roman"/>
              <a:ea typeface="Times New Roman"/>
              <a:cs typeface="Times New Roman"/>
              <a:sym typeface="Times New Roman"/>
            </a:endParaRPr>
          </a:p>
          <a:p>
            <a:pPr indent="-438150" lvl="0" marL="457200" rtl="0" algn="l">
              <a:spcBef>
                <a:spcPts val="0"/>
              </a:spcBef>
              <a:spcAft>
                <a:spcPts val="0"/>
              </a:spcAft>
              <a:buSzPts val="3300"/>
              <a:buFont typeface="Times New Roman"/>
              <a:buChar char="❏"/>
            </a:pPr>
            <a:r>
              <a:rPr lang="en-US" sz="3300">
                <a:latin typeface="Times New Roman"/>
                <a:ea typeface="Times New Roman"/>
                <a:cs typeface="Times New Roman"/>
                <a:sym typeface="Times New Roman"/>
              </a:rPr>
              <a:t>In the visual(fig1.8) ,i used the UnitsInStock and compared it to the suppliers to check </a:t>
            </a:r>
            <a:r>
              <a:rPr lang="en-US" sz="3300">
                <a:latin typeface="Times New Roman"/>
                <a:ea typeface="Times New Roman"/>
                <a:cs typeface="Times New Roman"/>
                <a:sym typeface="Times New Roman"/>
              </a:rPr>
              <a:t>the</a:t>
            </a:r>
            <a:r>
              <a:rPr lang="en-US" sz="3300">
                <a:latin typeface="Times New Roman"/>
                <a:ea typeface="Times New Roman"/>
                <a:cs typeface="Times New Roman"/>
                <a:sym typeface="Times New Roman"/>
              </a:rPr>
              <a:t> performance of the suppliers as it reflects inventory levels. If instances where UnitsInStock reaches zero or critically low levels, indicates potential issues with supplier reliability or Order fulfillment.</a:t>
            </a:r>
            <a:endParaRPr sz="33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457200" y="-228600"/>
            <a:ext cx="8229600" cy="1371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800"/>
              <a:buFont typeface="Times New Roman"/>
              <a:buNone/>
            </a:pPr>
            <a:r>
              <a:rPr b="1" lang="en-US" sz="3600">
                <a:latin typeface="Times New Roman"/>
                <a:ea typeface="Times New Roman"/>
                <a:cs typeface="Times New Roman"/>
                <a:sym typeface="Times New Roman"/>
              </a:rPr>
              <a:t>DATABASE OVERVIEW</a:t>
            </a:r>
            <a:endParaRPr sz="3600">
              <a:latin typeface="Times New Roman"/>
              <a:ea typeface="Times New Roman"/>
              <a:cs typeface="Times New Roman"/>
              <a:sym typeface="Times New Roman"/>
            </a:endParaRPr>
          </a:p>
        </p:txBody>
      </p:sp>
      <p:sp>
        <p:nvSpPr>
          <p:cNvPr id="102" name="Google Shape;102;p2"/>
          <p:cNvSpPr txBox="1"/>
          <p:nvPr>
            <p:ph idx="1" type="body"/>
          </p:nvPr>
        </p:nvSpPr>
        <p:spPr>
          <a:xfrm>
            <a:off x="342900" y="772725"/>
            <a:ext cx="8343900" cy="59115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en-US" sz="3600" u="sng">
                <a:latin typeface="Times New Roman"/>
                <a:ea typeface="Times New Roman"/>
                <a:cs typeface="Times New Roman"/>
                <a:sym typeface="Times New Roman"/>
              </a:rPr>
              <a:t>NORTHWIND DATABASE</a:t>
            </a:r>
            <a:endParaRPr sz="3600" u="sng">
              <a:latin typeface="Times New Roman"/>
              <a:ea typeface="Times New Roman"/>
              <a:cs typeface="Times New Roman"/>
              <a:sym typeface="Times New Roman"/>
            </a:endParaRPr>
          </a:p>
          <a:p>
            <a:pPr indent="0" lvl="0" marL="0" rtl="0" algn="l">
              <a:lnSpc>
                <a:spcPct val="120000"/>
              </a:lnSpc>
              <a:spcBef>
                <a:spcPts val="0"/>
              </a:spcBef>
              <a:spcAft>
                <a:spcPts val="0"/>
              </a:spcAft>
              <a:buNone/>
            </a:pPr>
            <a:r>
              <a:rPr lang="en-US">
                <a:latin typeface="Times New Roman"/>
                <a:ea typeface="Times New Roman"/>
                <a:cs typeface="Times New Roman"/>
                <a:sym typeface="Times New Roman"/>
              </a:rPr>
              <a:t>The Northwind Database consists of 11 tables and different columns. The tables used in the analysis are Categories, Customers, EmployeeTerritories, Employees,OrderDetails,Orders,Product,Region,Shippers, suppliers and Territories ,all are connected by their different ID’s and each tables are important as the other in the analysis.</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g2eff35646e4_1_48"/>
          <p:cNvPicPr preferRelativeResize="0"/>
          <p:nvPr/>
        </p:nvPicPr>
        <p:blipFill>
          <a:blip r:embed="rId3">
            <a:alphaModFix/>
          </a:blip>
          <a:stretch>
            <a:fillRect/>
          </a:stretch>
        </p:blipFill>
        <p:spPr>
          <a:xfrm>
            <a:off x="152400" y="228600"/>
            <a:ext cx="8763001" cy="6438900"/>
          </a:xfrm>
          <a:prstGeom prst="rect">
            <a:avLst/>
          </a:prstGeom>
          <a:noFill/>
          <a:ln>
            <a:noFill/>
          </a:ln>
        </p:spPr>
      </p:pic>
      <p:sp>
        <p:nvSpPr>
          <p:cNvPr id="226" name="Google Shape;226;g2eff35646e4_1_48"/>
          <p:cNvSpPr txBox="1"/>
          <p:nvPr/>
        </p:nvSpPr>
        <p:spPr>
          <a:xfrm>
            <a:off x="8283175" y="15240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1.8</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g2eff35646e4_1_68"/>
          <p:cNvPicPr preferRelativeResize="0"/>
          <p:nvPr/>
        </p:nvPicPr>
        <p:blipFill>
          <a:blip r:embed="rId3">
            <a:alphaModFix/>
          </a:blip>
          <a:stretch>
            <a:fillRect/>
          </a:stretch>
        </p:blipFill>
        <p:spPr>
          <a:xfrm>
            <a:off x="152400" y="0"/>
            <a:ext cx="8839200" cy="4476750"/>
          </a:xfrm>
          <a:prstGeom prst="rect">
            <a:avLst/>
          </a:prstGeom>
          <a:noFill/>
          <a:ln>
            <a:noFill/>
          </a:ln>
        </p:spPr>
      </p:pic>
      <p:sp>
        <p:nvSpPr>
          <p:cNvPr id="233" name="Google Shape;233;g2eff35646e4_1_68"/>
          <p:cNvSpPr txBox="1"/>
          <p:nvPr/>
        </p:nvSpPr>
        <p:spPr>
          <a:xfrm>
            <a:off x="152400" y="4305300"/>
            <a:ext cx="8839200" cy="3200400"/>
          </a:xfrm>
          <a:prstGeom prst="rect">
            <a:avLst/>
          </a:prstGeom>
          <a:noFill/>
          <a:ln>
            <a:noFill/>
          </a:ln>
        </p:spPr>
        <p:txBody>
          <a:bodyPr anchorCtr="0" anchor="t" bIns="91425" lIns="91425" spcFirstLastPara="1" rIns="91425" wrap="square" tIns="91425">
            <a:noAutofit/>
          </a:bodyPr>
          <a:lstStyle/>
          <a:p>
            <a:pPr indent="-355600" lvl="0" marL="457200" rtl="0" algn="l">
              <a:lnSpc>
                <a:spcPct val="135714"/>
              </a:lnSpc>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Suppliers with a fulfillment rate greater than 100% delivered more units than ordered.</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lnSpc>
                <a:spcPct val="135714"/>
              </a:lnSpc>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Suppliers with a fulfillment rate less than 100% delivered fewer units than ordered.</a:t>
            </a:r>
            <a:endParaRPr sz="2000">
              <a:solidFill>
                <a:schemeClr val="dk1"/>
              </a:solidFill>
              <a:highlight>
                <a:schemeClr val="lt1"/>
              </a:highlight>
              <a:latin typeface="Times New Roman"/>
              <a:ea typeface="Times New Roman"/>
              <a:cs typeface="Times New Roman"/>
              <a:sym typeface="Times New Roman"/>
            </a:endParaRPr>
          </a:p>
          <a:p>
            <a:pPr indent="-355600" lvl="0" marL="457200" rtl="0" algn="l">
              <a:lnSpc>
                <a:spcPct val="135714"/>
              </a:lnSpc>
              <a:spcBef>
                <a:spcPts val="0"/>
              </a:spcBef>
              <a:spcAft>
                <a:spcPts val="0"/>
              </a:spcAft>
              <a:buClr>
                <a:schemeClr val="dk1"/>
              </a:buClr>
              <a:buSzPts val="2000"/>
              <a:buFont typeface="Times New Roman"/>
              <a:buChar char="●"/>
            </a:pPr>
            <a:r>
              <a:rPr lang="en-US" sz="2000">
                <a:solidFill>
                  <a:schemeClr val="dk1"/>
                </a:solidFill>
                <a:highlight>
                  <a:schemeClr val="lt1"/>
                </a:highlight>
                <a:latin typeface="Times New Roman"/>
                <a:ea typeface="Times New Roman"/>
                <a:cs typeface="Times New Roman"/>
                <a:sym typeface="Times New Roman"/>
              </a:rPr>
              <a:t>An infinite fulfillment rate indicates a discrepancy in order records where units were delivered without corresponding orders</a:t>
            </a:r>
            <a:endParaRPr sz="2000">
              <a:solidFill>
                <a:srgbClr val="6AA94F"/>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sz="2000">
              <a:solidFill>
                <a:schemeClr val="dk1"/>
              </a:solidFill>
            </a:endParaRPr>
          </a:p>
        </p:txBody>
      </p:sp>
      <p:sp>
        <p:nvSpPr>
          <p:cNvPr id="234" name="Google Shape;234;g2eff35646e4_1_68"/>
          <p:cNvSpPr txBox="1"/>
          <p:nvPr/>
        </p:nvSpPr>
        <p:spPr>
          <a:xfrm>
            <a:off x="8359375" y="-7620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1.9</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2eff35646e4_1_25"/>
          <p:cNvPicPr preferRelativeResize="0"/>
          <p:nvPr/>
        </p:nvPicPr>
        <p:blipFill>
          <a:blip r:embed="rId3">
            <a:alphaModFix/>
          </a:blip>
          <a:stretch>
            <a:fillRect/>
          </a:stretch>
        </p:blipFill>
        <p:spPr>
          <a:xfrm>
            <a:off x="152400" y="152400"/>
            <a:ext cx="8839200" cy="4173154"/>
          </a:xfrm>
          <a:prstGeom prst="rect">
            <a:avLst/>
          </a:prstGeom>
          <a:noFill/>
          <a:ln>
            <a:noFill/>
          </a:ln>
        </p:spPr>
      </p:pic>
      <p:sp>
        <p:nvSpPr>
          <p:cNvPr id="241" name="Google Shape;241;g2eff35646e4_1_25"/>
          <p:cNvSpPr txBox="1"/>
          <p:nvPr/>
        </p:nvSpPr>
        <p:spPr>
          <a:xfrm>
            <a:off x="190500" y="4210050"/>
            <a:ext cx="8801100" cy="21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dk1"/>
                </a:solidFill>
                <a:latin typeface="Times New Roman"/>
                <a:ea typeface="Times New Roman"/>
                <a:cs typeface="Times New Roman"/>
                <a:sym typeface="Times New Roman"/>
              </a:rPr>
              <a:t>I used time series to </a:t>
            </a:r>
            <a:r>
              <a:rPr lang="en-US" sz="2600">
                <a:solidFill>
                  <a:schemeClr val="dk1"/>
                </a:solidFill>
                <a:latin typeface="Times New Roman"/>
                <a:ea typeface="Times New Roman"/>
                <a:cs typeface="Times New Roman"/>
                <a:sym typeface="Times New Roman"/>
              </a:rPr>
              <a:t>forecast</a:t>
            </a:r>
            <a:r>
              <a:rPr lang="en-US" sz="2600">
                <a:solidFill>
                  <a:schemeClr val="dk1"/>
                </a:solidFill>
                <a:latin typeface="Times New Roman"/>
                <a:ea typeface="Times New Roman"/>
                <a:cs typeface="Times New Roman"/>
                <a:sym typeface="Times New Roman"/>
              </a:rPr>
              <a:t> future sales. The red shaded area is the sales from Nov, 2023 to oct, 2025 (24months) </a:t>
            </a:r>
            <a:r>
              <a:rPr lang="en-US" sz="2600">
                <a:solidFill>
                  <a:schemeClr val="dk1"/>
                </a:solidFill>
                <a:latin typeface="Times New Roman"/>
                <a:ea typeface="Times New Roman"/>
                <a:cs typeface="Times New Roman"/>
                <a:sym typeface="Times New Roman"/>
              </a:rPr>
              <a:t>forecast</a:t>
            </a:r>
            <a:r>
              <a:rPr lang="en-US" sz="2600">
                <a:solidFill>
                  <a:schemeClr val="dk1"/>
                </a:solidFill>
                <a:latin typeface="Times New Roman"/>
                <a:ea typeface="Times New Roman"/>
                <a:cs typeface="Times New Roman"/>
                <a:sym typeface="Times New Roman"/>
              </a:rPr>
              <a:t> ,from the trend line we can see that there’s no upward or downward trend ,neither is there seasonality. There’s chance for potential growth if we focused more on region with higher sales and add more promotion to attract customers.</a:t>
            </a:r>
            <a:endParaRPr sz="2600">
              <a:solidFill>
                <a:schemeClr val="dk1"/>
              </a:solidFill>
              <a:latin typeface="Times New Roman"/>
              <a:ea typeface="Times New Roman"/>
              <a:cs typeface="Times New Roman"/>
              <a:sym typeface="Times New Roman"/>
            </a:endParaRPr>
          </a:p>
        </p:txBody>
      </p:sp>
      <p:sp>
        <p:nvSpPr>
          <p:cNvPr id="242" name="Google Shape;242;g2eff35646e4_1_25"/>
          <p:cNvSpPr txBox="1"/>
          <p:nvPr/>
        </p:nvSpPr>
        <p:spPr>
          <a:xfrm>
            <a:off x="8587975" y="-7620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2.</a:t>
            </a:r>
            <a:r>
              <a:rPr lang="en-US" sz="1700">
                <a:solidFill>
                  <a:schemeClr val="dk1"/>
                </a:solidFill>
                <a:latin typeface="Times New Roman"/>
                <a:ea typeface="Times New Roman"/>
                <a:cs typeface="Times New Roman"/>
                <a:sym typeface="Times New Roman"/>
              </a:rPr>
              <a:t>0</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g2f02b6f4974_0_0"/>
          <p:cNvPicPr preferRelativeResize="0"/>
          <p:nvPr/>
        </p:nvPicPr>
        <p:blipFill>
          <a:blip r:embed="rId3">
            <a:alphaModFix/>
          </a:blip>
          <a:stretch>
            <a:fillRect/>
          </a:stretch>
        </p:blipFill>
        <p:spPr>
          <a:xfrm>
            <a:off x="152400" y="152400"/>
            <a:ext cx="8839202" cy="6491300"/>
          </a:xfrm>
          <a:prstGeom prst="rect">
            <a:avLst/>
          </a:prstGeom>
          <a:noFill/>
          <a:ln>
            <a:noFill/>
          </a:ln>
        </p:spPr>
      </p:pic>
      <p:sp>
        <p:nvSpPr>
          <p:cNvPr id="249" name="Google Shape;249;g2f02b6f4974_0_0"/>
          <p:cNvSpPr txBox="1"/>
          <p:nvPr/>
        </p:nvSpPr>
        <p:spPr>
          <a:xfrm>
            <a:off x="8435575" y="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2</a:t>
            </a:r>
            <a:r>
              <a:rPr lang="en-US" sz="1700">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2f02b6f4974_0_7"/>
          <p:cNvSpPr txBox="1"/>
          <p:nvPr>
            <p:ph idx="1" type="body"/>
          </p:nvPr>
        </p:nvSpPr>
        <p:spPr>
          <a:xfrm>
            <a:off x="189325" y="135750"/>
            <a:ext cx="8686800" cy="45261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Font typeface="Times New Roman"/>
              <a:buChar char="•"/>
            </a:pPr>
            <a:r>
              <a:rPr lang="en-US">
                <a:latin typeface="Times New Roman"/>
                <a:ea typeface="Times New Roman"/>
                <a:cs typeface="Times New Roman"/>
                <a:sym typeface="Times New Roman"/>
              </a:rPr>
              <a:t>There’s a gross profit of 97% - 99% across all products in their regions asides discontinued products.</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title"/>
          </p:nvPr>
        </p:nvSpPr>
        <p:spPr>
          <a:xfrm>
            <a:off x="533400" y="304800"/>
            <a:ext cx="8229600" cy="60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3800" u="none">
                <a:solidFill>
                  <a:schemeClr val="dk2"/>
                </a:solidFill>
                <a:latin typeface="Times New Roman"/>
                <a:ea typeface="Times New Roman"/>
                <a:cs typeface="Times New Roman"/>
                <a:sym typeface="Times New Roman"/>
              </a:rPr>
              <a:t>CONCLUSION </a:t>
            </a:r>
            <a:endParaRPr sz="3800"/>
          </a:p>
        </p:txBody>
      </p:sp>
      <p:sp>
        <p:nvSpPr>
          <p:cNvPr id="261" name="Google Shape;261;p21"/>
          <p:cNvSpPr txBox="1"/>
          <p:nvPr/>
        </p:nvSpPr>
        <p:spPr>
          <a:xfrm>
            <a:off x="160725" y="941775"/>
            <a:ext cx="8786700" cy="5340000"/>
          </a:xfrm>
          <a:prstGeom prst="rect">
            <a:avLst/>
          </a:prstGeom>
          <a:noFill/>
          <a:ln>
            <a:noFill/>
          </a:ln>
        </p:spPr>
        <p:txBody>
          <a:bodyPr anchorCtr="0" anchor="t" bIns="91425" lIns="91425" spcFirstLastPara="1" rIns="91425" wrap="square" tIns="91425">
            <a:noAutofit/>
          </a:bodyPr>
          <a:lstStyle/>
          <a:p>
            <a:pPr indent="-431800" lvl="0" marL="45720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We need feedbacks from the customers to know the steps and what to work on.</a:t>
            </a:r>
            <a:endParaRPr sz="3200">
              <a:solidFill>
                <a:schemeClr val="dk1"/>
              </a:solidFill>
              <a:latin typeface="Times New Roman"/>
              <a:ea typeface="Times New Roman"/>
              <a:cs typeface="Times New Roman"/>
              <a:sym typeface="Times New Roman"/>
            </a:endParaRPr>
          </a:p>
          <a:p>
            <a:pPr indent="-431800" lvl="0" marL="45720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We add a comment section where customers can relay complaints or reasons to understand why </a:t>
            </a:r>
            <a:r>
              <a:rPr lang="en-US" sz="3200">
                <a:solidFill>
                  <a:schemeClr val="dk1"/>
                </a:solidFill>
                <a:latin typeface="Times New Roman"/>
                <a:ea typeface="Times New Roman"/>
                <a:cs typeface="Times New Roman"/>
                <a:sym typeface="Times New Roman"/>
              </a:rPr>
              <a:t>certain</a:t>
            </a:r>
            <a:r>
              <a:rPr lang="en-US" sz="3200">
                <a:solidFill>
                  <a:schemeClr val="dk1"/>
                </a:solidFill>
                <a:latin typeface="Times New Roman"/>
                <a:ea typeface="Times New Roman"/>
                <a:cs typeface="Times New Roman"/>
                <a:sym typeface="Times New Roman"/>
              </a:rPr>
              <a:t> products aren’t performing well in regions.</a:t>
            </a:r>
            <a:endParaRPr sz="3200">
              <a:solidFill>
                <a:schemeClr val="dk1"/>
              </a:solidFill>
              <a:latin typeface="Times New Roman"/>
              <a:ea typeface="Times New Roman"/>
              <a:cs typeface="Times New Roman"/>
              <a:sym typeface="Times New Roman"/>
            </a:endParaRPr>
          </a:p>
          <a:p>
            <a:pPr indent="-431800" lvl="0" marL="45720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We need understand our customers more to find  seasons when products can thrive.</a:t>
            </a:r>
            <a:endParaRPr sz="3200">
              <a:solidFill>
                <a:schemeClr val="dk1"/>
              </a:solidFill>
              <a:latin typeface="Times New Roman"/>
              <a:ea typeface="Times New Roman"/>
              <a:cs typeface="Times New Roman"/>
              <a:sym typeface="Times New Roman"/>
            </a:endParaRPr>
          </a:p>
          <a:p>
            <a:pPr indent="-431800" lvl="0" marL="45720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We need to also work more on promotion like </a:t>
            </a:r>
            <a:r>
              <a:rPr lang="en-US" sz="3200">
                <a:solidFill>
                  <a:schemeClr val="dk1"/>
                </a:solidFill>
                <a:latin typeface="Times New Roman"/>
                <a:ea typeface="Times New Roman"/>
                <a:cs typeface="Times New Roman"/>
                <a:sym typeface="Times New Roman"/>
              </a:rPr>
              <a:t>advertisement</a:t>
            </a:r>
            <a:r>
              <a:rPr lang="en-US" sz="3200">
                <a:solidFill>
                  <a:schemeClr val="dk1"/>
                </a:solidFill>
                <a:latin typeface="Times New Roman"/>
                <a:ea typeface="Times New Roman"/>
                <a:cs typeface="Times New Roman"/>
                <a:sym typeface="Times New Roman"/>
              </a:rPr>
              <a:t>, discounts, promos, etc.</a:t>
            </a:r>
            <a:endParaRPr sz="3200">
              <a:solidFill>
                <a:schemeClr val="dk1"/>
              </a:solidFill>
              <a:latin typeface="Times New Roman"/>
              <a:ea typeface="Times New Roman"/>
              <a:cs typeface="Times New Roman"/>
              <a:sym typeface="Times New Roman"/>
            </a:endParaRPr>
          </a:p>
          <a:p>
            <a:pPr indent="-431800" lvl="0" marL="457200" rtl="0" algn="l">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Better record keeping for more better </a:t>
            </a:r>
            <a:r>
              <a:rPr lang="en-US" sz="3200">
                <a:solidFill>
                  <a:schemeClr val="dk1"/>
                </a:solidFill>
                <a:latin typeface="Times New Roman"/>
                <a:ea typeface="Times New Roman"/>
                <a:cs typeface="Times New Roman"/>
                <a:sym typeface="Times New Roman"/>
              </a:rPr>
              <a:t>analysis</a:t>
            </a:r>
            <a:r>
              <a:rPr lang="en-US" sz="3200">
                <a:solidFill>
                  <a:schemeClr val="dk1"/>
                </a:solidFill>
                <a:latin typeface="Times New Roman"/>
                <a:ea typeface="Times New Roman"/>
                <a:cs typeface="Times New Roman"/>
                <a:sym typeface="Times New Roman"/>
              </a:rPr>
              <a:t>.</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idx="1" type="body"/>
          </p:nvPr>
        </p:nvSpPr>
        <p:spPr>
          <a:xfrm>
            <a:off x="457200" y="457200"/>
            <a:ext cx="8229600" cy="495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Times New Roman"/>
              <a:buNone/>
            </a:pPr>
            <a:r>
              <a:rPr b="0" i="0" lang="en-US" sz="4700" u="none">
                <a:solidFill>
                  <a:schemeClr val="dk1"/>
                </a:solidFill>
                <a:latin typeface="Times New Roman"/>
                <a:ea typeface="Times New Roman"/>
                <a:cs typeface="Times New Roman"/>
                <a:sym typeface="Times New Roman"/>
              </a:rPr>
              <a:t>		</a:t>
            </a:r>
            <a:endParaRPr sz="3500"/>
          </a:p>
          <a:p>
            <a:pPr indent="0" lvl="0" marL="0" marR="0" rtl="0" algn="l">
              <a:lnSpc>
                <a:spcPct val="100000"/>
              </a:lnSpc>
              <a:spcBef>
                <a:spcPts val="880"/>
              </a:spcBef>
              <a:spcAft>
                <a:spcPts val="0"/>
              </a:spcAft>
              <a:buClr>
                <a:schemeClr val="dk1"/>
              </a:buClr>
              <a:buSzPts val="4400"/>
              <a:buFont typeface="Times New Roman"/>
              <a:buNone/>
            </a:pPr>
            <a:r>
              <a:rPr b="0" i="0" lang="en-US" sz="4700" u="none">
                <a:solidFill>
                  <a:schemeClr val="dk1"/>
                </a:solidFill>
                <a:latin typeface="Times New Roman"/>
                <a:ea typeface="Times New Roman"/>
                <a:cs typeface="Times New Roman"/>
                <a:sym typeface="Times New Roman"/>
              </a:rPr>
              <a:t>		</a:t>
            </a:r>
            <a:endParaRPr sz="3500"/>
          </a:p>
          <a:p>
            <a:pPr indent="0" lvl="0" marL="0" marR="0" rtl="0" algn="l">
              <a:lnSpc>
                <a:spcPct val="100000"/>
              </a:lnSpc>
              <a:spcBef>
                <a:spcPts val="880"/>
              </a:spcBef>
              <a:spcAft>
                <a:spcPts val="0"/>
              </a:spcAft>
              <a:buClr>
                <a:schemeClr val="dk1"/>
              </a:buClr>
              <a:buSzPts val="4400"/>
              <a:buFont typeface="Times New Roman"/>
              <a:buNone/>
            </a:pPr>
            <a:r>
              <a:rPr b="0" i="0" lang="en-US" sz="4700" u="none">
                <a:solidFill>
                  <a:schemeClr val="dk1"/>
                </a:solidFill>
                <a:latin typeface="Times New Roman"/>
                <a:ea typeface="Times New Roman"/>
                <a:cs typeface="Times New Roman"/>
                <a:sym typeface="Times New Roman"/>
              </a:rPr>
              <a:t>	</a:t>
            </a:r>
            <a:endParaRPr b="0" i="0" sz="4700" u="none">
              <a:solidFill>
                <a:schemeClr val="dk1"/>
              </a:solidFill>
              <a:latin typeface="Times New Roman"/>
              <a:ea typeface="Times New Roman"/>
              <a:cs typeface="Times New Roman"/>
              <a:sym typeface="Times New Roman"/>
            </a:endParaRPr>
          </a:p>
          <a:p>
            <a:pPr indent="0" lvl="0" marL="0" marR="0" rtl="0" algn="l">
              <a:lnSpc>
                <a:spcPct val="100000"/>
              </a:lnSpc>
              <a:spcBef>
                <a:spcPts val="880"/>
              </a:spcBef>
              <a:spcAft>
                <a:spcPts val="0"/>
              </a:spcAft>
              <a:buClr>
                <a:schemeClr val="dk1"/>
              </a:buClr>
              <a:buSzPts val="4400"/>
              <a:buFont typeface="Times New Roman"/>
              <a:buNone/>
            </a:pPr>
            <a:r>
              <a:rPr b="0" i="0" lang="en-US" sz="4700" u="none">
                <a:solidFill>
                  <a:schemeClr val="dk1"/>
                </a:solidFill>
                <a:latin typeface="Times New Roman"/>
                <a:ea typeface="Times New Roman"/>
                <a:cs typeface="Times New Roman"/>
                <a:sym typeface="Times New Roman"/>
              </a:rPr>
              <a:t>			THANK YOU</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781050" y="171450"/>
            <a:ext cx="7905900" cy="1333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1" lang="en-US" sz="3600">
                <a:latin typeface="Times New Roman"/>
                <a:ea typeface="Times New Roman"/>
                <a:cs typeface="Times New Roman"/>
                <a:sym typeface="Times New Roman"/>
              </a:rPr>
              <a:t>METHODOLOGY AND STEPS TAKEN FOR DATA EXPLORATION AND ANALYSIS</a:t>
            </a:r>
            <a:endParaRPr sz="3600">
              <a:latin typeface="Times New Roman"/>
              <a:ea typeface="Times New Roman"/>
              <a:cs typeface="Times New Roman"/>
              <a:sym typeface="Times New Roman"/>
            </a:endParaRPr>
          </a:p>
        </p:txBody>
      </p:sp>
      <p:sp>
        <p:nvSpPr>
          <p:cNvPr id="108" name="Google Shape;108;p3"/>
          <p:cNvSpPr txBox="1"/>
          <p:nvPr>
            <p:ph idx="1" type="body"/>
          </p:nvPr>
        </p:nvSpPr>
        <p:spPr>
          <a:xfrm>
            <a:off x="171450" y="1733550"/>
            <a:ext cx="8782200" cy="4743600"/>
          </a:xfrm>
          <a:prstGeom prst="rect">
            <a:avLst/>
          </a:prstGeom>
          <a:noFill/>
          <a:ln>
            <a:noFill/>
          </a:ln>
        </p:spPr>
        <p:txBody>
          <a:bodyPr anchorCtr="0" anchor="t" bIns="45700" lIns="91425" spcFirstLastPara="1" rIns="91425" wrap="square" tIns="45700">
            <a:noAutofit/>
          </a:bodyPr>
          <a:lstStyle/>
          <a:p>
            <a:pPr indent="0" lvl="0" marL="0" rtl="0" algn="just">
              <a:lnSpc>
                <a:spcPct val="110000"/>
              </a:lnSpc>
              <a:spcBef>
                <a:spcPts val="0"/>
              </a:spcBef>
              <a:spcAft>
                <a:spcPts val="0"/>
              </a:spcAft>
              <a:buClr>
                <a:schemeClr val="dk1"/>
              </a:buClr>
              <a:buSzPts val="3200"/>
              <a:buFont typeface="Times New Roman"/>
              <a:buNone/>
            </a:pPr>
            <a:r>
              <a:rPr lang="en-US">
                <a:latin typeface="Times New Roman"/>
                <a:ea typeface="Times New Roman"/>
                <a:cs typeface="Times New Roman"/>
                <a:sym typeface="Times New Roman"/>
              </a:rPr>
              <a:t>The approaches used for this analysis are Python, SQL and PowerBI, and they’re explained below;</a:t>
            </a:r>
            <a:endParaRPr>
              <a:latin typeface="Times New Roman"/>
              <a:ea typeface="Times New Roman"/>
              <a:cs typeface="Times New Roman"/>
              <a:sym typeface="Times New Roman"/>
            </a:endParaRPr>
          </a:p>
          <a:p>
            <a:pPr indent="-431800" lvl="0" marL="457200" rtl="0" algn="just">
              <a:lnSpc>
                <a:spcPct val="110000"/>
              </a:lnSpc>
              <a:spcBef>
                <a:spcPts val="0"/>
              </a:spcBef>
              <a:spcAft>
                <a:spcPts val="0"/>
              </a:spcAft>
              <a:buSzPts val="3200"/>
              <a:buFont typeface="Times New Roman"/>
              <a:buChar char="●"/>
            </a:pPr>
            <a:r>
              <a:rPr lang="en-US" u="sng">
                <a:latin typeface="Times New Roman"/>
                <a:ea typeface="Times New Roman"/>
                <a:cs typeface="Times New Roman"/>
                <a:sym typeface="Times New Roman"/>
              </a:rPr>
              <a:t>SQL:</a:t>
            </a:r>
            <a:r>
              <a:rPr lang="en-US">
                <a:latin typeface="Times New Roman"/>
                <a:ea typeface="Times New Roman"/>
                <a:cs typeface="Times New Roman"/>
                <a:sym typeface="Times New Roman"/>
              </a:rPr>
              <a:t> For data manipulation,extracting tables and cleaning data. </a:t>
            </a:r>
            <a:endParaRPr>
              <a:latin typeface="Times New Roman"/>
              <a:ea typeface="Times New Roman"/>
              <a:cs typeface="Times New Roman"/>
              <a:sym typeface="Times New Roman"/>
            </a:endParaRPr>
          </a:p>
          <a:p>
            <a:pPr indent="-431800" lvl="0" marL="457200" rtl="0" algn="just">
              <a:lnSpc>
                <a:spcPct val="110000"/>
              </a:lnSpc>
              <a:spcBef>
                <a:spcPts val="0"/>
              </a:spcBef>
              <a:spcAft>
                <a:spcPts val="0"/>
              </a:spcAft>
              <a:buSzPts val="3200"/>
              <a:buFont typeface="Times New Roman"/>
              <a:buChar char="●"/>
            </a:pPr>
            <a:r>
              <a:rPr lang="en-US" u="sng">
                <a:latin typeface="Times New Roman"/>
                <a:ea typeface="Times New Roman"/>
                <a:cs typeface="Times New Roman"/>
                <a:sym typeface="Times New Roman"/>
              </a:rPr>
              <a:t>Python(Google colab):</a:t>
            </a:r>
            <a:r>
              <a:rPr lang="en-US">
                <a:latin typeface="Times New Roman"/>
                <a:ea typeface="Times New Roman"/>
                <a:cs typeface="Times New Roman"/>
                <a:sym typeface="Times New Roman"/>
              </a:rPr>
              <a:t> For data cleaning, data visualization(using matplotlib and seaborn) and data analytics.</a:t>
            </a:r>
            <a:endParaRPr>
              <a:latin typeface="Times New Roman"/>
              <a:ea typeface="Times New Roman"/>
              <a:cs typeface="Times New Roman"/>
              <a:sym typeface="Times New Roman"/>
            </a:endParaRPr>
          </a:p>
          <a:p>
            <a:pPr indent="-431800" lvl="0" marL="457200" rtl="0" algn="just">
              <a:lnSpc>
                <a:spcPct val="110000"/>
              </a:lnSpc>
              <a:spcBef>
                <a:spcPts val="0"/>
              </a:spcBef>
              <a:spcAft>
                <a:spcPts val="0"/>
              </a:spcAft>
              <a:buSzPts val="3200"/>
              <a:buFont typeface="Times New Roman"/>
              <a:buChar char="●"/>
            </a:pPr>
            <a:r>
              <a:rPr lang="en-US" u="sng">
                <a:latin typeface="Times New Roman"/>
                <a:ea typeface="Times New Roman"/>
                <a:cs typeface="Times New Roman"/>
                <a:sym typeface="Times New Roman"/>
              </a:rPr>
              <a:t>PowerBI</a:t>
            </a:r>
            <a:r>
              <a:rPr lang="en-US">
                <a:latin typeface="Times New Roman"/>
                <a:ea typeface="Times New Roman"/>
                <a:cs typeface="Times New Roman"/>
                <a:sym typeface="Times New Roman"/>
              </a:rPr>
              <a:t>: For data cleaning and data visualization.</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0"/>
            <a:ext cx="82296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1" i="0" lang="en-US" sz="3600" u="none">
                <a:solidFill>
                  <a:schemeClr val="dk2"/>
                </a:solidFill>
                <a:latin typeface="Times New Roman"/>
                <a:ea typeface="Times New Roman"/>
                <a:cs typeface="Times New Roman"/>
                <a:sym typeface="Times New Roman"/>
              </a:rPr>
              <a:t> OBJECTIVES OF THE STUDY</a:t>
            </a:r>
            <a:r>
              <a:rPr b="1" i="0" lang="en-US" sz="3600" u="none">
                <a:solidFill>
                  <a:schemeClr val="dk2"/>
                </a:solidFill>
                <a:latin typeface="Arial"/>
                <a:ea typeface="Arial"/>
                <a:cs typeface="Arial"/>
                <a:sym typeface="Arial"/>
              </a:rPr>
              <a:t> </a:t>
            </a:r>
            <a:endParaRPr sz="3600"/>
          </a:p>
        </p:txBody>
      </p:sp>
      <p:sp>
        <p:nvSpPr>
          <p:cNvPr id="114" name="Google Shape;114;p4"/>
          <p:cNvSpPr txBox="1"/>
          <p:nvPr>
            <p:ph idx="1" type="body"/>
          </p:nvPr>
        </p:nvSpPr>
        <p:spPr>
          <a:xfrm>
            <a:off x="457200" y="1066800"/>
            <a:ext cx="8229600" cy="5886600"/>
          </a:xfrm>
          <a:prstGeom prst="rect">
            <a:avLst/>
          </a:prstGeom>
          <a:noFill/>
          <a:ln>
            <a:noFill/>
          </a:ln>
        </p:spPr>
        <p:txBody>
          <a:bodyPr anchorCtr="0" anchor="t" bIns="45700" lIns="91425" spcFirstLastPara="1" rIns="91425" wrap="square" tIns="45700">
            <a:noAutofit/>
          </a:bodyPr>
          <a:lstStyle/>
          <a:p>
            <a:pPr indent="-431800" lvl="0" marL="342900" rtl="0" algn="l">
              <a:lnSpc>
                <a:spcPct val="115000"/>
              </a:lnSpc>
              <a:spcBef>
                <a:spcPts val="0"/>
              </a:spcBef>
              <a:spcAft>
                <a:spcPts val="0"/>
              </a:spcAft>
              <a:buSzPts val="3200"/>
              <a:buFont typeface="Times New Roman"/>
              <a:buChar char="⮚"/>
            </a:pPr>
            <a:r>
              <a:rPr lang="en-US">
                <a:latin typeface="Times New Roman"/>
                <a:ea typeface="Times New Roman"/>
                <a:cs typeface="Times New Roman"/>
                <a:sym typeface="Times New Roman"/>
              </a:rPr>
              <a:t>Top Customers by Sales: Identify customers generating the highest sales and analyze their order patterns and preferences.</a:t>
            </a:r>
            <a:endParaRPr>
              <a:latin typeface="Times New Roman"/>
              <a:ea typeface="Times New Roman"/>
              <a:cs typeface="Times New Roman"/>
              <a:sym typeface="Times New Roman"/>
            </a:endParaRPr>
          </a:p>
          <a:p>
            <a:pPr indent="-431800" lvl="0" marL="342900" rtl="0" algn="l">
              <a:lnSpc>
                <a:spcPct val="115000"/>
              </a:lnSpc>
              <a:spcBef>
                <a:spcPts val="1000"/>
              </a:spcBef>
              <a:spcAft>
                <a:spcPts val="0"/>
              </a:spcAft>
              <a:buSzPts val="3200"/>
              <a:buFont typeface="Times New Roman"/>
              <a:buChar char="⮚"/>
            </a:pPr>
            <a:r>
              <a:rPr lang="en-US">
                <a:latin typeface="Times New Roman"/>
                <a:ea typeface="Times New Roman"/>
                <a:cs typeface="Times New Roman"/>
                <a:sym typeface="Times New Roman"/>
              </a:rPr>
              <a:t>Product Performance: Analyze the performance of different products, including sales trends, profitability, and seasonal effects.</a:t>
            </a:r>
            <a:endParaRPr>
              <a:latin typeface="Times New Roman"/>
              <a:ea typeface="Times New Roman"/>
              <a:cs typeface="Times New Roman"/>
              <a:sym typeface="Times New Roman"/>
            </a:endParaRPr>
          </a:p>
          <a:p>
            <a:pPr indent="-431800" lvl="0" marL="342900" rtl="0" algn="l">
              <a:lnSpc>
                <a:spcPct val="115000"/>
              </a:lnSpc>
              <a:spcBef>
                <a:spcPts val="1000"/>
              </a:spcBef>
              <a:spcAft>
                <a:spcPts val="0"/>
              </a:spcAft>
              <a:buSzPts val="3200"/>
              <a:buFont typeface="Times New Roman"/>
              <a:buChar char="⮚"/>
            </a:pPr>
            <a:r>
              <a:rPr lang="en-US">
                <a:latin typeface="Times New Roman"/>
                <a:ea typeface="Times New Roman"/>
                <a:cs typeface="Times New Roman"/>
                <a:sym typeface="Times New Roman"/>
              </a:rPr>
              <a:t>Order Trends: Evaluate order trends over time, including the impact of promotions and external events.</a:t>
            </a:r>
            <a:endParaRPr>
              <a:latin typeface="Times New Roman"/>
              <a:ea typeface="Times New Roman"/>
              <a:cs typeface="Times New Roman"/>
              <a:sym typeface="Times New Roman"/>
            </a:endParaRPr>
          </a:p>
          <a:p>
            <a:pPr indent="0" lvl="0" marL="342900" rtl="0" algn="l">
              <a:lnSpc>
                <a:spcPct val="150000"/>
              </a:lnSpc>
              <a:spcBef>
                <a:spcPts val="1000"/>
              </a:spcBef>
              <a:spcAft>
                <a:spcPts val="1000"/>
              </a:spcAft>
              <a:buNone/>
            </a:pPr>
            <a:r>
              <a:t/>
            </a:r>
            <a:endParaRPr sz="3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idx="1" type="body"/>
          </p:nvPr>
        </p:nvSpPr>
        <p:spPr>
          <a:xfrm>
            <a:off x="457200" y="0"/>
            <a:ext cx="8458200" cy="6324600"/>
          </a:xfrm>
          <a:prstGeom prst="rect">
            <a:avLst/>
          </a:prstGeom>
          <a:noFill/>
          <a:ln>
            <a:noFill/>
          </a:ln>
        </p:spPr>
        <p:txBody>
          <a:bodyPr anchorCtr="0" anchor="t" bIns="45700" lIns="91425" spcFirstLastPara="1" rIns="91425" wrap="square" tIns="45700">
            <a:noAutofit/>
          </a:bodyPr>
          <a:lstStyle/>
          <a:p>
            <a:pPr indent="-425450" lvl="0" marL="342900" rtl="0" algn="l">
              <a:lnSpc>
                <a:spcPct val="115000"/>
              </a:lnSpc>
              <a:spcBef>
                <a:spcPts val="0"/>
              </a:spcBef>
              <a:spcAft>
                <a:spcPts val="0"/>
              </a:spcAft>
              <a:buSzPts val="3100"/>
              <a:buFont typeface="Times New Roman"/>
              <a:buChar char="⮚"/>
            </a:pPr>
            <a:r>
              <a:rPr lang="en-US" sz="3100">
                <a:latin typeface="Times New Roman"/>
                <a:ea typeface="Times New Roman"/>
                <a:cs typeface="Times New Roman"/>
                <a:sym typeface="Times New Roman"/>
              </a:rPr>
              <a:t>Supplier Analysis: Assess the performance and reliability of suppliers based on delivery times, product quality, and order fulfillment rates.</a:t>
            </a:r>
            <a:endParaRPr sz="3100">
              <a:latin typeface="Times New Roman"/>
              <a:ea typeface="Times New Roman"/>
              <a:cs typeface="Times New Roman"/>
              <a:sym typeface="Times New Roman"/>
            </a:endParaRPr>
          </a:p>
          <a:p>
            <a:pPr indent="-425450" lvl="0" marL="342900" rtl="0" algn="l">
              <a:lnSpc>
                <a:spcPct val="150000"/>
              </a:lnSpc>
              <a:spcBef>
                <a:spcPts val="1000"/>
              </a:spcBef>
              <a:spcAft>
                <a:spcPts val="0"/>
              </a:spcAft>
              <a:buSzPts val="3100"/>
              <a:buFont typeface="Times New Roman"/>
              <a:buChar char="⮚"/>
            </a:pPr>
            <a:r>
              <a:rPr lang="en-US" sz="3100">
                <a:latin typeface="Times New Roman"/>
                <a:ea typeface="Times New Roman"/>
                <a:cs typeface="Times New Roman"/>
                <a:sym typeface="Times New Roman"/>
              </a:rPr>
              <a:t>Sales Forecasting: Use time series analysis to forecast future sales and identify potential growth opportunities.</a:t>
            </a:r>
            <a:endParaRPr sz="3100">
              <a:latin typeface="Times New Roman"/>
              <a:ea typeface="Times New Roman"/>
              <a:cs typeface="Times New Roman"/>
              <a:sym typeface="Times New Roman"/>
            </a:endParaRPr>
          </a:p>
          <a:p>
            <a:pPr indent="-425450" lvl="0" marL="342900" rtl="0" algn="l">
              <a:lnSpc>
                <a:spcPct val="150000"/>
              </a:lnSpc>
              <a:spcBef>
                <a:spcPts val="1000"/>
              </a:spcBef>
              <a:spcAft>
                <a:spcPts val="0"/>
              </a:spcAft>
              <a:buSzPts val="3100"/>
              <a:buFont typeface="Times New Roman"/>
              <a:buChar char="⮚"/>
            </a:pPr>
            <a:r>
              <a:rPr lang="en-US" sz="3100">
                <a:latin typeface="Times New Roman"/>
                <a:ea typeface="Times New Roman"/>
                <a:cs typeface="Times New Roman"/>
                <a:sym typeface="Times New Roman"/>
              </a:rPr>
              <a:t>Profitability Analysis: Analyze the profitability of different product lines and customer segments, and provide recommendations for improving margins.</a:t>
            </a:r>
            <a:endParaRPr sz="3100">
              <a:latin typeface="Times New Roman"/>
              <a:ea typeface="Times New Roman"/>
              <a:cs typeface="Times New Roman"/>
              <a:sym typeface="Times New Roman"/>
            </a:endParaRPr>
          </a:p>
          <a:p>
            <a:pPr indent="-342900" lvl="0" marL="342900" rtl="0" algn="just">
              <a:lnSpc>
                <a:spcPct val="130000"/>
              </a:lnSpc>
              <a:spcBef>
                <a:spcPts val="1000"/>
              </a:spcBef>
              <a:spcAft>
                <a:spcPts val="0"/>
              </a:spcAft>
              <a:buClr>
                <a:schemeClr val="dk1"/>
              </a:buClr>
              <a:buSzPts val="2800"/>
              <a:buFont typeface="Times New Roman"/>
              <a:buNone/>
            </a:pPr>
            <a:r>
              <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76200"/>
            <a:ext cx="8229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1" i="0" lang="en-US" sz="3600" u="none">
                <a:solidFill>
                  <a:schemeClr val="dk2"/>
                </a:solidFill>
                <a:latin typeface="Times New Roman"/>
                <a:ea typeface="Times New Roman"/>
                <a:cs typeface="Times New Roman"/>
                <a:sym typeface="Times New Roman"/>
              </a:rPr>
              <a:t>DATA ANALYSIS</a:t>
            </a:r>
            <a:endParaRPr sz="3600"/>
          </a:p>
        </p:txBody>
      </p:sp>
      <p:sp>
        <p:nvSpPr>
          <p:cNvPr id="125" name="Google Shape;125;p7"/>
          <p:cNvSpPr txBox="1"/>
          <p:nvPr>
            <p:ph idx="1" type="body"/>
          </p:nvPr>
        </p:nvSpPr>
        <p:spPr>
          <a:xfrm>
            <a:off x="381000" y="552450"/>
            <a:ext cx="8229600" cy="58482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480"/>
              </a:spcBef>
              <a:spcAft>
                <a:spcPts val="0"/>
              </a:spcAft>
              <a:buClr>
                <a:schemeClr val="dk1"/>
              </a:buClr>
              <a:buSzPts val="2400"/>
              <a:buFont typeface="Times New Roman"/>
              <a:buNone/>
            </a:pPr>
            <a:r>
              <a:rPr lang="en-US" u="sng">
                <a:latin typeface="Times New Roman"/>
                <a:ea typeface="Times New Roman"/>
                <a:cs typeface="Times New Roman"/>
                <a:sym typeface="Times New Roman"/>
              </a:rPr>
              <a:t>Top customers by sales</a:t>
            </a:r>
            <a:endParaRPr u="sng">
              <a:latin typeface="Times New Roman"/>
              <a:ea typeface="Times New Roman"/>
              <a:cs typeface="Times New Roman"/>
              <a:sym typeface="Times New Roman"/>
            </a:endParaRPr>
          </a:p>
          <a:p>
            <a:pPr indent="0" lvl="0" marL="0" rtl="0" algn="just">
              <a:lnSpc>
                <a:spcPct val="90000"/>
              </a:lnSpc>
              <a:spcBef>
                <a:spcPts val="480"/>
              </a:spcBef>
              <a:spcAft>
                <a:spcPts val="0"/>
              </a:spcAft>
              <a:buClr>
                <a:schemeClr val="dk1"/>
              </a:buClr>
              <a:buSzPts val="2400"/>
              <a:buFont typeface="Times New Roman"/>
              <a:buNone/>
            </a:pPr>
            <a:r>
              <a:t/>
            </a:r>
            <a:endParaRPr/>
          </a:p>
        </p:txBody>
      </p:sp>
      <p:pic>
        <p:nvPicPr>
          <p:cNvPr id="126" name="Google Shape;126;p7"/>
          <p:cNvPicPr preferRelativeResize="0"/>
          <p:nvPr/>
        </p:nvPicPr>
        <p:blipFill>
          <a:blip r:embed="rId3">
            <a:alphaModFix/>
          </a:blip>
          <a:stretch>
            <a:fillRect/>
          </a:stretch>
        </p:blipFill>
        <p:spPr>
          <a:xfrm>
            <a:off x="309575" y="1085850"/>
            <a:ext cx="8377225" cy="5581650"/>
          </a:xfrm>
          <a:prstGeom prst="rect">
            <a:avLst/>
          </a:prstGeom>
          <a:noFill/>
          <a:ln>
            <a:noFill/>
          </a:ln>
        </p:spPr>
      </p:pic>
      <p:sp>
        <p:nvSpPr>
          <p:cNvPr id="127" name="Google Shape;127;p7"/>
          <p:cNvSpPr txBox="1"/>
          <p:nvPr/>
        </p:nvSpPr>
        <p:spPr>
          <a:xfrm>
            <a:off x="8054575" y="7620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1.0</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nvSpPr>
        <p:spPr>
          <a:xfrm>
            <a:off x="914400" y="628650"/>
            <a:ext cx="8267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endParaRPr>
          </a:p>
        </p:txBody>
      </p:sp>
      <p:sp>
        <p:nvSpPr>
          <p:cNvPr id="133" name="Google Shape;133;p8"/>
          <p:cNvSpPr txBox="1"/>
          <p:nvPr/>
        </p:nvSpPr>
        <p:spPr>
          <a:xfrm>
            <a:off x="495300" y="247650"/>
            <a:ext cx="8267700" cy="6019800"/>
          </a:xfrm>
          <a:prstGeom prst="rect">
            <a:avLst/>
          </a:prstGeom>
          <a:noFill/>
          <a:ln>
            <a:noFill/>
          </a:ln>
        </p:spPr>
        <p:txBody>
          <a:bodyPr anchorCtr="0" anchor="t" bIns="91425" lIns="91425" spcFirstLastPara="1" rIns="91425" wrap="square" tIns="91425">
            <a:noAutofit/>
          </a:bodyPr>
          <a:lstStyle/>
          <a:p>
            <a:pPr indent="-431800" lvl="0" marL="457200" rtl="0" algn="l">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Customer sales by region shows that region with the highest sales are South Americans and second highest are the North Americans as seen in the visualization (fig1.0) .</a:t>
            </a:r>
            <a:endParaRPr sz="32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3200">
              <a:solidFill>
                <a:schemeClr val="dk1"/>
              </a:solidFill>
              <a:latin typeface="Times New Roman"/>
              <a:ea typeface="Times New Roman"/>
              <a:cs typeface="Times New Roman"/>
              <a:sym typeface="Times New Roman"/>
            </a:endParaRPr>
          </a:p>
          <a:p>
            <a:pPr indent="-431800" lvl="0" marL="457200" rtl="0" algn="l">
              <a:lnSpc>
                <a:spcPct val="100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It is seen in the visual (fig1.1) below that customers in the western europe region prefer to order through ships 1,2 and 3 as they have the highest orders in these ships ,followed by the south americans.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9"/>
          <p:cNvPicPr preferRelativeResize="0"/>
          <p:nvPr/>
        </p:nvPicPr>
        <p:blipFill>
          <a:blip r:embed="rId3">
            <a:alphaModFix/>
          </a:blip>
          <a:stretch>
            <a:fillRect/>
          </a:stretch>
        </p:blipFill>
        <p:spPr>
          <a:xfrm>
            <a:off x="152400" y="152400"/>
            <a:ext cx="8801100" cy="6597325"/>
          </a:xfrm>
          <a:prstGeom prst="rect">
            <a:avLst/>
          </a:prstGeom>
          <a:noFill/>
          <a:ln>
            <a:noFill/>
          </a:ln>
        </p:spPr>
      </p:pic>
      <p:sp>
        <p:nvSpPr>
          <p:cNvPr id="139" name="Google Shape;139;p9"/>
          <p:cNvSpPr txBox="1"/>
          <p:nvPr/>
        </p:nvSpPr>
        <p:spPr>
          <a:xfrm>
            <a:off x="152400" y="6201975"/>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1.1</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idx="1" type="body"/>
          </p:nvPr>
        </p:nvSpPr>
        <p:spPr>
          <a:xfrm>
            <a:off x="190500" y="114300"/>
            <a:ext cx="8744100" cy="6477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480"/>
              </a:spcBef>
              <a:spcAft>
                <a:spcPts val="0"/>
              </a:spcAft>
              <a:buClr>
                <a:schemeClr val="dk1"/>
              </a:buClr>
              <a:buSzPts val="2400"/>
              <a:buFont typeface="Times New Roman"/>
              <a:buNone/>
            </a:pPr>
            <a:r>
              <a:rPr lang="en-US" u="sng">
                <a:latin typeface="Times New Roman"/>
                <a:ea typeface="Times New Roman"/>
                <a:cs typeface="Times New Roman"/>
                <a:sym typeface="Times New Roman"/>
              </a:rPr>
              <a:t>Product Performance</a:t>
            </a:r>
            <a:endParaRPr>
              <a:latin typeface="Times New Roman"/>
              <a:ea typeface="Times New Roman"/>
              <a:cs typeface="Times New Roman"/>
              <a:sym typeface="Times New Roman"/>
            </a:endParaRPr>
          </a:p>
        </p:txBody>
      </p:sp>
      <p:graphicFrame>
        <p:nvGraphicFramePr>
          <p:cNvPr id="145" name="Google Shape;145;p10"/>
          <p:cNvGraphicFramePr/>
          <p:nvPr/>
        </p:nvGraphicFramePr>
        <p:xfrm>
          <a:off x="1676400" y="4114800"/>
          <a:ext cx="6400800" cy="1752600"/>
        </p:xfrm>
        <a:graphic>
          <a:graphicData uri="http://schemas.openxmlformats.org/presentationml/2006/ole">
            <mc:AlternateContent>
              <mc:Choice Requires="v">
                <p:oleObj r:id="rId4" imgH="1752600" imgW="6400800" progId="PowerPoint.Slide.8" spid="_x0000_s1">
                  <p:embed/>
                </p:oleObj>
              </mc:Choice>
              <mc:Fallback>
                <p:oleObj r:id="rId5" imgH="1752600" imgW="6400800" progId="PowerPoint.Slide.8">
                  <p:embed/>
                  <p:pic>
                    <p:nvPicPr>
                      <p:cNvPr id="145" name="Google Shape;145;p10"/>
                      <p:cNvPicPr preferRelativeResize="0"/>
                      <p:nvPr/>
                    </p:nvPicPr>
                    <p:blipFill rotWithShape="1">
                      <a:blip r:embed="rId6">
                        <a:alphaModFix/>
                      </a:blip>
                      <a:srcRect b="0" l="0" r="0" t="0"/>
                      <a:stretch/>
                    </p:blipFill>
                    <p:spPr>
                      <a:xfrm>
                        <a:off x="1676400" y="4114800"/>
                        <a:ext cx="6400800" cy="1752600"/>
                      </a:xfrm>
                      <a:prstGeom prst="rect">
                        <a:avLst/>
                      </a:prstGeom>
                      <a:noFill/>
                      <a:ln>
                        <a:noFill/>
                      </a:ln>
                    </p:spPr>
                  </p:pic>
                </p:oleObj>
              </mc:Fallback>
            </mc:AlternateContent>
          </a:graphicData>
        </a:graphic>
      </p:graphicFrame>
      <p:pic>
        <p:nvPicPr>
          <p:cNvPr id="146" name="Google Shape;146;p10"/>
          <p:cNvPicPr preferRelativeResize="0"/>
          <p:nvPr/>
        </p:nvPicPr>
        <p:blipFill>
          <a:blip r:embed="rId7">
            <a:alphaModFix/>
          </a:blip>
          <a:stretch>
            <a:fillRect/>
          </a:stretch>
        </p:blipFill>
        <p:spPr>
          <a:xfrm>
            <a:off x="190500" y="723900"/>
            <a:ext cx="8858251" cy="6019800"/>
          </a:xfrm>
          <a:prstGeom prst="rect">
            <a:avLst/>
          </a:prstGeom>
          <a:noFill/>
          <a:ln>
            <a:noFill/>
          </a:ln>
        </p:spPr>
      </p:pic>
      <p:sp>
        <p:nvSpPr>
          <p:cNvPr id="147" name="Google Shape;147;p10"/>
          <p:cNvSpPr txBox="1"/>
          <p:nvPr/>
        </p:nvSpPr>
        <p:spPr>
          <a:xfrm>
            <a:off x="8302500" y="114300"/>
            <a:ext cx="63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Times New Roman"/>
                <a:ea typeface="Times New Roman"/>
                <a:cs typeface="Times New Roman"/>
                <a:sym typeface="Times New Roman"/>
              </a:rPr>
              <a:t>1.2</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2014-05-02T18:31:19Z</dcterms:created>
  <dc:creator>user</dc:creator>
</cp:coreProperties>
</file>