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61" r:id="rId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2"/>
    <a:srgbClr val="0081E2"/>
    <a:srgbClr val="0083E6"/>
    <a:srgbClr val="0077D0"/>
    <a:srgbClr val="0069B8"/>
    <a:srgbClr val="0066FF"/>
    <a:srgbClr val="0065B0"/>
    <a:srgbClr val="FDF0E7"/>
    <a:srgbClr val="FDF1E9"/>
    <a:srgbClr val="EFF5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14" d="100"/>
          <a:sy n="114" d="100"/>
        </p:scale>
        <p:origin x="36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080BC607-E415-4F8B-B9E0-BF914CD3690E}" type="datetimeFigureOut">
              <a:rPr lang="ru-RU" smtClean="0"/>
              <a:t>23.10.2021</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26EF493A-D03B-42EE-85C3-167A29F807F0}" type="slidenum">
              <a:rPr lang="ru-RU" smtClean="0"/>
              <a:t>‹#›</a:t>
            </a:fld>
            <a:endParaRPr lang="ru-RU" dirty="0"/>
          </a:p>
        </p:txBody>
      </p:sp>
    </p:spTree>
    <p:extLst>
      <p:ext uri="{BB962C8B-B14F-4D97-AF65-F5344CB8AC3E}">
        <p14:creationId xmlns:p14="http://schemas.microsoft.com/office/powerpoint/2010/main" val="822346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080BC607-E415-4F8B-B9E0-BF914CD3690E}" type="datetimeFigureOut">
              <a:rPr lang="ru-RU" smtClean="0"/>
              <a:t>23.10.2021</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26EF493A-D03B-42EE-85C3-167A29F807F0}" type="slidenum">
              <a:rPr lang="ru-RU" smtClean="0"/>
              <a:t>‹#›</a:t>
            </a:fld>
            <a:endParaRPr lang="ru-RU" dirty="0"/>
          </a:p>
        </p:txBody>
      </p:sp>
    </p:spTree>
    <p:extLst>
      <p:ext uri="{BB962C8B-B14F-4D97-AF65-F5344CB8AC3E}">
        <p14:creationId xmlns:p14="http://schemas.microsoft.com/office/powerpoint/2010/main" val="3855698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080BC607-E415-4F8B-B9E0-BF914CD3690E}" type="datetimeFigureOut">
              <a:rPr lang="ru-RU" smtClean="0"/>
              <a:t>23.10.2021</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26EF493A-D03B-42EE-85C3-167A29F807F0}" type="slidenum">
              <a:rPr lang="ru-RU" smtClean="0"/>
              <a:t>‹#›</a:t>
            </a:fld>
            <a:endParaRPr lang="ru-RU" dirty="0"/>
          </a:p>
        </p:txBody>
      </p:sp>
    </p:spTree>
    <p:extLst>
      <p:ext uri="{BB962C8B-B14F-4D97-AF65-F5344CB8AC3E}">
        <p14:creationId xmlns:p14="http://schemas.microsoft.com/office/powerpoint/2010/main" val="4184217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080BC607-E415-4F8B-B9E0-BF914CD3690E}" type="datetimeFigureOut">
              <a:rPr lang="ru-RU" smtClean="0"/>
              <a:t>23.10.2021</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26EF493A-D03B-42EE-85C3-167A29F807F0}" type="slidenum">
              <a:rPr lang="ru-RU" smtClean="0"/>
              <a:t>‹#›</a:t>
            </a:fld>
            <a:endParaRPr lang="ru-RU" dirty="0"/>
          </a:p>
        </p:txBody>
      </p:sp>
    </p:spTree>
    <p:extLst>
      <p:ext uri="{BB962C8B-B14F-4D97-AF65-F5344CB8AC3E}">
        <p14:creationId xmlns:p14="http://schemas.microsoft.com/office/powerpoint/2010/main" val="2643614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080BC607-E415-4F8B-B9E0-BF914CD3690E}" type="datetimeFigureOut">
              <a:rPr lang="ru-RU" smtClean="0"/>
              <a:t>23.10.2021</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26EF493A-D03B-42EE-85C3-167A29F807F0}" type="slidenum">
              <a:rPr lang="ru-RU" smtClean="0"/>
              <a:t>‹#›</a:t>
            </a:fld>
            <a:endParaRPr lang="ru-RU" dirty="0"/>
          </a:p>
        </p:txBody>
      </p:sp>
    </p:spTree>
    <p:extLst>
      <p:ext uri="{BB962C8B-B14F-4D97-AF65-F5344CB8AC3E}">
        <p14:creationId xmlns:p14="http://schemas.microsoft.com/office/powerpoint/2010/main" val="3787670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080BC607-E415-4F8B-B9E0-BF914CD3690E}" type="datetimeFigureOut">
              <a:rPr lang="ru-RU" smtClean="0"/>
              <a:t>23.10.2021</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26EF493A-D03B-42EE-85C3-167A29F807F0}" type="slidenum">
              <a:rPr lang="ru-RU" smtClean="0"/>
              <a:t>‹#›</a:t>
            </a:fld>
            <a:endParaRPr lang="ru-RU" dirty="0"/>
          </a:p>
        </p:txBody>
      </p:sp>
    </p:spTree>
    <p:extLst>
      <p:ext uri="{BB962C8B-B14F-4D97-AF65-F5344CB8AC3E}">
        <p14:creationId xmlns:p14="http://schemas.microsoft.com/office/powerpoint/2010/main" val="320049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080BC607-E415-4F8B-B9E0-BF914CD3690E}" type="datetimeFigureOut">
              <a:rPr lang="ru-RU" smtClean="0"/>
              <a:t>23.10.2021</a:t>
            </a:fld>
            <a:endParaRPr lang="ru-RU" dirty="0"/>
          </a:p>
        </p:txBody>
      </p:sp>
      <p:sp>
        <p:nvSpPr>
          <p:cNvPr id="8" name="Нижний колонтитул 7"/>
          <p:cNvSpPr>
            <a:spLocks noGrp="1"/>
          </p:cNvSpPr>
          <p:nvPr>
            <p:ph type="ftr" sz="quarter" idx="11"/>
          </p:nvPr>
        </p:nvSpPr>
        <p:spPr/>
        <p:txBody>
          <a:bodyPr/>
          <a:lstStyle/>
          <a:p>
            <a:endParaRPr lang="ru-RU" dirty="0"/>
          </a:p>
        </p:txBody>
      </p:sp>
      <p:sp>
        <p:nvSpPr>
          <p:cNvPr id="9" name="Номер слайда 8"/>
          <p:cNvSpPr>
            <a:spLocks noGrp="1"/>
          </p:cNvSpPr>
          <p:nvPr>
            <p:ph type="sldNum" sz="quarter" idx="12"/>
          </p:nvPr>
        </p:nvSpPr>
        <p:spPr/>
        <p:txBody>
          <a:bodyPr/>
          <a:lstStyle/>
          <a:p>
            <a:fld id="{26EF493A-D03B-42EE-85C3-167A29F807F0}" type="slidenum">
              <a:rPr lang="ru-RU" smtClean="0"/>
              <a:t>‹#›</a:t>
            </a:fld>
            <a:endParaRPr lang="ru-RU" dirty="0"/>
          </a:p>
        </p:txBody>
      </p:sp>
    </p:spTree>
    <p:extLst>
      <p:ext uri="{BB962C8B-B14F-4D97-AF65-F5344CB8AC3E}">
        <p14:creationId xmlns:p14="http://schemas.microsoft.com/office/powerpoint/2010/main" val="2821702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080BC607-E415-4F8B-B9E0-BF914CD3690E}" type="datetimeFigureOut">
              <a:rPr lang="ru-RU" smtClean="0"/>
              <a:t>23.10.2021</a:t>
            </a:fld>
            <a:endParaRPr lang="ru-RU" dirty="0"/>
          </a:p>
        </p:txBody>
      </p:sp>
      <p:sp>
        <p:nvSpPr>
          <p:cNvPr id="4" name="Нижний колонтитул 3"/>
          <p:cNvSpPr>
            <a:spLocks noGrp="1"/>
          </p:cNvSpPr>
          <p:nvPr>
            <p:ph type="ftr" sz="quarter" idx="11"/>
          </p:nvPr>
        </p:nvSpPr>
        <p:spPr/>
        <p:txBody>
          <a:bodyPr/>
          <a:lstStyle/>
          <a:p>
            <a:endParaRPr lang="ru-RU" dirty="0"/>
          </a:p>
        </p:txBody>
      </p:sp>
      <p:sp>
        <p:nvSpPr>
          <p:cNvPr id="5" name="Номер слайда 4"/>
          <p:cNvSpPr>
            <a:spLocks noGrp="1"/>
          </p:cNvSpPr>
          <p:nvPr>
            <p:ph type="sldNum" sz="quarter" idx="12"/>
          </p:nvPr>
        </p:nvSpPr>
        <p:spPr/>
        <p:txBody>
          <a:bodyPr/>
          <a:lstStyle/>
          <a:p>
            <a:fld id="{26EF493A-D03B-42EE-85C3-167A29F807F0}" type="slidenum">
              <a:rPr lang="ru-RU" smtClean="0"/>
              <a:t>‹#›</a:t>
            </a:fld>
            <a:endParaRPr lang="ru-RU" dirty="0"/>
          </a:p>
        </p:txBody>
      </p:sp>
    </p:spTree>
    <p:extLst>
      <p:ext uri="{BB962C8B-B14F-4D97-AF65-F5344CB8AC3E}">
        <p14:creationId xmlns:p14="http://schemas.microsoft.com/office/powerpoint/2010/main" val="2069163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080BC607-E415-4F8B-B9E0-BF914CD3690E}" type="datetimeFigureOut">
              <a:rPr lang="ru-RU" smtClean="0"/>
              <a:t>23.10.2021</a:t>
            </a:fld>
            <a:endParaRPr lang="ru-RU" dirty="0"/>
          </a:p>
        </p:txBody>
      </p:sp>
      <p:sp>
        <p:nvSpPr>
          <p:cNvPr id="3" name="Нижний колонтитул 2"/>
          <p:cNvSpPr>
            <a:spLocks noGrp="1"/>
          </p:cNvSpPr>
          <p:nvPr>
            <p:ph type="ftr" sz="quarter" idx="11"/>
          </p:nvPr>
        </p:nvSpPr>
        <p:spPr/>
        <p:txBody>
          <a:bodyPr/>
          <a:lstStyle/>
          <a:p>
            <a:endParaRPr lang="ru-RU" dirty="0"/>
          </a:p>
        </p:txBody>
      </p:sp>
      <p:sp>
        <p:nvSpPr>
          <p:cNvPr id="4" name="Номер слайда 3"/>
          <p:cNvSpPr>
            <a:spLocks noGrp="1"/>
          </p:cNvSpPr>
          <p:nvPr>
            <p:ph type="sldNum" sz="quarter" idx="12"/>
          </p:nvPr>
        </p:nvSpPr>
        <p:spPr/>
        <p:txBody>
          <a:bodyPr/>
          <a:lstStyle/>
          <a:p>
            <a:fld id="{26EF493A-D03B-42EE-85C3-167A29F807F0}" type="slidenum">
              <a:rPr lang="ru-RU" smtClean="0"/>
              <a:t>‹#›</a:t>
            </a:fld>
            <a:endParaRPr lang="ru-RU" dirty="0"/>
          </a:p>
        </p:txBody>
      </p:sp>
    </p:spTree>
    <p:extLst>
      <p:ext uri="{BB962C8B-B14F-4D97-AF65-F5344CB8AC3E}">
        <p14:creationId xmlns:p14="http://schemas.microsoft.com/office/powerpoint/2010/main" val="218649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080BC607-E415-4F8B-B9E0-BF914CD3690E}" type="datetimeFigureOut">
              <a:rPr lang="ru-RU" smtClean="0"/>
              <a:t>23.10.2021</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26EF493A-D03B-42EE-85C3-167A29F807F0}" type="slidenum">
              <a:rPr lang="ru-RU" smtClean="0"/>
              <a:t>‹#›</a:t>
            </a:fld>
            <a:endParaRPr lang="ru-RU" dirty="0"/>
          </a:p>
        </p:txBody>
      </p:sp>
    </p:spTree>
    <p:extLst>
      <p:ext uri="{BB962C8B-B14F-4D97-AF65-F5344CB8AC3E}">
        <p14:creationId xmlns:p14="http://schemas.microsoft.com/office/powerpoint/2010/main" val="1793827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080BC607-E415-4F8B-B9E0-BF914CD3690E}" type="datetimeFigureOut">
              <a:rPr lang="ru-RU" smtClean="0"/>
              <a:t>23.10.2021</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26EF493A-D03B-42EE-85C3-167A29F807F0}" type="slidenum">
              <a:rPr lang="ru-RU" smtClean="0"/>
              <a:t>‹#›</a:t>
            </a:fld>
            <a:endParaRPr lang="ru-RU" dirty="0"/>
          </a:p>
        </p:txBody>
      </p:sp>
    </p:spTree>
    <p:extLst>
      <p:ext uri="{BB962C8B-B14F-4D97-AF65-F5344CB8AC3E}">
        <p14:creationId xmlns:p14="http://schemas.microsoft.com/office/powerpoint/2010/main" val="3811474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Mod val="60000"/>
                <a:lumOff val="40000"/>
              </a:schemeClr>
            </a:gs>
            <a:gs pos="54000">
              <a:schemeClr val="bg1"/>
            </a:gs>
            <a:gs pos="100000">
              <a:schemeClr val="accent1">
                <a:lumMod val="40000"/>
                <a:lumOff val="60000"/>
              </a:schemeClr>
            </a:gs>
          </a:gsLst>
          <a:lin ang="4200000" scaled="0"/>
          <a:tileRect/>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0BC607-E415-4F8B-B9E0-BF914CD3690E}" type="datetimeFigureOut">
              <a:rPr lang="ru-RU" smtClean="0"/>
              <a:t>23.10.2021</a:t>
            </a:fld>
            <a:endParaRPr lang="ru-RU" dirty="0"/>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EF493A-D03B-42EE-85C3-167A29F807F0}" type="slidenum">
              <a:rPr lang="ru-RU" smtClean="0"/>
              <a:t>‹#›</a:t>
            </a:fld>
            <a:endParaRPr lang="ru-RU" dirty="0"/>
          </a:p>
        </p:txBody>
      </p:sp>
    </p:spTree>
    <p:extLst>
      <p:ext uri="{BB962C8B-B14F-4D97-AF65-F5344CB8AC3E}">
        <p14:creationId xmlns:p14="http://schemas.microsoft.com/office/powerpoint/2010/main" val="3298377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58608" y="2860530"/>
            <a:ext cx="9747659" cy="1571804"/>
          </a:xfrm>
        </p:spPr>
        <p:txBody>
          <a:bodyPr>
            <a:normAutofit fontScale="90000"/>
          </a:bodyPr>
          <a:lstStyle/>
          <a:p>
            <a:pPr algn="l"/>
            <a:r>
              <a:rPr lang="ru-RU" sz="4000" b="1" dirty="0">
                <a:solidFill>
                  <a:srgbClr val="002060"/>
                </a:solidFill>
                <a:latin typeface="+mn-lt"/>
              </a:rPr>
              <a:t>Проектирование автоматизированной системы управления дорожным движением</a:t>
            </a:r>
          </a:p>
        </p:txBody>
      </p:sp>
      <p:sp>
        <p:nvSpPr>
          <p:cNvPr id="3" name="Подзаголовок 2"/>
          <p:cNvSpPr>
            <a:spLocks noGrp="1"/>
          </p:cNvSpPr>
          <p:nvPr>
            <p:ph type="subTitle" idx="1"/>
          </p:nvPr>
        </p:nvSpPr>
        <p:spPr>
          <a:xfrm>
            <a:off x="387350" y="5803900"/>
            <a:ext cx="6927850" cy="825500"/>
          </a:xfrm>
        </p:spPr>
        <p:txBody>
          <a:bodyPr>
            <a:normAutofit lnSpcReduction="10000"/>
          </a:bodyPr>
          <a:lstStyle/>
          <a:p>
            <a:pPr algn="l"/>
            <a:r>
              <a:rPr lang="ru-RU" sz="2800" b="1" dirty="0">
                <a:solidFill>
                  <a:srgbClr val="002060"/>
                </a:solidFill>
              </a:rPr>
              <a:t>Хакатон</a:t>
            </a:r>
            <a:br>
              <a:rPr lang="ru-RU" sz="2800" dirty="0"/>
            </a:br>
            <a:r>
              <a:rPr lang="ru-RU" sz="2800" dirty="0">
                <a:solidFill>
                  <a:srgbClr val="1038FF"/>
                </a:solidFill>
              </a:rPr>
              <a:t>Транспорт и логистика</a:t>
            </a:r>
          </a:p>
        </p:txBody>
      </p:sp>
      <p:sp>
        <p:nvSpPr>
          <p:cNvPr id="9" name="AutoShape 4" descr="Цифровой прорыв — акселератор"/>
          <p:cNvSpPr>
            <a:spLocks noChangeAspect="1" noChangeArrowheads="1"/>
          </p:cNvSpPr>
          <p:nvPr/>
        </p:nvSpPr>
        <p:spPr bwMode="auto">
          <a:xfrm>
            <a:off x="6164489" y="21964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dirty="0"/>
          </a:p>
        </p:txBody>
      </p:sp>
      <p:sp>
        <p:nvSpPr>
          <p:cNvPr id="19" name="TextBox 18"/>
          <p:cNvSpPr txBox="1"/>
          <p:nvPr/>
        </p:nvSpPr>
        <p:spPr>
          <a:xfrm>
            <a:off x="7843411" y="90724"/>
            <a:ext cx="4325711" cy="492443"/>
          </a:xfrm>
          <a:prstGeom prst="rect">
            <a:avLst/>
          </a:prstGeom>
          <a:noFill/>
        </p:spPr>
        <p:txBody>
          <a:bodyPr wrap="square" rtlCol="0">
            <a:spAutoFit/>
          </a:bodyPr>
          <a:lstStyle/>
          <a:p>
            <a:pPr algn="r"/>
            <a:r>
              <a:rPr lang="ru-RU" sz="2600" b="1" dirty="0">
                <a:solidFill>
                  <a:srgbClr val="002060"/>
                </a:solidFill>
              </a:rPr>
              <a:t>Члены команды «Хиккатон»</a:t>
            </a:r>
          </a:p>
        </p:txBody>
      </p:sp>
      <p:sp>
        <p:nvSpPr>
          <p:cNvPr id="20" name="TextBox 19"/>
          <p:cNvSpPr txBox="1"/>
          <p:nvPr/>
        </p:nvSpPr>
        <p:spPr>
          <a:xfrm>
            <a:off x="9017000" y="562295"/>
            <a:ext cx="3152122" cy="1938992"/>
          </a:xfrm>
          <a:prstGeom prst="rect">
            <a:avLst/>
          </a:prstGeom>
          <a:noFill/>
        </p:spPr>
        <p:txBody>
          <a:bodyPr wrap="square" rtlCol="0">
            <a:spAutoFit/>
          </a:bodyPr>
          <a:lstStyle/>
          <a:p>
            <a:pPr algn="r"/>
            <a:r>
              <a:rPr lang="ru-RU" sz="2400" dirty="0">
                <a:solidFill>
                  <a:srgbClr val="1038FF"/>
                </a:solidFill>
              </a:rPr>
              <a:t>Курочкин Дмитрий</a:t>
            </a:r>
            <a:br>
              <a:rPr lang="ru-RU" sz="2400" dirty="0">
                <a:solidFill>
                  <a:srgbClr val="1038FF"/>
                </a:solidFill>
              </a:rPr>
            </a:br>
            <a:r>
              <a:rPr lang="ru-RU" sz="2400" dirty="0">
                <a:solidFill>
                  <a:srgbClr val="1038FF"/>
                </a:solidFill>
              </a:rPr>
              <a:t>Бровкин Артем</a:t>
            </a:r>
            <a:br>
              <a:rPr lang="ru-RU" sz="2400" dirty="0">
                <a:solidFill>
                  <a:srgbClr val="1038FF"/>
                </a:solidFill>
              </a:rPr>
            </a:br>
            <a:r>
              <a:rPr lang="ru-RU" sz="2400" dirty="0">
                <a:solidFill>
                  <a:srgbClr val="1038FF"/>
                </a:solidFill>
              </a:rPr>
              <a:t>Мнавер Анас</a:t>
            </a:r>
            <a:br>
              <a:rPr lang="ru-RU" sz="2400" dirty="0">
                <a:solidFill>
                  <a:srgbClr val="1038FF"/>
                </a:solidFill>
              </a:rPr>
            </a:br>
            <a:r>
              <a:rPr lang="ru-RU" sz="2400" dirty="0">
                <a:solidFill>
                  <a:srgbClr val="1038FF"/>
                </a:solidFill>
              </a:rPr>
              <a:t>Мельников Илья</a:t>
            </a:r>
            <a:br>
              <a:rPr lang="ru-RU" sz="2400" dirty="0">
                <a:solidFill>
                  <a:srgbClr val="1038FF"/>
                </a:solidFill>
              </a:rPr>
            </a:br>
            <a:r>
              <a:rPr lang="ru-RU" sz="2400" dirty="0">
                <a:solidFill>
                  <a:srgbClr val="1038FF"/>
                </a:solidFill>
              </a:rPr>
              <a:t>Лашко Григорий</a:t>
            </a:r>
          </a:p>
        </p:txBody>
      </p:sp>
      <p:pic>
        <p:nvPicPr>
          <p:cNvPr id="21" name="Рисунок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5200" y="5343716"/>
            <a:ext cx="2462775" cy="1387949"/>
          </a:xfrm>
          <a:prstGeom prst="rect">
            <a:avLst/>
          </a:prstGeom>
        </p:spPr>
      </p:pic>
      <p:pic>
        <p:nvPicPr>
          <p:cNvPr id="22" name="Рисунок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77975" y="5217382"/>
            <a:ext cx="2421865" cy="1640618"/>
          </a:xfrm>
          <a:prstGeom prst="rect">
            <a:avLst/>
          </a:prstGeom>
        </p:spPr>
      </p:pic>
      <p:pic>
        <p:nvPicPr>
          <p:cNvPr id="26" name="Рисунок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6279" y="-509270"/>
            <a:ext cx="8741041" cy="4916836"/>
          </a:xfrm>
          <a:prstGeom prst="rect">
            <a:avLst/>
          </a:prstGeom>
        </p:spPr>
      </p:pic>
    </p:spTree>
    <p:extLst>
      <p:ext uri="{BB962C8B-B14F-4D97-AF65-F5344CB8AC3E}">
        <p14:creationId xmlns:p14="http://schemas.microsoft.com/office/powerpoint/2010/main" val="2272055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60000"/>
                <a:lumOff val="40000"/>
              </a:schemeClr>
            </a:gs>
            <a:gs pos="34000">
              <a:schemeClr val="bg1"/>
            </a:gs>
            <a:gs pos="100000">
              <a:schemeClr val="accent1">
                <a:lumMod val="40000"/>
                <a:lumOff val="60000"/>
              </a:schemeClr>
            </a:gs>
          </a:gsLst>
          <a:lin ang="4200000" scaled="0"/>
          <a:tileRect/>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66099" y="321663"/>
            <a:ext cx="1462702" cy="672948"/>
          </a:xfrm>
          <a:solidFill>
            <a:schemeClr val="accent2">
              <a:lumMod val="20000"/>
              <a:lumOff val="80000"/>
            </a:schemeClr>
          </a:solidFill>
        </p:spPr>
        <p:txBody>
          <a:bodyPr>
            <a:normAutofit fontScale="90000"/>
          </a:bodyPr>
          <a:lstStyle/>
          <a:p>
            <a:r>
              <a:rPr lang="ru-RU" sz="5300" b="1" dirty="0">
                <a:solidFill>
                  <a:schemeClr val="accent2">
                    <a:lumMod val="75000"/>
                  </a:schemeClr>
                </a:solidFill>
              </a:rPr>
              <a:t>Кейс</a:t>
            </a:r>
            <a:endParaRPr lang="ru-RU" b="1" dirty="0">
              <a:solidFill>
                <a:schemeClr val="accent2">
                  <a:lumMod val="75000"/>
                </a:schemeClr>
              </a:solidFill>
            </a:endParaRPr>
          </a:p>
        </p:txBody>
      </p:sp>
      <p:sp>
        <p:nvSpPr>
          <p:cNvPr id="4" name="TextBox 3"/>
          <p:cNvSpPr txBox="1"/>
          <p:nvPr/>
        </p:nvSpPr>
        <p:spPr>
          <a:xfrm>
            <a:off x="366100" y="2333662"/>
            <a:ext cx="2303129" cy="666212"/>
          </a:xfrm>
          <a:prstGeom prst="rect">
            <a:avLst/>
          </a:prstGeom>
          <a:gradFill>
            <a:gsLst>
              <a:gs pos="0">
                <a:srgbClr val="EFF5FB"/>
              </a:gs>
              <a:gs pos="100000">
                <a:srgbClr val="FDF0E7"/>
              </a:gs>
            </a:gsLst>
            <a:lin ang="4200000" scaled="0"/>
          </a:gradFill>
        </p:spPr>
        <p:txBody>
          <a:bodyPr wrap="square" rtlCol="0">
            <a:spAutoFit/>
          </a:bodyPr>
          <a:lstStyle/>
          <a:p>
            <a:r>
              <a:rPr lang="ru-RU" sz="3600" dirty="0">
                <a:solidFill>
                  <a:srgbClr val="002060"/>
                </a:solidFill>
              </a:rPr>
              <a:t>Проблема</a:t>
            </a:r>
            <a:endParaRPr lang="ru-RU" sz="3400" dirty="0">
              <a:solidFill>
                <a:srgbClr val="002060"/>
              </a:solidFill>
            </a:endParaRPr>
          </a:p>
        </p:txBody>
      </p:sp>
      <p:sp>
        <p:nvSpPr>
          <p:cNvPr id="5" name="TextBox 4"/>
          <p:cNvSpPr txBox="1"/>
          <p:nvPr/>
        </p:nvSpPr>
        <p:spPr>
          <a:xfrm>
            <a:off x="2669229" y="321663"/>
            <a:ext cx="8935451" cy="1292662"/>
          </a:xfrm>
          <a:prstGeom prst="rect">
            <a:avLst/>
          </a:prstGeom>
          <a:noFill/>
        </p:spPr>
        <p:txBody>
          <a:bodyPr wrap="square" rtlCol="0">
            <a:spAutoFit/>
          </a:bodyPr>
          <a:lstStyle/>
          <a:p>
            <a:pPr algn="r"/>
            <a:r>
              <a:rPr lang="ru-RU" sz="2600" b="1" dirty="0">
                <a:solidFill>
                  <a:schemeClr val="accent2">
                    <a:lumMod val="75000"/>
                  </a:schemeClr>
                </a:solidFill>
                <a:latin typeface="+mj-lt"/>
              </a:rPr>
              <a:t>Проектирование автоматизированной системы управления дорожным движением для Центра организации дорожного движения Правительства Москвы</a:t>
            </a:r>
          </a:p>
        </p:txBody>
      </p:sp>
      <p:sp>
        <p:nvSpPr>
          <p:cNvPr id="6" name="TextBox 5"/>
          <p:cNvSpPr txBox="1"/>
          <p:nvPr/>
        </p:nvSpPr>
        <p:spPr>
          <a:xfrm>
            <a:off x="3128212" y="2333662"/>
            <a:ext cx="8935451" cy="1292662"/>
          </a:xfrm>
          <a:prstGeom prst="rect">
            <a:avLst/>
          </a:prstGeom>
          <a:noFill/>
        </p:spPr>
        <p:txBody>
          <a:bodyPr wrap="square" rtlCol="0">
            <a:spAutoFit/>
          </a:bodyPr>
          <a:lstStyle/>
          <a:p>
            <a:pPr algn="r"/>
            <a:r>
              <a:rPr lang="ru-RU" sz="2600" b="1" dirty="0">
                <a:solidFill>
                  <a:srgbClr val="002060"/>
                </a:solidFill>
                <a:latin typeface="+mj-lt"/>
              </a:rPr>
              <a:t>Комплексное развитие транспортной сферы в городе приводит к необходимости модернизации существующих алгоритмов управления транспортными потоками</a:t>
            </a:r>
          </a:p>
        </p:txBody>
      </p:sp>
      <p:pic>
        <p:nvPicPr>
          <p:cNvPr id="8" name="Рисунок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1" y="2333662"/>
            <a:ext cx="6858000" cy="6858000"/>
          </a:xfrm>
          <a:prstGeom prst="rect">
            <a:avLst/>
          </a:prstGeom>
        </p:spPr>
      </p:pic>
      <p:pic>
        <p:nvPicPr>
          <p:cNvPr id="9" name="Рисунок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3264" y="3352568"/>
            <a:ext cx="1828800" cy="1828800"/>
          </a:xfrm>
          <a:prstGeom prst="rect">
            <a:avLst/>
          </a:prstGeom>
        </p:spPr>
      </p:pic>
    </p:spTree>
    <p:extLst>
      <p:ext uri="{BB962C8B-B14F-4D97-AF65-F5344CB8AC3E}">
        <p14:creationId xmlns:p14="http://schemas.microsoft.com/office/powerpoint/2010/main" val="1571173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522900"/>
          </a:xfrm>
        </p:spPr>
        <p:txBody>
          <a:bodyPr>
            <a:normAutofit fontScale="90000"/>
          </a:bodyPr>
          <a:lstStyle/>
          <a:p>
            <a:r>
              <a:rPr lang="ru-RU" sz="3200" b="1" dirty="0">
                <a:solidFill>
                  <a:srgbClr val="002060"/>
                </a:solidFill>
              </a:rPr>
              <a:t>1. Разработка алгоритма кэширования локальной программы</a:t>
            </a:r>
          </a:p>
        </p:txBody>
      </p:sp>
      <p:sp>
        <p:nvSpPr>
          <p:cNvPr id="3" name="Объект 2"/>
          <p:cNvSpPr>
            <a:spLocks noGrp="1"/>
          </p:cNvSpPr>
          <p:nvPr>
            <p:ph idx="1"/>
          </p:nvPr>
        </p:nvSpPr>
        <p:spPr>
          <a:xfrm>
            <a:off x="108332" y="711716"/>
            <a:ext cx="12083668" cy="6146284"/>
          </a:xfrm>
        </p:spPr>
        <p:txBody>
          <a:bodyPr>
            <a:normAutofit fontScale="92500" lnSpcReduction="20000"/>
          </a:bodyPr>
          <a:lstStyle/>
          <a:p>
            <a:pPr marL="0" indent="0">
              <a:buNone/>
            </a:pPr>
            <a:r>
              <a:rPr lang="ru-RU" sz="3200" dirty="0">
                <a:solidFill>
                  <a:srgbClr val="002060"/>
                </a:solidFill>
              </a:rPr>
              <a:t>Модель решения: </a:t>
            </a:r>
          </a:p>
          <a:p>
            <a:pPr marL="514350" indent="-514350">
              <a:buAutoNum type="arabicParenR"/>
            </a:pPr>
            <a:r>
              <a:rPr lang="ru-RU" sz="3200" dirty="0">
                <a:solidFill>
                  <a:srgbClr val="002060"/>
                </a:solidFill>
              </a:rPr>
              <a:t>Выполнить запрос</a:t>
            </a:r>
          </a:p>
          <a:p>
            <a:pPr marL="514350" indent="-514350">
              <a:buAutoNum type="arabicParenR"/>
            </a:pPr>
            <a:r>
              <a:rPr lang="ru-RU" sz="3200" dirty="0">
                <a:solidFill>
                  <a:srgbClr val="002060"/>
                </a:solidFill>
              </a:rPr>
              <a:t>Определить фазу</a:t>
            </a:r>
          </a:p>
          <a:p>
            <a:pPr marL="514350" indent="-514350">
              <a:buAutoNum type="arabicParenR"/>
            </a:pPr>
            <a:r>
              <a:rPr lang="ru-RU" sz="3200" dirty="0">
                <a:solidFill>
                  <a:srgbClr val="002060"/>
                </a:solidFill>
              </a:rPr>
              <a:t>Добавить к длине фазы 1</a:t>
            </a:r>
          </a:p>
          <a:p>
            <a:pPr marL="514350" indent="-514350">
              <a:buAutoNum type="arabicParenR"/>
            </a:pPr>
            <a:r>
              <a:rPr lang="ru-RU" sz="3200" dirty="0">
                <a:solidFill>
                  <a:srgbClr val="002060"/>
                </a:solidFill>
              </a:rPr>
              <a:t>Через </a:t>
            </a:r>
            <a:r>
              <a:rPr lang="en-US" sz="3200" dirty="0" err="1">
                <a:solidFill>
                  <a:srgbClr val="002060"/>
                </a:solidFill>
              </a:rPr>
              <a:t>T_cycle</a:t>
            </a:r>
            <a:r>
              <a:rPr lang="en-US" sz="3200" dirty="0">
                <a:solidFill>
                  <a:srgbClr val="002060"/>
                </a:solidFill>
              </a:rPr>
              <a:t> </a:t>
            </a:r>
            <a:r>
              <a:rPr lang="ru-RU" sz="3200" dirty="0">
                <a:solidFill>
                  <a:srgbClr val="002060"/>
                </a:solidFill>
              </a:rPr>
              <a:t>повторений будет составлена локальная программа</a:t>
            </a:r>
          </a:p>
          <a:p>
            <a:pPr marL="514350" indent="-514350">
              <a:buAutoNum type="arabicParenR"/>
            </a:pPr>
            <a:r>
              <a:rPr lang="ru-RU" sz="3200" dirty="0">
                <a:solidFill>
                  <a:srgbClr val="002060"/>
                </a:solidFill>
              </a:rPr>
              <a:t>Программа записывается в файл </a:t>
            </a:r>
            <a:r>
              <a:rPr lang="en-US" sz="3200" dirty="0">
                <a:solidFill>
                  <a:srgbClr val="002060"/>
                </a:solidFill>
              </a:rPr>
              <a:t>log.txt </a:t>
            </a:r>
            <a:r>
              <a:rPr lang="ru-RU" sz="3200" dirty="0">
                <a:solidFill>
                  <a:srgbClr val="002060"/>
                </a:solidFill>
              </a:rPr>
              <a:t>в формате </a:t>
            </a:r>
            <a:r>
              <a:rPr lang="en-US" sz="3200" dirty="0">
                <a:solidFill>
                  <a:srgbClr val="002060"/>
                </a:solidFill>
              </a:rPr>
              <a:t>json </a:t>
            </a:r>
            <a:r>
              <a:rPr lang="ru-RU" sz="3200" dirty="0">
                <a:solidFill>
                  <a:srgbClr val="002060"/>
                </a:solidFill>
              </a:rPr>
              <a:t>в бинарном виде</a:t>
            </a:r>
            <a:br>
              <a:rPr lang="ru-RU" sz="3200" dirty="0">
                <a:solidFill>
                  <a:srgbClr val="002060"/>
                </a:solidFill>
              </a:rPr>
            </a:br>
            <a:endParaRPr lang="ru-RU" sz="3200" dirty="0">
              <a:solidFill>
                <a:srgbClr val="002060"/>
              </a:solidFill>
            </a:endParaRPr>
          </a:p>
          <a:p>
            <a:pPr marL="0" indent="0">
              <a:buNone/>
            </a:pPr>
            <a:endParaRPr lang="ru-RU" sz="3200" dirty="0">
              <a:solidFill>
                <a:srgbClr val="002060"/>
              </a:solidFill>
            </a:endParaRPr>
          </a:p>
          <a:p>
            <a:pPr marL="0" indent="0">
              <a:buNone/>
            </a:pPr>
            <a:r>
              <a:rPr lang="ru-RU" sz="3200" dirty="0">
                <a:solidFill>
                  <a:srgbClr val="002060"/>
                </a:solidFill>
              </a:rPr>
              <a:t>Особенности решения:</a:t>
            </a:r>
            <a:endParaRPr lang="ru-RU" dirty="0"/>
          </a:p>
          <a:p>
            <a:r>
              <a:rPr lang="ru-RU" dirty="0">
                <a:solidFill>
                  <a:srgbClr val="0078D2"/>
                </a:solidFill>
              </a:rPr>
              <a:t>Чтобы определить длину фаз, можно проверять изменение фазы с периодичностью (</a:t>
            </a:r>
            <a:r>
              <a:rPr lang="en-US" dirty="0" err="1">
                <a:solidFill>
                  <a:srgbClr val="0078D2"/>
                </a:solidFill>
              </a:rPr>
              <a:t>T_cycle</a:t>
            </a:r>
            <a:r>
              <a:rPr lang="en-US" dirty="0">
                <a:solidFill>
                  <a:srgbClr val="0078D2"/>
                </a:solidFill>
              </a:rPr>
              <a:t>+</a:t>
            </a:r>
            <a:r>
              <a:rPr lang="ru-RU" dirty="0">
                <a:solidFill>
                  <a:srgbClr val="0078D2"/>
                </a:solidFill>
              </a:rPr>
              <a:t>1) и добавлять к времени текущей фазы 1.</a:t>
            </a:r>
          </a:p>
          <a:p>
            <a:pPr marL="0" indent="0">
              <a:buNone/>
            </a:pPr>
            <a:endParaRPr lang="ru-RU" dirty="0">
              <a:solidFill>
                <a:srgbClr val="0078D2"/>
              </a:solidFill>
            </a:endParaRPr>
          </a:p>
          <a:p>
            <a:r>
              <a:rPr lang="ru-RU" dirty="0">
                <a:solidFill>
                  <a:srgbClr val="0078D2"/>
                </a:solidFill>
              </a:rPr>
              <a:t>Для определения уникальности текущей программы учитываем её </a:t>
            </a:r>
            <a:r>
              <a:rPr lang="en-US" dirty="0">
                <a:solidFill>
                  <a:srgbClr val="0078D2"/>
                </a:solidFill>
              </a:rPr>
              <a:t>id</a:t>
            </a:r>
            <a:r>
              <a:rPr lang="ru-RU" dirty="0">
                <a:solidFill>
                  <a:srgbClr val="0078D2"/>
                </a:solidFill>
              </a:rPr>
              <a:t>.</a:t>
            </a:r>
            <a:r>
              <a:rPr lang="en-US" dirty="0">
                <a:solidFill>
                  <a:srgbClr val="0078D2"/>
                </a:solidFill>
              </a:rPr>
              <a:t> </a:t>
            </a:r>
            <a:endParaRPr lang="ru-RU" dirty="0">
              <a:solidFill>
                <a:srgbClr val="0078D2"/>
              </a:solidFill>
            </a:endParaRPr>
          </a:p>
        </p:txBody>
      </p:sp>
      <p:cxnSp>
        <p:nvCxnSpPr>
          <p:cNvPr id="5" name="Прямая соединительная линия 4"/>
          <p:cNvCxnSpPr/>
          <p:nvPr/>
        </p:nvCxnSpPr>
        <p:spPr>
          <a:xfrm flipV="1">
            <a:off x="108332" y="517160"/>
            <a:ext cx="11975335" cy="2"/>
          </a:xfrm>
          <a:prstGeom prst="line">
            <a:avLst/>
          </a:prstGeom>
          <a:ln w="34925">
            <a:gradFill>
              <a:gsLst>
                <a:gs pos="0">
                  <a:schemeClr val="accent2">
                    <a:lumMod val="75000"/>
                  </a:schemeClr>
                </a:gs>
                <a:gs pos="100000">
                  <a:schemeClr val="accent1">
                    <a:lumMod val="75000"/>
                  </a:schemeClr>
                </a:gs>
              </a:gsLst>
              <a:lin ang="0" scaled="0"/>
            </a:gra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747533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83079"/>
            <a:ext cx="12192000" cy="522900"/>
          </a:xfrm>
        </p:spPr>
        <p:txBody>
          <a:bodyPr>
            <a:noAutofit/>
          </a:bodyPr>
          <a:lstStyle/>
          <a:p>
            <a:r>
              <a:rPr lang="ru-RU" sz="2800" b="1" dirty="0">
                <a:solidFill>
                  <a:srgbClr val="002060"/>
                </a:solidFill>
              </a:rPr>
              <a:t>2. Разработка алгоритма синхронизации переключения текущей (рабочей) и применяемой программ</a:t>
            </a:r>
            <a:endParaRPr lang="ru-RU" sz="3200" b="1" dirty="0">
              <a:solidFill>
                <a:srgbClr val="002060"/>
              </a:solidFill>
            </a:endParaRPr>
          </a:p>
        </p:txBody>
      </p:sp>
      <p:sp>
        <p:nvSpPr>
          <p:cNvPr id="3" name="Объект 2"/>
          <p:cNvSpPr>
            <a:spLocks noGrp="1"/>
          </p:cNvSpPr>
          <p:nvPr>
            <p:ph idx="1"/>
          </p:nvPr>
        </p:nvSpPr>
        <p:spPr>
          <a:xfrm>
            <a:off x="108332" y="1054198"/>
            <a:ext cx="12083668" cy="5803801"/>
          </a:xfrm>
        </p:spPr>
        <p:txBody>
          <a:bodyPr>
            <a:normAutofit fontScale="92500" lnSpcReduction="20000"/>
          </a:bodyPr>
          <a:lstStyle/>
          <a:p>
            <a:pPr marL="0" indent="0">
              <a:buNone/>
            </a:pPr>
            <a:r>
              <a:rPr lang="ru-RU" sz="3200" dirty="0">
                <a:solidFill>
                  <a:srgbClr val="002060"/>
                </a:solidFill>
              </a:rPr>
              <a:t>Модель решения:</a:t>
            </a:r>
          </a:p>
          <a:p>
            <a:pPr marL="514350" indent="-514350">
              <a:buAutoNum type="arabicParenR"/>
            </a:pPr>
            <a:r>
              <a:rPr lang="ru-RU" sz="3200" dirty="0">
                <a:solidFill>
                  <a:srgbClr val="002060"/>
                </a:solidFill>
              </a:rPr>
              <a:t>Определить конец </a:t>
            </a:r>
            <a:r>
              <a:rPr lang="en-US" sz="3200" dirty="0" err="1">
                <a:solidFill>
                  <a:srgbClr val="002060"/>
                </a:solidFill>
              </a:rPr>
              <a:t>T_osn</a:t>
            </a:r>
            <a:r>
              <a:rPr lang="ru-RU" sz="3200" dirty="0">
                <a:solidFill>
                  <a:srgbClr val="002060"/>
                </a:solidFill>
              </a:rPr>
              <a:t> текущей программы</a:t>
            </a:r>
            <a:endParaRPr lang="en-US" sz="3200" dirty="0">
              <a:solidFill>
                <a:srgbClr val="002060"/>
              </a:solidFill>
            </a:endParaRPr>
          </a:p>
          <a:p>
            <a:pPr marL="514350" indent="-514350">
              <a:buAutoNum type="arabicParenR"/>
            </a:pPr>
            <a:r>
              <a:rPr lang="ru-RU" sz="3200" dirty="0">
                <a:solidFill>
                  <a:srgbClr val="002060"/>
                </a:solidFill>
              </a:rPr>
              <a:t>Поменять программу в</a:t>
            </a:r>
            <a:r>
              <a:rPr lang="en-US" sz="3200" dirty="0">
                <a:solidFill>
                  <a:srgbClr val="002060"/>
                </a:solidFill>
              </a:rPr>
              <a:t> </a:t>
            </a:r>
            <a:r>
              <a:rPr lang="ru-RU" sz="3200" dirty="0">
                <a:solidFill>
                  <a:srgbClr val="002060"/>
                </a:solidFill>
              </a:rPr>
              <a:t>момент </a:t>
            </a:r>
            <a:r>
              <a:rPr lang="en-US" sz="3200" dirty="0" err="1">
                <a:solidFill>
                  <a:srgbClr val="002060"/>
                </a:solidFill>
              </a:rPr>
              <a:t>T_prom</a:t>
            </a:r>
            <a:endParaRPr lang="en-US" sz="3200" dirty="0">
              <a:solidFill>
                <a:srgbClr val="002060"/>
              </a:solidFill>
            </a:endParaRPr>
          </a:p>
          <a:p>
            <a:pPr marL="0" indent="0">
              <a:buNone/>
            </a:pPr>
            <a:r>
              <a:rPr lang="en-US" sz="3200" dirty="0">
                <a:solidFill>
                  <a:srgbClr val="002060"/>
                </a:solidFill>
              </a:rPr>
              <a:t>3) </a:t>
            </a:r>
            <a:r>
              <a:rPr lang="ru-RU" sz="3200" dirty="0">
                <a:solidFill>
                  <a:srgbClr val="002060"/>
                </a:solidFill>
              </a:rPr>
              <a:t> </a:t>
            </a:r>
          </a:p>
          <a:p>
            <a:pPr marL="0" indent="0">
              <a:buNone/>
            </a:pPr>
            <a:endParaRPr lang="ru-RU" sz="3200" dirty="0">
              <a:solidFill>
                <a:srgbClr val="002060"/>
              </a:solidFill>
            </a:endParaRPr>
          </a:p>
          <a:p>
            <a:pPr marL="0" indent="0">
              <a:buNone/>
            </a:pPr>
            <a:endParaRPr lang="ru-RU" sz="3200" dirty="0">
              <a:solidFill>
                <a:srgbClr val="002060"/>
              </a:solidFill>
            </a:endParaRPr>
          </a:p>
          <a:p>
            <a:pPr marL="0" indent="0">
              <a:buNone/>
            </a:pPr>
            <a:endParaRPr lang="ru-RU" sz="3200" dirty="0">
              <a:solidFill>
                <a:srgbClr val="002060"/>
              </a:solidFill>
            </a:endParaRPr>
          </a:p>
          <a:p>
            <a:pPr marL="0" indent="0">
              <a:buNone/>
            </a:pPr>
            <a:r>
              <a:rPr lang="ru-RU" sz="3200" dirty="0">
                <a:solidFill>
                  <a:srgbClr val="002060"/>
                </a:solidFill>
              </a:rPr>
              <a:t>Особенности решения:</a:t>
            </a:r>
            <a:endParaRPr lang="en-US" sz="3200" dirty="0">
              <a:solidFill>
                <a:srgbClr val="002060"/>
              </a:solidFill>
            </a:endParaRPr>
          </a:p>
          <a:p>
            <a:r>
              <a:rPr lang="en-US" sz="3200" dirty="0" err="1">
                <a:solidFill>
                  <a:srgbClr val="002060"/>
                </a:solidFill>
              </a:rPr>
              <a:t>T_osn</a:t>
            </a:r>
            <a:r>
              <a:rPr lang="en-US" sz="3200" dirty="0">
                <a:solidFill>
                  <a:srgbClr val="002060"/>
                </a:solidFill>
              </a:rPr>
              <a:t> – </a:t>
            </a:r>
            <a:r>
              <a:rPr lang="ru-RU" sz="3200" dirty="0">
                <a:solidFill>
                  <a:srgbClr val="002060"/>
                </a:solidFill>
              </a:rPr>
              <a:t>основное время фазы</a:t>
            </a:r>
          </a:p>
          <a:p>
            <a:r>
              <a:rPr lang="en-US" sz="3200" dirty="0" err="1">
                <a:solidFill>
                  <a:srgbClr val="002060"/>
                </a:solidFill>
              </a:rPr>
              <a:t>T_prom</a:t>
            </a:r>
            <a:r>
              <a:rPr lang="ru-RU" sz="3200" dirty="0">
                <a:solidFill>
                  <a:srgbClr val="002060"/>
                </a:solidFill>
              </a:rPr>
              <a:t> – время на изменение фазы</a:t>
            </a:r>
          </a:p>
          <a:p>
            <a:r>
              <a:rPr lang="ru-RU" dirty="0">
                <a:solidFill>
                  <a:srgbClr val="0078D2"/>
                </a:solidFill>
              </a:rPr>
              <a:t>Так как необходимо поменять программу на группе светофоров, мы ищем для них общее время завершения фазы, если его нет, то мы устанавливаем время фазы для всех одну, равную самому позднему времени конца фазы</a:t>
            </a:r>
          </a:p>
        </p:txBody>
      </p:sp>
      <p:cxnSp>
        <p:nvCxnSpPr>
          <p:cNvPr id="5" name="Прямая соединительная линия 4"/>
          <p:cNvCxnSpPr/>
          <p:nvPr/>
        </p:nvCxnSpPr>
        <p:spPr>
          <a:xfrm flipV="1">
            <a:off x="108332" y="880088"/>
            <a:ext cx="11975335" cy="2"/>
          </a:xfrm>
          <a:prstGeom prst="line">
            <a:avLst/>
          </a:prstGeom>
          <a:ln w="34925">
            <a:gradFill>
              <a:gsLst>
                <a:gs pos="0">
                  <a:schemeClr val="accent2">
                    <a:lumMod val="75000"/>
                  </a:schemeClr>
                </a:gs>
                <a:gs pos="100000">
                  <a:schemeClr val="accent1">
                    <a:lumMod val="75000"/>
                  </a:schemeClr>
                </a:gs>
              </a:gsLst>
              <a:lin ang="0" scaled="0"/>
            </a:gra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965072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Демонстрация</a:t>
            </a:r>
          </a:p>
        </p:txBody>
      </p:sp>
      <p:pic>
        <p:nvPicPr>
          <p:cNvPr id="6" name="Объект 5">
            <a:extLst>
              <a:ext uri="{FF2B5EF4-FFF2-40B4-BE49-F238E27FC236}">
                <a16:creationId xmlns:a16="http://schemas.microsoft.com/office/drawing/2014/main" id="{FA4C70AB-6670-4E8A-BB8C-F9458F675E28}"/>
              </a:ext>
            </a:extLst>
          </p:cNvPr>
          <p:cNvPicPr>
            <a:picLocks noGrp="1" noChangeAspect="1"/>
          </p:cNvPicPr>
          <p:nvPr>
            <p:ph idx="1"/>
          </p:nvPr>
        </p:nvPicPr>
        <p:blipFill>
          <a:blip r:embed="rId2"/>
          <a:stretch>
            <a:fillRect/>
          </a:stretch>
        </p:blipFill>
        <p:spPr>
          <a:xfrm>
            <a:off x="1017411" y="1433078"/>
            <a:ext cx="9644303" cy="5424921"/>
          </a:xfrm>
        </p:spPr>
      </p:pic>
    </p:spTree>
    <p:extLst>
      <p:ext uri="{BB962C8B-B14F-4D97-AF65-F5344CB8AC3E}">
        <p14:creationId xmlns:p14="http://schemas.microsoft.com/office/powerpoint/2010/main" val="1112301562"/>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368</TotalTime>
  <Words>228</Words>
  <Application>Microsoft Office PowerPoint</Application>
  <PresentationFormat>Широкоэкранный</PresentationFormat>
  <Paragraphs>33</Paragraphs>
  <Slides>5</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5</vt:i4>
      </vt:variant>
    </vt:vector>
  </HeadingPairs>
  <TitlesOfParts>
    <vt:vector size="9" baseType="lpstr">
      <vt:lpstr>Arial</vt:lpstr>
      <vt:lpstr>Calibri</vt:lpstr>
      <vt:lpstr>Calibri Light</vt:lpstr>
      <vt:lpstr>Тема Office</vt:lpstr>
      <vt:lpstr>Проектирование автоматизированной системы управления дорожным движением</vt:lpstr>
      <vt:lpstr>Кейс</vt:lpstr>
      <vt:lpstr>1. Разработка алгоритма кэширования локальной программы</vt:lpstr>
      <vt:lpstr>2. Разработка алгоритма синхронизации переключения текущей (рабочей) и применяемой программ</vt:lpstr>
      <vt:lpstr>Демонстрация</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Godofredo</dc:creator>
  <cp:lastModifiedBy>Дмитрий Курочкин</cp:lastModifiedBy>
  <cp:revision>21</cp:revision>
  <dcterms:created xsi:type="dcterms:W3CDTF">2021-10-22T19:35:39Z</dcterms:created>
  <dcterms:modified xsi:type="dcterms:W3CDTF">2021-10-23T14:41:56Z</dcterms:modified>
</cp:coreProperties>
</file>