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4" r:id="rId4"/>
    <p:sldId id="257" r:id="rId5"/>
    <p:sldId id="266" r:id="rId6"/>
    <p:sldId id="258" r:id="rId7"/>
    <p:sldId id="261" r:id="rId8"/>
    <p:sldId id="260" r:id="rId9"/>
    <p:sldId id="262" r:id="rId10"/>
    <p:sldId id="263"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099"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B94E17-AEA8-4BA6-A8B2-9AB1DF3D9872}" type="datetimeFigureOut">
              <a:rPr lang="en-IN" smtClean="0"/>
              <a:t>15-01-2020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283496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B94E17-AEA8-4BA6-A8B2-9AB1DF3D9872}" type="datetimeFigureOut">
              <a:rPr lang="en-IN" smtClean="0"/>
              <a:t>15-01-2020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84415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B94E17-AEA8-4BA6-A8B2-9AB1DF3D9872}" type="datetimeFigureOut">
              <a:rPr lang="en-IN" smtClean="0"/>
              <a:t>15-01-2020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132771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B94E17-AEA8-4BA6-A8B2-9AB1DF3D9872}" type="datetimeFigureOut">
              <a:rPr lang="en-IN" smtClean="0"/>
              <a:t>15-01-2020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355698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94E17-AEA8-4BA6-A8B2-9AB1DF3D9872}" type="datetimeFigureOut">
              <a:rPr lang="en-IN" smtClean="0"/>
              <a:t>15-01-2020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385467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B94E17-AEA8-4BA6-A8B2-9AB1DF3D9872}" type="datetimeFigureOut">
              <a:rPr lang="en-IN" smtClean="0"/>
              <a:t>15-01-2020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396187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B94E17-AEA8-4BA6-A8B2-9AB1DF3D9872}" type="datetimeFigureOut">
              <a:rPr lang="en-IN" smtClean="0"/>
              <a:t>15-01-2020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71753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B94E17-AEA8-4BA6-A8B2-9AB1DF3D9872}" type="datetimeFigureOut">
              <a:rPr lang="en-IN" smtClean="0"/>
              <a:t>15-01-2020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335497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94E17-AEA8-4BA6-A8B2-9AB1DF3D9872}" type="datetimeFigureOut">
              <a:rPr lang="en-IN" smtClean="0"/>
              <a:t>15-01-2020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121147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94E17-AEA8-4BA6-A8B2-9AB1DF3D9872}" type="datetimeFigureOut">
              <a:rPr lang="en-IN" smtClean="0"/>
              <a:t>15-01-2020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129819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94E17-AEA8-4BA6-A8B2-9AB1DF3D9872}" type="datetimeFigureOut">
              <a:rPr lang="en-IN" smtClean="0"/>
              <a:t>15-01-2020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ADC22-1E47-4C38-8FC9-8723693A0EC6}" type="slidenum">
              <a:rPr lang="en-IN" smtClean="0"/>
              <a:t>‹#›</a:t>
            </a:fld>
            <a:endParaRPr lang="en-IN"/>
          </a:p>
        </p:txBody>
      </p:sp>
    </p:spTree>
    <p:extLst>
      <p:ext uri="{BB962C8B-B14F-4D97-AF65-F5344CB8AC3E}">
        <p14:creationId xmlns:p14="http://schemas.microsoft.com/office/powerpoint/2010/main" val="40934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94E17-AEA8-4BA6-A8B2-9AB1DF3D9872}" type="datetimeFigureOut">
              <a:rPr lang="en-IN" smtClean="0"/>
              <a:t>15-01-2020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ADC22-1E47-4C38-8FC9-8723693A0EC6}" type="slidenum">
              <a:rPr lang="en-IN" smtClean="0"/>
              <a:t>‹#›</a:t>
            </a:fld>
            <a:endParaRPr lang="en-IN"/>
          </a:p>
        </p:txBody>
      </p:sp>
    </p:spTree>
    <p:extLst>
      <p:ext uri="{BB962C8B-B14F-4D97-AF65-F5344CB8AC3E}">
        <p14:creationId xmlns:p14="http://schemas.microsoft.com/office/powerpoint/2010/main" val="6577607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rajat-ranjan24/"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rajat5ranj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ajat5ranjan/" TargetMode="External"/><Relationship Id="rId7" Type="http://schemas.openxmlformats.org/officeDocument/2006/relationships/hyperlink" Target="https://boiling-lowlands-55895.herokuapp.com/" TargetMode="External"/><Relationship Id="rId2" Type="http://schemas.openxmlformats.org/officeDocument/2006/relationships/hyperlink" Target="https://www.linkedin.com/in/rajat-ranjan24/" TargetMode="External"/><Relationship Id="rId1" Type="http://schemas.openxmlformats.org/officeDocument/2006/relationships/slideLayout" Target="../slideLayouts/slideLayout2.xml"/><Relationship Id="rId6" Type="http://schemas.openxmlformats.org/officeDocument/2006/relationships/hyperlink" Target="http://www.hackerearth.com/@rajat5ranjan" TargetMode="External"/><Relationship Id="rId5" Type="http://schemas.openxmlformats.org/officeDocument/2006/relationships/hyperlink" Target="https://www.kaggle.com/rajatranjan/" TargetMode="External"/><Relationship Id="rId4" Type="http://schemas.openxmlformats.org/officeDocument/2006/relationships/hyperlink" Target="https://rajat5ranjan.github.i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ajatranjan/kernel28f3c5f32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9245002" cy="6885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ubtitle 2"/>
          <p:cNvSpPr>
            <a:spLocks noGrp="1"/>
          </p:cNvSpPr>
          <p:nvPr>
            <p:ph type="subTitle" idx="1"/>
          </p:nvPr>
        </p:nvSpPr>
        <p:spPr>
          <a:xfrm>
            <a:off x="5724128" y="4221088"/>
            <a:ext cx="3212382" cy="1562231"/>
          </a:xfrm>
        </p:spPr>
        <p:txBody>
          <a:bodyPr>
            <a:normAutofit fontScale="77500" lnSpcReduction="20000"/>
          </a:bodyPr>
          <a:lstStyle/>
          <a:p>
            <a:pPr algn="l"/>
            <a:r>
              <a:rPr lang="en-GB" sz="2000" b="1" dirty="0" err="1" smtClean="0">
                <a:solidFill>
                  <a:schemeClr val="tx1"/>
                </a:solidFill>
              </a:rPr>
              <a:t>Rajat</a:t>
            </a:r>
            <a:r>
              <a:rPr lang="en-GB" sz="2000" b="1" dirty="0" smtClean="0">
                <a:solidFill>
                  <a:schemeClr val="tx1"/>
                </a:solidFill>
              </a:rPr>
              <a:t> </a:t>
            </a:r>
            <a:r>
              <a:rPr lang="en-GB" sz="2000" b="1" dirty="0" err="1" smtClean="0">
                <a:solidFill>
                  <a:schemeClr val="tx1"/>
                </a:solidFill>
              </a:rPr>
              <a:t>Ranjan</a:t>
            </a:r>
            <a:endParaRPr lang="en-GB" sz="2000" b="1" dirty="0" smtClean="0">
              <a:solidFill>
                <a:schemeClr val="tx1"/>
              </a:solidFill>
            </a:endParaRPr>
          </a:p>
          <a:p>
            <a:pPr algn="l"/>
            <a:r>
              <a:rPr lang="en-GB" sz="1600" b="1" dirty="0" smtClean="0"/>
              <a:t>Infosys (</a:t>
            </a:r>
            <a:r>
              <a:rPr lang="en-GB" sz="1600" b="1" dirty="0" err="1" smtClean="0"/>
              <a:t>EdgeVerve</a:t>
            </a:r>
            <a:r>
              <a:rPr lang="en-GB" sz="1600" b="1" dirty="0" smtClean="0"/>
              <a:t> ) Melbourne AU</a:t>
            </a:r>
          </a:p>
          <a:p>
            <a:pPr algn="l"/>
            <a:r>
              <a:rPr lang="en-GB" sz="1600" b="1" dirty="0">
                <a:hlinkClick r:id="rId3"/>
              </a:rPr>
              <a:t>https://</a:t>
            </a:r>
            <a:r>
              <a:rPr lang="en-GB" sz="1600" b="1" dirty="0" smtClean="0">
                <a:hlinkClick r:id="rId3"/>
              </a:rPr>
              <a:t>www.linkedin.com/in/rajat-ranjan24/</a:t>
            </a:r>
            <a:endParaRPr lang="en-GB" sz="1600" b="1" dirty="0" smtClean="0"/>
          </a:p>
          <a:p>
            <a:pPr algn="l"/>
            <a:endParaRPr lang="en-GB" sz="1600" b="1" dirty="0"/>
          </a:p>
          <a:p>
            <a:pPr algn="l"/>
            <a:r>
              <a:rPr lang="en-IN" sz="1600" b="1" dirty="0" smtClean="0"/>
              <a:t>Contact : </a:t>
            </a:r>
            <a:r>
              <a:rPr lang="en-IN" sz="1600" b="1" dirty="0" smtClean="0">
                <a:hlinkClick r:id="rId4"/>
              </a:rPr>
              <a:t>rajat5ranjan@gmail.com</a:t>
            </a:r>
            <a:endParaRPr lang="en-IN" sz="1600" b="1" dirty="0" smtClean="0"/>
          </a:p>
          <a:p>
            <a:pPr algn="l"/>
            <a:r>
              <a:rPr lang="en-GB" sz="1600" b="1" dirty="0" smtClean="0"/>
              <a:t>Number: +61 432028099/ +91 9886043959</a:t>
            </a:r>
            <a:endParaRPr lang="en-IN" sz="1600" b="1" dirty="0" smtClean="0"/>
          </a:p>
          <a:p>
            <a:pPr algn="l"/>
            <a:endParaRPr lang="en-IN" sz="1600" b="1" dirty="0"/>
          </a:p>
        </p:txBody>
      </p:sp>
    </p:spTree>
    <p:extLst>
      <p:ext uri="{BB962C8B-B14F-4D97-AF65-F5344CB8AC3E}">
        <p14:creationId xmlns:p14="http://schemas.microsoft.com/office/powerpoint/2010/main" val="80853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err="1" smtClean="0"/>
              <a:t>Ensembling</a:t>
            </a:r>
            <a:r>
              <a:rPr lang="en-GB" sz="3200" dirty="0" smtClean="0"/>
              <a:t> Predictions</a:t>
            </a:r>
            <a:endParaRPr lang="en-IN" sz="3200" dirty="0"/>
          </a:p>
        </p:txBody>
      </p:sp>
      <p:sp>
        <p:nvSpPr>
          <p:cNvPr id="3" name="Content Placeholder 2"/>
          <p:cNvSpPr>
            <a:spLocks noGrp="1"/>
          </p:cNvSpPr>
          <p:nvPr>
            <p:ph idx="1"/>
          </p:nvPr>
        </p:nvSpPr>
        <p:spPr/>
        <p:txBody>
          <a:bodyPr>
            <a:normAutofit/>
          </a:bodyPr>
          <a:lstStyle/>
          <a:p>
            <a:r>
              <a:rPr lang="en-GB" sz="2000" b="1" dirty="0" smtClean="0"/>
              <a:t>Ranking (</a:t>
            </a:r>
            <a:r>
              <a:rPr lang="en-GB" sz="2000" b="1" dirty="0" err="1" smtClean="0"/>
              <a:t>scipy.stats.rankdata</a:t>
            </a:r>
            <a:r>
              <a:rPr lang="en-GB" sz="2000" b="1" dirty="0" smtClean="0"/>
              <a:t>)</a:t>
            </a:r>
          </a:p>
          <a:p>
            <a:r>
              <a:rPr lang="en-GB" sz="1600" dirty="0" smtClean="0"/>
              <a:t>Both the submission were used with </a:t>
            </a:r>
            <a:r>
              <a:rPr lang="en-GB" sz="1600" dirty="0" err="1" smtClean="0"/>
              <a:t>rankdata</a:t>
            </a:r>
            <a:r>
              <a:rPr lang="en-GB" sz="1600" dirty="0" smtClean="0"/>
              <a:t> to created a new submission file</a:t>
            </a:r>
          </a:p>
          <a:p>
            <a:endParaRPr lang="en-GB" sz="1600" dirty="0"/>
          </a:p>
          <a:p>
            <a:r>
              <a:rPr lang="en-GB" sz="1600" dirty="0" smtClean="0"/>
              <a:t>LB Score : 86.181</a:t>
            </a:r>
          </a:p>
          <a:p>
            <a:endParaRPr lang="en-GB" sz="2000" dirty="0" smtClean="0"/>
          </a:p>
          <a:p>
            <a:r>
              <a:rPr lang="en-GB" sz="2000" b="1" dirty="0" smtClean="0"/>
              <a:t>Things Tried that didn’t worked out</a:t>
            </a:r>
          </a:p>
          <a:p>
            <a:r>
              <a:rPr lang="en-GB" sz="1600" dirty="0" smtClean="0"/>
              <a:t>Models – </a:t>
            </a:r>
            <a:r>
              <a:rPr lang="en-GB" sz="1600" dirty="0" err="1" smtClean="0"/>
              <a:t>Catboost</a:t>
            </a:r>
            <a:r>
              <a:rPr lang="en-GB" sz="1600" dirty="0" smtClean="0"/>
              <a:t>, XGB, and other like Logistic Regression and NN</a:t>
            </a:r>
          </a:p>
          <a:p>
            <a:r>
              <a:rPr lang="en-GB" sz="1600" dirty="0" smtClean="0"/>
              <a:t>Created more features with any feature importance</a:t>
            </a:r>
          </a:p>
          <a:p>
            <a:r>
              <a:rPr lang="en-GB" sz="1600" dirty="0" smtClean="0"/>
              <a:t>EDA with different combinations of patient id with </a:t>
            </a:r>
            <a:r>
              <a:rPr lang="en-GB" sz="1600" dirty="0" err="1" smtClean="0"/>
              <a:t>patient_payments</a:t>
            </a:r>
            <a:r>
              <a:rPr lang="en-GB" sz="1600" dirty="0" smtClean="0"/>
              <a:t> </a:t>
            </a:r>
            <a:r>
              <a:rPr lang="en-GB" sz="1600" dirty="0" err="1" smtClean="0"/>
              <a:t>etc</a:t>
            </a:r>
            <a:endParaRPr lang="en-GB" sz="1600" dirty="0" smtClean="0"/>
          </a:p>
          <a:p>
            <a:r>
              <a:rPr lang="en-GB" sz="1600" dirty="0" smtClean="0"/>
              <a:t>Feature selection using LGBM feature importance.</a:t>
            </a:r>
          </a:p>
          <a:p>
            <a:endParaRPr lang="en-GB" sz="1600" dirty="0" smtClean="0"/>
          </a:p>
          <a:p>
            <a:endParaRPr lang="en-GB" sz="1600" dirty="0" smtClean="0"/>
          </a:p>
          <a:p>
            <a:endParaRPr lang="en-IN" sz="2000" dirty="0"/>
          </a:p>
        </p:txBody>
      </p:sp>
    </p:spTree>
    <p:extLst>
      <p:ext uri="{BB962C8B-B14F-4D97-AF65-F5344CB8AC3E}">
        <p14:creationId xmlns:p14="http://schemas.microsoft.com/office/powerpoint/2010/main" val="171957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Conclusion &amp; Enhancements</a:t>
            </a:r>
            <a:endParaRPr lang="en-IN" sz="3200" dirty="0"/>
          </a:p>
        </p:txBody>
      </p:sp>
      <p:sp>
        <p:nvSpPr>
          <p:cNvPr id="3" name="Content Placeholder 2"/>
          <p:cNvSpPr>
            <a:spLocks noGrp="1"/>
          </p:cNvSpPr>
          <p:nvPr>
            <p:ph idx="1"/>
          </p:nvPr>
        </p:nvSpPr>
        <p:spPr/>
        <p:txBody>
          <a:bodyPr>
            <a:normAutofit lnSpcReduction="10000"/>
          </a:bodyPr>
          <a:lstStyle/>
          <a:p>
            <a:r>
              <a:rPr lang="en-GB" sz="1800" dirty="0" err="1" smtClean="0"/>
              <a:t>Recency</a:t>
            </a:r>
            <a:r>
              <a:rPr lang="en-GB" sz="1800" dirty="0" smtClean="0"/>
              <a:t> features were much help which increased the score from 64 to 83.XX AUC directly.</a:t>
            </a:r>
          </a:p>
          <a:p>
            <a:r>
              <a:rPr lang="en-GB" sz="1800" dirty="0" smtClean="0"/>
              <a:t>Frequency and </a:t>
            </a:r>
            <a:r>
              <a:rPr lang="en-GB" sz="1800" dirty="0" err="1" smtClean="0"/>
              <a:t>NormChange</a:t>
            </a:r>
            <a:r>
              <a:rPr lang="en-GB" sz="1800" dirty="0" smtClean="0"/>
              <a:t> features didn’t worked out for me.</a:t>
            </a:r>
          </a:p>
          <a:p>
            <a:endParaRPr lang="en-GB" sz="1800" dirty="0"/>
          </a:p>
          <a:p>
            <a:endParaRPr lang="en-GB" sz="1800" dirty="0" smtClean="0"/>
          </a:p>
          <a:p>
            <a:pPr marL="0" indent="0" algn="ctr">
              <a:buNone/>
            </a:pPr>
            <a:r>
              <a:rPr lang="en-GB" sz="4000" dirty="0" smtClean="0"/>
              <a:t>Thanks</a:t>
            </a:r>
          </a:p>
          <a:p>
            <a:pPr marL="0" indent="0" algn="ctr">
              <a:buNone/>
            </a:pPr>
            <a:endParaRPr lang="en-GB" sz="4000" dirty="0"/>
          </a:p>
          <a:p>
            <a:pPr marL="0" indent="0">
              <a:buNone/>
            </a:pPr>
            <a:r>
              <a:rPr lang="en-GB" sz="1200" b="1" dirty="0" smtClean="0"/>
              <a:t>Portfolio</a:t>
            </a:r>
            <a:endParaRPr lang="en-GB" sz="1200" b="1" dirty="0" smtClean="0"/>
          </a:p>
          <a:p>
            <a:pPr marL="0" indent="0">
              <a:buNone/>
            </a:pPr>
            <a:r>
              <a:rPr lang="en-IN" sz="1200" dirty="0">
                <a:hlinkClick r:id="rId2"/>
              </a:rPr>
              <a:t>https://www.linkedin.com/in/rajat-ranjan24</a:t>
            </a:r>
            <a:r>
              <a:rPr lang="en-IN" sz="1200" dirty="0" smtClean="0">
                <a:hlinkClick r:id="rId2"/>
              </a:rPr>
              <a:t>/</a:t>
            </a:r>
            <a:r>
              <a:rPr lang="en-IN" sz="1200" dirty="0" smtClean="0"/>
              <a:t> [Linked In]</a:t>
            </a:r>
            <a:endParaRPr lang="en-GB" sz="1200" dirty="0" smtClean="0"/>
          </a:p>
          <a:p>
            <a:pPr marL="0" indent="0">
              <a:buNone/>
            </a:pPr>
            <a:r>
              <a:rPr lang="en-IN" sz="1200" dirty="0" smtClean="0">
                <a:hlinkClick r:id="rId3"/>
              </a:rPr>
              <a:t>https</a:t>
            </a:r>
            <a:r>
              <a:rPr lang="en-IN" sz="1200" dirty="0">
                <a:hlinkClick r:id="rId3"/>
              </a:rPr>
              <a:t>://github.com/rajat5ranjan</a:t>
            </a:r>
            <a:r>
              <a:rPr lang="en-IN" sz="1200" dirty="0" smtClean="0">
                <a:hlinkClick r:id="rId3"/>
              </a:rPr>
              <a:t>/</a:t>
            </a:r>
            <a:r>
              <a:rPr lang="en-IN" sz="1200" dirty="0" smtClean="0"/>
              <a:t> [</a:t>
            </a:r>
            <a:r>
              <a:rPr lang="en-IN" sz="1200" dirty="0" err="1" smtClean="0"/>
              <a:t>Github</a:t>
            </a:r>
            <a:r>
              <a:rPr lang="en-IN" sz="1200" dirty="0" smtClean="0"/>
              <a:t>]</a:t>
            </a:r>
          </a:p>
          <a:p>
            <a:pPr marL="0" indent="0">
              <a:buNone/>
            </a:pPr>
            <a:r>
              <a:rPr lang="en-IN" sz="1200" u="sng" dirty="0">
                <a:hlinkClick r:id="rId4"/>
              </a:rPr>
              <a:t>https://</a:t>
            </a:r>
            <a:r>
              <a:rPr lang="en-IN" sz="1200" u="sng" dirty="0" smtClean="0">
                <a:hlinkClick r:id="rId4"/>
              </a:rPr>
              <a:t>rajat5ranjan.github.io</a:t>
            </a:r>
            <a:r>
              <a:rPr lang="en-IN" sz="1200" u="sng" dirty="0" smtClean="0"/>
              <a:t>  [</a:t>
            </a:r>
            <a:r>
              <a:rPr lang="en-IN" sz="1200" u="sng" dirty="0" err="1" smtClean="0"/>
              <a:t>Github</a:t>
            </a:r>
            <a:r>
              <a:rPr lang="en-IN" sz="1200" u="sng" dirty="0" smtClean="0"/>
              <a:t> Website]</a:t>
            </a:r>
          </a:p>
          <a:p>
            <a:pPr marL="0" indent="0">
              <a:buNone/>
            </a:pPr>
            <a:r>
              <a:rPr lang="en-IN" sz="1200" dirty="0">
                <a:hlinkClick r:id="rId5"/>
              </a:rPr>
              <a:t>https://www.kaggle.com/rajatranjan</a:t>
            </a:r>
            <a:r>
              <a:rPr lang="en-IN" sz="1200" dirty="0" smtClean="0">
                <a:hlinkClick r:id="rId5"/>
              </a:rPr>
              <a:t>/</a:t>
            </a:r>
            <a:r>
              <a:rPr lang="en-IN" sz="1200" dirty="0" smtClean="0"/>
              <a:t> [</a:t>
            </a:r>
            <a:r>
              <a:rPr lang="en-IN" sz="1200" dirty="0" err="1" smtClean="0"/>
              <a:t>Kaggle</a:t>
            </a:r>
            <a:r>
              <a:rPr lang="en-IN" sz="1200" dirty="0"/>
              <a:t>]</a:t>
            </a:r>
            <a:endParaRPr lang="en-IN" sz="1200" dirty="0" smtClean="0"/>
          </a:p>
          <a:p>
            <a:pPr marL="0" indent="0">
              <a:buNone/>
            </a:pPr>
            <a:r>
              <a:rPr lang="en-IN" sz="1200" dirty="0" smtClean="0">
                <a:hlinkClick r:id="rId6"/>
              </a:rPr>
              <a:t>http</a:t>
            </a:r>
            <a:r>
              <a:rPr lang="en-IN" sz="1200" dirty="0">
                <a:hlinkClick r:id="rId6"/>
              </a:rPr>
              <a:t>://www.hackerearth.com/@</a:t>
            </a:r>
            <a:r>
              <a:rPr lang="en-IN" sz="1200" dirty="0" smtClean="0">
                <a:hlinkClick r:id="rId6"/>
              </a:rPr>
              <a:t>rajat5ranjan</a:t>
            </a:r>
            <a:r>
              <a:rPr lang="en-IN" sz="1200" dirty="0" smtClean="0"/>
              <a:t> [</a:t>
            </a:r>
            <a:r>
              <a:rPr lang="en-IN" sz="1200" dirty="0" err="1" smtClean="0"/>
              <a:t>Hackerearth</a:t>
            </a:r>
            <a:r>
              <a:rPr lang="en-IN" sz="1200" dirty="0" smtClean="0"/>
              <a:t>]</a:t>
            </a:r>
          </a:p>
          <a:p>
            <a:pPr marL="0" indent="0">
              <a:buNone/>
            </a:pPr>
            <a:r>
              <a:rPr lang="en-IN" sz="1200" dirty="0">
                <a:hlinkClick r:id="rId7"/>
              </a:rPr>
              <a:t>https://boiling-lowlands-55895.herokuapp.com</a:t>
            </a:r>
            <a:r>
              <a:rPr lang="en-IN" sz="1200" dirty="0" smtClean="0">
                <a:hlinkClick r:id="rId7"/>
              </a:rPr>
              <a:t>/</a:t>
            </a:r>
            <a:r>
              <a:rPr lang="en-IN" sz="1200" dirty="0" smtClean="0"/>
              <a:t> [</a:t>
            </a:r>
            <a:r>
              <a:rPr lang="en-IN" sz="1200" dirty="0" err="1" smtClean="0"/>
              <a:t>Heroku</a:t>
            </a:r>
            <a:r>
              <a:rPr lang="en-IN" sz="1200" dirty="0" smtClean="0"/>
              <a:t> Portfolio]</a:t>
            </a:r>
            <a:endParaRPr lang="en-IN" sz="1200" dirty="0"/>
          </a:p>
        </p:txBody>
      </p:sp>
    </p:spTree>
    <p:extLst>
      <p:ext uri="{BB962C8B-B14F-4D97-AF65-F5344CB8AC3E}">
        <p14:creationId xmlns:p14="http://schemas.microsoft.com/office/powerpoint/2010/main" val="115241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48" y="2330450"/>
            <a:ext cx="8229600" cy="706090"/>
          </a:xfrm>
        </p:spPr>
        <p:txBody>
          <a:bodyPr>
            <a:normAutofit/>
          </a:bodyPr>
          <a:lstStyle/>
          <a:p>
            <a:r>
              <a:rPr lang="en-GB" sz="3600" b="1" dirty="0" smtClean="0"/>
              <a:t>Problem Statement</a:t>
            </a:r>
            <a:endParaRPr lang="en-IN" sz="3600" b="1" dirty="0"/>
          </a:p>
        </p:txBody>
      </p:sp>
      <p:sp>
        <p:nvSpPr>
          <p:cNvPr id="3" name="Content Placeholder 2"/>
          <p:cNvSpPr>
            <a:spLocks noGrp="1"/>
          </p:cNvSpPr>
          <p:nvPr>
            <p:ph idx="1"/>
          </p:nvPr>
        </p:nvSpPr>
        <p:spPr>
          <a:xfrm>
            <a:off x="509447" y="3429000"/>
            <a:ext cx="8147248" cy="3312368"/>
          </a:xfrm>
        </p:spPr>
        <p:txBody>
          <a:bodyPr>
            <a:normAutofit/>
          </a:bodyPr>
          <a:lstStyle/>
          <a:p>
            <a:pPr marL="0" indent="0">
              <a:buNone/>
            </a:pPr>
            <a:r>
              <a:rPr lang="en-US" sz="1600" dirty="0" err="1"/>
              <a:t>Armanik</a:t>
            </a:r>
            <a:r>
              <a:rPr lang="en-US" sz="1600" dirty="0"/>
              <a:t>, a multinational pharmaceutical company based in Texas, USA, is one of the largest pharmaceutical companies by both market capitalization and sales. </a:t>
            </a:r>
            <a:r>
              <a:rPr lang="en-US" sz="1600" dirty="0" err="1"/>
              <a:t>Armanik</a:t>
            </a:r>
            <a:r>
              <a:rPr lang="en-US" sz="1600" dirty="0"/>
              <a:t> manufactures drugs across multiple therapy areas – Cardiovascular, Diabetes, HIV and Immunology therapy. Their innovative SGLT 2 is the market leader in diabetes therapy. Recently, the company announced that they have successfully completed a Phase 3 trial for an Anti-TNF drug in Rheumatoid Arthritis therapeutic. The company expects to get approval for its new drug in the next 6 months. Given the competition in the market, Prakash </a:t>
            </a:r>
            <a:r>
              <a:rPr lang="en-US" sz="1600" dirty="0" err="1"/>
              <a:t>Vishwanathan</a:t>
            </a:r>
            <a:r>
              <a:rPr lang="en-US" sz="1600" dirty="0"/>
              <a:t>, CEO of </a:t>
            </a:r>
            <a:r>
              <a:rPr lang="en-US" sz="1600" dirty="0" err="1"/>
              <a:t>Armanik</a:t>
            </a:r>
            <a:r>
              <a:rPr lang="en-US" sz="1600" dirty="0"/>
              <a:t>, has reached out to ZS to help identify the patient population in the U.S who are likely to switch any product in the RA market. ZS has proposed a machine learning-based approach using medical transactional data to first identify the factors that are most closely associated with the switching RA patients that will help predict patients who are likely to switch in the near term.</a:t>
            </a:r>
            <a:endParaRPr lang="en-IN" sz="1600" dirty="0"/>
          </a:p>
          <a:p>
            <a:pPr marL="0" indent="0">
              <a:buNone/>
            </a:pPr>
            <a:endParaRPr lang="en-IN" sz="16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1" y="0"/>
            <a:ext cx="9144000" cy="233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2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smtClean="0"/>
              <a:t>Objectives</a:t>
            </a:r>
            <a:endParaRPr lang="en-IN" sz="2800" b="1"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41" y="1484784"/>
            <a:ext cx="8712968" cy="4661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38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Objective 1</a:t>
            </a:r>
            <a:endParaRPr lang="en-IN" b="1"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r>
              <a:rPr lang="en-IN" sz="2800" dirty="0"/>
              <a:t>Auto feature </a:t>
            </a:r>
            <a:r>
              <a:rPr lang="en-IN" sz="2800" dirty="0" smtClean="0"/>
              <a:t>Engineering</a:t>
            </a:r>
          </a:p>
          <a:p>
            <a:endParaRPr lang="en-GB" sz="2000" dirty="0"/>
          </a:p>
          <a:p>
            <a:r>
              <a:rPr lang="en-GB" sz="2000" dirty="0" smtClean="0"/>
              <a:t>All Features are created using given </a:t>
            </a:r>
            <a:r>
              <a:rPr lang="en-GB" sz="2000" b="1" dirty="0" smtClean="0"/>
              <a:t>‘Feature_Pipeline.py</a:t>
            </a:r>
            <a:r>
              <a:rPr lang="en-GB" sz="2000" dirty="0" smtClean="0"/>
              <a:t>’ with another ‘</a:t>
            </a:r>
            <a:r>
              <a:rPr lang="en-GB" sz="2000" b="1" dirty="0" smtClean="0"/>
              <a:t>feature_generators.py</a:t>
            </a:r>
            <a:r>
              <a:rPr lang="en-GB" sz="2000" dirty="0" smtClean="0"/>
              <a:t>’ which holds the logic to create the features.</a:t>
            </a:r>
          </a:p>
          <a:p>
            <a:r>
              <a:rPr lang="en-GB" sz="2000" dirty="0" smtClean="0"/>
              <a:t>In a Machine </a:t>
            </a:r>
            <a:r>
              <a:rPr lang="en-GB" sz="2000" b="1" dirty="0" smtClean="0"/>
              <a:t>(8GB RAM, i5 7</a:t>
            </a:r>
            <a:r>
              <a:rPr lang="en-GB" sz="2000" b="1" baseline="30000" dirty="0" smtClean="0"/>
              <a:t>th</a:t>
            </a:r>
            <a:r>
              <a:rPr lang="en-GB" sz="2000" b="1" dirty="0" smtClean="0"/>
              <a:t> Gen) </a:t>
            </a:r>
          </a:p>
          <a:p>
            <a:pPr lvl="1"/>
            <a:r>
              <a:rPr lang="en-GB" sz="1600" b="1" dirty="0" err="1" smtClean="0"/>
              <a:t>Recency</a:t>
            </a:r>
            <a:r>
              <a:rPr lang="en-GB" sz="1600" dirty="0" smtClean="0"/>
              <a:t> features took – 1 Minutes </a:t>
            </a:r>
          </a:p>
          <a:p>
            <a:pPr lvl="1"/>
            <a:r>
              <a:rPr lang="en-GB" sz="1600" b="1" dirty="0" smtClean="0"/>
              <a:t>Frequency</a:t>
            </a:r>
            <a:r>
              <a:rPr lang="en-GB" sz="1600" dirty="0" smtClean="0"/>
              <a:t> Features took – 30 Minutes</a:t>
            </a:r>
          </a:p>
          <a:p>
            <a:pPr lvl="1"/>
            <a:r>
              <a:rPr lang="en-GB" sz="1600" b="1" dirty="0" err="1" smtClean="0"/>
              <a:t>NormChange</a:t>
            </a:r>
            <a:r>
              <a:rPr lang="en-GB" sz="1600" dirty="0" smtClean="0"/>
              <a:t> </a:t>
            </a:r>
            <a:r>
              <a:rPr lang="en-GB" sz="1600" dirty="0" smtClean="0"/>
              <a:t>Features </a:t>
            </a:r>
            <a:r>
              <a:rPr lang="en-GB" sz="1600" dirty="0" smtClean="0"/>
              <a:t>took – 13 Minutes</a:t>
            </a:r>
          </a:p>
          <a:p>
            <a:pPr lvl="1"/>
            <a:r>
              <a:rPr lang="en-GB" sz="1600" dirty="0" smtClean="0"/>
              <a:t>Total time – 40-45 minutes</a:t>
            </a:r>
          </a:p>
          <a:p>
            <a:r>
              <a:rPr lang="en-GB" sz="2000" dirty="0" smtClean="0"/>
              <a:t>In </a:t>
            </a:r>
            <a:r>
              <a:rPr lang="en-GB" sz="2000" dirty="0" err="1" smtClean="0"/>
              <a:t>Kaggle</a:t>
            </a:r>
            <a:r>
              <a:rPr lang="en-GB" sz="2000" dirty="0" smtClean="0"/>
              <a:t> </a:t>
            </a:r>
            <a:r>
              <a:rPr lang="en-IN" sz="2000" dirty="0">
                <a:hlinkClick r:id="rId2"/>
              </a:rPr>
              <a:t>https://</a:t>
            </a:r>
            <a:r>
              <a:rPr lang="en-IN" sz="2000" dirty="0" smtClean="0">
                <a:hlinkClick r:id="rId2"/>
              </a:rPr>
              <a:t>www.kaggle.com/rajatranjan/kernel28f3c5f327</a:t>
            </a:r>
            <a:endParaRPr lang="en-IN" sz="2000" dirty="0" smtClean="0"/>
          </a:p>
          <a:p>
            <a:pPr lvl="1"/>
            <a:r>
              <a:rPr lang="en-GB" sz="1600" dirty="0" smtClean="0"/>
              <a:t>45 Minutes</a:t>
            </a:r>
          </a:p>
          <a:p>
            <a:r>
              <a:rPr lang="en-GB" sz="2000" dirty="0" smtClean="0"/>
              <a:t>With Multiprocessing (Pool with 4 worker process) the whole execution took 24 minutes.</a:t>
            </a:r>
            <a:endParaRPr lang="en-GB" sz="2000" dirty="0" smtClean="0"/>
          </a:p>
          <a:p>
            <a:endParaRPr lang="en-GB" sz="2000" dirty="0"/>
          </a:p>
          <a:p>
            <a:r>
              <a:rPr lang="en-GB" sz="2000" b="1" dirty="0" smtClean="0"/>
              <a:t>Enhancements</a:t>
            </a:r>
          </a:p>
          <a:p>
            <a:pPr lvl="1"/>
            <a:r>
              <a:rPr lang="en-GB" sz="1600" dirty="0" smtClean="0"/>
              <a:t>Use of multiprocessing ( Pool) in python to create features in a much more faster way. (Code provided)</a:t>
            </a:r>
          </a:p>
          <a:p>
            <a:pPr lvl="1"/>
            <a:r>
              <a:rPr lang="en-GB" sz="1600" dirty="0" smtClean="0"/>
              <a:t>It can much more enhanced by optimising the code further for Frequency and </a:t>
            </a:r>
            <a:r>
              <a:rPr lang="en-GB" sz="1600" dirty="0" err="1" smtClean="0"/>
              <a:t>NormChange</a:t>
            </a:r>
            <a:r>
              <a:rPr lang="en-GB" sz="1600" dirty="0" smtClean="0"/>
              <a:t> Features.</a:t>
            </a:r>
            <a:endParaRPr lang="en-IN" sz="1600" dirty="0" smtClean="0"/>
          </a:p>
          <a:p>
            <a:endParaRPr lang="en-IN" dirty="0" smtClean="0"/>
          </a:p>
          <a:p>
            <a:endParaRPr lang="en-IN" dirty="0"/>
          </a:p>
        </p:txBody>
      </p:sp>
    </p:spTree>
    <p:extLst>
      <p:ext uri="{BB962C8B-B14F-4D97-AF65-F5344CB8AC3E}">
        <p14:creationId xmlns:p14="http://schemas.microsoft.com/office/powerpoint/2010/main" val="318361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 1</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12" y="2852937"/>
            <a:ext cx="8117999" cy="318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87624" y="2060848"/>
            <a:ext cx="3461204" cy="646331"/>
          </a:xfrm>
          <a:prstGeom prst="rect">
            <a:avLst/>
          </a:prstGeom>
          <a:noFill/>
        </p:spPr>
        <p:txBody>
          <a:bodyPr wrap="none" rtlCol="0">
            <a:spAutoFit/>
          </a:bodyPr>
          <a:lstStyle/>
          <a:p>
            <a:r>
              <a:rPr lang="en-GB" dirty="0" smtClean="0"/>
              <a:t>Fitness Calculation and Verification</a:t>
            </a:r>
          </a:p>
          <a:p>
            <a:endParaRPr lang="en-IN" dirty="0"/>
          </a:p>
        </p:txBody>
      </p:sp>
    </p:spTree>
    <p:extLst>
      <p:ext uri="{BB962C8B-B14F-4D97-AF65-F5344CB8AC3E}">
        <p14:creationId xmlns:p14="http://schemas.microsoft.com/office/powerpoint/2010/main" val="318926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t>Objective 2 -</a:t>
            </a:r>
            <a:r>
              <a:rPr lang="en-IN" sz="3600" b="1" dirty="0"/>
              <a:t>Patient Switching </a:t>
            </a:r>
            <a:r>
              <a:rPr lang="en-IN" sz="3600" b="1" dirty="0" smtClean="0"/>
              <a:t>Probabilities</a:t>
            </a:r>
            <a:endParaRPr lang="en-IN" sz="3600" b="1" dirty="0"/>
          </a:p>
        </p:txBody>
      </p:sp>
      <p:sp>
        <p:nvSpPr>
          <p:cNvPr id="3" name="Content Placeholder 2"/>
          <p:cNvSpPr>
            <a:spLocks noGrp="1"/>
          </p:cNvSpPr>
          <p:nvPr>
            <p:ph idx="1"/>
          </p:nvPr>
        </p:nvSpPr>
        <p:spPr/>
        <p:txBody>
          <a:bodyPr>
            <a:normAutofit lnSpcReduction="10000"/>
          </a:bodyPr>
          <a:lstStyle/>
          <a:p>
            <a:pPr marL="0" indent="0" algn="ctr">
              <a:buNone/>
            </a:pPr>
            <a:r>
              <a:rPr lang="en-GB" b="1" dirty="0" smtClean="0"/>
              <a:t>Approach</a:t>
            </a:r>
            <a:endParaRPr lang="en-IN" b="1" dirty="0" smtClean="0"/>
          </a:p>
          <a:p>
            <a:r>
              <a:rPr lang="en-GB" sz="2000" b="1" dirty="0" smtClean="0"/>
              <a:t>Kernel 1</a:t>
            </a:r>
          </a:p>
          <a:p>
            <a:r>
              <a:rPr lang="en-GB" sz="1600" b="1" dirty="0" smtClean="0"/>
              <a:t>Feature Generation</a:t>
            </a:r>
            <a:endParaRPr lang="en-GB" sz="1600" b="1" dirty="0"/>
          </a:p>
          <a:p>
            <a:r>
              <a:rPr lang="en-GB" sz="1400" dirty="0" smtClean="0"/>
              <a:t>Aggregate Features on </a:t>
            </a:r>
            <a:r>
              <a:rPr lang="en-GB" sz="1400" dirty="0" err="1" smtClean="0"/>
              <a:t>Train_data</a:t>
            </a:r>
            <a:r>
              <a:rPr lang="en-GB" sz="1400" dirty="0"/>
              <a:t> </a:t>
            </a:r>
            <a:r>
              <a:rPr lang="en-GB" sz="1400" dirty="0" smtClean="0"/>
              <a:t>by ‘</a:t>
            </a:r>
            <a:r>
              <a:rPr lang="en-GB" sz="1400" b="1" dirty="0" err="1" smtClean="0"/>
              <a:t>patient_id</a:t>
            </a:r>
            <a:r>
              <a:rPr lang="en-GB" sz="1400" dirty="0" smtClean="0"/>
              <a:t>’  such </a:t>
            </a:r>
            <a:r>
              <a:rPr lang="en-GB" sz="1400" dirty="0"/>
              <a:t>as ‘</a:t>
            </a:r>
            <a:r>
              <a:rPr lang="en-GB" sz="1400" i="1" dirty="0" err="1" smtClean="0"/>
              <a:t>event_name_count</a:t>
            </a:r>
            <a:r>
              <a:rPr lang="en-GB" sz="1400" i="1" dirty="0"/>
              <a:t>’, ‘</a:t>
            </a:r>
            <a:r>
              <a:rPr lang="en-GB" sz="1400" i="1" dirty="0" err="1" smtClean="0"/>
              <a:t>event_time_sum</a:t>
            </a:r>
            <a:r>
              <a:rPr lang="en-GB" sz="1400" dirty="0" smtClean="0"/>
              <a:t>’ </a:t>
            </a:r>
            <a:r>
              <a:rPr lang="en-GB" sz="1400" dirty="0" err="1" smtClean="0"/>
              <a:t>etc</a:t>
            </a:r>
            <a:r>
              <a:rPr lang="en-GB" sz="1400" dirty="0" smtClean="0"/>
              <a:t> creating 19 Features.</a:t>
            </a:r>
          </a:p>
          <a:p>
            <a:r>
              <a:rPr lang="en-GB" sz="1400" b="1" dirty="0" err="1" smtClean="0"/>
              <a:t>Recency</a:t>
            </a:r>
            <a:r>
              <a:rPr lang="en-GB" sz="1400" dirty="0" smtClean="0"/>
              <a:t> features created and aggregated on combination of </a:t>
            </a:r>
            <a:r>
              <a:rPr lang="en-GB" sz="1400" dirty="0" err="1" smtClean="0"/>
              <a:t>patient_id</a:t>
            </a:r>
            <a:r>
              <a:rPr lang="en-GB" sz="1400" dirty="0" smtClean="0"/>
              <a:t> and ‘</a:t>
            </a:r>
            <a:r>
              <a:rPr lang="en-GB" sz="1400" dirty="0" err="1" smtClean="0"/>
              <a:t>event_name</a:t>
            </a:r>
            <a:r>
              <a:rPr lang="en-GB" sz="1400" dirty="0" smtClean="0"/>
              <a:t>’, ‘specialty’, ‘</a:t>
            </a:r>
            <a:r>
              <a:rPr lang="en-GB" sz="1400" dirty="0" err="1" smtClean="0"/>
              <a:t>plan_type</a:t>
            </a:r>
            <a:r>
              <a:rPr lang="en-GB" sz="1400" dirty="0" smtClean="0"/>
              <a:t>’ creating another 75k Features</a:t>
            </a:r>
          </a:p>
          <a:p>
            <a:endParaRPr lang="en-GB" sz="1400" dirty="0"/>
          </a:p>
          <a:p>
            <a:r>
              <a:rPr lang="en-GB" sz="1600" b="1" dirty="0" smtClean="0"/>
              <a:t>Modelling</a:t>
            </a:r>
          </a:p>
          <a:p>
            <a:r>
              <a:rPr lang="en-GB" sz="1400" b="1" dirty="0" smtClean="0"/>
              <a:t>LGBM</a:t>
            </a:r>
            <a:r>
              <a:rPr lang="en-GB" sz="1400" dirty="0" smtClean="0"/>
              <a:t> model used in Training with use of various hyper parameters.</a:t>
            </a:r>
          </a:p>
          <a:p>
            <a:r>
              <a:rPr lang="en-GB" sz="1400" dirty="0" smtClean="0"/>
              <a:t>Evaluation Metric was taken ‘</a:t>
            </a:r>
            <a:r>
              <a:rPr lang="en-GB" sz="1400" b="1" dirty="0" smtClean="0"/>
              <a:t>AUC ROC</a:t>
            </a:r>
            <a:r>
              <a:rPr lang="en-GB" sz="1400" dirty="0" smtClean="0"/>
              <a:t>’ score with </a:t>
            </a:r>
            <a:r>
              <a:rPr lang="en-GB" sz="1400" dirty="0" err="1" smtClean="0"/>
              <a:t>sklearn.metrics</a:t>
            </a:r>
            <a:r>
              <a:rPr lang="en-GB" sz="1400" dirty="0" smtClean="0"/>
              <a:t>.</a:t>
            </a:r>
          </a:p>
          <a:p>
            <a:r>
              <a:rPr lang="en-GB" sz="1400" dirty="0" smtClean="0"/>
              <a:t>Feature Importance recorded for top 300 Features.</a:t>
            </a:r>
          </a:p>
          <a:p>
            <a:r>
              <a:rPr lang="en-GB" sz="1400" b="1" dirty="0" smtClean="0"/>
              <a:t>15 Fold </a:t>
            </a:r>
            <a:r>
              <a:rPr lang="en-GB" sz="1400" b="1" dirty="0" err="1" smtClean="0"/>
              <a:t>StratifiedKFold</a:t>
            </a:r>
            <a:r>
              <a:rPr lang="en-GB" sz="1400" b="1" dirty="0" smtClean="0"/>
              <a:t> </a:t>
            </a:r>
            <a:r>
              <a:rPr lang="en-GB" sz="1400" dirty="0" smtClean="0"/>
              <a:t>prediction were modelled around LGBM model (resolves the problem of equal binary probabilities) </a:t>
            </a:r>
          </a:p>
          <a:p>
            <a:r>
              <a:rPr lang="en-GB" sz="1400" dirty="0" smtClean="0"/>
              <a:t>Mean of all 15 Folds were taken for submission.</a:t>
            </a:r>
          </a:p>
          <a:p>
            <a:endParaRPr lang="en-GB" sz="1400" dirty="0"/>
          </a:p>
          <a:p>
            <a:r>
              <a:rPr lang="en-GB" sz="1400" b="1" dirty="0" smtClean="0"/>
              <a:t>LB Score – 85.672 AUC</a:t>
            </a:r>
          </a:p>
          <a:p>
            <a:endParaRPr lang="en-GB" sz="1400" dirty="0" smtClean="0"/>
          </a:p>
          <a:p>
            <a:endParaRPr lang="en-IN" sz="1400" dirty="0"/>
          </a:p>
        </p:txBody>
      </p:sp>
    </p:spTree>
    <p:extLst>
      <p:ext uri="{BB962C8B-B14F-4D97-AF65-F5344CB8AC3E}">
        <p14:creationId xmlns:p14="http://schemas.microsoft.com/office/powerpoint/2010/main" val="108195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21" y="116632"/>
            <a:ext cx="8229600" cy="1012974"/>
          </a:xfrm>
        </p:spPr>
        <p:txBody>
          <a:bodyPr>
            <a:normAutofit/>
          </a:bodyPr>
          <a:lstStyle/>
          <a:p>
            <a:r>
              <a:rPr lang="en-GB" sz="2800" dirty="0" smtClean="0"/>
              <a:t>Feature Importance Kernel 1</a:t>
            </a:r>
            <a:endParaRPr lang="en-IN" sz="2800" dirty="0"/>
          </a:p>
        </p:txBody>
      </p:sp>
      <p:pic>
        <p:nvPicPr>
          <p:cNvPr id="2050" name="Picture 2" descr="F:\ML\Competitions\MachineHack\ZS Patient discouvery\DS_ML_Recruitment_V2.0\feat_i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19" y="1124381"/>
            <a:ext cx="8139480" cy="540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3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a:t>Objective 2 -</a:t>
            </a:r>
            <a:r>
              <a:rPr lang="en-IN" sz="3600" b="1" dirty="0"/>
              <a:t>Patient Switching Probabilities</a:t>
            </a:r>
            <a:endParaRPr lang="en-IN" sz="3600" b="1" dirty="0"/>
          </a:p>
        </p:txBody>
      </p:sp>
      <p:sp>
        <p:nvSpPr>
          <p:cNvPr id="3" name="Content Placeholder 2"/>
          <p:cNvSpPr>
            <a:spLocks noGrp="1"/>
          </p:cNvSpPr>
          <p:nvPr>
            <p:ph idx="1"/>
          </p:nvPr>
        </p:nvSpPr>
        <p:spPr>
          <a:xfrm>
            <a:off x="457200" y="1268760"/>
            <a:ext cx="8229600" cy="5256584"/>
          </a:xfrm>
        </p:spPr>
        <p:txBody>
          <a:bodyPr>
            <a:normAutofit fontScale="25000" lnSpcReduction="20000"/>
          </a:bodyPr>
          <a:lstStyle/>
          <a:p>
            <a:pPr marL="0" indent="0" algn="ctr">
              <a:buNone/>
            </a:pPr>
            <a:r>
              <a:rPr lang="en-GB" sz="12800" b="1" dirty="0"/>
              <a:t>Approach</a:t>
            </a:r>
            <a:endParaRPr lang="en-IN" sz="12800" b="1" dirty="0"/>
          </a:p>
          <a:p>
            <a:r>
              <a:rPr lang="en-GB" sz="8000" b="1" dirty="0"/>
              <a:t>Kernel </a:t>
            </a:r>
            <a:r>
              <a:rPr lang="en-GB" sz="8000" b="1" dirty="0" smtClean="0"/>
              <a:t>2</a:t>
            </a:r>
            <a:endParaRPr lang="en-GB" sz="8000" b="1" dirty="0"/>
          </a:p>
          <a:p>
            <a:r>
              <a:rPr lang="en-GB" sz="6600" b="1" dirty="0"/>
              <a:t>Feature </a:t>
            </a:r>
            <a:r>
              <a:rPr lang="en-GB" sz="6600" b="1" dirty="0" smtClean="0"/>
              <a:t>Generation</a:t>
            </a:r>
          </a:p>
          <a:p>
            <a:r>
              <a:rPr lang="en-GB" sz="6400" dirty="0" smtClean="0"/>
              <a:t>Aggregate Features based on combination of ‘</a:t>
            </a:r>
            <a:r>
              <a:rPr lang="en-GB" sz="6400" b="1" dirty="0" err="1" smtClean="0"/>
              <a:t>patient_id</a:t>
            </a:r>
            <a:r>
              <a:rPr lang="en-GB" sz="6400" dirty="0" smtClean="0"/>
              <a:t>’ and ‘</a:t>
            </a:r>
            <a:r>
              <a:rPr lang="en-GB" sz="6400" b="1" dirty="0" err="1" smtClean="0"/>
              <a:t>event_name</a:t>
            </a:r>
            <a:r>
              <a:rPr lang="en-GB" sz="6400" dirty="0" smtClean="0"/>
              <a:t>’, ‘</a:t>
            </a:r>
            <a:r>
              <a:rPr lang="en-GB" sz="6400" b="1" dirty="0" smtClean="0"/>
              <a:t>specialty</a:t>
            </a:r>
            <a:r>
              <a:rPr lang="en-GB" sz="6400" dirty="0" smtClean="0"/>
              <a:t>’, ‘</a:t>
            </a:r>
            <a:r>
              <a:rPr lang="en-GB" sz="6400" b="1" dirty="0" err="1" smtClean="0"/>
              <a:t>plan_type</a:t>
            </a:r>
            <a:r>
              <a:rPr lang="en-GB" sz="6400" dirty="0" smtClean="0"/>
              <a:t>’ were created and merged with original train data creating total of 12 features</a:t>
            </a:r>
            <a:endParaRPr lang="en-GB" sz="6400" dirty="0"/>
          </a:p>
          <a:p>
            <a:r>
              <a:rPr lang="en-GB" sz="6400" dirty="0"/>
              <a:t>Aggregate Features on </a:t>
            </a:r>
            <a:r>
              <a:rPr lang="en-GB" sz="6400" dirty="0" err="1"/>
              <a:t>Train_data</a:t>
            </a:r>
            <a:r>
              <a:rPr lang="en-GB" sz="6400" dirty="0"/>
              <a:t> by ‘</a:t>
            </a:r>
            <a:r>
              <a:rPr lang="en-GB" sz="6400" b="1" dirty="0" err="1"/>
              <a:t>patient_id</a:t>
            </a:r>
            <a:r>
              <a:rPr lang="en-GB" sz="6400" dirty="0"/>
              <a:t>’  </a:t>
            </a:r>
            <a:r>
              <a:rPr lang="en-GB" sz="6400" dirty="0" smtClean="0"/>
              <a:t>consisting newly created features above such </a:t>
            </a:r>
            <a:r>
              <a:rPr lang="en-GB" sz="6400" dirty="0"/>
              <a:t>as ‘</a:t>
            </a:r>
            <a:r>
              <a:rPr lang="en-GB" sz="6400" i="1" dirty="0" err="1"/>
              <a:t>event_name_count</a:t>
            </a:r>
            <a:r>
              <a:rPr lang="en-GB" sz="6400" i="1" dirty="0"/>
              <a:t>’, ‘</a:t>
            </a:r>
            <a:r>
              <a:rPr lang="en-GB" sz="6400" i="1" dirty="0" err="1"/>
              <a:t>event_time_sum</a:t>
            </a:r>
            <a:r>
              <a:rPr lang="en-GB" sz="6400" dirty="0"/>
              <a:t>’ </a:t>
            </a:r>
            <a:r>
              <a:rPr lang="en-GB" sz="6400" dirty="0" err="1"/>
              <a:t>etc</a:t>
            </a:r>
            <a:r>
              <a:rPr lang="en-GB" sz="6400" dirty="0"/>
              <a:t> creating </a:t>
            </a:r>
            <a:r>
              <a:rPr lang="en-GB" sz="6400" dirty="0" smtClean="0"/>
              <a:t>144 Features in total.</a:t>
            </a:r>
            <a:endParaRPr lang="en-GB" sz="6400" dirty="0"/>
          </a:p>
          <a:p>
            <a:r>
              <a:rPr lang="en-GB" sz="6400" b="1" dirty="0" err="1"/>
              <a:t>Recency</a:t>
            </a:r>
            <a:r>
              <a:rPr lang="en-GB" sz="6400" dirty="0"/>
              <a:t> features created and aggregated on combination of </a:t>
            </a:r>
            <a:r>
              <a:rPr lang="en-GB" sz="6400" dirty="0" err="1"/>
              <a:t>patient_id</a:t>
            </a:r>
            <a:r>
              <a:rPr lang="en-GB" sz="6400" dirty="0"/>
              <a:t> and ‘</a:t>
            </a:r>
            <a:r>
              <a:rPr lang="en-GB" sz="6400" dirty="0" err="1"/>
              <a:t>event_name</a:t>
            </a:r>
            <a:r>
              <a:rPr lang="en-GB" sz="6400" dirty="0"/>
              <a:t>’, ‘specialty’, ‘</a:t>
            </a:r>
            <a:r>
              <a:rPr lang="en-GB" sz="6400" dirty="0" err="1"/>
              <a:t>plan_type</a:t>
            </a:r>
            <a:r>
              <a:rPr lang="en-GB" sz="6400" dirty="0"/>
              <a:t>’ creating </a:t>
            </a:r>
            <a:r>
              <a:rPr lang="en-GB" sz="6400" dirty="0" smtClean="0"/>
              <a:t>total of 898 Features.</a:t>
            </a:r>
          </a:p>
          <a:p>
            <a:endParaRPr lang="en-GB" sz="6000" dirty="0"/>
          </a:p>
          <a:p>
            <a:r>
              <a:rPr lang="en-GB" sz="6600" b="1" dirty="0"/>
              <a:t>Modelling</a:t>
            </a:r>
          </a:p>
          <a:p>
            <a:r>
              <a:rPr lang="en-GB" sz="6000" dirty="0"/>
              <a:t>LGBM model used in Training with use of various hyper parameters.</a:t>
            </a:r>
          </a:p>
          <a:p>
            <a:r>
              <a:rPr lang="en-GB" sz="6000" dirty="0"/>
              <a:t>Evaluation Metric was taken ‘</a:t>
            </a:r>
            <a:r>
              <a:rPr lang="en-GB" sz="6000" b="1" dirty="0"/>
              <a:t>AUC ROC’ </a:t>
            </a:r>
            <a:r>
              <a:rPr lang="en-GB" sz="6000" dirty="0"/>
              <a:t>score with </a:t>
            </a:r>
            <a:r>
              <a:rPr lang="en-GB" sz="6000" dirty="0" err="1"/>
              <a:t>sklearn.metrics</a:t>
            </a:r>
            <a:r>
              <a:rPr lang="en-GB" sz="6000" dirty="0"/>
              <a:t>.</a:t>
            </a:r>
          </a:p>
          <a:p>
            <a:r>
              <a:rPr lang="en-GB" sz="6000" dirty="0"/>
              <a:t>Feature Importance recorded for top 300 Features.</a:t>
            </a:r>
          </a:p>
          <a:p>
            <a:r>
              <a:rPr lang="en-GB" sz="6000" dirty="0" smtClean="0"/>
              <a:t>10 </a:t>
            </a:r>
            <a:r>
              <a:rPr lang="en-GB" sz="6000" dirty="0"/>
              <a:t>Fold </a:t>
            </a:r>
            <a:r>
              <a:rPr lang="en-GB" sz="6000" b="1" dirty="0" err="1"/>
              <a:t>StratifiedKFold</a:t>
            </a:r>
            <a:r>
              <a:rPr lang="en-GB" sz="6000" dirty="0"/>
              <a:t> prediction were modelled around LGBM model (resolves the problem of equal binary probabilities) </a:t>
            </a:r>
          </a:p>
          <a:p>
            <a:r>
              <a:rPr lang="en-GB" sz="6000" dirty="0"/>
              <a:t>Mean of all </a:t>
            </a:r>
            <a:r>
              <a:rPr lang="en-GB" sz="6000" dirty="0" smtClean="0"/>
              <a:t>10 </a:t>
            </a:r>
            <a:r>
              <a:rPr lang="en-GB" sz="6000" dirty="0"/>
              <a:t>Folds were taken for submission.</a:t>
            </a:r>
          </a:p>
          <a:p>
            <a:endParaRPr lang="en-GB" sz="6000" dirty="0"/>
          </a:p>
          <a:p>
            <a:r>
              <a:rPr lang="en-GB" sz="6000" b="1" dirty="0"/>
              <a:t>LB Score – 85.028 </a:t>
            </a:r>
            <a:r>
              <a:rPr lang="en-GB" sz="6000" b="1" dirty="0" smtClean="0"/>
              <a:t>AUC</a:t>
            </a:r>
            <a:endParaRPr lang="en-GB" sz="6000" b="1" dirty="0"/>
          </a:p>
        </p:txBody>
      </p:sp>
    </p:spTree>
    <p:extLst>
      <p:ext uri="{BB962C8B-B14F-4D97-AF65-F5344CB8AC3E}">
        <p14:creationId xmlns:p14="http://schemas.microsoft.com/office/powerpoint/2010/main" val="9685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Feature Importance Kernel </a:t>
            </a:r>
            <a:r>
              <a:rPr lang="en-IN" sz="2800" dirty="0" smtClean="0"/>
              <a:t>2</a:t>
            </a:r>
            <a:endParaRPr lang="en-IN" sz="2800" dirty="0"/>
          </a:p>
        </p:txBody>
      </p:sp>
      <p:sp>
        <p:nvSpPr>
          <p:cNvPr id="3" name="Content Placeholder 2"/>
          <p:cNvSpPr>
            <a:spLocks noGrp="1"/>
          </p:cNvSpPr>
          <p:nvPr>
            <p:ph idx="1"/>
          </p:nvPr>
        </p:nvSpPr>
        <p:spPr/>
        <p:txBody>
          <a:bodyPr/>
          <a:lstStyle/>
          <a:p>
            <a:endParaRPr lang="en-IN"/>
          </a:p>
        </p:txBody>
      </p:sp>
      <p:pic>
        <p:nvPicPr>
          <p:cNvPr id="3074" name="Picture 2" descr="F:\ML\Competitions\MachineHack\ZS Patient discouvery\DS_ML_Recruitment_V2.0\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77185"/>
            <a:ext cx="8136904" cy="539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46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765</Words>
  <Application>Microsoft Office PowerPoint</Application>
  <PresentationFormat>On-screen Show (4:3)</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Problem Statement</vt:lpstr>
      <vt:lpstr>Objectives</vt:lpstr>
      <vt:lpstr>Objective 1</vt:lpstr>
      <vt:lpstr>Objective 1</vt:lpstr>
      <vt:lpstr>Objective 2 -Patient Switching Probabilities</vt:lpstr>
      <vt:lpstr>Feature Importance Kernel 1</vt:lpstr>
      <vt:lpstr>Objective 2 -Patient Switching Probabilities</vt:lpstr>
      <vt:lpstr>Feature Importance Kernel 2</vt:lpstr>
      <vt:lpstr>Ensembling Predictions</vt:lpstr>
      <vt:lpstr>Conclusion &amp; Enhancements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58</cp:revision>
  <dcterms:created xsi:type="dcterms:W3CDTF">2020-01-13T11:48:05Z</dcterms:created>
  <dcterms:modified xsi:type="dcterms:W3CDTF">2020-01-15T11:05:26Z</dcterms:modified>
</cp:coreProperties>
</file>