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ld8ctMT9Gg8jaiUSLfEZ7O+s4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D67786-BAA3-4DA2-894E-121975F5BCB7}">
  <a:tblStyle styleId="{51D67786-BAA3-4DA2-894E-121975F5BCB7}"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74" name="Google Shape;17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91" name="Google Shape;1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p:nvPr>
            <p:ph idx="2" type="pic"/>
          </p:nvPr>
        </p:nvSpPr>
        <p:spPr>
          <a:xfrm>
            <a:off x="5183188" y="987425"/>
            <a:ext cx="6172200" cy="4873625"/>
          </a:xfrm>
          <a:prstGeom prst="rect">
            <a:avLst/>
          </a:prstGeom>
          <a:noFill/>
          <a:ln>
            <a:noFill/>
          </a:ln>
        </p:spPr>
      </p:sp>
      <p:sp>
        <p:nvSpPr>
          <p:cNvPr id="68" name="Google Shape;68;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SzPts val="1400"/>
              <a:buNone/>
            </a:pPr>
            <a:r>
              <a:t/>
            </a:r>
            <a:endParaRPr sz="100">
              <a:solidFill>
                <a:schemeClr val="dk1"/>
              </a:solidFill>
            </a:endParaRPr>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673182" y="652530"/>
            <a:ext cx="2036485" cy="1569660"/>
          </a:xfrm>
          <a:prstGeom prst="rect">
            <a:avLst/>
          </a:prstGeom>
          <a:noFill/>
          <a:ln>
            <a:noFill/>
          </a:ln>
        </p:spPr>
      </p:pic>
      <p:sp>
        <p:nvSpPr>
          <p:cNvPr id="92" name="Google Shape;92;p1"/>
          <p:cNvSpPr txBox="1"/>
          <p:nvPr/>
        </p:nvSpPr>
        <p:spPr>
          <a:xfrm>
            <a:off x="2889676" y="2556000"/>
            <a:ext cx="6698400" cy="5077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chemeClr val="dk1"/>
                </a:solidFill>
                <a:latin typeface="Times New Roman"/>
                <a:ea typeface="Times New Roman"/>
                <a:cs typeface="Times New Roman"/>
                <a:sym typeface="Times New Roman"/>
              </a:rPr>
              <a:t>Object detection using Tensor flow </a:t>
            </a:r>
            <a:endParaRPr b="1" i="0" sz="1000" u="none" cap="none" strike="noStrike">
              <a:solidFill>
                <a:srgbClr val="000000"/>
              </a:solidFill>
              <a:latin typeface="Times New Roman"/>
              <a:ea typeface="Times New Roman"/>
              <a:cs typeface="Times New Roman"/>
              <a:sym typeface="Times New Roman"/>
            </a:endParaRPr>
          </a:p>
        </p:txBody>
      </p:sp>
      <p:sp>
        <p:nvSpPr>
          <p:cNvPr id="93" name="Google Shape;93;p1"/>
          <p:cNvSpPr txBox="1"/>
          <p:nvPr/>
        </p:nvSpPr>
        <p:spPr>
          <a:xfrm>
            <a:off x="2977975" y="3448900"/>
            <a:ext cx="5377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Project Guide: Prof. D. S. Rajnor</a:t>
            </a:r>
            <a:endParaRPr b="1" i="0" sz="2400" u="none" cap="none" strike="noStrike">
              <a:solidFill>
                <a:schemeClr val="dk1"/>
              </a:solidFill>
              <a:latin typeface="Times New Roman"/>
              <a:ea typeface="Times New Roman"/>
              <a:cs typeface="Times New Roman"/>
              <a:sym typeface="Times New Roman"/>
            </a:endParaRPr>
          </a:p>
        </p:txBody>
      </p:sp>
      <p:sp>
        <p:nvSpPr>
          <p:cNvPr id="94" name="Google Shape;94;p1"/>
          <p:cNvSpPr txBox="1"/>
          <p:nvPr/>
        </p:nvSpPr>
        <p:spPr>
          <a:xfrm>
            <a:off x="3134267" y="4003124"/>
            <a:ext cx="64539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Presented by  1.</a:t>
            </a:r>
            <a:r>
              <a:rPr lang="en-US" sz="2400">
                <a:solidFill>
                  <a:schemeClr val="dk1"/>
                </a:solidFill>
                <a:latin typeface="Times New Roman"/>
                <a:ea typeface="Times New Roman"/>
                <a:cs typeface="Times New Roman"/>
                <a:sym typeface="Times New Roman"/>
              </a:rPr>
              <a:t>Rutuja Sonawane</a:t>
            </a:r>
            <a:endParaRPr>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2.Jidnyasa Girase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3.</a:t>
            </a:r>
            <a:r>
              <a:rPr lang="en-US" sz="2400">
                <a:solidFill>
                  <a:schemeClr val="dk1"/>
                </a:solidFill>
                <a:latin typeface="Times New Roman"/>
                <a:ea typeface="Times New Roman"/>
                <a:cs typeface="Times New Roman"/>
                <a:sym typeface="Times New Roman"/>
              </a:rPr>
              <a:t>Madhura Boralkar</a:t>
            </a: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4.Sakshi Dawange</a:t>
            </a:r>
            <a:r>
              <a:rPr b="1" lang="en-US" sz="2400">
                <a:solidFill>
                  <a:schemeClr val="dk1"/>
                </a:solidFill>
                <a:latin typeface="Times New Roman"/>
                <a:ea typeface="Times New Roman"/>
                <a:cs typeface="Times New Roman"/>
                <a:sym typeface="Times New Roman"/>
              </a:rPr>
              <a:t>         </a:t>
            </a:r>
            <a:endParaRPr>
              <a:solidFill>
                <a:schemeClr val="dk1"/>
              </a:solidFill>
            </a:endParaRPr>
          </a:p>
          <a:p>
            <a:pPr indent="0" lvl="0" marL="0" rtl="0" algn="l">
              <a:spcBef>
                <a:spcPts val="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	</a:t>
            </a:r>
            <a:endParaRPr>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pic>
        <p:nvPicPr>
          <p:cNvPr id="95" name="Google Shape;95;p1"/>
          <p:cNvPicPr preferRelativeResize="0"/>
          <p:nvPr/>
        </p:nvPicPr>
        <p:blipFill rotWithShape="1">
          <a:blip r:embed="rId4">
            <a:alphaModFix/>
          </a:blip>
          <a:srcRect b="0" l="0" r="0" t="0"/>
          <a:stretch/>
        </p:blipFill>
        <p:spPr>
          <a:xfrm>
            <a:off x="9588076" y="652880"/>
            <a:ext cx="1982157" cy="1612395"/>
          </a:xfrm>
          <a:prstGeom prst="rect">
            <a:avLst/>
          </a:prstGeom>
          <a:noFill/>
          <a:ln>
            <a:noFill/>
          </a:ln>
          <a:effectLst>
            <a:outerShdw blurRad="190500" rotWithShape="0" algn="tl">
              <a:srgbClr val="000000">
                <a:alpha val="68235"/>
              </a:srgbClr>
            </a:outerShdw>
          </a:effectLst>
        </p:spPr>
      </p:pic>
      <p:sp>
        <p:nvSpPr>
          <p:cNvPr id="96" name="Google Shape;96;p1"/>
          <p:cNvSpPr txBox="1"/>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97" name="Google Shape;97;p1"/>
          <p:cNvSpPr txBox="1"/>
          <p:nvPr/>
        </p:nvSpPr>
        <p:spPr>
          <a:xfrm>
            <a:off x="3337725" y="2265275"/>
            <a:ext cx="6425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Department of  Computer Engineering</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3261854" y="5757997"/>
            <a:ext cx="459655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Project Work Stage-II 2021-2022</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570925" y="481650"/>
            <a:ext cx="70173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SNJB’S Late Sau. Kantabai Bhavarlalji Jain,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College of Engineering, Chandwad, District: Nashik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38761D"/>
                </a:solidFill>
                <a:latin typeface="Times New Roman"/>
                <a:ea typeface="Times New Roman"/>
                <a:cs typeface="Times New Roman"/>
                <a:sym typeface="Times New Roman"/>
              </a:rPr>
              <a:t>Accredited with ‘A’ Grade by NAAC</a:t>
            </a:r>
            <a:endParaRPr b="0" i="0" sz="1400" u="none" cap="none" strike="noStrike">
              <a:solidFill>
                <a:srgbClr val="38761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Project Scope</a:t>
            </a:r>
            <a:endParaRPr sz="4000">
              <a:latin typeface="Times New Roman"/>
              <a:ea typeface="Times New Roman"/>
              <a:cs typeface="Times New Roman"/>
              <a:sym typeface="Times New Roman"/>
            </a:endParaRPr>
          </a:p>
        </p:txBody>
      </p:sp>
      <p:sp>
        <p:nvSpPr>
          <p:cNvPr id="168" name="Google Shape;168;p10"/>
          <p:cNvSpPr txBox="1"/>
          <p:nvPr>
            <p:ph idx="1" type="body"/>
          </p:nvPr>
        </p:nvSpPr>
        <p:spPr>
          <a:xfrm>
            <a:off x="836645" y="1690688"/>
            <a:ext cx="10515600" cy="4393242"/>
          </a:xfrm>
          <a:prstGeom prst="rect">
            <a:avLst/>
          </a:prstGeom>
          <a:noFill/>
          <a:ln>
            <a:noFill/>
          </a:ln>
        </p:spPr>
        <p:txBody>
          <a:bodyPr anchorCtr="0" anchor="t" bIns="45700" lIns="91425" spcFirstLastPara="1" rIns="91425" wrap="square" tIns="45700">
            <a:normAutofit/>
          </a:bodyPr>
          <a:lstStyle/>
          <a:p>
            <a:pPr indent="0" lvl="0" marL="571500" marR="1887854" rtl="0" algn="l">
              <a:lnSpc>
                <a:spcPct val="115000"/>
              </a:lnSpc>
              <a:spcBef>
                <a:spcPts val="1000"/>
              </a:spcBef>
              <a:spcAft>
                <a:spcPts val="0"/>
              </a:spcAft>
              <a:buSzPts val="1800"/>
              <a:buNone/>
            </a:pPr>
            <a:r>
              <a:rPr b="0" lang="en-US" sz="2400">
                <a:latin typeface="Calibri"/>
                <a:ea typeface="Calibri"/>
                <a:cs typeface="Calibri"/>
                <a:sym typeface="Calibri"/>
              </a:rPr>
              <a:t> </a:t>
            </a:r>
            <a:endParaRPr b="1"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800"/>
              <a:buFont typeface="Times New Roman"/>
              <a:buChar char="•"/>
            </a:pPr>
            <a:r>
              <a:rPr lang="en-US" sz="2400">
                <a:latin typeface="Times New Roman"/>
                <a:ea typeface="Times New Roman"/>
                <a:cs typeface="Times New Roman"/>
                <a:sym typeface="Times New Roman"/>
              </a:rPr>
              <a:t>The Object Detection system in image is android based application which mainly aims to detect the multiple objects from various types of images and recognized it.</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400">
              <a:latin typeface="Times New Roman"/>
              <a:ea typeface="Times New Roman"/>
              <a:cs typeface="Times New Roman"/>
              <a:sym typeface="Times New Roman"/>
            </a:endParaRPr>
          </a:p>
          <a:p>
            <a:pPr indent="-228600" lvl="0" marL="228600" rtl="0" algn="just">
              <a:lnSpc>
                <a:spcPct val="90000"/>
              </a:lnSpc>
              <a:spcBef>
                <a:spcPts val="0"/>
              </a:spcBef>
              <a:spcAft>
                <a:spcPts val="0"/>
              </a:spcAft>
              <a:buSzPts val="2800"/>
              <a:buFont typeface="Times New Roman"/>
              <a:buChar char="•"/>
            </a:pPr>
            <a:r>
              <a:rPr lang="en-US" sz="2400">
                <a:latin typeface="Times New Roman"/>
                <a:ea typeface="Times New Roman"/>
                <a:cs typeface="Times New Roman"/>
                <a:sym typeface="Times New Roman"/>
              </a:rPr>
              <a:t> This Application is very helpful towards the visually impaired people and makes very easy for them to use electronic gadgets with (text to speech) TTS technology, they will be able to interact more efficiently to the electronic system i.e Mobile Phone.</a:t>
            </a:r>
            <a:endParaRPr sz="2400">
              <a:latin typeface="Times New Roman"/>
              <a:ea typeface="Times New Roman"/>
              <a:cs typeface="Times New Roman"/>
              <a:sym typeface="Times New Roman"/>
            </a:endParaRPr>
          </a:p>
        </p:txBody>
      </p:sp>
      <p:sp>
        <p:nvSpPr>
          <p:cNvPr id="169" name="Google Shape;1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170" name="Google Shape;1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Times New Roman"/>
                <a:ea typeface="Times New Roman"/>
                <a:cs typeface="Times New Roman"/>
                <a:sym typeface="Times New Roman"/>
              </a:rPr>
              <a:t>User Classes and Characteristics</a:t>
            </a:r>
            <a:endParaRPr/>
          </a:p>
        </p:txBody>
      </p:sp>
      <p:sp>
        <p:nvSpPr>
          <p:cNvPr id="177" name="Google Shape;177;p11"/>
          <p:cNvSpPr txBox="1"/>
          <p:nvPr>
            <p:ph idx="1" type="body"/>
          </p:nvPr>
        </p:nvSpPr>
        <p:spPr>
          <a:xfrm>
            <a:off x="711451" y="1472538"/>
            <a:ext cx="10515600" cy="4883811"/>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A</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Object Detection</a:t>
            </a:r>
            <a:r>
              <a:rPr lang="en-US" sz="1800">
                <a:latin typeface="Times New Roman"/>
                <a:ea typeface="Times New Roman"/>
                <a:cs typeface="Times New Roman"/>
                <a:sym typeface="Times New Roman"/>
              </a:rPr>
              <a:t>:</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 Camera On</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II. Detect object</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III. Tensor Flow</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IV. Name on Screen+TTS</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V. Show Result.</a:t>
            </a:r>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b="1" lang="en-US" sz="1800">
                <a:latin typeface="Times New Roman"/>
                <a:ea typeface="Times New Roman"/>
                <a:cs typeface="Times New Roman"/>
                <a:sym typeface="Times New Roman"/>
              </a:rPr>
              <a:t>B</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Article Reading:</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 Camera/Gallery</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II. Capture Image</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III. Apply OCR</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IV. TTS (text to speech)</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	V. Show Result</a:t>
            </a:r>
            <a:endParaRPr sz="1800">
              <a:latin typeface="Times New Roman"/>
              <a:ea typeface="Times New Roman"/>
              <a:cs typeface="Times New Roman"/>
              <a:sym typeface="Times New Roman"/>
            </a:endParaRPr>
          </a:p>
        </p:txBody>
      </p:sp>
      <p:sp>
        <p:nvSpPr>
          <p:cNvPr id="178" name="Google Shape;1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9" name="Google Shape;179;p11"/>
          <p:cNvSpPr txBox="1"/>
          <p:nvPr/>
        </p:nvSpPr>
        <p:spPr>
          <a:xfrm>
            <a:off x="3725694" y="6385532"/>
            <a:ext cx="36381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Assumptions, Dependencies &amp; Exceptions</a:t>
            </a:r>
            <a:endParaRPr sz="4000">
              <a:latin typeface="Times New Roman"/>
              <a:ea typeface="Times New Roman"/>
              <a:cs typeface="Times New Roman"/>
              <a:sym typeface="Times New Roman"/>
            </a:endParaRPr>
          </a:p>
        </p:txBody>
      </p:sp>
      <p:sp>
        <p:nvSpPr>
          <p:cNvPr id="185" name="Google Shape;185;p12"/>
          <p:cNvSpPr txBox="1"/>
          <p:nvPr>
            <p:ph idx="1" type="body"/>
          </p:nvPr>
        </p:nvSpPr>
        <p:spPr>
          <a:xfrm>
            <a:off x="838200" y="1837853"/>
            <a:ext cx="10515600" cy="4173648"/>
          </a:xfrm>
          <a:prstGeom prst="rect">
            <a:avLst/>
          </a:prstGeom>
          <a:noFill/>
          <a:ln>
            <a:noFill/>
          </a:ln>
        </p:spPr>
        <p:txBody>
          <a:bodyPr anchorCtr="0" anchor="t" bIns="45700" lIns="91425" spcFirstLastPara="1" rIns="91425" wrap="square" tIns="45700">
            <a:normAutofit lnSpcReduction="10000"/>
          </a:bodyPr>
          <a:lstStyle/>
          <a:p>
            <a:pPr indent="0" lvl="0" marL="177800" rtl="0" algn="just">
              <a:lnSpc>
                <a:spcPct val="90000"/>
              </a:lnSpc>
              <a:spcBef>
                <a:spcPts val="1000"/>
              </a:spcBef>
              <a:spcAft>
                <a:spcPts val="0"/>
              </a:spcAft>
              <a:buSzPts val="2800"/>
              <a:buNone/>
            </a:pPr>
            <a:r>
              <a:rPr b="1" lang="en-US" sz="2400">
                <a:latin typeface="Times New Roman"/>
                <a:ea typeface="Times New Roman"/>
                <a:cs typeface="Times New Roman"/>
                <a:sym typeface="Times New Roman"/>
              </a:rPr>
              <a:t>Assumptions: </a:t>
            </a:r>
            <a:endParaRPr/>
          </a:p>
          <a:p>
            <a:pPr indent="-514350" lvl="0" marL="692150" rtl="0" algn="just">
              <a:lnSpc>
                <a:spcPct val="90000"/>
              </a:lnSpc>
              <a:spcBef>
                <a:spcPts val="1000"/>
              </a:spcBef>
              <a:spcAft>
                <a:spcPts val="0"/>
              </a:spcAft>
              <a:buSzPts val="2800"/>
              <a:buChar char="•"/>
            </a:pPr>
            <a:r>
              <a:rPr lang="en-US" sz="2400">
                <a:latin typeface="Times New Roman"/>
                <a:ea typeface="Times New Roman"/>
                <a:cs typeface="Times New Roman"/>
                <a:sym typeface="Times New Roman"/>
              </a:rPr>
              <a:t>Camera Should be intact</a:t>
            </a:r>
            <a:endParaRPr/>
          </a:p>
          <a:p>
            <a:pPr indent="-514350" lvl="0" marL="692150" rtl="0" algn="just">
              <a:lnSpc>
                <a:spcPct val="90000"/>
              </a:lnSpc>
              <a:spcBef>
                <a:spcPts val="1000"/>
              </a:spcBef>
              <a:spcAft>
                <a:spcPts val="0"/>
              </a:spcAft>
              <a:buSzPts val="2800"/>
              <a:buChar char="•"/>
            </a:pPr>
            <a:r>
              <a:rPr lang="en-US" sz="2400">
                <a:latin typeface="Times New Roman"/>
                <a:ea typeface="Times New Roman"/>
                <a:cs typeface="Times New Roman"/>
                <a:sym typeface="Times New Roman"/>
              </a:rPr>
              <a:t>Training of dataset to algorithm</a:t>
            </a:r>
            <a:endParaRPr/>
          </a:p>
          <a:p>
            <a:pPr indent="-514350" lvl="0" marL="692150" rtl="0" algn="just">
              <a:lnSpc>
                <a:spcPct val="90000"/>
              </a:lnSpc>
              <a:spcBef>
                <a:spcPts val="1000"/>
              </a:spcBef>
              <a:spcAft>
                <a:spcPts val="0"/>
              </a:spcAft>
              <a:buSzPts val="2800"/>
              <a:buChar char="•"/>
            </a:pPr>
            <a:r>
              <a:rPr lang="en-US" sz="2400">
                <a:latin typeface="Times New Roman"/>
                <a:ea typeface="Times New Roman"/>
                <a:cs typeface="Times New Roman"/>
                <a:sym typeface="Times New Roman"/>
              </a:rPr>
              <a:t>Ample amount of data with the name of Object an voice</a:t>
            </a:r>
            <a:endParaRPr sz="2400">
              <a:latin typeface="Times New Roman"/>
              <a:ea typeface="Times New Roman"/>
              <a:cs typeface="Times New Roman"/>
              <a:sym typeface="Times New Roman"/>
            </a:endParaRPr>
          </a:p>
          <a:p>
            <a:pPr indent="0" lvl="0" marL="177800" rtl="0" algn="just">
              <a:lnSpc>
                <a:spcPct val="90000"/>
              </a:lnSpc>
              <a:spcBef>
                <a:spcPts val="1000"/>
              </a:spcBef>
              <a:spcAft>
                <a:spcPts val="0"/>
              </a:spcAft>
              <a:buSzPts val="2800"/>
              <a:buNone/>
            </a:pPr>
            <a:r>
              <a:rPr b="1" lang="en-US" sz="2400">
                <a:latin typeface="Times New Roman"/>
                <a:ea typeface="Times New Roman"/>
                <a:cs typeface="Times New Roman"/>
                <a:sym typeface="Times New Roman"/>
              </a:rPr>
              <a:t>Dependencies:</a:t>
            </a:r>
            <a:endParaRPr/>
          </a:p>
          <a:p>
            <a:pPr indent="-285750" lvl="0" marL="463550" rtl="0" algn="just">
              <a:lnSpc>
                <a:spcPct val="90000"/>
              </a:lnSpc>
              <a:spcBef>
                <a:spcPts val="1000"/>
              </a:spcBef>
              <a:spcAft>
                <a:spcPts val="0"/>
              </a:spcAft>
              <a:buSzPts val="2800"/>
              <a:buChar char="•"/>
            </a:pPr>
            <a:r>
              <a:rPr lang="en-US" sz="2400">
                <a:latin typeface="Times New Roman"/>
                <a:ea typeface="Times New Roman"/>
                <a:cs typeface="Times New Roman"/>
                <a:sym typeface="Times New Roman"/>
              </a:rPr>
              <a:t>Accuracy Of algorithm depends on Camera as well as training of dataset</a:t>
            </a:r>
            <a:endParaRPr/>
          </a:p>
          <a:p>
            <a:pPr indent="-285750" lvl="0" marL="463550" rtl="0" algn="just">
              <a:lnSpc>
                <a:spcPct val="90000"/>
              </a:lnSpc>
              <a:spcBef>
                <a:spcPts val="1000"/>
              </a:spcBef>
              <a:spcAft>
                <a:spcPts val="0"/>
              </a:spcAft>
              <a:buSzPts val="2800"/>
              <a:buChar char="•"/>
            </a:pPr>
            <a:r>
              <a:rPr lang="en-US" sz="2400">
                <a:latin typeface="Times New Roman"/>
                <a:ea typeface="Times New Roman"/>
                <a:cs typeface="Times New Roman"/>
                <a:sym typeface="Times New Roman"/>
              </a:rPr>
              <a:t>Efficiency of output is depended on Efficiency of algorithm</a:t>
            </a:r>
            <a:endParaRPr/>
          </a:p>
          <a:p>
            <a:pPr indent="0" lvl="0" marL="177800" rtl="0" algn="just">
              <a:lnSpc>
                <a:spcPct val="90000"/>
              </a:lnSpc>
              <a:spcBef>
                <a:spcPts val="1000"/>
              </a:spcBef>
              <a:spcAft>
                <a:spcPts val="0"/>
              </a:spcAft>
              <a:buSzPts val="2800"/>
              <a:buNone/>
            </a:pPr>
            <a:r>
              <a:rPr b="1" lang="en-US" sz="2400">
                <a:latin typeface="Times New Roman"/>
                <a:ea typeface="Times New Roman"/>
                <a:cs typeface="Times New Roman"/>
                <a:sym typeface="Times New Roman"/>
              </a:rPr>
              <a:t>Exceptions:</a:t>
            </a:r>
            <a:endParaRPr/>
          </a:p>
          <a:p>
            <a:pPr indent="-285750" lvl="0" marL="463550" rtl="0" algn="just">
              <a:lnSpc>
                <a:spcPct val="90000"/>
              </a:lnSpc>
              <a:spcBef>
                <a:spcPts val="1000"/>
              </a:spcBef>
              <a:spcAft>
                <a:spcPts val="0"/>
              </a:spcAft>
              <a:buSzPts val="2800"/>
              <a:buChar char="•"/>
            </a:pPr>
            <a:r>
              <a:rPr lang="en-US" sz="2400">
                <a:latin typeface="Times New Roman"/>
                <a:ea typeface="Times New Roman"/>
                <a:cs typeface="Times New Roman"/>
                <a:sym typeface="Times New Roman"/>
              </a:rPr>
              <a:t>Objects which are transparent</a:t>
            </a:r>
            <a:endParaRPr sz="2400">
              <a:latin typeface="Times New Roman"/>
              <a:ea typeface="Times New Roman"/>
              <a:cs typeface="Times New Roman"/>
              <a:sym typeface="Times New Roman"/>
            </a:endParaRPr>
          </a:p>
        </p:txBody>
      </p:sp>
      <p:sp>
        <p:nvSpPr>
          <p:cNvPr id="186" name="Google Shape;18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187" name="Google Shape;18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578498" y="3754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600">
                <a:latin typeface="Times New Roman"/>
                <a:ea typeface="Times New Roman"/>
                <a:cs typeface="Times New Roman"/>
                <a:sym typeface="Times New Roman"/>
              </a:rPr>
              <a:t>Module 1-Object Detection </a:t>
            </a:r>
            <a:endParaRPr sz="3600">
              <a:latin typeface="Times New Roman"/>
              <a:ea typeface="Times New Roman"/>
              <a:cs typeface="Times New Roman"/>
              <a:sym typeface="Times New Roman"/>
            </a:endParaRPr>
          </a:p>
        </p:txBody>
      </p:sp>
      <p:sp>
        <p:nvSpPr>
          <p:cNvPr id="194" name="Google Shape;194;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Laptop</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95" name="Google Shape;195;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Person</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96" name="Google Shape;19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7" name="Google Shape;197;p13"/>
          <p:cNvPicPr preferRelativeResize="0"/>
          <p:nvPr/>
        </p:nvPicPr>
        <p:blipFill rotWithShape="1">
          <a:blip r:embed="rId3">
            <a:alphaModFix/>
          </a:blip>
          <a:srcRect b="0" l="0" r="0" t="0"/>
          <a:stretch/>
        </p:blipFill>
        <p:spPr>
          <a:xfrm>
            <a:off x="500392" y="2453489"/>
            <a:ext cx="4230228" cy="4054315"/>
          </a:xfrm>
          <a:prstGeom prst="rect">
            <a:avLst/>
          </a:prstGeom>
          <a:noFill/>
          <a:ln>
            <a:noFill/>
          </a:ln>
        </p:spPr>
      </p:pic>
      <p:pic>
        <p:nvPicPr>
          <p:cNvPr id="198" name="Google Shape;198;p13"/>
          <p:cNvPicPr preferRelativeResize="0"/>
          <p:nvPr/>
        </p:nvPicPr>
        <p:blipFill rotWithShape="1">
          <a:blip r:embed="rId4">
            <a:alphaModFix/>
          </a:blip>
          <a:srcRect b="0" l="0" r="0" t="0"/>
          <a:stretch/>
        </p:blipFill>
        <p:spPr>
          <a:xfrm>
            <a:off x="7083684" y="2453489"/>
            <a:ext cx="3851794" cy="4054316"/>
          </a:xfrm>
          <a:prstGeom prst="rect">
            <a:avLst/>
          </a:prstGeom>
          <a:noFill/>
          <a:ln>
            <a:noFill/>
          </a:ln>
        </p:spPr>
      </p:pic>
      <p:sp>
        <p:nvSpPr>
          <p:cNvPr id="199" name="Google Shape;199;p13"/>
          <p:cNvSpPr txBox="1"/>
          <p:nvPr/>
        </p:nvSpPr>
        <p:spPr>
          <a:xfrm>
            <a:off x="3628417" y="6585626"/>
            <a:ext cx="390079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600">
                <a:latin typeface="Times New Roman"/>
                <a:ea typeface="Times New Roman"/>
                <a:cs typeface="Times New Roman"/>
                <a:sym typeface="Times New Roman"/>
              </a:rPr>
              <a:t>Module 2- Artical Reading</a:t>
            </a:r>
            <a:endParaRPr sz="3600">
              <a:latin typeface="Times New Roman"/>
              <a:ea typeface="Times New Roman"/>
              <a:cs typeface="Times New Roman"/>
              <a:sym typeface="Times New Roman"/>
            </a:endParaRPr>
          </a:p>
        </p:txBody>
      </p:sp>
      <p:sp>
        <p:nvSpPr>
          <p:cNvPr id="205" name="Google Shape;205;p14"/>
          <p:cNvSpPr txBox="1"/>
          <p:nvPr>
            <p:ph idx="1" type="body"/>
          </p:nvPr>
        </p:nvSpPr>
        <p:spPr>
          <a:xfrm>
            <a:off x="838199" y="1838527"/>
            <a:ext cx="5027580" cy="3852153"/>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06" name="Google Shape;206;p14"/>
          <p:cNvSpPr txBox="1"/>
          <p:nvPr>
            <p:ph idx="2" type="body"/>
          </p:nvPr>
        </p:nvSpPr>
        <p:spPr>
          <a:xfrm>
            <a:off x="6556442" y="1825625"/>
            <a:ext cx="4797357" cy="386505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207" name="Google Shape;20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8" name="Google Shape;208;p14"/>
          <p:cNvPicPr preferRelativeResize="0"/>
          <p:nvPr/>
        </p:nvPicPr>
        <p:blipFill rotWithShape="1">
          <a:blip r:embed="rId3">
            <a:alphaModFix/>
          </a:blip>
          <a:srcRect b="0" l="0" r="0" t="0"/>
          <a:stretch/>
        </p:blipFill>
        <p:spPr>
          <a:xfrm>
            <a:off x="6556441" y="1690689"/>
            <a:ext cx="5181600" cy="3999991"/>
          </a:xfrm>
          <a:prstGeom prst="rect">
            <a:avLst/>
          </a:prstGeom>
          <a:noFill/>
          <a:ln>
            <a:noFill/>
          </a:ln>
        </p:spPr>
      </p:pic>
      <p:pic>
        <p:nvPicPr>
          <p:cNvPr id="209" name="Google Shape;209;p14"/>
          <p:cNvPicPr preferRelativeResize="0"/>
          <p:nvPr/>
        </p:nvPicPr>
        <p:blipFill rotWithShape="1">
          <a:blip r:embed="rId4">
            <a:alphaModFix/>
          </a:blip>
          <a:srcRect b="0" l="0" r="0" t="0"/>
          <a:stretch/>
        </p:blipFill>
        <p:spPr>
          <a:xfrm>
            <a:off x="838200" y="1690688"/>
            <a:ext cx="5027579" cy="4017523"/>
          </a:xfrm>
          <a:prstGeom prst="rect">
            <a:avLst/>
          </a:prstGeom>
          <a:noFill/>
          <a:ln>
            <a:noFill/>
          </a:ln>
        </p:spPr>
      </p:pic>
      <p:sp>
        <p:nvSpPr>
          <p:cNvPr id="210" name="Google Shape;210;p14"/>
          <p:cNvSpPr txBox="1"/>
          <p:nvPr/>
        </p:nvSpPr>
        <p:spPr>
          <a:xfrm>
            <a:off x="1196502" y="5869665"/>
            <a:ext cx="862843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Link  : https://drive.google.com/file/d/1r9ke9SRYdPgEPySgDdiX9x7aeyFgA6kR/view?usp=drivesdk</a:t>
            </a:r>
            <a:endParaRPr/>
          </a:p>
        </p:txBody>
      </p:sp>
      <p:sp>
        <p:nvSpPr>
          <p:cNvPr id="211" name="Google Shape;211;p14"/>
          <p:cNvSpPr txBox="1"/>
          <p:nvPr/>
        </p:nvSpPr>
        <p:spPr>
          <a:xfrm>
            <a:off x="4766553" y="6352143"/>
            <a:ext cx="3531141"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Functional Requirements</a:t>
            </a:r>
            <a:endParaRPr sz="4000">
              <a:latin typeface="Times New Roman"/>
              <a:ea typeface="Times New Roman"/>
              <a:cs typeface="Times New Roman"/>
              <a:sym typeface="Times New Roman"/>
            </a:endParaRPr>
          </a:p>
        </p:txBody>
      </p:sp>
      <p:sp>
        <p:nvSpPr>
          <p:cNvPr id="217" name="Google Shape;21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5000"/>
              </a:lnSpc>
              <a:spcBef>
                <a:spcPts val="1000"/>
              </a:spcBef>
              <a:spcAft>
                <a:spcPts val="0"/>
              </a:spcAft>
              <a:buSzPct val="81081"/>
              <a:buNone/>
            </a:pPr>
            <a:r>
              <a:rPr lang="en-US" sz="2400">
                <a:latin typeface="Times New Roman"/>
                <a:ea typeface="Times New Roman"/>
                <a:cs typeface="Times New Roman"/>
                <a:sym typeface="Times New Roman"/>
              </a:rPr>
              <a:t>1. REQ-1: Capture object from the camera </a:t>
            </a:r>
            <a:endParaRPr sz="2400">
              <a:latin typeface="Times New Roman"/>
              <a:ea typeface="Times New Roman"/>
              <a:cs typeface="Times New Roman"/>
              <a:sym typeface="Times New Roman"/>
            </a:endParaRPr>
          </a:p>
          <a:p>
            <a:pPr indent="0" lvl="0" marL="0" rtl="0" algn="l">
              <a:lnSpc>
                <a:spcPct val="115000"/>
              </a:lnSpc>
              <a:spcBef>
                <a:spcPts val="2000"/>
              </a:spcBef>
              <a:spcAft>
                <a:spcPts val="0"/>
              </a:spcAft>
              <a:buSzPct val="81081"/>
              <a:buNone/>
            </a:pPr>
            <a:r>
              <a:rPr lang="en-US" sz="2400">
                <a:latin typeface="Times New Roman"/>
                <a:ea typeface="Times New Roman"/>
                <a:cs typeface="Times New Roman"/>
                <a:sym typeface="Times New Roman"/>
              </a:rPr>
              <a:t>2. REQ-2:</a:t>
            </a:r>
            <a:r>
              <a:rPr lang="en-US" sz="2400"/>
              <a:t> </a:t>
            </a:r>
            <a:r>
              <a:rPr lang="en-US" sz="2400">
                <a:latin typeface="Times New Roman"/>
                <a:ea typeface="Times New Roman"/>
                <a:cs typeface="Times New Roman"/>
                <a:sym typeface="Times New Roman"/>
              </a:rPr>
              <a:t>With help of TTS engine the text will be read for the user</a:t>
            </a:r>
            <a:endParaRPr sz="2400">
              <a:latin typeface="Times New Roman"/>
              <a:ea typeface="Times New Roman"/>
              <a:cs typeface="Times New Roman"/>
              <a:sym typeface="Times New Roman"/>
            </a:endParaRPr>
          </a:p>
          <a:p>
            <a:pPr indent="0" lvl="0" marL="0" rtl="0" algn="l">
              <a:lnSpc>
                <a:spcPct val="115000"/>
              </a:lnSpc>
              <a:spcBef>
                <a:spcPts val="2000"/>
              </a:spcBef>
              <a:spcAft>
                <a:spcPts val="0"/>
              </a:spcAft>
              <a:buSzPct val="81081"/>
              <a:buNone/>
            </a:pPr>
            <a:r>
              <a:rPr lang="en-US" sz="2400">
                <a:latin typeface="Times New Roman"/>
                <a:ea typeface="Times New Roman"/>
                <a:cs typeface="Times New Roman"/>
                <a:sym typeface="Times New Roman"/>
              </a:rPr>
              <a:t>3. REQ-3:It normally converts a normal text into speech</a:t>
            </a:r>
            <a:endParaRPr sz="2400">
              <a:latin typeface="Times New Roman"/>
              <a:ea typeface="Times New Roman"/>
              <a:cs typeface="Times New Roman"/>
              <a:sym typeface="Times New Roman"/>
            </a:endParaRPr>
          </a:p>
          <a:p>
            <a:pPr indent="0" lvl="0" marL="0" rtl="0" algn="l">
              <a:lnSpc>
                <a:spcPct val="115000"/>
              </a:lnSpc>
              <a:spcBef>
                <a:spcPts val="2000"/>
              </a:spcBef>
              <a:spcAft>
                <a:spcPts val="0"/>
              </a:spcAft>
              <a:buSzPct val="81081"/>
              <a:buNone/>
            </a:pPr>
            <a:r>
              <a:rPr lang="en-US" sz="2400">
                <a:latin typeface="Times New Roman"/>
                <a:ea typeface="Times New Roman"/>
                <a:cs typeface="Times New Roman"/>
                <a:sym typeface="Times New Roman"/>
              </a:rPr>
              <a:t>4. REQ-4: Detection done accurately</a:t>
            </a:r>
            <a:endParaRPr sz="2400">
              <a:latin typeface="Times New Roman"/>
              <a:ea typeface="Times New Roman"/>
              <a:cs typeface="Times New Roman"/>
              <a:sym typeface="Times New Roman"/>
            </a:endParaRPr>
          </a:p>
          <a:p>
            <a:pPr indent="0" lvl="0" marL="0" rtl="0" algn="l">
              <a:lnSpc>
                <a:spcPct val="115000"/>
              </a:lnSpc>
              <a:spcBef>
                <a:spcPts val="2000"/>
              </a:spcBef>
              <a:spcAft>
                <a:spcPts val="0"/>
              </a:spcAft>
              <a:buSzPct val="81081"/>
              <a:buNone/>
            </a:pPr>
            <a:r>
              <a:rPr lang="en-US" sz="2400">
                <a:latin typeface="Times New Roman"/>
                <a:ea typeface="Times New Roman"/>
                <a:cs typeface="Times New Roman"/>
                <a:sym typeface="Times New Roman"/>
              </a:rPr>
              <a:t>5. REQ-5:Object Detection in real time</a:t>
            </a:r>
            <a:endParaRPr/>
          </a:p>
          <a:p>
            <a:pPr indent="0" lvl="0" marL="0" rtl="0" algn="l">
              <a:lnSpc>
                <a:spcPct val="115000"/>
              </a:lnSpc>
              <a:spcBef>
                <a:spcPts val="2000"/>
              </a:spcBef>
              <a:spcAft>
                <a:spcPts val="0"/>
              </a:spcAft>
              <a:buSzPct val="81081"/>
              <a:buNone/>
            </a:pPr>
            <a:r>
              <a:rPr lang="en-US" sz="2400">
                <a:latin typeface="Times New Roman"/>
                <a:ea typeface="Times New Roman"/>
                <a:cs typeface="Times New Roman"/>
                <a:sym typeface="Times New Roman"/>
              </a:rPr>
              <a:t>6. REQ-6: Capture image from the camera</a:t>
            </a:r>
            <a:endParaRPr/>
          </a:p>
          <a:p>
            <a:pPr indent="0" lvl="0" marL="0" rtl="0" algn="l">
              <a:lnSpc>
                <a:spcPct val="115000"/>
              </a:lnSpc>
              <a:spcBef>
                <a:spcPts val="2000"/>
              </a:spcBef>
              <a:spcAft>
                <a:spcPts val="0"/>
              </a:spcAft>
              <a:buSzPct val="81081"/>
              <a:buNone/>
            </a:pPr>
            <a:r>
              <a:rPr lang="en-US" sz="2400">
                <a:latin typeface="Times New Roman"/>
                <a:ea typeface="Times New Roman"/>
                <a:cs typeface="Times New Roman"/>
                <a:sym typeface="Times New Roman"/>
              </a:rPr>
              <a:t>7. REQ-7:</a:t>
            </a:r>
            <a:r>
              <a:rPr lang="en-US" sz="2400"/>
              <a:t> </a:t>
            </a:r>
            <a:r>
              <a:rPr lang="en-US" sz="2400">
                <a:latin typeface="Times New Roman"/>
                <a:ea typeface="Times New Roman"/>
                <a:cs typeface="Times New Roman"/>
                <a:sym typeface="Times New Roman"/>
              </a:rPr>
              <a:t>With help of TTS engine the text will be read for the user</a:t>
            </a:r>
            <a:endParaRPr sz="2400">
              <a:latin typeface="Times New Roman"/>
              <a:ea typeface="Times New Roman"/>
              <a:cs typeface="Times New Roman"/>
              <a:sym typeface="Times New Roman"/>
            </a:endParaRPr>
          </a:p>
          <a:p>
            <a:pPr indent="0" lvl="0" marL="0" rtl="0" algn="l">
              <a:lnSpc>
                <a:spcPct val="115000"/>
              </a:lnSpc>
              <a:spcBef>
                <a:spcPts val="2000"/>
              </a:spcBef>
              <a:spcAft>
                <a:spcPts val="0"/>
              </a:spcAft>
              <a:buSzPct val="81081"/>
              <a:buNone/>
            </a:pPr>
            <a:r>
              <a:t/>
            </a:r>
            <a:endParaRPr sz="2400"/>
          </a:p>
          <a:p>
            <a:pPr indent="0" lvl="0" marL="0" rtl="0" algn="l">
              <a:lnSpc>
                <a:spcPct val="115000"/>
              </a:lnSpc>
              <a:spcBef>
                <a:spcPts val="2000"/>
              </a:spcBef>
              <a:spcAft>
                <a:spcPts val="0"/>
              </a:spcAft>
              <a:buSzPct val="81081"/>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126126"/>
              <a:buNone/>
            </a:pPr>
            <a:r>
              <a:t/>
            </a:r>
            <a:endParaRPr sz="2400">
              <a:latin typeface="Times New Roman"/>
              <a:ea typeface="Times New Roman"/>
              <a:cs typeface="Times New Roman"/>
              <a:sym typeface="Times New Roman"/>
            </a:endParaRPr>
          </a:p>
        </p:txBody>
      </p:sp>
      <p:sp>
        <p:nvSpPr>
          <p:cNvPr id="218" name="Google Shape;2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19" name="Google Shape;2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Non – Functional Requirements</a:t>
            </a:r>
            <a:endParaRPr sz="4000">
              <a:latin typeface="Times New Roman"/>
              <a:ea typeface="Times New Roman"/>
              <a:cs typeface="Times New Roman"/>
              <a:sym typeface="Times New Roman"/>
            </a:endParaRPr>
          </a:p>
        </p:txBody>
      </p:sp>
      <p:sp>
        <p:nvSpPr>
          <p:cNvPr id="225" name="Google Shape;225;p16"/>
          <p:cNvSpPr txBox="1"/>
          <p:nvPr>
            <p:ph idx="1" type="body"/>
          </p:nvPr>
        </p:nvSpPr>
        <p:spPr>
          <a:xfrm>
            <a:off x="838200" y="2091349"/>
            <a:ext cx="10515600" cy="408561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2800"/>
              <a:buFont typeface="Times New Roman"/>
              <a:buAutoNum type="romanUcPeriod"/>
            </a:pPr>
            <a:r>
              <a:rPr lang="en-US" sz="2400">
                <a:latin typeface="Times New Roman"/>
                <a:ea typeface="Times New Roman"/>
                <a:cs typeface="Times New Roman"/>
                <a:sym typeface="Times New Roman"/>
              </a:rPr>
              <a:t>Performance Requirements</a:t>
            </a:r>
            <a:endParaRPr sz="2400">
              <a:latin typeface="Times New Roman"/>
              <a:ea typeface="Times New Roman"/>
              <a:cs typeface="Times New Roman"/>
              <a:sym typeface="Times New Roman"/>
            </a:endParaRPr>
          </a:p>
          <a:p>
            <a:pPr indent="-514350" lvl="0" marL="514350" rtl="0" algn="l">
              <a:lnSpc>
                <a:spcPct val="100000"/>
              </a:lnSpc>
              <a:spcBef>
                <a:spcPts val="1000"/>
              </a:spcBef>
              <a:spcAft>
                <a:spcPts val="0"/>
              </a:spcAft>
              <a:buClr>
                <a:schemeClr val="dk1"/>
              </a:buClr>
              <a:buSzPts val="2800"/>
              <a:buFont typeface="Times New Roman"/>
              <a:buAutoNum type="romanUcPeriod"/>
            </a:pPr>
            <a:r>
              <a:rPr lang="en-US" sz="2400">
                <a:latin typeface="Times New Roman"/>
                <a:ea typeface="Times New Roman"/>
                <a:cs typeface="Times New Roman"/>
                <a:sym typeface="Times New Roman"/>
              </a:rPr>
              <a:t>Security Requirements</a:t>
            </a:r>
            <a:endParaRPr sz="2400">
              <a:latin typeface="Times New Roman"/>
              <a:ea typeface="Times New Roman"/>
              <a:cs typeface="Times New Roman"/>
              <a:sym typeface="Times New Roman"/>
            </a:endParaRPr>
          </a:p>
          <a:p>
            <a:pPr indent="-50800" lvl="0" marL="228600" rtl="0" algn="l">
              <a:lnSpc>
                <a:spcPct val="100000"/>
              </a:lnSpc>
              <a:spcBef>
                <a:spcPts val="1000"/>
              </a:spcBef>
              <a:spcAft>
                <a:spcPts val="0"/>
              </a:spcAft>
              <a:buClr>
                <a:schemeClr val="dk1"/>
              </a:buClr>
              <a:buSzPts val="2800"/>
              <a:buNone/>
            </a:pPr>
            <a:r>
              <a:t/>
            </a:r>
            <a:endParaRPr sz="2400">
              <a:latin typeface="Times New Roman"/>
              <a:ea typeface="Times New Roman"/>
              <a:cs typeface="Times New Roman"/>
              <a:sym typeface="Times New Roman"/>
            </a:endParaRPr>
          </a:p>
        </p:txBody>
      </p:sp>
      <p:sp>
        <p:nvSpPr>
          <p:cNvPr id="226" name="Google Shape;2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27" name="Google Shape;2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Performance Requirements</a:t>
            </a:r>
            <a:endParaRPr sz="4000">
              <a:latin typeface="Times New Roman"/>
              <a:ea typeface="Times New Roman"/>
              <a:cs typeface="Times New Roman"/>
              <a:sym typeface="Times New Roman"/>
            </a:endParaRPr>
          </a:p>
        </p:txBody>
      </p:sp>
      <p:sp>
        <p:nvSpPr>
          <p:cNvPr id="233" name="Google Shape;233;p17"/>
          <p:cNvSpPr txBox="1"/>
          <p:nvPr>
            <p:ph idx="1" type="body"/>
          </p:nvPr>
        </p:nvSpPr>
        <p:spPr>
          <a:xfrm>
            <a:off x="838200" y="2172831"/>
            <a:ext cx="10515600" cy="4004131"/>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The system gives advice or alerts user immediately</a:t>
            </a:r>
            <a:endParaRPr/>
          </a:p>
          <a:p>
            <a:pPr indent="-228600" lvl="0" marL="4572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The System gives accurate results.</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Interactive, minimal delays, safe info transmission</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p>
        </p:txBody>
      </p:sp>
      <p:sp>
        <p:nvSpPr>
          <p:cNvPr id="234" name="Google Shape;2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35" name="Google Shape;2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Security Requirements</a:t>
            </a:r>
            <a:endParaRPr sz="4000">
              <a:latin typeface="Times New Roman"/>
              <a:ea typeface="Times New Roman"/>
              <a:cs typeface="Times New Roman"/>
              <a:sym typeface="Times New Roman"/>
            </a:endParaRPr>
          </a:p>
        </p:txBody>
      </p:sp>
      <p:sp>
        <p:nvSpPr>
          <p:cNvPr id="241" name="Google Shape;241;p18"/>
          <p:cNvSpPr txBox="1"/>
          <p:nvPr>
            <p:ph idx="1" type="body"/>
          </p:nvPr>
        </p:nvSpPr>
        <p:spPr>
          <a:xfrm>
            <a:off x="838200" y="2245259"/>
            <a:ext cx="10515600" cy="3931704"/>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2400">
                <a:latin typeface="Times New Roman"/>
                <a:ea typeface="Times New Roman"/>
                <a:cs typeface="Times New Roman"/>
                <a:sym typeface="Times New Roman"/>
              </a:rPr>
              <a:t>Nobody will be harm while developing the system</a:t>
            </a:r>
            <a:endParaRPr/>
          </a:p>
          <a:p>
            <a:pPr indent="0" lvl="0" marL="114300" rtl="0" algn="l">
              <a:lnSpc>
                <a:spcPct val="10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457200" rtl="0" algn="l">
              <a:lnSpc>
                <a:spcPct val="100000"/>
              </a:lnSpc>
              <a:spcBef>
                <a:spcPts val="1000"/>
              </a:spcBef>
              <a:spcAft>
                <a:spcPts val="0"/>
              </a:spcAft>
              <a:buSzPts val="1800"/>
              <a:buChar char="•"/>
            </a:pPr>
            <a:r>
              <a:rPr lang="en-US" sz="2400">
                <a:latin typeface="Times New Roman"/>
                <a:ea typeface="Times New Roman"/>
                <a:cs typeface="Times New Roman"/>
                <a:sym typeface="Times New Roman"/>
              </a:rPr>
              <a:t>Easy to use</a:t>
            </a:r>
            <a:endParaRPr/>
          </a:p>
          <a:p>
            <a:pPr indent="0" lvl="0" marL="114300" rtl="0" algn="l">
              <a:lnSpc>
                <a:spcPct val="10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457200" rtl="0" algn="l">
              <a:lnSpc>
                <a:spcPct val="100000"/>
              </a:lnSpc>
              <a:spcBef>
                <a:spcPts val="1000"/>
              </a:spcBef>
              <a:spcAft>
                <a:spcPts val="0"/>
              </a:spcAft>
              <a:buSzPts val="1800"/>
              <a:buChar char="•"/>
            </a:pPr>
            <a:r>
              <a:rPr lang="en-US" sz="2400">
                <a:latin typeface="Times New Roman"/>
                <a:ea typeface="Times New Roman"/>
                <a:cs typeface="Times New Roman"/>
                <a:sym typeface="Times New Roman"/>
              </a:rPr>
              <a:t>System embedded with management procedures and validation procedures</a:t>
            </a:r>
            <a:endParaRPr sz="2400">
              <a:latin typeface="Times New Roman"/>
              <a:ea typeface="Times New Roman"/>
              <a:cs typeface="Times New Roman"/>
              <a:sym typeface="Times New Roman"/>
            </a:endParaRPr>
          </a:p>
          <a:p>
            <a:pPr indent="0" lvl="0" marL="114300" rtl="0" algn="l">
              <a:lnSpc>
                <a:spcPct val="100000"/>
              </a:lnSpc>
              <a:spcBef>
                <a:spcPts val="1000"/>
              </a:spcBef>
              <a:spcAft>
                <a:spcPts val="0"/>
              </a:spcAft>
              <a:buSzPts val="1800"/>
              <a:buNone/>
            </a:pPr>
            <a:r>
              <a:t/>
            </a:r>
            <a:endParaRPr sz="2400"/>
          </a:p>
        </p:txBody>
      </p:sp>
      <p:sp>
        <p:nvSpPr>
          <p:cNvPr id="242" name="Google Shape;2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43" name="Google Shape;2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System Requirements</a:t>
            </a:r>
            <a:endParaRPr sz="4000">
              <a:latin typeface="Times New Roman"/>
              <a:ea typeface="Times New Roman"/>
              <a:cs typeface="Times New Roman"/>
              <a:sym typeface="Times New Roman"/>
            </a:endParaRPr>
          </a:p>
        </p:txBody>
      </p:sp>
      <p:sp>
        <p:nvSpPr>
          <p:cNvPr id="249" name="Google Shape;249;p19"/>
          <p:cNvSpPr txBox="1"/>
          <p:nvPr>
            <p:ph idx="1" type="body"/>
          </p:nvPr>
        </p:nvSpPr>
        <p:spPr>
          <a:xfrm>
            <a:off x="838200" y="2082297"/>
            <a:ext cx="10515600" cy="4094527"/>
          </a:xfrm>
          <a:prstGeom prst="rect">
            <a:avLst/>
          </a:prstGeom>
          <a:noFill/>
          <a:ln>
            <a:noFill/>
          </a:ln>
        </p:spPr>
        <p:txBody>
          <a:bodyPr anchorCtr="0" anchor="t" bIns="45700" lIns="91425" spcFirstLastPara="1" rIns="91425" wrap="square" tIns="45700">
            <a:normAutofit/>
          </a:bodyPr>
          <a:lstStyle/>
          <a:p>
            <a:pPr indent="-412750" lvl="0" marL="457200" rtl="0" algn="l">
              <a:lnSpc>
                <a:spcPct val="150000"/>
              </a:lnSpc>
              <a:spcBef>
                <a:spcPts val="0"/>
              </a:spcBef>
              <a:spcAft>
                <a:spcPts val="0"/>
              </a:spcAft>
              <a:buSzPts val="2900"/>
              <a:buFont typeface="Times New Roman"/>
              <a:buAutoNum type="arabicPeriod"/>
            </a:pPr>
            <a:r>
              <a:rPr lang="en-US" sz="2400">
                <a:latin typeface="Times New Roman"/>
                <a:ea typeface="Times New Roman"/>
                <a:cs typeface="Times New Roman"/>
                <a:sym typeface="Times New Roman"/>
              </a:rPr>
              <a:t>Database Requirements</a:t>
            </a:r>
            <a:endParaRPr sz="2400">
              <a:latin typeface="Times New Roman"/>
              <a:ea typeface="Times New Roman"/>
              <a:cs typeface="Times New Roman"/>
              <a:sym typeface="Times New Roman"/>
            </a:endParaRPr>
          </a:p>
          <a:p>
            <a:pPr indent="-412750" lvl="0" marL="457200" rtl="0" algn="l">
              <a:lnSpc>
                <a:spcPct val="150000"/>
              </a:lnSpc>
              <a:spcBef>
                <a:spcPts val="0"/>
              </a:spcBef>
              <a:spcAft>
                <a:spcPts val="0"/>
              </a:spcAft>
              <a:buSzPts val="2900"/>
              <a:buFont typeface="Times New Roman"/>
              <a:buAutoNum type="arabicPeriod"/>
            </a:pPr>
            <a:r>
              <a:rPr lang="en-US" sz="2400">
                <a:latin typeface="Times New Roman"/>
                <a:ea typeface="Times New Roman"/>
                <a:cs typeface="Times New Roman"/>
                <a:sym typeface="Times New Roman"/>
              </a:rPr>
              <a:t>Software Requirements</a:t>
            </a:r>
            <a:endParaRPr sz="2400">
              <a:latin typeface="Times New Roman"/>
              <a:ea typeface="Times New Roman"/>
              <a:cs typeface="Times New Roman"/>
              <a:sym typeface="Times New Roman"/>
            </a:endParaRPr>
          </a:p>
          <a:p>
            <a:pPr indent="-412750" lvl="0" marL="457200" rtl="0" algn="l">
              <a:lnSpc>
                <a:spcPct val="150000"/>
              </a:lnSpc>
              <a:spcBef>
                <a:spcPts val="0"/>
              </a:spcBef>
              <a:spcAft>
                <a:spcPts val="0"/>
              </a:spcAft>
              <a:buSzPts val="2900"/>
              <a:buFont typeface="Times New Roman"/>
              <a:buAutoNum type="arabicPeriod"/>
            </a:pPr>
            <a:r>
              <a:rPr lang="en-US" sz="2400">
                <a:latin typeface="Times New Roman"/>
                <a:ea typeface="Times New Roman"/>
                <a:cs typeface="Times New Roman"/>
                <a:sym typeface="Times New Roman"/>
              </a:rPr>
              <a:t>Hardware Requirements</a:t>
            </a:r>
            <a:endParaRPr sz="2400">
              <a:latin typeface="Times New Roman"/>
              <a:ea typeface="Times New Roman"/>
              <a:cs typeface="Times New Roman"/>
              <a:sym typeface="Times New Roman"/>
            </a:endParaRPr>
          </a:p>
          <a:p>
            <a:pPr indent="0" lvl="0" marL="457200" rtl="0" algn="l">
              <a:lnSpc>
                <a:spcPct val="15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250" name="Google Shape;250;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a:solidFill>
                <a:schemeClr val="dk1"/>
              </a:solidFill>
            </a:endParaRPr>
          </a:p>
          <a:p>
            <a:pPr indent="0" lvl="0" marL="0" rtl="0" algn="ctr">
              <a:lnSpc>
                <a:spcPct val="100000"/>
              </a:lnSpc>
              <a:spcBef>
                <a:spcPts val="0"/>
              </a:spcBef>
              <a:spcAft>
                <a:spcPts val="0"/>
              </a:spcAft>
              <a:buSzPts val="1400"/>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51" name="Google Shape;251;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200" y="365126"/>
            <a:ext cx="10515600" cy="8938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Content</a:t>
            </a:r>
            <a:endParaRPr sz="4000">
              <a:latin typeface="Times New Roman"/>
              <a:ea typeface="Times New Roman"/>
              <a:cs typeface="Times New Roman"/>
              <a:sym typeface="Times New Roman"/>
            </a:endParaRPr>
          </a:p>
        </p:txBody>
      </p:sp>
      <p:sp>
        <p:nvSpPr>
          <p:cNvPr id="105" name="Google Shape;105;p2"/>
          <p:cNvSpPr txBox="1"/>
          <p:nvPr>
            <p:ph idx="1" type="body"/>
          </p:nvPr>
        </p:nvSpPr>
        <p:spPr>
          <a:xfrm>
            <a:off x="726075" y="1366462"/>
            <a:ext cx="10072064" cy="4818581"/>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Char char="•"/>
            </a:pPr>
            <a:r>
              <a:rPr lang="en-US"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Motivation</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Literature Survey(Tabular Format)</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Working Dig/Architectural Dig</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Software Requirement Specification</a:t>
            </a:r>
            <a:endParaRPr>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Functional Requirements</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Non-Functional Requirements </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System Requirements</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UML Diagrams</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Merits</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a:p>
            <a:pPr indent="-342900" lvl="0" marL="342900" rtl="0" algn="l">
              <a:lnSpc>
                <a:spcPct val="80000"/>
              </a:lnSpc>
              <a:spcBef>
                <a:spcPts val="1000"/>
              </a:spcBef>
              <a:spcAft>
                <a:spcPts val="0"/>
              </a:spcAft>
              <a:buSzPts val="1800"/>
              <a:buChar char="•"/>
            </a:pPr>
            <a:r>
              <a:rPr lang="en-US" sz="2000">
                <a:latin typeface="Times New Roman"/>
                <a:ea typeface="Times New Roman"/>
                <a:cs typeface="Times New Roman"/>
                <a:sym typeface="Times New Roman"/>
              </a:rPr>
              <a:t>References</a:t>
            </a:r>
            <a:endParaRPr sz="2000">
              <a:latin typeface="Times New Roman"/>
              <a:ea typeface="Times New Roman"/>
              <a:cs typeface="Times New Roman"/>
              <a:sym typeface="Times New Roman"/>
            </a:endParaRPr>
          </a:p>
        </p:txBody>
      </p:sp>
      <p:sp>
        <p:nvSpPr>
          <p:cNvPr id="106" name="Google Shape;106;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Object detection using Tensor flow algorithm </a:t>
            </a:r>
            <a:endParaRPr/>
          </a:p>
        </p:txBody>
      </p:sp>
      <p:sp>
        <p:nvSpPr>
          <p:cNvPr id="107" name="Google Shape;10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Software Requirements</a:t>
            </a:r>
            <a:endParaRPr sz="4000">
              <a:latin typeface="Times New Roman"/>
              <a:ea typeface="Times New Roman"/>
              <a:cs typeface="Times New Roman"/>
              <a:sym typeface="Times New Roman"/>
            </a:endParaRPr>
          </a:p>
        </p:txBody>
      </p:sp>
      <p:sp>
        <p:nvSpPr>
          <p:cNvPr id="257" name="Google Shape;25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58" name="Google Shape;25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9" name="Google Shape;259;p20"/>
          <p:cNvSpPr txBox="1"/>
          <p:nvPr/>
        </p:nvSpPr>
        <p:spPr>
          <a:xfrm>
            <a:off x="838200" y="1533458"/>
            <a:ext cx="10234301" cy="61862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1.Operating System: Windows XP and later versions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2.Front End: XML</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3.Programming Language: Java</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4.Dataset:PPMI(Parkinson’s Progression markers Initiative)</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5.Domain:Android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6.Libraries: Google Object Detection Libraries,OCR Vision API(Google),Google Talk to Speech Libraries</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7.Library: TensorFlow</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b="1" i="0" sz="2400" u="none" cap="none" strike="noStrike">
              <a:solidFill>
                <a:srgbClr val="000000"/>
              </a:solidFill>
              <a:latin typeface="Times New Roman"/>
              <a:ea typeface="Times New Roman"/>
              <a:cs typeface="Times New Roman"/>
              <a:sym typeface="Times New Roman"/>
            </a:endParaRPr>
          </a:p>
          <a:p>
            <a:pPr indent="0" lvl="0" marL="670560" marR="1887854" rtl="0" algn="just">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838200" y="34457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Hardware Requirements</a:t>
            </a:r>
            <a:endParaRPr sz="4000">
              <a:latin typeface="Times New Roman"/>
              <a:ea typeface="Times New Roman"/>
              <a:cs typeface="Times New Roman"/>
              <a:sym typeface="Times New Roman"/>
            </a:endParaRPr>
          </a:p>
        </p:txBody>
      </p:sp>
      <p:sp>
        <p:nvSpPr>
          <p:cNvPr id="265" name="Google Shape;2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66" name="Google Shape;26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7" name="Google Shape;267;p21"/>
          <p:cNvSpPr txBox="1"/>
          <p:nvPr/>
        </p:nvSpPr>
        <p:spPr>
          <a:xfrm>
            <a:off x="974001" y="1670139"/>
            <a:ext cx="8437205" cy="34716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1.Processor – i3</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2.Hard Disk – 5 GB</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3.Memory – 1GB RAM</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4.Smart Phone.</a:t>
            </a:r>
            <a:endParaRPr b="1" i="0" sz="2400" u="none" cap="none" strike="noStrike">
              <a:solidFill>
                <a:srgbClr val="000000"/>
              </a:solidFill>
              <a:latin typeface="Times New Roman"/>
              <a:ea typeface="Times New Roman"/>
              <a:cs typeface="Times New Roman"/>
              <a:sym typeface="Times New Roman"/>
            </a:endParaRPr>
          </a:p>
          <a:p>
            <a:pPr indent="-165100" lvl="0" marL="342900" marR="1887854" rtl="0" algn="just">
              <a:lnSpc>
                <a:spcPct val="115000"/>
              </a:lnSpc>
              <a:spcBef>
                <a:spcPts val="0"/>
              </a:spcBef>
              <a:spcAft>
                <a:spcPts val="0"/>
              </a:spcAft>
              <a:buClr>
                <a:srgbClr val="000000"/>
              </a:buClr>
              <a:buSzPts val="28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UML Diagrams</a:t>
            </a:r>
            <a:endParaRPr b="1" sz="4000">
              <a:latin typeface="Times New Roman"/>
              <a:ea typeface="Times New Roman"/>
              <a:cs typeface="Times New Roman"/>
              <a:sym typeface="Times New Roman"/>
            </a:endParaRPr>
          </a:p>
        </p:txBody>
      </p:sp>
      <p:sp>
        <p:nvSpPr>
          <p:cNvPr id="273" name="Google Shape;273;p22"/>
          <p:cNvSpPr txBox="1"/>
          <p:nvPr>
            <p:ph idx="1" type="body"/>
          </p:nvPr>
        </p:nvSpPr>
        <p:spPr>
          <a:xfrm>
            <a:off x="838200" y="2055137"/>
            <a:ext cx="10515600" cy="412182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Times New Roman"/>
              <a:buAutoNum type="arabicPeriod"/>
            </a:pPr>
            <a:r>
              <a:rPr lang="en-US" sz="2400">
                <a:latin typeface="Times New Roman"/>
                <a:ea typeface="Times New Roman"/>
                <a:cs typeface="Times New Roman"/>
                <a:sym typeface="Times New Roman"/>
              </a:rPr>
              <a:t>  Use Case Diagram</a:t>
            </a:r>
            <a:endParaRPr sz="2400">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chemeClr val="dk1"/>
              </a:buClr>
              <a:buSzPts val="2800"/>
              <a:buFont typeface="Times New Roman"/>
              <a:buAutoNum type="arabicPeriod"/>
            </a:pPr>
            <a:r>
              <a:rPr lang="en-US" sz="2400">
                <a:latin typeface="Times New Roman"/>
                <a:ea typeface="Times New Roman"/>
                <a:cs typeface="Times New Roman"/>
                <a:sym typeface="Times New Roman"/>
              </a:rPr>
              <a:t>  Class Diagram</a:t>
            </a:r>
            <a:endParaRPr sz="2400">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chemeClr val="dk1"/>
              </a:buClr>
              <a:buSzPts val="2800"/>
              <a:buFont typeface="Times New Roman"/>
              <a:buAutoNum type="arabicPeriod"/>
            </a:pPr>
            <a:r>
              <a:rPr lang="en-US" sz="2400">
                <a:latin typeface="Times New Roman"/>
                <a:ea typeface="Times New Roman"/>
                <a:cs typeface="Times New Roman"/>
                <a:sym typeface="Times New Roman"/>
              </a:rPr>
              <a:t>  Activity Diagram</a:t>
            </a:r>
            <a:endParaRPr sz="2400">
              <a:latin typeface="Times New Roman"/>
              <a:ea typeface="Times New Roman"/>
              <a:cs typeface="Times New Roman"/>
              <a:sym typeface="Times New Roman"/>
            </a:endParaRPr>
          </a:p>
          <a:p>
            <a:pPr indent="-400050" lvl="0" marL="742950" rtl="0" algn="l">
              <a:lnSpc>
                <a:spcPct val="100000"/>
              </a:lnSpc>
              <a:spcBef>
                <a:spcPts val="1000"/>
              </a:spcBef>
              <a:spcAft>
                <a:spcPts val="0"/>
              </a:spcAft>
              <a:buSzPts val="1800"/>
              <a:buFont typeface="Arial"/>
              <a:buNone/>
            </a:pPr>
            <a:r>
              <a:t/>
            </a:r>
            <a:endParaRPr sz="2400">
              <a:latin typeface="Times New Roman"/>
              <a:ea typeface="Times New Roman"/>
              <a:cs typeface="Times New Roman"/>
              <a:sym typeface="Times New Roman"/>
            </a:endParaRPr>
          </a:p>
        </p:txBody>
      </p:sp>
      <p:sp>
        <p:nvSpPr>
          <p:cNvPr id="274" name="Google Shape;27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275" name="Google Shape;27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838200" y="253755"/>
            <a:ext cx="10515600" cy="1147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latin typeface="Times New Roman"/>
                <a:ea typeface="Times New Roman"/>
                <a:cs typeface="Times New Roman"/>
                <a:sym typeface="Times New Roman"/>
              </a:rPr>
              <a:t>Use Case Diagram</a:t>
            </a:r>
            <a:endParaRPr b="1" sz="4000">
              <a:latin typeface="Times New Roman"/>
              <a:ea typeface="Times New Roman"/>
              <a:cs typeface="Times New Roman"/>
              <a:sym typeface="Times New Roman"/>
            </a:endParaRPr>
          </a:p>
        </p:txBody>
      </p:sp>
      <p:sp>
        <p:nvSpPr>
          <p:cNvPr id="282" name="Google Shape;28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C:\Users\lenovo\Downloads\visually impaired people UML-UML.drawio.png" id="283" name="Google Shape;283;p23"/>
          <p:cNvPicPr preferRelativeResize="0"/>
          <p:nvPr/>
        </p:nvPicPr>
        <p:blipFill rotWithShape="1">
          <a:blip r:embed="rId3">
            <a:alphaModFix/>
          </a:blip>
          <a:srcRect b="0" l="0" r="0" t="0"/>
          <a:stretch/>
        </p:blipFill>
        <p:spPr>
          <a:xfrm>
            <a:off x="1404341" y="1310878"/>
            <a:ext cx="8842142" cy="5074292"/>
          </a:xfrm>
          <a:prstGeom prst="rect">
            <a:avLst/>
          </a:prstGeom>
          <a:noFill/>
          <a:ln>
            <a:noFill/>
          </a:ln>
        </p:spPr>
      </p:pic>
      <p:sp>
        <p:nvSpPr>
          <p:cNvPr id="284" name="Google Shape;284;p23"/>
          <p:cNvSpPr txBox="1"/>
          <p:nvPr/>
        </p:nvSpPr>
        <p:spPr>
          <a:xfrm>
            <a:off x="4017523" y="6459840"/>
            <a:ext cx="378405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alibri"/>
                <a:ea typeface="Calibri"/>
                <a:cs typeface="Calibri"/>
                <a:sym typeface="Calibri"/>
              </a:rPr>
              <a:t>Object detection using Tensor flow algorithm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latin typeface="Times New Roman"/>
                <a:ea typeface="Times New Roman"/>
                <a:cs typeface="Times New Roman"/>
                <a:sym typeface="Times New Roman"/>
              </a:rPr>
              <a:t>Class Diagram</a:t>
            </a:r>
            <a:endParaRPr b="1" sz="4000">
              <a:latin typeface="Times New Roman"/>
              <a:ea typeface="Times New Roman"/>
              <a:cs typeface="Times New Roman"/>
              <a:sym typeface="Times New Roman"/>
            </a:endParaRPr>
          </a:p>
        </p:txBody>
      </p:sp>
      <p:sp>
        <p:nvSpPr>
          <p:cNvPr id="291" name="Google Shape;291;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C:\Users\lenovo\Downloads\visually impaired people UML-CLASS.drawio.png" id="292" name="Google Shape;292;p24"/>
          <p:cNvPicPr preferRelativeResize="0"/>
          <p:nvPr/>
        </p:nvPicPr>
        <p:blipFill rotWithShape="1">
          <a:blip r:embed="rId3">
            <a:alphaModFix/>
          </a:blip>
          <a:srcRect b="0" l="0" r="0" t="0"/>
          <a:stretch/>
        </p:blipFill>
        <p:spPr>
          <a:xfrm>
            <a:off x="1381328" y="1585609"/>
            <a:ext cx="9649838" cy="4770741"/>
          </a:xfrm>
          <a:prstGeom prst="rect">
            <a:avLst/>
          </a:prstGeom>
          <a:noFill/>
          <a:ln>
            <a:noFill/>
          </a:ln>
        </p:spPr>
      </p:pic>
      <p:sp>
        <p:nvSpPr>
          <p:cNvPr id="293" name="Google Shape;293;p24"/>
          <p:cNvSpPr txBox="1"/>
          <p:nvPr/>
        </p:nvSpPr>
        <p:spPr>
          <a:xfrm>
            <a:off x="4056434" y="6545654"/>
            <a:ext cx="357977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latin typeface="Times New Roman"/>
                <a:ea typeface="Times New Roman"/>
                <a:cs typeface="Times New Roman"/>
                <a:sym typeface="Times New Roman"/>
              </a:rPr>
              <a:t>Activity Diagram</a:t>
            </a:r>
            <a:endParaRPr b="1" sz="4000">
              <a:latin typeface="Times New Roman"/>
              <a:ea typeface="Times New Roman"/>
              <a:cs typeface="Times New Roman"/>
              <a:sym typeface="Times New Roman"/>
            </a:endParaRPr>
          </a:p>
        </p:txBody>
      </p:sp>
      <p:sp>
        <p:nvSpPr>
          <p:cNvPr id="300" name="Google Shape;300;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C:\Users\lenovo\Downloads\visually impaired people UML-ACTIVITY.drawio.png" id="301" name="Google Shape;301;p25"/>
          <p:cNvPicPr preferRelativeResize="0"/>
          <p:nvPr/>
        </p:nvPicPr>
        <p:blipFill rotWithShape="1">
          <a:blip r:embed="rId3">
            <a:alphaModFix/>
          </a:blip>
          <a:srcRect b="0" l="0" r="0" t="0"/>
          <a:stretch/>
        </p:blipFill>
        <p:spPr>
          <a:xfrm>
            <a:off x="1429965" y="1770434"/>
            <a:ext cx="9698477" cy="4669277"/>
          </a:xfrm>
          <a:prstGeom prst="rect">
            <a:avLst/>
          </a:prstGeom>
          <a:noFill/>
          <a:ln>
            <a:noFill/>
          </a:ln>
        </p:spPr>
      </p:pic>
      <p:sp>
        <p:nvSpPr>
          <p:cNvPr id="302" name="Google Shape;302;p25"/>
          <p:cNvSpPr txBox="1"/>
          <p:nvPr/>
        </p:nvSpPr>
        <p:spPr>
          <a:xfrm>
            <a:off x="3988339" y="6519320"/>
            <a:ext cx="387160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Merits</a:t>
            </a:r>
            <a:endParaRPr b="1" sz="4000">
              <a:latin typeface="Times New Roman"/>
              <a:ea typeface="Times New Roman"/>
              <a:cs typeface="Times New Roman"/>
              <a:sym typeface="Times New Roman"/>
            </a:endParaRPr>
          </a:p>
        </p:txBody>
      </p:sp>
      <p:sp>
        <p:nvSpPr>
          <p:cNvPr id="308" name="Google Shape;308;p26"/>
          <p:cNvSpPr txBox="1"/>
          <p:nvPr>
            <p:ph idx="1" type="body"/>
          </p:nvPr>
        </p:nvSpPr>
        <p:spPr>
          <a:xfrm>
            <a:off x="838200" y="2136617"/>
            <a:ext cx="10515600" cy="4040345"/>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2400"/>
              <a:t>User Friendly.</a:t>
            </a:r>
            <a:endParaRPr sz="2400"/>
          </a:p>
          <a:p>
            <a:pPr indent="-228600" lvl="0" marL="457200" rtl="0" algn="l">
              <a:lnSpc>
                <a:spcPct val="90000"/>
              </a:lnSpc>
              <a:spcBef>
                <a:spcPts val="1000"/>
              </a:spcBef>
              <a:spcAft>
                <a:spcPts val="0"/>
              </a:spcAft>
              <a:buSzPts val="1800"/>
              <a:buNone/>
            </a:pPr>
            <a:r>
              <a:t/>
            </a:r>
            <a:endParaRPr sz="2400"/>
          </a:p>
          <a:p>
            <a:pPr indent="-342900" lvl="0" marL="457200" rtl="0" algn="l">
              <a:lnSpc>
                <a:spcPct val="90000"/>
              </a:lnSpc>
              <a:spcBef>
                <a:spcPts val="1000"/>
              </a:spcBef>
              <a:spcAft>
                <a:spcPts val="0"/>
              </a:spcAft>
              <a:buSzPts val="1800"/>
              <a:buChar char="•"/>
            </a:pPr>
            <a:r>
              <a:rPr lang="en-US" sz="2400"/>
              <a:t>Access to authorized person only.</a:t>
            </a:r>
            <a:endParaRPr sz="2400"/>
          </a:p>
          <a:p>
            <a:pPr indent="-228600" lvl="0" marL="457200" rtl="0" algn="l">
              <a:lnSpc>
                <a:spcPct val="90000"/>
              </a:lnSpc>
              <a:spcBef>
                <a:spcPts val="1000"/>
              </a:spcBef>
              <a:spcAft>
                <a:spcPts val="0"/>
              </a:spcAft>
              <a:buSzPts val="1800"/>
              <a:buNone/>
            </a:pPr>
            <a:r>
              <a:t/>
            </a:r>
            <a:endParaRPr sz="2400"/>
          </a:p>
          <a:p>
            <a:pPr indent="-342900" lvl="0" marL="457200" rtl="0" algn="l">
              <a:lnSpc>
                <a:spcPct val="90000"/>
              </a:lnSpc>
              <a:spcBef>
                <a:spcPts val="1000"/>
              </a:spcBef>
              <a:spcAft>
                <a:spcPts val="0"/>
              </a:spcAft>
              <a:buSzPts val="1800"/>
              <a:buChar char="•"/>
            </a:pPr>
            <a:r>
              <a:rPr lang="en-US" sz="2400"/>
              <a:t>No additional devices need to be carried for motion and object detection.</a:t>
            </a:r>
            <a:endParaRPr sz="2400"/>
          </a:p>
          <a:p>
            <a:pPr indent="0" lvl="0" marL="114300" rtl="0" algn="l">
              <a:lnSpc>
                <a:spcPct val="90000"/>
              </a:lnSpc>
              <a:spcBef>
                <a:spcPts val="1000"/>
              </a:spcBef>
              <a:spcAft>
                <a:spcPts val="0"/>
              </a:spcAft>
              <a:buSzPts val="1800"/>
              <a:buNone/>
            </a:pPr>
            <a:r>
              <a:t/>
            </a:r>
            <a:endParaRPr sz="2400"/>
          </a:p>
          <a:p>
            <a:pPr indent="-565150" lvl="0" marL="920750" rtl="0" algn="l">
              <a:lnSpc>
                <a:spcPct val="90000"/>
              </a:lnSpc>
              <a:spcBef>
                <a:spcPts val="0"/>
              </a:spcBef>
              <a:spcAft>
                <a:spcPts val="0"/>
              </a:spcAft>
              <a:buClr>
                <a:schemeClr val="dk1"/>
              </a:buClr>
              <a:buSzPts val="2800"/>
              <a:buFont typeface="Arial"/>
              <a:buNone/>
            </a:pPr>
            <a:r>
              <a:t/>
            </a:r>
            <a:endParaRPr sz="2400">
              <a:latin typeface="Times New Roman"/>
              <a:ea typeface="Times New Roman"/>
              <a:cs typeface="Times New Roman"/>
              <a:sym typeface="Times New Roman"/>
            </a:endParaRPr>
          </a:p>
        </p:txBody>
      </p:sp>
      <p:sp>
        <p:nvSpPr>
          <p:cNvPr id="309" name="Google Shape;30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310" name="Google Shape;3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316" name="Google Shape;316;p27"/>
          <p:cNvSpPr txBox="1"/>
          <p:nvPr>
            <p:ph idx="1" type="body"/>
          </p:nvPr>
        </p:nvSpPr>
        <p:spPr>
          <a:xfrm>
            <a:off x="838200" y="1799617"/>
            <a:ext cx="10515600" cy="4377345"/>
          </a:xfrm>
          <a:prstGeom prst="rect">
            <a:avLst/>
          </a:prstGeom>
          <a:noFill/>
          <a:ln>
            <a:noFill/>
          </a:ln>
        </p:spPr>
        <p:txBody>
          <a:bodyPr anchorCtr="0" anchor="t" bIns="45700" lIns="91425" spcFirstLastPara="1" rIns="91425" wrap="square" tIns="45700">
            <a:normAutofit/>
          </a:bodyPr>
          <a:lstStyle/>
          <a:p>
            <a:pPr indent="-412750" lvl="0" marL="457200" rtl="0" algn="l">
              <a:lnSpc>
                <a:spcPct val="100000"/>
              </a:lnSpc>
              <a:spcBef>
                <a:spcPts val="0"/>
              </a:spcBef>
              <a:spcAft>
                <a:spcPts val="0"/>
              </a:spcAft>
              <a:buSzPts val="2900"/>
              <a:buFont typeface="Times New Roman"/>
              <a:buAutoNum type="arabicPeriod"/>
            </a:pPr>
            <a:r>
              <a:rPr lang="en-US" sz="2400">
                <a:latin typeface="Times New Roman"/>
                <a:ea typeface="Times New Roman"/>
                <a:cs typeface="Times New Roman"/>
                <a:sym typeface="Times New Roman"/>
              </a:rPr>
              <a:t>An accurate &amp; efficient object detection using tensor flow for blind person and nursery children through voice recognization.</a:t>
            </a:r>
            <a:endParaRPr/>
          </a:p>
          <a:p>
            <a:pPr indent="-228600" lvl="0" marL="457200" rtl="0" algn="l">
              <a:lnSpc>
                <a:spcPct val="100000"/>
              </a:lnSpc>
              <a:spcBef>
                <a:spcPts val="0"/>
              </a:spcBef>
              <a:spcAft>
                <a:spcPts val="0"/>
              </a:spcAft>
              <a:buSzPts val="2900"/>
              <a:buFont typeface="Times New Roman"/>
              <a:buNone/>
            </a:pPr>
            <a:r>
              <a:t/>
            </a:r>
            <a:endParaRPr sz="2400">
              <a:latin typeface="Times New Roman"/>
              <a:ea typeface="Times New Roman"/>
              <a:cs typeface="Times New Roman"/>
              <a:sym typeface="Times New Roman"/>
            </a:endParaRPr>
          </a:p>
          <a:p>
            <a:pPr indent="-412750" lvl="0" marL="457200" rtl="0" algn="l">
              <a:lnSpc>
                <a:spcPct val="100000"/>
              </a:lnSpc>
              <a:spcBef>
                <a:spcPts val="0"/>
              </a:spcBef>
              <a:spcAft>
                <a:spcPts val="0"/>
              </a:spcAft>
              <a:buSzPts val="2900"/>
              <a:buFont typeface="Times New Roman"/>
              <a:buAutoNum type="arabicPeriod"/>
            </a:pPr>
            <a:r>
              <a:rPr lang="en-US" sz="2400">
                <a:latin typeface="Times New Roman"/>
                <a:ea typeface="Times New Roman"/>
                <a:cs typeface="Times New Roman"/>
                <a:sym typeface="Times New Roman"/>
              </a:rPr>
              <a:t>This project uses recent techniques in field of computer vision, we develop a blind visualization system that helps blind people better explore the surrounding environment. </a:t>
            </a:r>
            <a:endParaRPr sz="2400">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2900"/>
              <a:buFont typeface="Times New Roman"/>
              <a:buNone/>
            </a:pPr>
            <a:r>
              <a:t/>
            </a:r>
            <a:endParaRPr sz="2400">
              <a:latin typeface="Times New Roman"/>
              <a:ea typeface="Times New Roman"/>
              <a:cs typeface="Times New Roman"/>
              <a:sym typeface="Times New Roman"/>
            </a:endParaRPr>
          </a:p>
          <a:p>
            <a:pPr indent="-412750" lvl="0" marL="457200" rtl="0" algn="l">
              <a:lnSpc>
                <a:spcPct val="100000"/>
              </a:lnSpc>
              <a:spcBef>
                <a:spcPts val="0"/>
              </a:spcBef>
              <a:spcAft>
                <a:spcPts val="0"/>
              </a:spcAft>
              <a:buSzPts val="2900"/>
              <a:buFont typeface="Times New Roman"/>
              <a:buAutoNum type="arabicPeriod"/>
            </a:pPr>
            <a:r>
              <a:rPr lang="en-US" sz="2400">
                <a:latin typeface="Times New Roman"/>
                <a:ea typeface="Times New Roman"/>
                <a:cs typeface="Times New Roman"/>
                <a:sym typeface="Times New Roman"/>
              </a:rPr>
              <a:t>We have developed an Android application for visually impaired .This Application is very helpful towards the visually impaired people and makes very easy for them to use electronic gadgets with TTS technology.</a:t>
            </a:r>
            <a:endParaRPr sz="2400">
              <a:latin typeface="Times New Roman"/>
              <a:ea typeface="Times New Roman"/>
              <a:cs typeface="Times New Roman"/>
              <a:sym typeface="Times New Roman"/>
            </a:endParaRPr>
          </a:p>
        </p:txBody>
      </p:sp>
      <p:sp>
        <p:nvSpPr>
          <p:cNvPr id="317" name="Google Shape;31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318" name="Google Shape;31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838200" y="365126"/>
            <a:ext cx="10515600" cy="9657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324" name="Google Shape;324;p28"/>
          <p:cNvSpPr txBox="1"/>
          <p:nvPr>
            <p:ph idx="1" type="body"/>
          </p:nvPr>
        </p:nvSpPr>
        <p:spPr>
          <a:xfrm>
            <a:off x="932506" y="1050202"/>
            <a:ext cx="10421294" cy="4988459"/>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[1]Anirban Sarkar, Ayush Goyal , David hicks and saikat hazra” Android Application Development: A BriefOverview of Android Platforms and Evolution of Security Systems”2019 third International Conference on I-SMAC</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[2]Jayshre Punsare, Adit Gaikwad, Vaishnavi Ankarm,Priyanka Kare &amp; Sikha Sharma “Real time TextReader” International Journal of ComputerApplications 182(34):42-45, December 2018</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[3]M. T. B. R. A. A. K. Y. Kevin Labuan, “A Wearable Portable Electronic Travel Aid for Blind,” in International Conference on Electrical, Electronics, and Optimization Techniques (ICEEOT), 2016</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[4]Sharaddha Uddhav Khadilkar, Narendra Waghdarikar,” Android Phone Controlled Voice Gesture and Touch Screen Operated Smart Wheel Chair”, International Conference on Pervasive Computing (ICPC), 2015</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[5]Rohit Rastogi, Shashank Mittal, Sajan Agarwal, A Novel Approach for Communication among Blind, Deaf and Dumb People, 2nd International Conference on Computing for Sustainable Global Development (INDIACom), March, 2015.</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[6]Jackson, Richard M. Jackson and Presley, Audio-Supported Reading for Students who are Blind or Visually Impaired, Wakefield, MA: National Center on Accessing the General Curriculum, 2012.</a:t>
            </a:r>
            <a:endParaRPr sz="1800">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Arial"/>
              <a:buNone/>
            </a:pPr>
            <a:r>
              <a:t/>
            </a:r>
            <a:endParaRPr sz="1800">
              <a:latin typeface="Times New Roman"/>
              <a:ea typeface="Times New Roman"/>
              <a:cs typeface="Times New Roman"/>
              <a:sym typeface="Times New Roman"/>
            </a:endParaRPr>
          </a:p>
        </p:txBody>
      </p:sp>
      <p:sp>
        <p:nvSpPr>
          <p:cNvPr id="325" name="Google Shape;3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326" name="Google Shape;3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04/12/2021</a:t>
            </a:r>
            <a:endParaRPr/>
          </a:p>
          <a:p>
            <a:pPr indent="0" lvl="0" marL="0" rtl="0" algn="l">
              <a:lnSpc>
                <a:spcPct val="100000"/>
              </a:lnSpc>
              <a:spcBef>
                <a:spcPts val="0"/>
              </a:spcBef>
              <a:spcAft>
                <a:spcPts val="0"/>
              </a:spcAft>
              <a:buSzPts val="1400"/>
              <a:buNone/>
            </a:pPr>
            <a:r>
              <a:t/>
            </a:r>
            <a:endParaRPr/>
          </a:p>
        </p:txBody>
      </p:sp>
      <p:sp>
        <p:nvSpPr>
          <p:cNvPr id="332" name="Google Shape;33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333" name="Google Shape;33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4" name="Google Shape;334;p29"/>
          <p:cNvPicPr preferRelativeResize="0"/>
          <p:nvPr/>
        </p:nvPicPr>
        <p:blipFill rotWithShape="1">
          <a:blip r:embed="rId3">
            <a:alphaModFix/>
          </a:blip>
          <a:srcRect b="0" l="0" r="0" t="0"/>
          <a:stretch/>
        </p:blipFill>
        <p:spPr>
          <a:xfrm>
            <a:off x="0" y="0"/>
            <a:ext cx="12192000" cy="6858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113" name="Google Shape;113;p3"/>
          <p:cNvSpPr txBox="1"/>
          <p:nvPr>
            <p:ph idx="1" type="body"/>
          </p:nvPr>
        </p:nvSpPr>
        <p:spPr>
          <a:xfrm>
            <a:off x="838200" y="1982708"/>
            <a:ext cx="10515600" cy="4373641"/>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0"/>
              </a:spcBef>
              <a:spcAft>
                <a:spcPts val="0"/>
              </a:spcAft>
              <a:buSzPts val="1800"/>
              <a:buFont typeface="Times New Roman"/>
              <a:buChar char="●"/>
            </a:pPr>
            <a:r>
              <a:rPr lang="en-US" sz="2400">
                <a:latin typeface="Times New Roman"/>
                <a:ea typeface="Times New Roman"/>
                <a:cs typeface="Times New Roman"/>
                <a:sym typeface="Times New Roman"/>
              </a:rPr>
              <a:t>Object detection are mainly use to identify the real object from image or video for blind person and nursery children using android application through voice regonization.</a:t>
            </a:r>
            <a:endParaRPr sz="2400">
              <a:latin typeface="Times New Roman"/>
              <a:ea typeface="Times New Roman"/>
              <a:cs typeface="Times New Roman"/>
              <a:sym typeface="Times New Roman"/>
            </a:endParaRPr>
          </a:p>
          <a:p>
            <a:pPr indent="0" lvl="0" marL="114300" rtl="0" algn="just">
              <a:lnSpc>
                <a:spcPct val="90000"/>
              </a:lnSpc>
              <a:spcBef>
                <a:spcPts val="0"/>
              </a:spcBef>
              <a:spcAft>
                <a:spcPts val="0"/>
              </a:spcAft>
              <a:buSzPts val="1800"/>
              <a:buNone/>
            </a:pPr>
            <a:r>
              <a:t/>
            </a:r>
            <a:endParaRPr sz="24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2400">
                <a:latin typeface="Times New Roman"/>
                <a:ea typeface="Times New Roman"/>
                <a:cs typeface="Times New Roman"/>
                <a:sym typeface="Times New Roman"/>
              </a:rPr>
              <a:t>Object detection deals with identifying the presence of various individual objects through camera and recognized the object.</a:t>
            </a:r>
            <a:endParaRPr sz="2400">
              <a:latin typeface="Times New Roman"/>
              <a:ea typeface="Times New Roman"/>
              <a:cs typeface="Times New Roman"/>
              <a:sym typeface="Times New Roman"/>
            </a:endParaRPr>
          </a:p>
          <a:p>
            <a:pPr indent="0" lvl="0" marL="114300" rtl="0" algn="just">
              <a:lnSpc>
                <a:spcPct val="90000"/>
              </a:lnSpc>
              <a:spcBef>
                <a:spcPts val="0"/>
              </a:spcBef>
              <a:spcAft>
                <a:spcPts val="0"/>
              </a:spcAft>
              <a:buSzPts val="1800"/>
              <a:buNone/>
            </a:pPr>
            <a:r>
              <a:t/>
            </a:r>
            <a:endParaRPr sz="2400">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Font typeface="Times New Roman"/>
              <a:buChar char="●"/>
            </a:pPr>
            <a:r>
              <a:rPr lang="en-US" sz="2400">
                <a:latin typeface="Times New Roman"/>
                <a:ea typeface="Times New Roman"/>
                <a:cs typeface="Times New Roman"/>
                <a:sym typeface="Times New Roman"/>
              </a:rPr>
              <a:t>In reading article reads the content from camera and also from image .</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sz="2400">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sz="2400">
              <a:latin typeface="Arial"/>
              <a:ea typeface="Arial"/>
              <a:cs typeface="Arial"/>
              <a:sym typeface="Arial"/>
            </a:endParaRPr>
          </a:p>
        </p:txBody>
      </p:sp>
      <p:sp>
        <p:nvSpPr>
          <p:cNvPr id="114" name="Google Shape;11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dk1"/>
              </a:buClr>
              <a:buSzPts val="1400"/>
              <a:buFont typeface="Arial"/>
              <a:buNone/>
            </a:pPr>
            <a:r>
              <a:t/>
            </a:r>
            <a:endParaRPr sz="100"/>
          </a:p>
          <a:p>
            <a:pPr indent="0" lvl="0" marL="0" rtl="0" algn="ctr">
              <a:lnSpc>
                <a:spcPct val="100000"/>
              </a:lnSpc>
              <a:spcBef>
                <a:spcPts val="0"/>
              </a:spcBef>
              <a:spcAft>
                <a:spcPts val="0"/>
              </a:spcAft>
              <a:buSzPts val="1400"/>
              <a:buNone/>
            </a:pPr>
            <a:r>
              <a:t/>
            </a:r>
            <a:endParaRPr/>
          </a:p>
        </p:txBody>
      </p:sp>
      <p:sp>
        <p:nvSpPr>
          <p:cNvPr id="115" name="Google Shape;11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Motivation</a:t>
            </a:r>
            <a:endParaRPr sz="4000">
              <a:latin typeface="Times New Roman"/>
              <a:ea typeface="Times New Roman"/>
              <a:cs typeface="Times New Roman"/>
              <a:sym typeface="Times New Roman"/>
            </a:endParaRPr>
          </a:p>
        </p:txBody>
      </p:sp>
      <p:sp>
        <p:nvSpPr>
          <p:cNvPr id="121" name="Google Shape;121;p4"/>
          <p:cNvSpPr txBox="1"/>
          <p:nvPr>
            <p:ph idx="1" type="body"/>
          </p:nvPr>
        </p:nvSpPr>
        <p:spPr>
          <a:xfrm>
            <a:off x="838200" y="2245259"/>
            <a:ext cx="10515600" cy="3931703"/>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0"/>
              </a:spcBef>
              <a:spcAft>
                <a:spcPts val="0"/>
              </a:spcAft>
              <a:buSzPts val="1800"/>
              <a:buFont typeface="Times New Roman"/>
              <a:buChar char="●"/>
            </a:pPr>
            <a:r>
              <a:rPr lang="en-US" sz="2400">
                <a:latin typeface="Times New Roman"/>
                <a:ea typeface="Times New Roman"/>
                <a:cs typeface="Times New Roman"/>
                <a:sym typeface="Times New Roman"/>
              </a:rPr>
              <a:t>The main purpose of this android application is to provide communication system for the Impaired Peoples and nursery children in an effective way by exploring the powers of the platform to the maximum.</a:t>
            </a:r>
            <a:endParaRPr sz="2400">
              <a:latin typeface="Times New Roman"/>
              <a:ea typeface="Times New Roman"/>
              <a:cs typeface="Times New Roman"/>
              <a:sym typeface="Times New Roman"/>
            </a:endParaRPr>
          </a:p>
          <a:p>
            <a:pPr indent="0" lvl="0" marL="114300" rtl="0" algn="just">
              <a:lnSpc>
                <a:spcPct val="90000"/>
              </a:lnSpc>
              <a:spcBef>
                <a:spcPts val="0"/>
              </a:spcBef>
              <a:spcAft>
                <a:spcPts val="0"/>
              </a:spcAft>
              <a:buSzPts val="1800"/>
              <a:buNone/>
            </a:pPr>
            <a:r>
              <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Times New Roman"/>
              <a:buChar char="●"/>
            </a:pPr>
            <a:r>
              <a:rPr lang="en-US" sz="2400">
                <a:latin typeface="Times New Roman"/>
                <a:ea typeface="Times New Roman"/>
                <a:cs typeface="Times New Roman"/>
                <a:sym typeface="Times New Roman"/>
              </a:rPr>
              <a:t>This document describes this application’s capability to convert from speech to text and vice versa, a trendy feature of the Android platform for many years which can be effectively used by the Visually Impaired Peoples to communication.</a:t>
            </a:r>
            <a:endParaRPr sz="2400">
              <a:latin typeface="Times New Roman"/>
              <a:ea typeface="Times New Roman"/>
              <a:cs typeface="Times New Roman"/>
              <a:sym typeface="Times New Roman"/>
            </a:endParaRPr>
          </a:p>
        </p:txBody>
      </p:sp>
      <p:sp>
        <p:nvSpPr>
          <p:cNvPr id="122" name="Google Shape;12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sz="100">
              <a:solidFill>
                <a:schemeClr val="dk1"/>
              </a:solidFill>
            </a:endParaRPr>
          </a:p>
          <a:p>
            <a:pPr indent="0" lvl="0" marL="0" rtl="0" algn="ctr">
              <a:lnSpc>
                <a:spcPct val="100000"/>
              </a:lnSpc>
              <a:spcBef>
                <a:spcPts val="0"/>
              </a:spcBef>
              <a:spcAft>
                <a:spcPts val="0"/>
              </a:spcAft>
              <a:buSzPts val="1400"/>
              <a:buNone/>
            </a:pPr>
            <a:r>
              <a:t/>
            </a:r>
            <a:endParaRPr>
              <a:solidFill>
                <a:schemeClr val="dk1"/>
              </a:solidFill>
            </a:endParaRPr>
          </a:p>
        </p:txBody>
      </p:sp>
      <p:sp>
        <p:nvSpPr>
          <p:cNvPr id="123" name="Google Shape;1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38200" y="681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Problem Statement</a:t>
            </a:r>
            <a:endParaRPr b="1" sz="4000">
              <a:latin typeface="Times New Roman"/>
              <a:ea typeface="Times New Roman"/>
              <a:cs typeface="Times New Roman"/>
              <a:sym typeface="Times New Roman"/>
            </a:endParaRPr>
          </a:p>
        </p:txBody>
      </p:sp>
      <p:sp>
        <p:nvSpPr>
          <p:cNvPr id="129" name="Google Shape;129;p5"/>
          <p:cNvSpPr txBox="1"/>
          <p:nvPr>
            <p:ph idx="1" type="body"/>
          </p:nvPr>
        </p:nvSpPr>
        <p:spPr>
          <a:xfrm>
            <a:off x="838200" y="2362954"/>
            <a:ext cx="10515600" cy="4070862"/>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1000"/>
              </a:spcBef>
              <a:spcAft>
                <a:spcPts val="0"/>
              </a:spcAft>
              <a:buSzPts val="1800"/>
              <a:buNone/>
            </a:pPr>
            <a:r>
              <a:rPr lang="en-US" sz="2400">
                <a:latin typeface="Times New Roman"/>
                <a:ea typeface="Times New Roman"/>
                <a:cs typeface="Times New Roman"/>
                <a:sym typeface="Times New Roman"/>
              </a:rPr>
              <a:t>Object detection using tensor flow for blind person and nursery Children's.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130" name="Google Shape;1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sz="100">
              <a:solidFill>
                <a:schemeClr val="dk1"/>
              </a:solidFill>
            </a:endParaRPr>
          </a:p>
          <a:p>
            <a:pPr indent="0" lvl="0" marL="0" rtl="0" algn="ctr">
              <a:lnSpc>
                <a:spcPct val="100000"/>
              </a:lnSpc>
              <a:spcBef>
                <a:spcPts val="0"/>
              </a:spcBef>
              <a:spcAft>
                <a:spcPts val="0"/>
              </a:spcAft>
              <a:buSzPts val="1400"/>
              <a:buNone/>
            </a:pPr>
            <a:r>
              <a:t/>
            </a:r>
            <a:endParaRPr>
              <a:solidFill>
                <a:schemeClr val="dk1"/>
              </a:solidFill>
            </a:endParaRPr>
          </a:p>
        </p:txBody>
      </p:sp>
      <p:sp>
        <p:nvSpPr>
          <p:cNvPr id="131" name="Google Shape;1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488887" y="0"/>
            <a:ext cx="10864913"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Literature Survey</a:t>
            </a:r>
            <a:endParaRPr sz="4000">
              <a:latin typeface="Times New Roman"/>
              <a:ea typeface="Times New Roman"/>
              <a:cs typeface="Times New Roman"/>
              <a:sym typeface="Times New Roman"/>
            </a:endParaRPr>
          </a:p>
        </p:txBody>
      </p:sp>
      <p:graphicFrame>
        <p:nvGraphicFramePr>
          <p:cNvPr id="137" name="Google Shape;137;p6"/>
          <p:cNvGraphicFramePr/>
          <p:nvPr/>
        </p:nvGraphicFramePr>
        <p:xfrm>
          <a:off x="581115" y="1187864"/>
          <a:ext cx="3000000" cy="3000000"/>
        </p:xfrm>
        <a:graphic>
          <a:graphicData uri="http://schemas.openxmlformats.org/drawingml/2006/table">
            <a:tbl>
              <a:tblPr bandRow="1" firstRow="1">
                <a:noFill/>
                <a:tableStyleId>{51D67786-BAA3-4DA2-894E-121975F5BCB7}</a:tableStyleId>
              </a:tblPr>
              <a:tblGrid>
                <a:gridCol w="801400"/>
                <a:gridCol w="1867500"/>
                <a:gridCol w="2831675"/>
                <a:gridCol w="2107500"/>
                <a:gridCol w="2843425"/>
              </a:tblGrid>
              <a:tr h="578875">
                <a:tc>
                  <a:txBody>
                    <a:bodyPr/>
                    <a:lstStyle/>
                    <a:p>
                      <a:pPr indent="0" lvl="0" marL="0" marR="0" rtl="0" algn="l">
                        <a:lnSpc>
                          <a:spcPct val="100000"/>
                        </a:lnSpc>
                        <a:spcBef>
                          <a:spcPts val="0"/>
                        </a:spcBef>
                        <a:spcAft>
                          <a:spcPts val="0"/>
                        </a:spcAft>
                        <a:buClr>
                          <a:srgbClr val="000000"/>
                        </a:buClr>
                        <a:buSzPts val="2000"/>
                        <a:buFont typeface="Arial"/>
                        <a:buNone/>
                      </a:pPr>
                      <a:r>
                        <a:rPr lang="en-US" sz="1600" u="none" cap="none" strike="noStrike">
                          <a:latin typeface="Times New Roman"/>
                          <a:ea typeface="Times New Roman"/>
                          <a:cs typeface="Times New Roman"/>
                          <a:sym typeface="Times New Roman"/>
                        </a:rPr>
                        <a:t>Sr. No</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600" u="none" cap="none" strike="noStrike">
                          <a:latin typeface="Times New Roman"/>
                          <a:ea typeface="Times New Roman"/>
                          <a:cs typeface="Times New Roman"/>
                          <a:sym typeface="Times New Roman"/>
                        </a:rPr>
                        <a:t>Year of Publication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600" u="none" cap="none" strike="noStrike">
                          <a:latin typeface="Times New Roman"/>
                          <a:ea typeface="Times New Roman"/>
                          <a:cs typeface="Times New Roman"/>
                          <a:sym typeface="Times New Roman"/>
                        </a:rPr>
                        <a:t>Title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600" u="none" cap="none" strike="noStrike">
                          <a:latin typeface="Times New Roman"/>
                          <a:ea typeface="Times New Roman"/>
                          <a:cs typeface="Times New Roman"/>
                          <a:sym typeface="Times New Roman"/>
                        </a:rPr>
                        <a:t>Authors</a:t>
                      </a:r>
                      <a:endParaRPr sz="1600" u="none" cap="none" strike="noStrike">
                        <a:latin typeface="Times New Roman"/>
                        <a:ea typeface="Times New Roman"/>
                        <a:cs typeface="Times New Roman"/>
                        <a:sym typeface="Times New Roman"/>
                      </a:endParaRPr>
                    </a:p>
                  </a:txBody>
                  <a:tcPr marT="45725" marB="45725" marR="91450" marL="91450">
                    <a:lnB cap="flat" cmpd="sng" w="127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US" sz="1600" u="none" cap="none" strike="noStrike">
                          <a:latin typeface="Times New Roman"/>
                          <a:ea typeface="Times New Roman"/>
                          <a:cs typeface="Times New Roman"/>
                          <a:sym typeface="Times New Roman"/>
                        </a:rPr>
                        <a:t>Feature</a:t>
                      </a:r>
                      <a:endParaRPr sz="1600" u="none" cap="none" strike="noStrike">
                        <a:latin typeface="Times New Roman"/>
                        <a:ea typeface="Times New Roman"/>
                        <a:cs typeface="Times New Roman"/>
                        <a:sym typeface="Times New Roman"/>
                      </a:endParaRPr>
                    </a:p>
                  </a:txBody>
                  <a:tcPr marT="45725" marB="45725" marR="91450" marL="91450">
                    <a:lnB cap="flat" cmpd="sng" w="12700">
                      <a:solidFill>
                        <a:schemeClr val="accent1"/>
                      </a:solidFill>
                      <a:prstDash val="solid"/>
                      <a:round/>
                      <a:headEnd len="sm" w="sm" type="none"/>
                      <a:tailEnd len="sm" w="sm" type="none"/>
                    </a:lnB>
                  </a:tcPr>
                </a:tc>
              </a:tr>
              <a:tr h="1564950">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2019</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Android application development and evalution of security system </a:t>
                      </a:r>
                      <a:endParaRPr sz="1600" u="none" cap="none" strike="noStrike">
                        <a:latin typeface="Times New Roman"/>
                        <a:ea typeface="Times New Roman"/>
                        <a:cs typeface="Times New Roman"/>
                        <a:sym typeface="Times New Roman"/>
                      </a:endParaRPr>
                    </a:p>
                  </a:txBody>
                  <a:tcPr marT="45725" marB="45725" marR="91450" marL="91450">
                    <a:lnR cap="flat" cmpd="sng" w="12700">
                      <a:solidFill>
                        <a:schemeClr val="accen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Anirban Sarkar,Ayush Goyal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chemeClr val="dk1"/>
                          </a:solidFill>
                          <a:latin typeface="Times New Roman"/>
                          <a:ea typeface="Times New Roman"/>
                          <a:cs typeface="Times New Roman"/>
                          <a:sym typeface="Times New Roman"/>
                        </a:rPr>
                        <a:t>Android application development: a brief overview of android platform and evalution of security system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5400">
                      <a:solidFill>
                        <a:schemeClr val="accent1"/>
                      </a:solidFill>
                      <a:prstDash val="solid"/>
                      <a:round/>
                      <a:headEnd len="sm" w="sm" type="none"/>
                      <a:tailEnd len="sm" w="sm" type="none"/>
                    </a:lnB>
                  </a:tcPr>
                </a:tc>
              </a:tr>
              <a:tr h="823650">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2.</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2018</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Real time text reader</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Jayshre Punsare,Adit Gaikwad</a:t>
                      </a:r>
                      <a:endParaRPr sz="1600" u="none" cap="none" strike="noStrike">
                        <a:latin typeface="Times New Roman"/>
                        <a:ea typeface="Times New Roman"/>
                        <a:cs typeface="Times New Roman"/>
                        <a:sym typeface="Times New Roman"/>
                      </a:endParaRPr>
                    </a:p>
                  </a:txBody>
                  <a:tcPr marT="45725" marB="45725" marR="91450" marL="91450">
                    <a:lnT cap="flat" cmpd="sng" w="25400">
                      <a:solidFill>
                        <a:schemeClr val="accen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latin typeface="Times New Roman"/>
                          <a:ea typeface="Times New Roman"/>
                          <a:cs typeface="Times New Roman"/>
                          <a:sym typeface="Times New Roman"/>
                        </a:rPr>
                        <a:t>Reading the text from image and detect the letters</a:t>
                      </a:r>
                      <a:endParaRPr sz="1600" u="none" cap="none" strike="noStrike">
                        <a:latin typeface="Times New Roman"/>
                        <a:ea typeface="Times New Roman"/>
                        <a:cs typeface="Times New Roman"/>
                        <a:sym typeface="Times New Roman"/>
                      </a:endParaRPr>
                    </a:p>
                  </a:txBody>
                  <a:tcPr marT="45725" marB="45725" marR="91450" marL="91450">
                    <a:lnT cap="flat" cmpd="sng" w="25400">
                      <a:solidFill>
                        <a:schemeClr val="accent1"/>
                      </a:solidFill>
                      <a:prstDash val="solid"/>
                      <a:round/>
                      <a:headEnd len="sm" w="sm" type="none"/>
                      <a:tailEnd len="sm" w="sm" type="none"/>
                    </a:lnT>
                  </a:tcPr>
                </a:tc>
              </a:tr>
              <a:tr h="2306225">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600" u="none" cap="none" strike="noStrike">
                          <a:latin typeface="Times New Roman"/>
                          <a:ea typeface="Times New Roman"/>
                          <a:cs typeface="Times New Roman"/>
                          <a:sym typeface="Times New Roman"/>
                        </a:rPr>
                        <a:t>2016</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b="0" i="0" lang="en-US" sz="1600" u="none" cap="none" strike="noStrike">
                          <a:solidFill>
                            <a:schemeClr val="dk1"/>
                          </a:solidFill>
                          <a:latin typeface="Times New Roman"/>
                          <a:ea typeface="Times New Roman"/>
                          <a:cs typeface="Times New Roman"/>
                          <a:sym typeface="Times New Roman"/>
                        </a:rPr>
                        <a:t>A Wearable Portable Electronic Travel Aid for Blind</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b="0" i="0" lang="en-US" sz="1600" u="none" cap="none" strike="noStrike">
                          <a:solidFill>
                            <a:schemeClr val="dk1"/>
                          </a:solidFill>
                          <a:latin typeface="Times New Roman"/>
                          <a:ea typeface="Times New Roman"/>
                          <a:cs typeface="Times New Roman"/>
                          <a:sym typeface="Times New Roman"/>
                        </a:rPr>
                        <a:t>M. T. B. R. A. A. K. Y. Kevin Labuan</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chemeClr val="dk1"/>
                          </a:solidFill>
                          <a:latin typeface="Times New Roman"/>
                          <a:ea typeface="Times New Roman"/>
                          <a:cs typeface="Times New Roman"/>
                          <a:sym typeface="Times New Roman"/>
                        </a:rPr>
                        <a:t>The obstacle detection, where combination of visual sensors, sonar and inertial measurement unit are used to detect the presence of an obstacle and give audio as well as tactile feedback.</a:t>
                      </a:r>
                      <a:endParaRPr/>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38" name="Google Shape;138;p6"/>
          <p:cNvSpPr txBox="1"/>
          <p:nvPr>
            <p:ph idx="11" type="ftr"/>
          </p:nvPr>
        </p:nvSpPr>
        <p:spPr>
          <a:xfrm>
            <a:off x="4038600" y="6461575"/>
            <a:ext cx="4114800" cy="259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sz="100"/>
          </a:p>
          <a:p>
            <a:pPr indent="0" lvl="0" marL="0" rtl="0" algn="ctr">
              <a:lnSpc>
                <a:spcPct val="100000"/>
              </a:lnSpc>
              <a:spcBef>
                <a:spcPts val="0"/>
              </a:spcBef>
              <a:spcAft>
                <a:spcPts val="0"/>
              </a:spcAft>
              <a:buSzPts val="1400"/>
              <a:buNone/>
            </a:pPr>
            <a:r>
              <a:t/>
            </a:r>
            <a:endParaRPr/>
          </a:p>
        </p:txBody>
      </p:sp>
      <p:sp>
        <p:nvSpPr>
          <p:cNvPr id="139" name="Google Shape;139;p6"/>
          <p:cNvSpPr txBox="1"/>
          <p:nvPr/>
        </p:nvSpPr>
        <p:spPr>
          <a:xfrm>
            <a:off x="3777241" y="6605899"/>
            <a:ext cx="368323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idx="12" type="sldNum"/>
          </p:nvPr>
        </p:nvSpPr>
        <p:spPr>
          <a:xfrm>
            <a:off x="8676588" y="6361063"/>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45" name="Google Shape;145;p7"/>
          <p:cNvGraphicFramePr/>
          <p:nvPr/>
        </p:nvGraphicFramePr>
        <p:xfrm>
          <a:off x="1049645" y="442988"/>
          <a:ext cx="3000000" cy="3000000"/>
        </p:xfrm>
        <a:graphic>
          <a:graphicData uri="http://schemas.openxmlformats.org/drawingml/2006/table">
            <a:tbl>
              <a:tblPr bandRow="1" firstRow="1">
                <a:noFill/>
                <a:tableStyleId>{51D67786-BAA3-4DA2-894E-121975F5BCB7}</a:tableStyleId>
              </a:tblPr>
              <a:tblGrid>
                <a:gridCol w="483775"/>
                <a:gridCol w="1293650"/>
                <a:gridCol w="2558275"/>
                <a:gridCol w="2434975"/>
                <a:gridCol w="3322050"/>
              </a:tblGrid>
              <a:tr h="1680300">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latin typeface="Times New Roman"/>
                          <a:ea typeface="Times New Roman"/>
                          <a:cs typeface="Times New Roman"/>
                          <a:sym typeface="Times New Roman"/>
                        </a:rPr>
                        <a:t>4</a:t>
                      </a:r>
                      <a:r>
                        <a:rPr lang="en-US" sz="1600" u="none" cap="none" strike="noStrike">
                          <a:latin typeface="Times New Roman"/>
                          <a:ea typeface="Times New Roman"/>
                          <a:cs typeface="Times New Roman"/>
                          <a:sym typeface="Times New Roman"/>
                        </a:rPr>
                        <a:t>.</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latin typeface="Times New Roman"/>
                          <a:ea typeface="Times New Roman"/>
                          <a:cs typeface="Times New Roman"/>
                          <a:sym typeface="Times New Roman"/>
                        </a:rPr>
                        <a:t>2015</a:t>
                      </a:r>
                      <a:endParaRPr b="0"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latin typeface="Times New Roman"/>
                          <a:ea typeface="Times New Roman"/>
                          <a:cs typeface="Times New Roman"/>
                          <a:sym typeface="Times New Roman"/>
                        </a:rPr>
                        <a:t>Android Phone Controlled Voice Gesture and Touch Screen Operated Smart Wheel Chair</a:t>
                      </a:r>
                      <a:endParaRPr b="0"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lang="en-US" sz="1600" u="none" cap="none" strike="noStrike">
                          <a:latin typeface="Times New Roman"/>
                          <a:ea typeface="Times New Roman"/>
                          <a:cs typeface="Times New Roman"/>
                          <a:sym typeface="Times New Roman"/>
                        </a:rPr>
                        <a:t>Sharaddha Uddhav Khadilkar, Narendra Waghdarikar</a:t>
                      </a:r>
                      <a:endParaRPr b="0"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In  authors provided a new system prototype name as Sharojan Bridge to make more effective communication between blind people, which is a wearable device build with Iot devices</a:t>
                      </a:r>
                      <a:endParaRPr b="0" sz="1600" u="none" cap="none" strike="noStrike">
                        <a:latin typeface="Times New Roman"/>
                        <a:ea typeface="Times New Roman"/>
                        <a:cs typeface="Times New Roman"/>
                        <a:sym typeface="Times New Roman"/>
                      </a:endParaRPr>
                    </a:p>
                  </a:txBody>
                  <a:tcPr marT="45725" marB="45725" marR="91450" marL="91450"/>
                </a:tc>
              </a:tr>
              <a:tr h="28556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5.</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2015</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600" u="none" cap="none" strike="noStrike">
                          <a:latin typeface="Times New Roman"/>
                          <a:ea typeface="Times New Roman"/>
                          <a:cs typeface="Times New Roman"/>
                          <a:sym typeface="Times New Roman"/>
                        </a:rPr>
                        <a:t>Communication among Blind, Deaf and Dumb People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Rohit Rastogi, Shashank Mittal, Sajan Agarwal</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13716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In  authors provided a new system prototype name as Sharojan Bridge to make more effective communication between blind people, which is a wearable device build with Iot devices</a:t>
                      </a:r>
                      <a:endParaRPr sz="1600" u="none" cap="none" strike="noStrike">
                        <a:latin typeface="Times New Roman"/>
                        <a:ea typeface="Times New Roman"/>
                        <a:cs typeface="Times New Roman"/>
                        <a:sym typeface="Times New Roman"/>
                      </a:endParaRPr>
                    </a:p>
                  </a:txBody>
                  <a:tcPr marT="63500" marB="63500" marR="63500" marL="63500"/>
                </a:tc>
              </a:tr>
              <a:tr h="1237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6.</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2012</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Audio-Supported Reading for Students who are Blind or Visually Impaired, Wakefield</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Jackson, Richard M. Jackson and Presley</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This tool for integrating multiple pedagogies and teaching the skill sets which are need to gain literacy of blind people. </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46" name="Google Shape;146;p7"/>
          <p:cNvSpPr txBox="1"/>
          <p:nvPr/>
        </p:nvSpPr>
        <p:spPr>
          <a:xfrm>
            <a:off x="4027251" y="6566170"/>
            <a:ext cx="377433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Object detection using Tensor flow algorithm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14746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Working Diagram</a:t>
            </a:r>
            <a:endParaRPr b="1" sz="4000">
              <a:latin typeface="Times New Roman"/>
              <a:ea typeface="Times New Roman"/>
              <a:cs typeface="Times New Roman"/>
              <a:sym typeface="Times New Roman"/>
            </a:endParaRPr>
          </a:p>
        </p:txBody>
      </p:sp>
      <p:sp>
        <p:nvSpPr>
          <p:cNvPr id="152" name="Google Shape;1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153" name="Google Shape;1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4" name="Google Shape;154;p8"/>
          <p:cNvPicPr preferRelativeResize="0"/>
          <p:nvPr/>
        </p:nvPicPr>
        <p:blipFill rotWithShape="1">
          <a:blip r:embed="rId3">
            <a:alphaModFix/>
          </a:blip>
          <a:srcRect b="0" l="0" r="0" t="0"/>
          <a:stretch/>
        </p:blipFill>
        <p:spPr>
          <a:xfrm>
            <a:off x="2402186" y="1244129"/>
            <a:ext cx="7387628" cy="55814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000">
                <a:latin typeface="Times New Roman"/>
                <a:ea typeface="Times New Roman"/>
                <a:cs typeface="Times New Roman"/>
                <a:sym typeface="Times New Roman"/>
              </a:rPr>
              <a:t>Software Requirement Specification</a:t>
            </a:r>
            <a:endParaRPr sz="4000">
              <a:latin typeface="Times New Roman"/>
              <a:ea typeface="Times New Roman"/>
              <a:cs typeface="Times New Roman"/>
              <a:sym typeface="Times New Roman"/>
            </a:endParaRPr>
          </a:p>
        </p:txBody>
      </p:sp>
      <p:sp>
        <p:nvSpPr>
          <p:cNvPr id="160" name="Google Shape;160;p9"/>
          <p:cNvSpPr txBox="1"/>
          <p:nvPr>
            <p:ph idx="1" type="body"/>
          </p:nvPr>
        </p:nvSpPr>
        <p:spPr>
          <a:xfrm>
            <a:off x="838200" y="2055137"/>
            <a:ext cx="10515600" cy="4121826"/>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sz="2400">
                <a:latin typeface="Times New Roman"/>
                <a:ea typeface="Times New Roman"/>
                <a:cs typeface="Times New Roman"/>
                <a:sym typeface="Times New Roman"/>
              </a:rPr>
              <a:t>Project Scope</a:t>
            </a:r>
            <a:endParaRPr sz="2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Char char="•"/>
            </a:pPr>
            <a:r>
              <a:rPr lang="en-US" sz="2400">
                <a:latin typeface="Times New Roman"/>
                <a:ea typeface="Times New Roman"/>
                <a:cs typeface="Times New Roman"/>
                <a:sym typeface="Times New Roman"/>
              </a:rPr>
              <a:t>User Classes &amp; Characteristics</a:t>
            </a:r>
            <a:endParaRPr sz="2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Char char="•"/>
            </a:pPr>
            <a:r>
              <a:rPr lang="en-US" sz="2400">
                <a:latin typeface="Times New Roman"/>
                <a:ea typeface="Times New Roman"/>
                <a:cs typeface="Times New Roman"/>
                <a:sym typeface="Times New Roman"/>
              </a:rPr>
              <a:t>Assumptions &amp; Dependencies &amp; Exception </a:t>
            </a:r>
            <a:endParaRPr sz="2400">
              <a:latin typeface="Times New Roman"/>
              <a:ea typeface="Times New Roman"/>
              <a:cs typeface="Times New Roman"/>
              <a:sym typeface="Times New Roman"/>
            </a:endParaRPr>
          </a:p>
        </p:txBody>
      </p:sp>
      <p:sp>
        <p:nvSpPr>
          <p:cNvPr id="161" name="Google Shape;161;p9"/>
          <p:cNvSpPr txBox="1"/>
          <p:nvPr>
            <p:ph idx="11" type="ftr"/>
          </p:nvPr>
        </p:nvSpPr>
        <p:spPr>
          <a:xfrm>
            <a:off x="4038600" y="6358849"/>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dk1"/>
                </a:solidFill>
              </a:rPr>
              <a:t>Object detection using Tensor flow algorithm </a:t>
            </a:r>
            <a:endParaRPr sz="100">
              <a:solidFill>
                <a:schemeClr val="dk1"/>
              </a:solidFill>
            </a:endParaRPr>
          </a:p>
          <a:p>
            <a:pPr indent="0" lvl="0" marL="0" rtl="0" algn="ctr">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ctr">
              <a:lnSpc>
                <a:spcPct val="100000"/>
              </a:lnSpc>
              <a:spcBef>
                <a:spcPts val="0"/>
              </a:spcBef>
              <a:spcAft>
                <a:spcPts val="0"/>
              </a:spcAft>
              <a:buSzPts val="1400"/>
              <a:buNone/>
            </a:pPr>
            <a:r>
              <a:t/>
            </a:r>
            <a:endParaRPr/>
          </a:p>
        </p:txBody>
      </p:sp>
      <p:sp>
        <p:nvSpPr>
          <p:cNvPr id="162" name="Google Shape;162;p9"/>
          <p:cNvSpPr txBox="1"/>
          <p:nvPr>
            <p:ph idx="12" type="sldNum"/>
          </p:nvPr>
        </p:nvSpPr>
        <p:spPr>
          <a:xfrm>
            <a:off x="8610600" y="64325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