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9"/>
  </p:notesMasterIdLst>
  <p:handoutMasterIdLst>
    <p:handoutMasterId r:id="rId70"/>
  </p:handoutMasterIdLst>
  <p:sldIdLst>
    <p:sldId id="257" r:id="rId2"/>
    <p:sldId id="2638" r:id="rId3"/>
    <p:sldId id="260" r:id="rId4"/>
    <p:sldId id="4098" r:id="rId5"/>
    <p:sldId id="4099" r:id="rId6"/>
    <p:sldId id="4100" r:id="rId7"/>
    <p:sldId id="4072" r:id="rId8"/>
    <p:sldId id="4142" r:id="rId9"/>
    <p:sldId id="4102" r:id="rId10"/>
    <p:sldId id="4139" r:id="rId11"/>
    <p:sldId id="4103" r:id="rId12"/>
    <p:sldId id="4184" r:id="rId13"/>
    <p:sldId id="4138" r:id="rId14"/>
    <p:sldId id="4105" r:id="rId15"/>
    <p:sldId id="4104" r:id="rId16"/>
    <p:sldId id="4106" r:id="rId17"/>
    <p:sldId id="4107" r:id="rId18"/>
    <p:sldId id="4141" r:id="rId19"/>
    <p:sldId id="288" r:id="rId20"/>
    <p:sldId id="4108" r:id="rId21"/>
    <p:sldId id="4109" r:id="rId22"/>
    <p:sldId id="4110" r:id="rId23"/>
    <p:sldId id="4111" r:id="rId24"/>
    <p:sldId id="4114" r:id="rId25"/>
    <p:sldId id="4112" r:id="rId26"/>
    <p:sldId id="4140" r:id="rId27"/>
    <p:sldId id="4113" r:id="rId28"/>
    <p:sldId id="4115" r:id="rId29"/>
    <p:sldId id="4116" r:id="rId30"/>
    <p:sldId id="4117" r:id="rId31"/>
    <p:sldId id="4119" r:id="rId32"/>
    <p:sldId id="4118" r:id="rId33"/>
    <p:sldId id="4127" r:id="rId34"/>
    <p:sldId id="4128" r:id="rId35"/>
    <p:sldId id="4129" r:id="rId36"/>
    <p:sldId id="4121" r:id="rId37"/>
    <p:sldId id="4130" r:id="rId38"/>
    <p:sldId id="4101" r:id="rId39"/>
    <p:sldId id="4134" r:id="rId40"/>
    <p:sldId id="4135" r:id="rId41"/>
    <p:sldId id="4136" r:id="rId42"/>
    <p:sldId id="4137" r:id="rId43"/>
    <p:sldId id="4143" r:id="rId44"/>
    <p:sldId id="4174" r:id="rId45"/>
    <p:sldId id="4151" r:id="rId46"/>
    <p:sldId id="4182" r:id="rId47"/>
    <p:sldId id="4152" r:id="rId48"/>
    <p:sldId id="4169" r:id="rId49"/>
    <p:sldId id="4175" r:id="rId50"/>
    <p:sldId id="4171" r:id="rId51"/>
    <p:sldId id="4172" r:id="rId52"/>
    <p:sldId id="4176" r:id="rId53"/>
    <p:sldId id="4155" r:id="rId54"/>
    <p:sldId id="4177" r:id="rId55"/>
    <p:sldId id="4167" r:id="rId56"/>
    <p:sldId id="4178" r:id="rId57"/>
    <p:sldId id="4157" r:id="rId58"/>
    <p:sldId id="4158" r:id="rId59"/>
    <p:sldId id="4159" r:id="rId60"/>
    <p:sldId id="4160" r:id="rId61"/>
    <p:sldId id="4161" r:id="rId62"/>
    <p:sldId id="4162" r:id="rId63"/>
    <p:sldId id="4163" r:id="rId64"/>
    <p:sldId id="4164" r:id="rId65"/>
    <p:sldId id="4179" r:id="rId66"/>
    <p:sldId id="4180" r:id="rId67"/>
    <p:sldId id="262" r:id="rId6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B84E5E"/>
    <a:srgbClr val="CE4A5F"/>
    <a:srgbClr val="FFFFFF"/>
    <a:srgbClr val="FF4F4F"/>
    <a:srgbClr val="E7E6E6"/>
    <a:srgbClr val="DEEBF7"/>
    <a:srgbClr val="2D72B2"/>
    <a:srgbClr val="85A579"/>
    <a:srgbClr val="3862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12"/>
    <p:restoredTop sz="84868" autoAdjust="0"/>
  </p:normalViewPr>
  <p:slideViewPr>
    <p:cSldViewPr snapToGrid="0">
      <p:cViewPr varScale="1">
        <p:scale>
          <a:sx n="107" d="100"/>
          <a:sy n="107" d="100"/>
        </p:scale>
        <p:origin x="894" y="1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10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527C1A-FC7B-4853-BB22-DB097C2690A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54E051E6-F42C-4051-8602-2FAEAB739023}">
      <dgm:prSet custT="1"/>
      <dgm:spPr/>
      <dgm:t>
        <a:bodyPr/>
        <a:lstStyle/>
        <a:p>
          <a:r>
            <a:rPr lang="zh-CN" altLang="en-US" sz="1700" b="0" i="0" dirty="0">
              <a:latin typeface="思源黑体 CN Normal" panose="020B0400000000000000" pitchFamily="34" charset="-122"/>
              <a:ea typeface="思源黑体 CN Normal" panose="020B0400000000000000" pitchFamily="34" charset="-122"/>
            </a:rPr>
            <a:t>可访问的端点</a:t>
          </a:r>
          <a:r>
            <a:rPr lang="en-US" altLang="zh-CN" sz="1700" b="0" i="0" dirty="0">
              <a:latin typeface="思源黑体 CN Normal" panose="020B0400000000000000" pitchFamily="34" charset="-122"/>
              <a:ea typeface="思源黑体 CN Normal" panose="020B0400000000000000" pitchFamily="34" charset="-122"/>
            </a:rPr>
            <a:t>(/</a:t>
          </a:r>
          <a:r>
            <a:rPr lang="en-US" sz="1700" b="0" i="0" dirty="0">
              <a:latin typeface="思源黑体 CN Normal" panose="020B0400000000000000" pitchFamily="34" charset="-122"/>
              <a:ea typeface="思源黑体 CN Normal" panose="020B0400000000000000" pitchFamily="34" charset="-122"/>
            </a:rPr>
            <a:t>users)</a:t>
          </a:r>
          <a:r>
            <a:rPr lang="zh-CN" altLang="en-US" sz="1700" b="0" i="0" dirty="0">
              <a:latin typeface="思源黑体 CN Normal" panose="020B0400000000000000" pitchFamily="34" charset="-122"/>
              <a:ea typeface="思源黑体 CN Normal" panose="020B0400000000000000" pitchFamily="34" charset="-122"/>
            </a:rPr>
            <a:t>和每个端点上的操作</a:t>
          </a:r>
          <a:r>
            <a:rPr lang="en-US" altLang="zh-CN" sz="1700" b="0" i="0" dirty="0">
              <a:latin typeface="思源黑体 CN Normal" panose="020B0400000000000000" pitchFamily="34" charset="-122"/>
              <a:ea typeface="思源黑体 CN Normal" panose="020B0400000000000000" pitchFamily="34" charset="-122"/>
            </a:rPr>
            <a:t>(</a:t>
          </a:r>
          <a:r>
            <a:rPr lang="en-US" sz="1700" b="0" i="0" dirty="0">
              <a:latin typeface="思源黑体 CN Normal" panose="020B0400000000000000" pitchFamily="34" charset="-122"/>
              <a:ea typeface="思源黑体 CN Normal" panose="020B0400000000000000" pitchFamily="34" charset="-122"/>
            </a:rPr>
            <a:t>GET /users, POST /users)</a:t>
          </a:r>
          <a:endParaRPr lang="en-US" altLang="zh-CN" sz="1700" b="0" i="0" dirty="0">
            <a:effectLst/>
            <a:latin typeface="思源黑体 CN Normal" panose="020B0400000000000000" pitchFamily="34" charset="-122"/>
            <a:ea typeface="思源黑体 CN Normal" panose="020B0400000000000000" pitchFamily="34" charset="-122"/>
          </a:endParaRPr>
        </a:p>
      </dgm:t>
    </dgm:pt>
    <dgm:pt modelId="{9134FB3D-5B80-4046-A98B-D9922F315681}" type="parTrans" cxnId="{E6BCE5AB-27ED-42C8-92CE-587B2FE07969}">
      <dgm:prSet/>
      <dgm:spPr/>
      <dgm:t>
        <a:bodyPr/>
        <a:lstStyle/>
        <a:p>
          <a:endParaRPr lang="zh-CN" altLang="en-US">
            <a:latin typeface="思源黑体 CN Normal" panose="020B0400000000000000" pitchFamily="34" charset="-122"/>
            <a:ea typeface="思源黑体 CN Normal" panose="020B0400000000000000" pitchFamily="34" charset="-122"/>
          </a:endParaRPr>
        </a:p>
      </dgm:t>
    </dgm:pt>
    <dgm:pt modelId="{57D0DCD0-F8F4-4F8C-9D99-6FF91EFEF34F}" type="sibTrans" cxnId="{E6BCE5AB-27ED-42C8-92CE-587B2FE07969}">
      <dgm:prSet/>
      <dgm:spPr/>
      <dgm:t>
        <a:bodyPr/>
        <a:lstStyle/>
        <a:p>
          <a:endParaRPr lang="zh-CN" altLang="en-US">
            <a:latin typeface="思源黑体 CN Normal" panose="020B0400000000000000" pitchFamily="34" charset="-122"/>
            <a:ea typeface="思源黑体 CN Normal" panose="020B0400000000000000" pitchFamily="34" charset="-122"/>
          </a:endParaRPr>
        </a:p>
      </dgm:t>
    </dgm:pt>
    <dgm:pt modelId="{097A91ED-378F-4445-B526-FC706172F8D3}">
      <dgm:prSet custT="1"/>
      <dgm:spPr/>
      <dgm:t>
        <a:bodyPr/>
        <a:lstStyle/>
        <a:p>
          <a:r>
            <a:rPr lang="zh-CN" altLang="en-US" sz="1700" b="0" i="0" dirty="0">
              <a:latin typeface="思源黑体 CN Normal" panose="020B0400000000000000" pitchFamily="34" charset="-122"/>
              <a:ea typeface="思源黑体 CN Normal" panose="020B0400000000000000" pitchFamily="34" charset="-122"/>
            </a:rPr>
            <a:t>每个操作的输入和输出参数</a:t>
          </a:r>
        </a:p>
      </dgm:t>
    </dgm:pt>
    <dgm:pt modelId="{B6FE8F2A-A467-45B3-BA4B-1E7F68E70D2B}" type="parTrans" cxnId="{7F2CF4A8-BC48-48F8-AAD9-4362D339F933}">
      <dgm:prSet/>
      <dgm:spPr/>
      <dgm:t>
        <a:bodyPr/>
        <a:lstStyle/>
        <a:p>
          <a:endParaRPr lang="zh-CN" altLang="en-US">
            <a:latin typeface="思源黑体 CN Normal" panose="020B0400000000000000" pitchFamily="34" charset="-122"/>
            <a:ea typeface="思源黑体 CN Normal" panose="020B0400000000000000" pitchFamily="34" charset="-122"/>
          </a:endParaRPr>
        </a:p>
      </dgm:t>
    </dgm:pt>
    <dgm:pt modelId="{B67FEB51-4CA1-4321-B507-204BE641639E}" type="sibTrans" cxnId="{7F2CF4A8-BC48-48F8-AAD9-4362D339F933}">
      <dgm:prSet/>
      <dgm:spPr/>
      <dgm:t>
        <a:bodyPr/>
        <a:lstStyle/>
        <a:p>
          <a:endParaRPr lang="zh-CN" altLang="en-US">
            <a:latin typeface="思源黑体 CN Normal" panose="020B0400000000000000" pitchFamily="34" charset="-122"/>
            <a:ea typeface="思源黑体 CN Normal" panose="020B0400000000000000" pitchFamily="34" charset="-122"/>
          </a:endParaRPr>
        </a:p>
      </dgm:t>
    </dgm:pt>
    <dgm:pt modelId="{C6D9E546-9BDE-4CD1-BC76-F6B02391710F}">
      <dgm:prSet custT="1"/>
      <dgm:spPr/>
      <dgm:t>
        <a:bodyPr/>
        <a:lstStyle/>
        <a:p>
          <a:r>
            <a:rPr lang="zh-CN" altLang="en-US" sz="1700" b="0" i="0" dirty="0">
              <a:latin typeface="思源黑体 CN Normal" panose="020B0400000000000000" pitchFamily="34" charset="-122"/>
              <a:ea typeface="思源黑体 CN Normal" panose="020B0400000000000000" pitchFamily="34" charset="-122"/>
            </a:rPr>
            <a:t>认证方法</a:t>
          </a:r>
        </a:p>
      </dgm:t>
    </dgm:pt>
    <dgm:pt modelId="{96A2ECFB-5B40-4265-B722-044243E7E873}" type="parTrans" cxnId="{8201D542-11F9-4F09-9E10-580AECD3FA32}">
      <dgm:prSet/>
      <dgm:spPr/>
      <dgm:t>
        <a:bodyPr/>
        <a:lstStyle/>
        <a:p>
          <a:endParaRPr lang="zh-CN" altLang="en-US">
            <a:latin typeface="思源黑体 CN Normal" panose="020B0400000000000000" pitchFamily="34" charset="-122"/>
            <a:ea typeface="思源黑体 CN Normal" panose="020B0400000000000000" pitchFamily="34" charset="-122"/>
          </a:endParaRPr>
        </a:p>
      </dgm:t>
    </dgm:pt>
    <dgm:pt modelId="{293B1398-C87E-4E7D-9BB8-4A79CB59E120}" type="sibTrans" cxnId="{8201D542-11F9-4F09-9E10-580AECD3FA32}">
      <dgm:prSet/>
      <dgm:spPr/>
      <dgm:t>
        <a:bodyPr/>
        <a:lstStyle/>
        <a:p>
          <a:endParaRPr lang="zh-CN" altLang="en-US">
            <a:latin typeface="思源黑体 CN Normal" panose="020B0400000000000000" pitchFamily="34" charset="-122"/>
            <a:ea typeface="思源黑体 CN Normal" panose="020B0400000000000000" pitchFamily="34" charset="-122"/>
          </a:endParaRPr>
        </a:p>
      </dgm:t>
    </dgm:pt>
    <dgm:pt modelId="{13A925A3-9582-4DA4-8BB0-48F4D702451E}">
      <dgm:prSet custT="1"/>
      <dgm:spPr/>
      <dgm:t>
        <a:bodyPr/>
        <a:lstStyle/>
        <a:p>
          <a:r>
            <a:rPr lang="zh-CN" altLang="en-US" sz="1700" b="0" i="0" dirty="0">
              <a:latin typeface="思源黑体 CN Normal" panose="020B0400000000000000" pitchFamily="34" charset="-122"/>
              <a:ea typeface="思源黑体 CN Normal" panose="020B0400000000000000" pitchFamily="34" charset="-122"/>
            </a:rPr>
            <a:t>联系信息、许可、使用条款以及其他信息</a:t>
          </a:r>
        </a:p>
      </dgm:t>
    </dgm:pt>
    <dgm:pt modelId="{FCCB75D6-CF93-46EC-B695-F921E7325097}" type="parTrans" cxnId="{F87D5C0F-E4EE-418E-B108-E0B52420E12A}">
      <dgm:prSet/>
      <dgm:spPr/>
      <dgm:t>
        <a:bodyPr/>
        <a:lstStyle/>
        <a:p>
          <a:endParaRPr lang="zh-CN" altLang="en-US">
            <a:latin typeface="思源黑体 CN Normal" panose="020B0400000000000000" pitchFamily="34" charset="-122"/>
            <a:ea typeface="思源黑体 CN Normal" panose="020B0400000000000000" pitchFamily="34" charset="-122"/>
          </a:endParaRPr>
        </a:p>
      </dgm:t>
    </dgm:pt>
    <dgm:pt modelId="{7E5F798C-F8C5-4883-8093-CBF2C1E7B6E3}" type="sibTrans" cxnId="{F87D5C0F-E4EE-418E-B108-E0B52420E12A}">
      <dgm:prSet/>
      <dgm:spPr/>
      <dgm:t>
        <a:bodyPr/>
        <a:lstStyle/>
        <a:p>
          <a:endParaRPr lang="zh-CN" altLang="en-US">
            <a:latin typeface="思源黑体 CN Normal" panose="020B0400000000000000" pitchFamily="34" charset="-122"/>
            <a:ea typeface="思源黑体 CN Normal" panose="020B0400000000000000" pitchFamily="34" charset="-122"/>
          </a:endParaRPr>
        </a:p>
      </dgm:t>
    </dgm:pt>
    <dgm:pt modelId="{3A213B36-E2BD-4FEA-AF5E-132C234E2542}">
      <dgm:prSet custT="1"/>
      <dgm:spPr>
        <a:solidFill>
          <a:srgbClr val="C4435B"/>
        </a:solidFill>
      </dgm:spPr>
      <dgm:t>
        <a:bodyPr/>
        <a:lstStyle/>
        <a:p>
          <a:r>
            <a:rPr lang="zh-CN" altLang="en-US" sz="2200" dirty="0" smtClean="0">
              <a:latin typeface="思源黑体 CN Normal" panose="020B0400000000000000" pitchFamily="34" charset="-122"/>
              <a:ea typeface="思源黑体 CN Normal" panose="020B0400000000000000" pitchFamily="34" charset="-122"/>
            </a:rPr>
            <a:t>用</a:t>
          </a:r>
          <a:r>
            <a:rPr lang="en-US" altLang="zh-CN" sz="2200" dirty="0" err="1" smtClean="0">
              <a:latin typeface="思源黑体 CN Normal" panose="020B0400000000000000" pitchFamily="34" charset="-122"/>
              <a:ea typeface="思源黑体 CN Normal" panose="020B0400000000000000" pitchFamily="34" charset="-122"/>
            </a:rPr>
            <a:t>OpenAPI</a:t>
          </a:r>
          <a:r>
            <a:rPr lang="zh-CN" altLang="en-US" sz="2200" dirty="0" smtClean="0">
              <a:latin typeface="思源黑体 CN Normal" panose="020B0400000000000000" pitchFamily="34" charset="-122"/>
              <a:ea typeface="思源黑体 CN Normal" panose="020B0400000000000000" pitchFamily="34" charset="-122"/>
            </a:rPr>
            <a:t>文件描述</a:t>
          </a:r>
          <a:r>
            <a:rPr lang="en-US" altLang="zh-CN" sz="2200" dirty="0" smtClean="0">
              <a:latin typeface="思源黑体 CN Normal" panose="020B0400000000000000" pitchFamily="34" charset="-122"/>
              <a:ea typeface="思源黑体 CN Normal" panose="020B0400000000000000" pitchFamily="34" charset="-122"/>
            </a:rPr>
            <a:t>RESTful API</a:t>
          </a:r>
          <a:endParaRPr lang="zh-CN" altLang="en-US" sz="2200" dirty="0">
            <a:latin typeface="思源黑体 CN Normal" panose="020B0400000000000000" pitchFamily="34" charset="-122"/>
            <a:ea typeface="思源黑体 CN Normal" panose="020B0400000000000000" pitchFamily="34" charset="-122"/>
          </a:endParaRPr>
        </a:p>
      </dgm:t>
    </dgm:pt>
    <dgm:pt modelId="{976DB16D-815E-4A2C-8306-E51186A4D826}" type="parTrans" cxnId="{D89ADF2C-20F7-4811-A359-DD5574385E96}">
      <dgm:prSet/>
      <dgm:spPr/>
      <dgm:t>
        <a:bodyPr/>
        <a:lstStyle/>
        <a:p>
          <a:endParaRPr lang="zh-CN" altLang="en-US">
            <a:latin typeface="思源黑体 CN Normal" panose="020B0400000000000000" pitchFamily="34" charset="-122"/>
            <a:ea typeface="思源黑体 CN Normal" panose="020B0400000000000000" pitchFamily="34" charset="-122"/>
          </a:endParaRPr>
        </a:p>
      </dgm:t>
    </dgm:pt>
    <dgm:pt modelId="{BD92FC21-8F9E-479F-8B85-7B41426057DC}" type="sibTrans" cxnId="{D89ADF2C-20F7-4811-A359-DD5574385E96}">
      <dgm:prSet/>
      <dgm:spPr/>
      <dgm:t>
        <a:bodyPr/>
        <a:lstStyle/>
        <a:p>
          <a:endParaRPr lang="zh-CN" altLang="en-US">
            <a:latin typeface="思源黑体 CN Normal" panose="020B0400000000000000" pitchFamily="34" charset="-122"/>
            <a:ea typeface="思源黑体 CN Normal" panose="020B0400000000000000" pitchFamily="34" charset="-122"/>
          </a:endParaRPr>
        </a:p>
      </dgm:t>
    </dgm:pt>
    <dgm:pt modelId="{50BE7322-E487-41D1-BF8B-86879C49E384}">
      <dgm:prSet custT="1"/>
      <dgm:spPr>
        <a:solidFill>
          <a:srgbClr val="C4435B"/>
        </a:solidFill>
      </dgm:spPr>
      <dgm:t>
        <a:bodyPr/>
        <a:lstStyle/>
        <a:p>
          <a:r>
            <a:rPr lang="en-US" altLang="zh-CN" sz="2200" dirty="0">
              <a:latin typeface="思源黑体 CN Normal" panose="020B0400000000000000" pitchFamily="34" charset="-122"/>
              <a:ea typeface="思源黑体 CN Normal" panose="020B0400000000000000" pitchFamily="34" charset="-122"/>
            </a:rPr>
            <a:t>OAS 3.0</a:t>
          </a:r>
          <a:r>
            <a:rPr lang="zh-CN" altLang="en-US" sz="2200" dirty="0">
              <a:latin typeface="思源黑体 CN Normal" panose="020B0400000000000000" pitchFamily="34" charset="-122"/>
              <a:ea typeface="思源黑体 CN Normal" panose="020B0400000000000000" pitchFamily="34" charset="-122"/>
            </a:rPr>
            <a:t>即</a:t>
          </a:r>
          <a:r>
            <a:rPr lang="en-US" altLang="zh-CN" sz="2200" dirty="0" err="1">
              <a:latin typeface="思源黑体 CN Normal" panose="020B0400000000000000" pitchFamily="34" charset="-122"/>
              <a:ea typeface="思源黑体 CN Normal" panose="020B0400000000000000" pitchFamily="34" charset="-122"/>
            </a:rPr>
            <a:t>OpenAPI</a:t>
          </a:r>
          <a:r>
            <a:rPr lang="en-US" altLang="zh-CN" sz="2200" dirty="0">
              <a:latin typeface="思源黑体 CN Normal" panose="020B0400000000000000" pitchFamily="34" charset="-122"/>
              <a:ea typeface="思源黑体 CN Normal" panose="020B0400000000000000" pitchFamily="34" charset="-122"/>
            </a:rPr>
            <a:t> Specification </a:t>
          </a:r>
          <a:r>
            <a:rPr lang="en-US" altLang="zh-CN" sz="2200" dirty="0" smtClean="0">
              <a:latin typeface="思源黑体 CN Normal" panose="020B0400000000000000" pitchFamily="34" charset="-122"/>
              <a:ea typeface="思源黑体 CN Normal" panose="020B0400000000000000" pitchFamily="34" charset="-122"/>
            </a:rPr>
            <a:t>3.0</a:t>
          </a:r>
          <a:endParaRPr lang="en-US" altLang="zh-CN" sz="2200" dirty="0">
            <a:latin typeface="思源黑体 CN Normal" panose="020B0400000000000000" pitchFamily="34" charset="-122"/>
            <a:ea typeface="思源黑体 CN Normal" panose="020B0400000000000000" pitchFamily="34" charset="-122"/>
          </a:endParaRPr>
        </a:p>
      </dgm:t>
    </dgm:pt>
    <dgm:pt modelId="{F5792D24-7828-42B4-BC33-23EABFD83FFA}" type="parTrans" cxnId="{B4C6723D-2F6B-4BE0-A9B8-01ED1382CAEA}">
      <dgm:prSet/>
      <dgm:spPr/>
      <dgm:t>
        <a:bodyPr/>
        <a:lstStyle/>
        <a:p>
          <a:endParaRPr lang="zh-CN" altLang="en-US">
            <a:latin typeface="思源黑体 CN Normal" panose="020B0400000000000000" pitchFamily="34" charset="-122"/>
            <a:ea typeface="思源黑体 CN Normal" panose="020B0400000000000000" pitchFamily="34" charset="-122"/>
          </a:endParaRPr>
        </a:p>
      </dgm:t>
    </dgm:pt>
    <dgm:pt modelId="{D40990A7-45A8-4BB7-825E-1E39826C62D0}" type="sibTrans" cxnId="{B4C6723D-2F6B-4BE0-A9B8-01ED1382CAEA}">
      <dgm:prSet/>
      <dgm:spPr/>
      <dgm:t>
        <a:bodyPr/>
        <a:lstStyle/>
        <a:p>
          <a:endParaRPr lang="zh-CN" altLang="en-US">
            <a:latin typeface="思源黑体 CN Normal" panose="020B0400000000000000" pitchFamily="34" charset="-122"/>
            <a:ea typeface="思源黑体 CN Normal" panose="020B0400000000000000" pitchFamily="34" charset="-122"/>
          </a:endParaRPr>
        </a:p>
      </dgm:t>
    </dgm:pt>
    <dgm:pt modelId="{0A189258-9E4C-4EF4-9873-C1B5EAC157D0}">
      <dgm:prSet custT="1"/>
      <dgm:spPr/>
      <dgm:t>
        <a:bodyPr/>
        <a:lstStyle/>
        <a:p>
          <a:r>
            <a:rPr lang="zh-CN" altLang="en-US" sz="1700" b="0" i="0" dirty="0" smtClean="0">
              <a:latin typeface="思源黑体 CN Normal" panose="020B0400000000000000" pitchFamily="34" charset="-122"/>
              <a:ea typeface="思源黑体 CN Normal" panose="020B0400000000000000" pitchFamily="34" charset="-122"/>
            </a:rPr>
            <a:t>可以</a:t>
          </a:r>
          <a:r>
            <a:rPr lang="zh-CN" altLang="en-US" sz="1700" b="0" i="0" dirty="0">
              <a:latin typeface="思源黑体 CN Normal" panose="020B0400000000000000" pitchFamily="34" charset="-122"/>
              <a:ea typeface="思源黑体 CN Normal" panose="020B0400000000000000" pitchFamily="34" charset="-122"/>
            </a:rPr>
            <a:t>使用</a:t>
          </a:r>
          <a:r>
            <a:rPr lang="en-US" sz="1700" b="0" i="0" dirty="0">
              <a:latin typeface="思源黑体 CN Normal" panose="020B0400000000000000" pitchFamily="34" charset="-122"/>
              <a:ea typeface="思源黑体 CN Normal" panose="020B0400000000000000" pitchFamily="34" charset="-122"/>
            </a:rPr>
            <a:t>YAML</a:t>
          </a:r>
          <a:r>
            <a:rPr lang="zh-CN" altLang="en-US" sz="1700" b="0" i="0" dirty="0">
              <a:latin typeface="思源黑体 CN Normal" panose="020B0400000000000000" pitchFamily="34" charset="-122"/>
              <a:ea typeface="思源黑体 CN Normal" panose="020B0400000000000000" pitchFamily="34" charset="-122"/>
            </a:rPr>
            <a:t>或</a:t>
          </a:r>
          <a:r>
            <a:rPr lang="en-US" sz="1700" b="0" i="0" dirty="0">
              <a:latin typeface="思源黑体 CN Normal" panose="020B0400000000000000" pitchFamily="34" charset="-122"/>
              <a:ea typeface="思源黑体 CN Normal" panose="020B0400000000000000" pitchFamily="34" charset="-122"/>
            </a:rPr>
            <a:t>JSON</a:t>
          </a:r>
          <a:r>
            <a:rPr lang="zh-CN" altLang="en-US" sz="1700" b="0" i="0" dirty="0" smtClean="0">
              <a:latin typeface="思源黑体 CN Normal" panose="020B0400000000000000" pitchFamily="34" charset="-122"/>
              <a:ea typeface="思源黑体 CN Normal" panose="020B0400000000000000" pitchFamily="34" charset="-122"/>
            </a:rPr>
            <a:t>编写</a:t>
          </a:r>
          <a:endParaRPr lang="en-US" altLang="zh-CN" sz="1700" b="0" i="0" dirty="0">
            <a:latin typeface="思源黑体 CN Normal" panose="020B0400000000000000" pitchFamily="34" charset="-122"/>
            <a:ea typeface="思源黑体 CN Normal" panose="020B0400000000000000" pitchFamily="34" charset="-122"/>
          </a:endParaRPr>
        </a:p>
      </dgm:t>
    </dgm:pt>
    <dgm:pt modelId="{3A6882B6-73F0-467A-A6EE-2B58E06DCD51}" type="parTrans" cxnId="{3C7EDC6B-8AAA-4F9F-AD7C-44F1F9AE5D89}">
      <dgm:prSet/>
      <dgm:spPr/>
      <dgm:t>
        <a:bodyPr/>
        <a:lstStyle/>
        <a:p>
          <a:endParaRPr lang="zh-CN" altLang="en-US">
            <a:latin typeface="思源黑体 CN Normal" panose="020B0400000000000000" pitchFamily="34" charset="-122"/>
            <a:ea typeface="思源黑体 CN Normal" panose="020B0400000000000000" pitchFamily="34" charset="-122"/>
          </a:endParaRPr>
        </a:p>
      </dgm:t>
    </dgm:pt>
    <dgm:pt modelId="{C6814A50-0380-4A27-8AED-1ED4041078BE}" type="sibTrans" cxnId="{3C7EDC6B-8AAA-4F9F-AD7C-44F1F9AE5D89}">
      <dgm:prSet/>
      <dgm:spPr/>
      <dgm:t>
        <a:bodyPr/>
        <a:lstStyle/>
        <a:p>
          <a:endParaRPr lang="zh-CN" altLang="en-US">
            <a:latin typeface="思源黑体 CN Normal" panose="020B0400000000000000" pitchFamily="34" charset="-122"/>
            <a:ea typeface="思源黑体 CN Normal" panose="020B0400000000000000" pitchFamily="34" charset="-122"/>
          </a:endParaRPr>
        </a:p>
      </dgm:t>
    </dgm:pt>
    <dgm:pt modelId="{56869462-207C-4320-B79E-9D696D0DCD1C}">
      <dgm:prSet custT="1"/>
      <dgm:spPr/>
      <dgm:t>
        <a:bodyPr/>
        <a:lstStyle/>
        <a:p>
          <a:r>
            <a:rPr lang="zh-CN" altLang="zh-CN" sz="1700" b="0" i="0" dirty="0" smtClean="0">
              <a:latin typeface="思源黑体 CN Normal" panose="020B0400000000000000" pitchFamily="34" charset="-122"/>
              <a:ea typeface="思源黑体 CN Normal" panose="020B0400000000000000" pitchFamily="34" charset="-122"/>
            </a:rPr>
            <a:t>一种描述</a:t>
          </a:r>
          <a:r>
            <a:rPr lang="en-US" altLang="zh-CN" sz="1700" b="0" i="0" dirty="0" err="1" smtClean="0">
              <a:latin typeface="思源黑体 CN Normal" panose="020B0400000000000000" pitchFamily="34" charset="-122"/>
              <a:ea typeface="思源黑体 CN Normal" panose="020B0400000000000000" pitchFamily="34" charset="-122"/>
            </a:rPr>
            <a:t>RESTful</a:t>
          </a:r>
          <a:r>
            <a:rPr lang="en-US" altLang="zh-CN" sz="1700" b="0" i="0" dirty="0" smtClean="0">
              <a:latin typeface="思源黑体 CN Normal" panose="020B0400000000000000" pitchFamily="34" charset="-122"/>
              <a:ea typeface="思源黑体 CN Normal" panose="020B0400000000000000" pitchFamily="34" charset="-122"/>
            </a:rPr>
            <a:t> API</a:t>
          </a:r>
          <a:r>
            <a:rPr lang="zh-CN" altLang="zh-CN" sz="1700" b="0" i="0" dirty="0" smtClean="0">
              <a:latin typeface="思源黑体 CN Normal" panose="020B0400000000000000" pitchFamily="34" charset="-122"/>
              <a:ea typeface="思源黑体 CN Normal" panose="020B0400000000000000" pitchFamily="34" charset="-122"/>
            </a:rPr>
            <a:t>的格式</a:t>
          </a:r>
          <a:endParaRPr lang="en-US" altLang="zh-CN" sz="1700" b="0" i="0" dirty="0">
            <a:latin typeface="思源黑体 CN Normal" panose="020B0400000000000000" pitchFamily="34" charset="-122"/>
            <a:ea typeface="思源黑体 CN Normal" panose="020B0400000000000000" pitchFamily="34" charset="-122"/>
          </a:endParaRPr>
        </a:p>
      </dgm:t>
    </dgm:pt>
    <dgm:pt modelId="{C2DFD589-40A3-427F-9029-CEDF30B99F75}" type="parTrans" cxnId="{8DDD4BF8-61FB-4815-8C11-4F53D9477ABA}">
      <dgm:prSet/>
      <dgm:spPr/>
      <dgm:t>
        <a:bodyPr/>
        <a:lstStyle/>
        <a:p>
          <a:endParaRPr lang="zh-CN" altLang="en-US"/>
        </a:p>
      </dgm:t>
    </dgm:pt>
    <dgm:pt modelId="{4CAA912F-3C60-4B68-9D84-0D310F8ED5C8}" type="sibTrans" cxnId="{8DDD4BF8-61FB-4815-8C11-4F53D9477ABA}">
      <dgm:prSet/>
      <dgm:spPr/>
      <dgm:t>
        <a:bodyPr/>
        <a:lstStyle/>
        <a:p>
          <a:endParaRPr lang="zh-CN" altLang="en-US"/>
        </a:p>
      </dgm:t>
    </dgm:pt>
    <dgm:pt modelId="{3E0EA4EA-013B-4E60-AF49-1BA620E4ECB7}" type="pres">
      <dgm:prSet presAssocID="{46527C1A-FC7B-4853-BB22-DB097C2690A5}" presName="linear" presStyleCnt="0">
        <dgm:presLayoutVars>
          <dgm:animLvl val="lvl"/>
          <dgm:resizeHandles val="exact"/>
        </dgm:presLayoutVars>
      </dgm:prSet>
      <dgm:spPr/>
      <dgm:t>
        <a:bodyPr/>
        <a:lstStyle/>
        <a:p>
          <a:endParaRPr lang="zh-CN" altLang="en-US"/>
        </a:p>
      </dgm:t>
    </dgm:pt>
    <dgm:pt modelId="{DFEA05D7-71A2-48F6-A5AB-C81E3F261D38}" type="pres">
      <dgm:prSet presAssocID="{50BE7322-E487-41D1-BF8B-86879C49E384}" presName="parentText" presStyleLbl="node1" presStyleIdx="0" presStyleCnt="2">
        <dgm:presLayoutVars>
          <dgm:chMax val="0"/>
          <dgm:bulletEnabled val="1"/>
        </dgm:presLayoutVars>
      </dgm:prSet>
      <dgm:spPr/>
      <dgm:t>
        <a:bodyPr/>
        <a:lstStyle/>
        <a:p>
          <a:endParaRPr lang="zh-CN" altLang="en-US"/>
        </a:p>
      </dgm:t>
    </dgm:pt>
    <dgm:pt modelId="{7E9AB2F5-CF27-437D-9B44-5A81A9E310B2}" type="pres">
      <dgm:prSet presAssocID="{50BE7322-E487-41D1-BF8B-86879C49E384}" presName="childText" presStyleLbl="revTx" presStyleIdx="0" presStyleCnt="2">
        <dgm:presLayoutVars>
          <dgm:bulletEnabled val="1"/>
        </dgm:presLayoutVars>
      </dgm:prSet>
      <dgm:spPr/>
      <dgm:t>
        <a:bodyPr/>
        <a:lstStyle/>
        <a:p>
          <a:endParaRPr lang="zh-CN" altLang="en-US"/>
        </a:p>
      </dgm:t>
    </dgm:pt>
    <dgm:pt modelId="{63C2A77D-BFC7-447B-9269-56A9BB18D003}" type="pres">
      <dgm:prSet presAssocID="{3A213B36-E2BD-4FEA-AF5E-132C234E2542}" presName="parentText" presStyleLbl="node1" presStyleIdx="1" presStyleCnt="2">
        <dgm:presLayoutVars>
          <dgm:chMax val="0"/>
          <dgm:bulletEnabled val="1"/>
        </dgm:presLayoutVars>
      </dgm:prSet>
      <dgm:spPr/>
      <dgm:t>
        <a:bodyPr/>
        <a:lstStyle/>
        <a:p>
          <a:endParaRPr lang="zh-CN" altLang="en-US"/>
        </a:p>
      </dgm:t>
    </dgm:pt>
    <dgm:pt modelId="{401F7D07-872A-4787-8964-76C5C8570066}" type="pres">
      <dgm:prSet presAssocID="{3A213B36-E2BD-4FEA-AF5E-132C234E2542}" presName="childText" presStyleLbl="revTx" presStyleIdx="1" presStyleCnt="2">
        <dgm:presLayoutVars>
          <dgm:bulletEnabled val="1"/>
        </dgm:presLayoutVars>
      </dgm:prSet>
      <dgm:spPr/>
      <dgm:t>
        <a:bodyPr/>
        <a:lstStyle/>
        <a:p>
          <a:endParaRPr lang="zh-CN" altLang="en-US"/>
        </a:p>
      </dgm:t>
    </dgm:pt>
  </dgm:ptLst>
  <dgm:cxnLst>
    <dgm:cxn modelId="{7FC61635-6A4C-4FFB-B20E-4A3D2B949E80}" type="presOf" srcId="{46527C1A-FC7B-4853-BB22-DB097C2690A5}" destId="{3E0EA4EA-013B-4E60-AF49-1BA620E4ECB7}" srcOrd="0" destOrd="0" presId="urn:microsoft.com/office/officeart/2005/8/layout/vList2"/>
    <dgm:cxn modelId="{E6BCE5AB-27ED-42C8-92CE-587B2FE07969}" srcId="{3A213B36-E2BD-4FEA-AF5E-132C234E2542}" destId="{54E051E6-F42C-4051-8602-2FAEAB739023}" srcOrd="0" destOrd="0" parTransId="{9134FB3D-5B80-4046-A98B-D9922F315681}" sibTransId="{57D0DCD0-F8F4-4F8C-9D99-6FF91EFEF34F}"/>
    <dgm:cxn modelId="{7F2CF4A8-BC48-48F8-AAD9-4362D339F933}" srcId="{3A213B36-E2BD-4FEA-AF5E-132C234E2542}" destId="{097A91ED-378F-4445-B526-FC706172F8D3}" srcOrd="1" destOrd="0" parTransId="{B6FE8F2A-A467-45B3-BA4B-1E7F68E70D2B}" sibTransId="{B67FEB51-4CA1-4321-B507-204BE641639E}"/>
    <dgm:cxn modelId="{B4C6723D-2F6B-4BE0-A9B8-01ED1382CAEA}" srcId="{46527C1A-FC7B-4853-BB22-DB097C2690A5}" destId="{50BE7322-E487-41D1-BF8B-86879C49E384}" srcOrd="0" destOrd="0" parTransId="{F5792D24-7828-42B4-BC33-23EABFD83FFA}" sibTransId="{D40990A7-45A8-4BB7-825E-1E39826C62D0}"/>
    <dgm:cxn modelId="{1B2E7FD1-1348-4A29-8C26-6CE30283B812}" type="presOf" srcId="{56869462-207C-4320-B79E-9D696D0DCD1C}" destId="{7E9AB2F5-CF27-437D-9B44-5A81A9E310B2}" srcOrd="0" destOrd="0" presId="urn:microsoft.com/office/officeart/2005/8/layout/vList2"/>
    <dgm:cxn modelId="{6B4522BB-A307-441D-97A9-C94975697DB3}" type="presOf" srcId="{097A91ED-378F-4445-B526-FC706172F8D3}" destId="{401F7D07-872A-4787-8964-76C5C8570066}" srcOrd="0" destOrd="1" presId="urn:microsoft.com/office/officeart/2005/8/layout/vList2"/>
    <dgm:cxn modelId="{8201D542-11F9-4F09-9E10-580AECD3FA32}" srcId="{3A213B36-E2BD-4FEA-AF5E-132C234E2542}" destId="{C6D9E546-9BDE-4CD1-BC76-F6B02391710F}" srcOrd="2" destOrd="0" parTransId="{96A2ECFB-5B40-4265-B722-044243E7E873}" sibTransId="{293B1398-C87E-4E7D-9BB8-4A79CB59E120}"/>
    <dgm:cxn modelId="{F87D5C0F-E4EE-418E-B108-E0B52420E12A}" srcId="{3A213B36-E2BD-4FEA-AF5E-132C234E2542}" destId="{13A925A3-9582-4DA4-8BB0-48F4D702451E}" srcOrd="3" destOrd="0" parTransId="{FCCB75D6-CF93-46EC-B695-F921E7325097}" sibTransId="{7E5F798C-F8C5-4883-8093-CBF2C1E7B6E3}"/>
    <dgm:cxn modelId="{D39DA6D4-2C96-40F7-8B0A-181D4B4A7A88}" type="presOf" srcId="{13A925A3-9582-4DA4-8BB0-48F4D702451E}" destId="{401F7D07-872A-4787-8964-76C5C8570066}" srcOrd="0" destOrd="3" presId="urn:microsoft.com/office/officeart/2005/8/layout/vList2"/>
    <dgm:cxn modelId="{8DDD4BF8-61FB-4815-8C11-4F53D9477ABA}" srcId="{50BE7322-E487-41D1-BF8B-86879C49E384}" destId="{56869462-207C-4320-B79E-9D696D0DCD1C}" srcOrd="0" destOrd="0" parTransId="{C2DFD589-40A3-427F-9029-CEDF30B99F75}" sibTransId="{4CAA912F-3C60-4B68-9D84-0D310F8ED5C8}"/>
    <dgm:cxn modelId="{33038B64-AF89-40A3-AA77-31E8654B8127}" type="presOf" srcId="{C6D9E546-9BDE-4CD1-BC76-F6B02391710F}" destId="{401F7D07-872A-4787-8964-76C5C8570066}" srcOrd="0" destOrd="2" presId="urn:microsoft.com/office/officeart/2005/8/layout/vList2"/>
    <dgm:cxn modelId="{EA8374BD-E153-46B4-AFC4-310EC555A434}" type="presOf" srcId="{3A213B36-E2BD-4FEA-AF5E-132C234E2542}" destId="{63C2A77D-BFC7-447B-9269-56A9BB18D003}" srcOrd="0" destOrd="0" presId="urn:microsoft.com/office/officeart/2005/8/layout/vList2"/>
    <dgm:cxn modelId="{D89ADF2C-20F7-4811-A359-DD5574385E96}" srcId="{46527C1A-FC7B-4853-BB22-DB097C2690A5}" destId="{3A213B36-E2BD-4FEA-AF5E-132C234E2542}" srcOrd="1" destOrd="0" parTransId="{976DB16D-815E-4A2C-8306-E51186A4D826}" sibTransId="{BD92FC21-8F9E-479F-8B85-7B41426057DC}"/>
    <dgm:cxn modelId="{3C7EDC6B-8AAA-4F9F-AD7C-44F1F9AE5D89}" srcId="{50BE7322-E487-41D1-BF8B-86879C49E384}" destId="{0A189258-9E4C-4EF4-9873-C1B5EAC157D0}" srcOrd="1" destOrd="0" parTransId="{3A6882B6-73F0-467A-A6EE-2B58E06DCD51}" sibTransId="{C6814A50-0380-4A27-8AED-1ED4041078BE}"/>
    <dgm:cxn modelId="{ABB75ED9-92BD-4202-A38B-24EAE17203C1}" type="presOf" srcId="{54E051E6-F42C-4051-8602-2FAEAB739023}" destId="{401F7D07-872A-4787-8964-76C5C8570066}" srcOrd="0" destOrd="0" presId="urn:microsoft.com/office/officeart/2005/8/layout/vList2"/>
    <dgm:cxn modelId="{CE116132-EDF2-47BC-8D12-A97C2FCB16AC}" type="presOf" srcId="{50BE7322-E487-41D1-BF8B-86879C49E384}" destId="{DFEA05D7-71A2-48F6-A5AB-C81E3F261D38}" srcOrd="0" destOrd="0" presId="urn:microsoft.com/office/officeart/2005/8/layout/vList2"/>
    <dgm:cxn modelId="{EEFDA96E-6E6D-44C2-95B3-D783370331BF}" type="presOf" srcId="{0A189258-9E4C-4EF4-9873-C1B5EAC157D0}" destId="{7E9AB2F5-CF27-437D-9B44-5A81A9E310B2}" srcOrd="0" destOrd="1" presId="urn:microsoft.com/office/officeart/2005/8/layout/vList2"/>
    <dgm:cxn modelId="{BFEF4E0A-C6C3-413C-A779-09D7F8E46D56}" type="presParOf" srcId="{3E0EA4EA-013B-4E60-AF49-1BA620E4ECB7}" destId="{DFEA05D7-71A2-48F6-A5AB-C81E3F261D38}" srcOrd="0" destOrd="0" presId="urn:microsoft.com/office/officeart/2005/8/layout/vList2"/>
    <dgm:cxn modelId="{A87D72B1-988B-4B96-9D6A-C1DB2D91FB3C}" type="presParOf" srcId="{3E0EA4EA-013B-4E60-AF49-1BA620E4ECB7}" destId="{7E9AB2F5-CF27-437D-9B44-5A81A9E310B2}" srcOrd="1" destOrd="0" presId="urn:microsoft.com/office/officeart/2005/8/layout/vList2"/>
    <dgm:cxn modelId="{30B055E5-7CC3-4D29-A964-215EA228758C}" type="presParOf" srcId="{3E0EA4EA-013B-4E60-AF49-1BA620E4ECB7}" destId="{63C2A77D-BFC7-447B-9269-56A9BB18D003}" srcOrd="2" destOrd="0" presId="urn:microsoft.com/office/officeart/2005/8/layout/vList2"/>
    <dgm:cxn modelId="{815A161F-7C6C-4686-8DEC-BD53A8DB18FE}" type="presParOf" srcId="{3E0EA4EA-013B-4E60-AF49-1BA620E4ECB7}" destId="{401F7D07-872A-4787-8964-76C5C8570066}"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527C1A-FC7B-4853-BB22-DB097C2690A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50BE7322-E487-41D1-BF8B-86879C49E384}">
      <dgm:prSet>
        <dgm:style>
          <a:lnRef idx="2">
            <a:schemeClr val="accent3"/>
          </a:lnRef>
          <a:fillRef idx="1">
            <a:schemeClr val="lt1"/>
          </a:fillRef>
          <a:effectRef idx="0">
            <a:schemeClr val="accent3"/>
          </a:effectRef>
          <a:fontRef idx="minor">
            <a:schemeClr val="dk1"/>
          </a:fontRef>
        </dgm:style>
      </dgm:prSet>
      <dgm:spPr>
        <a:noFill/>
        <a:ln>
          <a:solidFill>
            <a:schemeClr val="bg1"/>
          </a:solidFill>
        </a:ln>
      </dgm:spPr>
      <dgm:t>
        <a:bodyPr/>
        <a:lstStyle/>
        <a:p>
          <a:r>
            <a:rPr lang="en-US" altLang="zh-CN" b="0" i="0" dirty="0" err="1">
              <a:effectLst/>
              <a:latin typeface="思源黑体 CN Normal" panose="020B0400000000000000" pitchFamily="34" charset="-122"/>
              <a:ea typeface="思源黑体 CN Normal" panose="020B0400000000000000" pitchFamily="34" charset="-122"/>
            </a:rPr>
            <a:t>OpenAPI</a:t>
          </a:r>
          <a:r>
            <a:rPr lang="zh-CN" altLang="en-US" dirty="0">
              <a:latin typeface="思源黑体 CN Normal" panose="020B0400000000000000" pitchFamily="34" charset="-122"/>
              <a:ea typeface="思源黑体 CN Normal" panose="020B0400000000000000" pitchFamily="34" charset="-122"/>
            </a:rPr>
            <a:t>文件便于研发内部管理</a:t>
          </a:r>
          <a:r>
            <a:rPr lang="en-US" altLang="zh-CN" dirty="0">
              <a:latin typeface="思源黑体 CN Normal" panose="020B0400000000000000" pitchFamily="34" charset="-122"/>
              <a:ea typeface="思源黑体 CN Normal" panose="020B0400000000000000" pitchFamily="34" charset="-122"/>
            </a:rPr>
            <a:t>API</a:t>
          </a:r>
          <a:r>
            <a:rPr lang="zh-CN" altLang="en-US" dirty="0">
              <a:latin typeface="思源黑体 CN Normal" panose="020B0400000000000000" pitchFamily="34" charset="-122"/>
              <a:ea typeface="思源黑体 CN Normal" panose="020B0400000000000000" pitchFamily="34" charset="-122"/>
            </a:rPr>
            <a:t>：版本差异、测试、</a:t>
          </a:r>
          <a:r>
            <a:rPr lang="en-US" altLang="zh-CN" dirty="0">
              <a:latin typeface="思源黑体 CN Normal" panose="020B0400000000000000" pitchFamily="34" charset="-122"/>
              <a:ea typeface="思源黑体 CN Normal" panose="020B0400000000000000" pitchFamily="34" charset="-122"/>
            </a:rPr>
            <a:t>mock</a:t>
          </a:r>
          <a:r>
            <a:rPr lang="zh-CN" altLang="en-US" dirty="0">
              <a:latin typeface="思源黑体 CN Normal" panose="020B0400000000000000" pitchFamily="34" charset="-122"/>
              <a:ea typeface="思源黑体 CN Normal" panose="020B0400000000000000" pitchFamily="34" charset="-122"/>
            </a:rPr>
            <a:t>等</a:t>
          </a:r>
          <a:endParaRPr lang="en-US" altLang="zh-CN" b="0" i="0" dirty="0">
            <a:effectLst/>
            <a:latin typeface="思源黑体 CN Normal" panose="020B0400000000000000" pitchFamily="34" charset="-122"/>
            <a:ea typeface="思源黑体 CN Normal" panose="020B0400000000000000" pitchFamily="34" charset="-122"/>
          </a:endParaRPr>
        </a:p>
      </dgm:t>
    </dgm:pt>
    <dgm:pt modelId="{F5792D24-7828-42B4-BC33-23EABFD83FFA}" type="parTrans" cxnId="{B4C6723D-2F6B-4BE0-A9B8-01ED1382CAEA}">
      <dgm:prSet/>
      <dgm:spPr/>
      <dgm:t>
        <a:bodyPr/>
        <a:lstStyle/>
        <a:p>
          <a:endParaRPr lang="zh-CN" altLang="en-US">
            <a:latin typeface="思源黑体 CN Normal" panose="020B0400000000000000" pitchFamily="34" charset="-122"/>
            <a:ea typeface="思源黑体 CN Normal" panose="020B0400000000000000" pitchFamily="34" charset="-122"/>
          </a:endParaRPr>
        </a:p>
      </dgm:t>
    </dgm:pt>
    <dgm:pt modelId="{D40990A7-45A8-4BB7-825E-1E39826C62D0}" type="sibTrans" cxnId="{B4C6723D-2F6B-4BE0-A9B8-01ED1382CAEA}">
      <dgm:prSet/>
      <dgm:spPr/>
      <dgm:t>
        <a:bodyPr/>
        <a:lstStyle/>
        <a:p>
          <a:endParaRPr lang="zh-CN" altLang="en-US">
            <a:latin typeface="思源黑体 CN Normal" panose="020B0400000000000000" pitchFamily="34" charset="-122"/>
            <a:ea typeface="思源黑体 CN Normal" panose="020B0400000000000000" pitchFamily="34" charset="-122"/>
          </a:endParaRPr>
        </a:p>
      </dgm:t>
    </dgm:pt>
    <dgm:pt modelId="{CE5DEA22-9DCF-4C8D-B6E4-1136C11D60CB}">
      <dgm:prSet>
        <dgm:style>
          <a:lnRef idx="2">
            <a:schemeClr val="accent3"/>
          </a:lnRef>
          <a:fillRef idx="1">
            <a:schemeClr val="lt1"/>
          </a:fillRef>
          <a:effectRef idx="0">
            <a:schemeClr val="accent3"/>
          </a:effectRef>
          <a:fontRef idx="minor">
            <a:schemeClr val="dk1"/>
          </a:fontRef>
        </dgm:style>
      </dgm:prSet>
      <dgm:spPr>
        <a:noFill/>
        <a:ln>
          <a:solidFill>
            <a:schemeClr val="bg1"/>
          </a:solidFill>
        </a:ln>
      </dgm:spPr>
      <dgm:t>
        <a:bodyPr/>
        <a:lstStyle/>
        <a:p>
          <a:r>
            <a:rPr lang="en-US" altLang="zh-CN" b="0" i="0" dirty="0" err="1">
              <a:effectLst/>
              <a:latin typeface="思源黑体 CN Normal" panose="020B0400000000000000" pitchFamily="34" charset="-122"/>
              <a:ea typeface="思源黑体 CN Normal" panose="020B0400000000000000" pitchFamily="34" charset="-122"/>
            </a:rPr>
            <a:t>OpenAPI</a:t>
          </a:r>
          <a:r>
            <a:rPr lang="zh-CN" altLang="en-US" dirty="0">
              <a:latin typeface="思源黑体 CN Normal" panose="020B0400000000000000" pitchFamily="34" charset="-122"/>
              <a:ea typeface="思源黑体 CN Normal" panose="020B0400000000000000" pitchFamily="34" charset="-122"/>
            </a:rPr>
            <a:t>文件能够被大多数</a:t>
          </a:r>
          <a:r>
            <a:rPr lang="en-US" altLang="zh-CN" dirty="0">
              <a:latin typeface="思源黑体 CN Normal" panose="020B0400000000000000" pitchFamily="34" charset="-122"/>
              <a:ea typeface="思源黑体 CN Normal" panose="020B0400000000000000" pitchFamily="34" charset="-122"/>
            </a:rPr>
            <a:t>API</a:t>
          </a:r>
          <a:r>
            <a:rPr lang="zh-CN" altLang="en-US" dirty="0">
              <a:latin typeface="思源黑体 CN Normal" panose="020B0400000000000000" pitchFamily="34" charset="-122"/>
              <a:ea typeface="思源黑体 CN Normal" panose="020B0400000000000000" pitchFamily="34" charset="-122"/>
            </a:rPr>
            <a:t>调试工具识别，如：</a:t>
          </a:r>
          <a:r>
            <a:rPr lang="en-US" altLang="zh-CN" dirty="0">
              <a:latin typeface="思源黑体 CN Normal" panose="020B0400000000000000" pitchFamily="34" charset="-122"/>
              <a:ea typeface="思源黑体 CN Normal" panose="020B0400000000000000" pitchFamily="34" charset="-122"/>
            </a:rPr>
            <a:t>POSTMAN</a:t>
          </a:r>
          <a:r>
            <a:rPr lang="zh-CN" altLang="en-US" dirty="0">
              <a:latin typeface="思源黑体 CN Normal" panose="020B0400000000000000" pitchFamily="34" charset="-122"/>
              <a:ea typeface="思源黑体 CN Normal" panose="020B0400000000000000" pitchFamily="34" charset="-122"/>
            </a:rPr>
            <a:t>，便于调试接口</a:t>
          </a:r>
          <a:endParaRPr lang="en-US" altLang="zh-CN" b="0" i="0" dirty="0">
            <a:effectLst/>
            <a:latin typeface="思源黑体 CN Normal" panose="020B0400000000000000" pitchFamily="34" charset="-122"/>
            <a:ea typeface="思源黑体 CN Normal" panose="020B0400000000000000" pitchFamily="34" charset="-122"/>
          </a:endParaRPr>
        </a:p>
      </dgm:t>
    </dgm:pt>
    <dgm:pt modelId="{74347C98-1D68-4A1A-9D32-F96175A848B0}" type="sibTrans" cxnId="{BBF8A099-172E-47C0-B98A-615F2D51226F}">
      <dgm:prSet/>
      <dgm:spPr/>
      <dgm:t>
        <a:bodyPr/>
        <a:lstStyle/>
        <a:p>
          <a:endParaRPr lang="zh-CN" altLang="en-US">
            <a:latin typeface="思源黑体 CN Normal" panose="020B0400000000000000" pitchFamily="34" charset="-122"/>
            <a:ea typeface="思源黑体 CN Normal" panose="020B0400000000000000" pitchFamily="34" charset="-122"/>
          </a:endParaRPr>
        </a:p>
      </dgm:t>
    </dgm:pt>
    <dgm:pt modelId="{016CCDD1-682D-4ECB-BFE6-122BC3F8AF2C}" type="parTrans" cxnId="{BBF8A099-172E-47C0-B98A-615F2D51226F}">
      <dgm:prSet/>
      <dgm:spPr/>
      <dgm:t>
        <a:bodyPr/>
        <a:lstStyle/>
        <a:p>
          <a:endParaRPr lang="zh-CN" altLang="en-US">
            <a:latin typeface="思源黑体 CN Normal" panose="020B0400000000000000" pitchFamily="34" charset="-122"/>
            <a:ea typeface="思源黑体 CN Normal" panose="020B0400000000000000" pitchFamily="34" charset="-122"/>
          </a:endParaRPr>
        </a:p>
      </dgm:t>
    </dgm:pt>
    <dgm:pt modelId="{E26E5379-1E02-4EAD-94AF-EE5431C475B9}">
      <dgm:prSet>
        <dgm:style>
          <a:lnRef idx="2">
            <a:schemeClr val="accent3"/>
          </a:lnRef>
          <a:fillRef idx="1">
            <a:schemeClr val="lt1"/>
          </a:fillRef>
          <a:effectRef idx="0">
            <a:schemeClr val="accent3"/>
          </a:effectRef>
          <a:fontRef idx="minor">
            <a:schemeClr val="dk1"/>
          </a:fontRef>
        </dgm:style>
      </dgm:prSet>
      <dgm:spPr>
        <a:noFill/>
        <a:ln>
          <a:solidFill>
            <a:schemeClr val="bg1"/>
          </a:solidFill>
        </a:ln>
      </dgm:spPr>
      <dgm:t>
        <a:bodyPr/>
        <a:lstStyle/>
        <a:p>
          <a:r>
            <a:rPr lang="en-US" altLang="zh-CN" b="0" i="0" dirty="0" err="1">
              <a:effectLst/>
              <a:latin typeface="思源黑体 CN Normal" panose="020B0400000000000000" pitchFamily="34" charset="-122"/>
              <a:ea typeface="思源黑体 CN Normal" panose="020B0400000000000000" pitchFamily="34" charset="-122"/>
            </a:rPr>
            <a:t>OpenAPI</a:t>
          </a:r>
          <a:r>
            <a:rPr lang="zh-CN" altLang="en-US" dirty="0">
              <a:latin typeface="思源黑体 CN Normal" panose="020B0400000000000000" pitchFamily="34" charset="-122"/>
              <a:ea typeface="思源黑体 CN Normal" panose="020B0400000000000000" pitchFamily="34" charset="-122"/>
            </a:rPr>
            <a:t>文件能够被一些开源工具识别，用于生成各平台和语言对应的</a:t>
          </a:r>
          <a:r>
            <a:rPr lang="en-US" altLang="zh-CN" dirty="0">
              <a:latin typeface="思源黑体 CN Normal" panose="020B0400000000000000" pitchFamily="34" charset="-122"/>
              <a:ea typeface="思源黑体 CN Normal" panose="020B0400000000000000" pitchFamily="34" charset="-122"/>
            </a:rPr>
            <a:t>SDK</a:t>
          </a:r>
          <a:endParaRPr lang="en-US" altLang="zh-CN" b="0" i="0" dirty="0">
            <a:effectLst/>
            <a:latin typeface="思源黑体 CN Normal" panose="020B0400000000000000" pitchFamily="34" charset="-122"/>
            <a:ea typeface="思源黑体 CN Normal" panose="020B0400000000000000" pitchFamily="34" charset="-122"/>
          </a:endParaRPr>
        </a:p>
      </dgm:t>
    </dgm:pt>
    <dgm:pt modelId="{C1754467-9668-4B74-B166-4F446D520B80}" type="parTrans" cxnId="{FBB5B15D-2AF6-4D58-825D-5F2284C3414E}">
      <dgm:prSet/>
      <dgm:spPr/>
      <dgm:t>
        <a:bodyPr/>
        <a:lstStyle/>
        <a:p>
          <a:endParaRPr lang="zh-CN" altLang="en-US">
            <a:latin typeface="思源黑体 CN Normal" panose="020B0400000000000000" pitchFamily="34" charset="-122"/>
            <a:ea typeface="思源黑体 CN Normal" panose="020B0400000000000000" pitchFamily="34" charset="-122"/>
          </a:endParaRPr>
        </a:p>
      </dgm:t>
    </dgm:pt>
    <dgm:pt modelId="{C2F45F9E-DB2D-494F-81DC-93A7D4DE0406}" type="sibTrans" cxnId="{FBB5B15D-2AF6-4D58-825D-5F2284C3414E}">
      <dgm:prSet/>
      <dgm:spPr/>
      <dgm:t>
        <a:bodyPr/>
        <a:lstStyle/>
        <a:p>
          <a:endParaRPr lang="zh-CN" altLang="en-US">
            <a:latin typeface="思源黑体 CN Normal" panose="020B0400000000000000" pitchFamily="34" charset="-122"/>
            <a:ea typeface="思源黑体 CN Normal" panose="020B0400000000000000" pitchFamily="34" charset="-122"/>
          </a:endParaRPr>
        </a:p>
      </dgm:t>
    </dgm:pt>
    <dgm:pt modelId="{B5E54231-9B59-4E6B-9D78-2B6C46F18DDA}">
      <dgm:prSet>
        <dgm:style>
          <a:lnRef idx="2">
            <a:schemeClr val="accent3"/>
          </a:lnRef>
          <a:fillRef idx="1">
            <a:schemeClr val="lt1"/>
          </a:fillRef>
          <a:effectRef idx="0">
            <a:schemeClr val="accent3"/>
          </a:effectRef>
          <a:fontRef idx="minor">
            <a:schemeClr val="dk1"/>
          </a:fontRef>
        </dgm:style>
      </dgm:prSet>
      <dgm:spPr>
        <a:noFill/>
        <a:ln>
          <a:solidFill>
            <a:schemeClr val="bg1"/>
          </a:solidFill>
        </a:ln>
      </dgm:spPr>
      <dgm:t>
        <a:bodyPr/>
        <a:lstStyle/>
        <a:p>
          <a:r>
            <a:rPr lang="zh-CN" altLang="en-US" b="0" i="0" dirty="0" smtClean="0">
              <a:effectLst/>
              <a:latin typeface="思源黑体 CN Normal" panose="020B0400000000000000" pitchFamily="34" charset="-122"/>
              <a:ea typeface="思源黑体 CN Normal" panose="020B0400000000000000" pitchFamily="34" charset="-122"/>
            </a:rPr>
            <a:t>具有</a:t>
          </a:r>
          <a:r>
            <a:rPr lang="zh-CN" altLang="zh-CN" b="0" i="0" dirty="0">
              <a:effectLst/>
              <a:latin typeface="思源黑体 CN Normal" panose="020B0400000000000000" pitchFamily="34" charset="-122"/>
              <a:ea typeface="思源黑体 CN Normal" panose="020B0400000000000000" pitchFamily="34" charset="-122"/>
            </a:rPr>
            <a:t>极高的社区活跃度</a:t>
          </a:r>
          <a:r>
            <a:rPr lang="zh-CN" altLang="en-US" b="0" i="0" dirty="0">
              <a:effectLst/>
              <a:latin typeface="思源黑体 CN Normal" panose="020B0400000000000000" pitchFamily="34" charset="-122"/>
              <a:ea typeface="思源黑体 CN Normal" panose="020B0400000000000000" pitchFamily="34" charset="-122"/>
            </a:rPr>
            <a:t>和</a:t>
          </a:r>
          <a:r>
            <a:rPr lang="zh-CN" altLang="zh-CN" b="0" i="0" dirty="0">
              <a:effectLst/>
              <a:latin typeface="思源黑体 CN Normal" panose="020B0400000000000000" pitchFamily="34" charset="-122"/>
              <a:ea typeface="思源黑体 CN Normal" panose="020B0400000000000000" pitchFamily="34" charset="-122"/>
            </a:rPr>
            <a:t>广泛的</a:t>
          </a:r>
          <a:r>
            <a:rPr lang="zh-CN" altLang="en-US" b="0" i="0" dirty="0">
              <a:effectLst/>
              <a:latin typeface="思源黑体 CN Normal" panose="020B0400000000000000" pitchFamily="34" charset="-122"/>
              <a:ea typeface="思源黑体 CN Normal" panose="020B0400000000000000" pitchFamily="34" charset="-122"/>
            </a:rPr>
            <a:t>工具支持度</a:t>
          </a:r>
          <a:endParaRPr lang="en-US" altLang="zh-CN" b="0" i="0" dirty="0">
            <a:effectLst/>
            <a:latin typeface="思源黑体 CN Normal" panose="020B0400000000000000" pitchFamily="34" charset="-122"/>
            <a:ea typeface="思源黑体 CN Normal" panose="020B0400000000000000" pitchFamily="34" charset="-122"/>
          </a:endParaRPr>
        </a:p>
      </dgm:t>
    </dgm:pt>
    <dgm:pt modelId="{595D49EF-3A94-492E-8999-67AED7D32B84}" type="parTrans" cxnId="{E0F4E53D-D05A-48BD-A8DB-B1D3435986A2}">
      <dgm:prSet/>
      <dgm:spPr/>
      <dgm:t>
        <a:bodyPr/>
        <a:lstStyle/>
        <a:p>
          <a:endParaRPr lang="zh-CN" altLang="en-US">
            <a:latin typeface="思源黑体 CN Normal" panose="020B0400000000000000" pitchFamily="34" charset="-122"/>
            <a:ea typeface="思源黑体 CN Normal" panose="020B0400000000000000" pitchFamily="34" charset="-122"/>
          </a:endParaRPr>
        </a:p>
      </dgm:t>
    </dgm:pt>
    <dgm:pt modelId="{2F3D3337-F8DF-4593-8077-64B4E04CB1AE}" type="sibTrans" cxnId="{E0F4E53D-D05A-48BD-A8DB-B1D3435986A2}">
      <dgm:prSet/>
      <dgm:spPr/>
      <dgm:t>
        <a:bodyPr/>
        <a:lstStyle/>
        <a:p>
          <a:endParaRPr lang="zh-CN" altLang="en-US">
            <a:latin typeface="思源黑体 CN Normal" panose="020B0400000000000000" pitchFamily="34" charset="-122"/>
            <a:ea typeface="思源黑体 CN Normal" panose="020B0400000000000000" pitchFamily="34" charset="-122"/>
          </a:endParaRPr>
        </a:p>
      </dgm:t>
    </dgm:pt>
    <dgm:pt modelId="{888E381D-C10C-45FC-AE98-2069BD40B84B}">
      <dgm:prSet>
        <dgm:style>
          <a:lnRef idx="2">
            <a:schemeClr val="accent3"/>
          </a:lnRef>
          <a:fillRef idx="1">
            <a:schemeClr val="lt1"/>
          </a:fillRef>
          <a:effectRef idx="0">
            <a:schemeClr val="accent3"/>
          </a:effectRef>
          <a:fontRef idx="minor">
            <a:schemeClr val="dk1"/>
          </a:fontRef>
        </dgm:style>
      </dgm:prSet>
      <dgm:spPr>
        <a:noFill/>
        <a:ln>
          <a:solidFill>
            <a:schemeClr val="bg1"/>
          </a:solidFill>
        </a:ln>
      </dgm:spPr>
      <dgm:t>
        <a:bodyPr/>
        <a:lstStyle/>
        <a:p>
          <a:r>
            <a:rPr lang="en-US" altLang="zh-CN" b="0" i="0" dirty="0" err="1">
              <a:effectLst/>
              <a:latin typeface="思源黑体 CN Normal" panose="020B0400000000000000" pitchFamily="34" charset="-122"/>
              <a:ea typeface="思源黑体 CN Normal" panose="020B0400000000000000" pitchFamily="34" charset="-122"/>
            </a:rPr>
            <a:t>OpenAPI</a:t>
          </a:r>
          <a:r>
            <a:rPr lang="zh-CN" altLang="en-US" b="0" i="0" dirty="0">
              <a:effectLst/>
              <a:latin typeface="思源黑体 CN Normal" panose="020B0400000000000000" pitchFamily="34" charset="-122"/>
              <a:ea typeface="思源黑体 CN Normal" panose="020B0400000000000000" pitchFamily="34" charset="-122"/>
            </a:rPr>
            <a:t>文件能够被文档生成工具识别，自动生成</a:t>
          </a:r>
          <a:r>
            <a:rPr lang="en-US" altLang="zh-CN" b="0" i="0" dirty="0">
              <a:effectLst/>
              <a:latin typeface="思源黑体 CN Normal" panose="020B0400000000000000" pitchFamily="34" charset="-122"/>
              <a:ea typeface="思源黑体 CN Normal" panose="020B0400000000000000" pitchFamily="34" charset="-122"/>
            </a:rPr>
            <a:t>API</a:t>
          </a:r>
          <a:r>
            <a:rPr lang="zh-CN" altLang="en-US" b="0" i="0" dirty="0">
              <a:effectLst/>
              <a:latin typeface="思源黑体 CN Normal" panose="020B0400000000000000" pitchFamily="34" charset="-122"/>
              <a:ea typeface="思源黑体 CN Normal" panose="020B0400000000000000" pitchFamily="34" charset="-122"/>
            </a:rPr>
            <a:t>文档</a:t>
          </a:r>
          <a:endParaRPr lang="en-US" altLang="zh-CN" b="0" i="0" dirty="0">
            <a:effectLst/>
            <a:latin typeface="思源黑体 CN Normal" panose="020B0400000000000000" pitchFamily="34" charset="-122"/>
            <a:ea typeface="思源黑体 CN Normal" panose="020B0400000000000000" pitchFamily="34" charset="-122"/>
          </a:endParaRPr>
        </a:p>
      </dgm:t>
    </dgm:pt>
    <dgm:pt modelId="{90BAA66A-E176-4F25-BE97-B408AF5246F7}" type="parTrans" cxnId="{3C376BD1-54CD-4346-B6FA-7BBF8D768A81}">
      <dgm:prSet/>
      <dgm:spPr/>
      <dgm:t>
        <a:bodyPr/>
        <a:lstStyle/>
        <a:p>
          <a:endParaRPr lang="zh-CN" altLang="en-US">
            <a:latin typeface="思源黑体 CN Normal" panose="020B0400000000000000" pitchFamily="34" charset="-122"/>
            <a:ea typeface="思源黑体 CN Normal" panose="020B0400000000000000" pitchFamily="34" charset="-122"/>
          </a:endParaRPr>
        </a:p>
      </dgm:t>
    </dgm:pt>
    <dgm:pt modelId="{F18CAEA1-5039-4A5B-B0F9-C18F15F1BE5C}" type="sibTrans" cxnId="{3C376BD1-54CD-4346-B6FA-7BBF8D768A81}">
      <dgm:prSet/>
      <dgm:spPr/>
      <dgm:t>
        <a:bodyPr/>
        <a:lstStyle/>
        <a:p>
          <a:endParaRPr lang="zh-CN" altLang="en-US">
            <a:latin typeface="思源黑体 CN Normal" panose="020B0400000000000000" pitchFamily="34" charset="-122"/>
            <a:ea typeface="思源黑体 CN Normal" panose="020B0400000000000000" pitchFamily="34" charset="-122"/>
          </a:endParaRPr>
        </a:p>
      </dgm:t>
    </dgm:pt>
    <dgm:pt modelId="{A7B70409-A22F-477F-A0B5-69F5375E5863}">
      <dgm:prSet/>
      <dgm:spPr>
        <a:solidFill>
          <a:srgbClr val="C4435B"/>
        </a:solidFill>
      </dgm:spPr>
      <dgm:t>
        <a:bodyPr/>
        <a:lstStyle/>
        <a:p>
          <a:r>
            <a:rPr lang="en-US" altLang="zh-CN" b="0" i="0" dirty="0">
              <a:effectLst/>
              <a:latin typeface="思源黑体 CN Normal" panose="020B0400000000000000" pitchFamily="34" charset="-122"/>
              <a:ea typeface="思源黑体 CN Normal" panose="020B0400000000000000" pitchFamily="34" charset="-122"/>
            </a:rPr>
            <a:t>API</a:t>
          </a:r>
          <a:r>
            <a:rPr lang="zh-CN" altLang="en-US" b="0" i="0" dirty="0">
              <a:effectLst/>
              <a:latin typeface="思源黑体 CN Normal" panose="020B0400000000000000" pitchFamily="34" charset="-122"/>
              <a:ea typeface="思源黑体 CN Normal" panose="020B0400000000000000" pitchFamily="34" charset="-122"/>
            </a:rPr>
            <a:t>管理</a:t>
          </a:r>
          <a:endParaRPr lang="en-US" altLang="zh-CN" b="0" i="0" dirty="0">
            <a:effectLst/>
            <a:latin typeface="思源黑体 CN Normal" panose="020B0400000000000000" pitchFamily="34" charset="-122"/>
            <a:ea typeface="思源黑体 CN Normal" panose="020B0400000000000000" pitchFamily="34" charset="-122"/>
          </a:endParaRPr>
        </a:p>
      </dgm:t>
    </dgm:pt>
    <dgm:pt modelId="{052F5BB1-E885-40CC-A23A-B2CD16CA9776}" type="parTrans" cxnId="{F6977823-D392-4FE0-A218-823F1F3910C7}">
      <dgm:prSet/>
      <dgm:spPr/>
      <dgm:t>
        <a:bodyPr/>
        <a:lstStyle/>
        <a:p>
          <a:endParaRPr lang="zh-CN" altLang="en-US">
            <a:latin typeface="思源黑体 CN Normal" panose="020B0400000000000000" pitchFamily="34" charset="-122"/>
            <a:ea typeface="思源黑体 CN Normal" panose="020B0400000000000000" pitchFamily="34" charset="-122"/>
          </a:endParaRPr>
        </a:p>
      </dgm:t>
    </dgm:pt>
    <dgm:pt modelId="{A2E30B15-8F7C-45D5-B7B2-D44A0132F74C}" type="sibTrans" cxnId="{F6977823-D392-4FE0-A218-823F1F3910C7}">
      <dgm:prSet/>
      <dgm:spPr/>
      <dgm:t>
        <a:bodyPr/>
        <a:lstStyle/>
        <a:p>
          <a:endParaRPr lang="zh-CN" altLang="en-US">
            <a:latin typeface="思源黑体 CN Normal" panose="020B0400000000000000" pitchFamily="34" charset="-122"/>
            <a:ea typeface="思源黑体 CN Normal" panose="020B0400000000000000" pitchFamily="34" charset="-122"/>
          </a:endParaRPr>
        </a:p>
      </dgm:t>
    </dgm:pt>
    <dgm:pt modelId="{EE5FB82D-AB29-4896-8B16-5B154B77E217}">
      <dgm:prSet/>
      <dgm:spPr>
        <a:solidFill>
          <a:srgbClr val="C4435B"/>
        </a:solidFill>
      </dgm:spPr>
      <dgm:t>
        <a:bodyPr/>
        <a:lstStyle/>
        <a:p>
          <a:r>
            <a:rPr lang="en-US" altLang="zh-CN" b="0" i="0" dirty="0">
              <a:effectLst/>
              <a:latin typeface="思源黑体 CN Normal" panose="020B0400000000000000" pitchFamily="34" charset="-122"/>
              <a:ea typeface="思源黑体 CN Normal" panose="020B0400000000000000" pitchFamily="34" charset="-122"/>
            </a:rPr>
            <a:t>API</a:t>
          </a:r>
          <a:r>
            <a:rPr lang="zh-CN" altLang="en-US" b="0" i="0" dirty="0">
              <a:effectLst/>
              <a:latin typeface="思源黑体 CN Normal" panose="020B0400000000000000" pitchFamily="34" charset="-122"/>
              <a:ea typeface="思源黑体 CN Normal" panose="020B0400000000000000" pitchFamily="34" charset="-122"/>
            </a:rPr>
            <a:t>文档</a:t>
          </a:r>
          <a:endParaRPr lang="en-US" altLang="zh-CN" b="0" i="0" dirty="0">
            <a:effectLst/>
            <a:latin typeface="思源黑体 CN Normal" panose="020B0400000000000000" pitchFamily="34" charset="-122"/>
            <a:ea typeface="思源黑体 CN Normal" panose="020B0400000000000000" pitchFamily="34" charset="-122"/>
          </a:endParaRPr>
        </a:p>
      </dgm:t>
    </dgm:pt>
    <dgm:pt modelId="{BB4B3F78-DFF7-419D-9387-5C41205CC6B1}" type="parTrans" cxnId="{57306437-5E8A-4511-8FE2-A52E51BA5109}">
      <dgm:prSet/>
      <dgm:spPr/>
      <dgm:t>
        <a:bodyPr/>
        <a:lstStyle/>
        <a:p>
          <a:endParaRPr lang="zh-CN" altLang="en-US">
            <a:latin typeface="思源黑体 CN Normal" panose="020B0400000000000000" pitchFamily="34" charset="-122"/>
            <a:ea typeface="思源黑体 CN Normal" panose="020B0400000000000000" pitchFamily="34" charset="-122"/>
          </a:endParaRPr>
        </a:p>
      </dgm:t>
    </dgm:pt>
    <dgm:pt modelId="{D8F86EC0-FB99-42AF-AABD-2A9F094E4740}" type="sibTrans" cxnId="{57306437-5E8A-4511-8FE2-A52E51BA5109}">
      <dgm:prSet/>
      <dgm:spPr/>
      <dgm:t>
        <a:bodyPr/>
        <a:lstStyle/>
        <a:p>
          <a:endParaRPr lang="zh-CN" altLang="en-US">
            <a:latin typeface="思源黑体 CN Normal" panose="020B0400000000000000" pitchFamily="34" charset="-122"/>
            <a:ea typeface="思源黑体 CN Normal" panose="020B0400000000000000" pitchFamily="34" charset="-122"/>
          </a:endParaRPr>
        </a:p>
      </dgm:t>
    </dgm:pt>
    <dgm:pt modelId="{0AF09B9F-625B-44DB-9E42-593B6900C248}">
      <dgm:prSet/>
      <dgm:spPr>
        <a:solidFill>
          <a:srgbClr val="C4435B"/>
        </a:solidFill>
      </dgm:spPr>
      <dgm:t>
        <a:bodyPr/>
        <a:lstStyle/>
        <a:p>
          <a:r>
            <a:rPr lang="en-US" altLang="zh-CN" b="0" i="0" dirty="0">
              <a:effectLst/>
              <a:latin typeface="思源黑体 CN Normal" panose="020B0400000000000000" pitchFamily="34" charset="-122"/>
              <a:ea typeface="思源黑体 CN Normal" panose="020B0400000000000000" pitchFamily="34" charset="-122"/>
            </a:rPr>
            <a:t>API</a:t>
          </a:r>
          <a:r>
            <a:rPr lang="zh-CN" altLang="en-US" b="0" i="0" dirty="0">
              <a:effectLst/>
              <a:latin typeface="思源黑体 CN Normal" panose="020B0400000000000000" pitchFamily="34" charset="-122"/>
              <a:ea typeface="思源黑体 CN Normal" panose="020B0400000000000000" pitchFamily="34" charset="-122"/>
            </a:rPr>
            <a:t>调试</a:t>
          </a:r>
          <a:endParaRPr lang="en-US" altLang="zh-CN" b="0" i="0" dirty="0">
            <a:effectLst/>
            <a:latin typeface="思源黑体 CN Normal" panose="020B0400000000000000" pitchFamily="34" charset="-122"/>
            <a:ea typeface="思源黑体 CN Normal" panose="020B0400000000000000" pitchFamily="34" charset="-122"/>
          </a:endParaRPr>
        </a:p>
      </dgm:t>
    </dgm:pt>
    <dgm:pt modelId="{5EDC8AAD-1C75-4825-99BC-88D06626EE64}" type="parTrans" cxnId="{154E577C-9B21-47E3-95DF-8E5EAFA6D5FF}">
      <dgm:prSet/>
      <dgm:spPr/>
      <dgm:t>
        <a:bodyPr/>
        <a:lstStyle/>
        <a:p>
          <a:endParaRPr lang="zh-CN" altLang="en-US">
            <a:latin typeface="思源黑体 CN Normal" panose="020B0400000000000000" pitchFamily="34" charset="-122"/>
            <a:ea typeface="思源黑体 CN Normal" panose="020B0400000000000000" pitchFamily="34" charset="-122"/>
          </a:endParaRPr>
        </a:p>
      </dgm:t>
    </dgm:pt>
    <dgm:pt modelId="{EAF51591-BD04-44A9-9E6C-B0E5B901998A}" type="sibTrans" cxnId="{154E577C-9B21-47E3-95DF-8E5EAFA6D5FF}">
      <dgm:prSet/>
      <dgm:spPr/>
      <dgm:t>
        <a:bodyPr/>
        <a:lstStyle/>
        <a:p>
          <a:endParaRPr lang="zh-CN" altLang="en-US">
            <a:latin typeface="思源黑体 CN Normal" panose="020B0400000000000000" pitchFamily="34" charset="-122"/>
            <a:ea typeface="思源黑体 CN Normal" panose="020B0400000000000000" pitchFamily="34" charset="-122"/>
          </a:endParaRPr>
        </a:p>
      </dgm:t>
    </dgm:pt>
    <dgm:pt modelId="{50C27C33-1D17-401A-886D-0D16C25DFE62}">
      <dgm:prSet/>
      <dgm:spPr>
        <a:solidFill>
          <a:srgbClr val="C4435B"/>
        </a:solidFill>
      </dgm:spPr>
      <dgm:t>
        <a:bodyPr/>
        <a:lstStyle/>
        <a:p>
          <a:r>
            <a:rPr lang="en-US" altLang="zh-CN" b="0" i="0" dirty="0">
              <a:effectLst/>
              <a:latin typeface="思源黑体 CN Normal" panose="020B0400000000000000" pitchFamily="34" charset="-122"/>
              <a:ea typeface="思源黑体 CN Normal" panose="020B0400000000000000" pitchFamily="34" charset="-122"/>
            </a:rPr>
            <a:t>API SDK</a:t>
          </a:r>
        </a:p>
      </dgm:t>
    </dgm:pt>
    <dgm:pt modelId="{3466E53F-C838-443B-B3A8-FCED0E18AE60}" type="parTrans" cxnId="{D01EE7A8-DA7D-4477-BA66-7105F295FA3E}">
      <dgm:prSet/>
      <dgm:spPr/>
      <dgm:t>
        <a:bodyPr/>
        <a:lstStyle/>
        <a:p>
          <a:endParaRPr lang="zh-CN" altLang="en-US">
            <a:latin typeface="思源黑体 CN Normal" panose="020B0400000000000000" pitchFamily="34" charset="-122"/>
            <a:ea typeface="思源黑体 CN Normal" panose="020B0400000000000000" pitchFamily="34" charset="-122"/>
          </a:endParaRPr>
        </a:p>
      </dgm:t>
    </dgm:pt>
    <dgm:pt modelId="{A9EE4ECC-86E5-4E75-B8CB-DCA49D7C2E35}" type="sibTrans" cxnId="{D01EE7A8-DA7D-4477-BA66-7105F295FA3E}">
      <dgm:prSet/>
      <dgm:spPr/>
      <dgm:t>
        <a:bodyPr/>
        <a:lstStyle/>
        <a:p>
          <a:endParaRPr lang="zh-CN" altLang="en-US">
            <a:latin typeface="思源黑体 CN Normal" panose="020B0400000000000000" pitchFamily="34" charset="-122"/>
            <a:ea typeface="思源黑体 CN Normal" panose="020B0400000000000000" pitchFamily="34" charset="-122"/>
          </a:endParaRPr>
        </a:p>
      </dgm:t>
    </dgm:pt>
    <dgm:pt modelId="{CCAD1AAB-C262-4E94-9A5E-0961DD0879E6}">
      <dgm:prSet/>
      <dgm:spPr>
        <a:solidFill>
          <a:srgbClr val="C4435B"/>
        </a:solidFill>
      </dgm:spPr>
      <dgm:t>
        <a:bodyPr/>
        <a:lstStyle/>
        <a:p>
          <a:r>
            <a:rPr lang="zh-CN" altLang="en-US" b="0" i="0" dirty="0">
              <a:effectLst/>
              <a:latin typeface="思源黑体 CN Normal" panose="020B0400000000000000" pitchFamily="34" charset="-122"/>
              <a:ea typeface="思源黑体 CN Normal" panose="020B0400000000000000" pitchFamily="34" charset="-122"/>
            </a:rPr>
            <a:t>标准支持度</a:t>
          </a:r>
          <a:endParaRPr lang="en-US" altLang="zh-CN" b="0" i="0" dirty="0">
            <a:effectLst/>
            <a:latin typeface="思源黑体 CN Normal" panose="020B0400000000000000" pitchFamily="34" charset="-122"/>
            <a:ea typeface="思源黑体 CN Normal" panose="020B0400000000000000" pitchFamily="34" charset="-122"/>
          </a:endParaRPr>
        </a:p>
      </dgm:t>
    </dgm:pt>
    <dgm:pt modelId="{291469F6-E85D-463C-8FD7-1750B3C530BC}" type="parTrans" cxnId="{2F1B1B2A-EF73-46D9-8F34-627BFDAE7EA5}">
      <dgm:prSet/>
      <dgm:spPr/>
      <dgm:t>
        <a:bodyPr/>
        <a:lstStyle/>
        <a:p>
          <a:endParaRPr lang="zh-CN" altLang="en-US">
            <a:latin typeface="思源黑体 CN Normal" panose="020B0400000000000000" pitchFamily="34" charset="-122"/>
            <a:ea typeface="思源黑体 CN Normal" panose="020B0400000000000000" pitchFamily="34" charset="-122"/>
          </a:endParaRPr>
        </a:p>
      </dgm:t>
    </dgm:pt>
    <dgm:pt modelId="{B452BA06-5E9C-48C6-9E6D-D17A37C5A07B}" type="sibTrans" cxnId="{2F1B1B2A-EF73-46D9-8F34-627BFDAE7EA5}">
      <dgm:prSet/>
      <dgm:spPr/>
      <dgm:t>
        <a:bodyPr/>
        <a:lstStyle/>
        <a:p>
          <a:endParaRPr lang="zh-CN" altLang="en-US">
            <a:latin typeface="思源黑体 CN Normal" panose="020B0400000000000000" pitchFamily="34" charset="-122"/>
            <a:ea typeface="思源黑体 CN Normal" panose="020B0400000000000000" pitchFamily="34" charset="-122"/>
          </a:endParaRPr>
        </a:p>
      </dgm:t>
    </dgm:pt>
    <dgm:pt modelId="{05F1EFFF-7D70-4A74-AFFD-0543C80B8B1B}" type="pres">
      <dgm:prSet presAssocID="{46527C1A-FC7B-4853-BB22-DB097C2690A5}" presName="Name0" presStyleCnt="0">
        <dgm:presLayoutVars>
          <dgm:dir/>
          <dgm:animLvl val="lvl"/>
          <dgm:resizeHandles val="exact"/>
        </dgm:presLayoutVars>
      </dgm:prSet>
      <dgm:spPr/>
      <dgm:t>
        <a:bodyPr/>
        <a:lstStyle/>
        <a:p>
          <a:endParaRPr lang="zh-CN" altLang="en-US"/>
        </a:p>
      </dgm:t>
    </dgm:pt>
    <dgm:pt modelId="{87D44945-E59F-40E4-A1BA-A7BEFF97B3A6}" type="pres">
      <dgm:prSet presAssocID="{CCAD1AAB-C262-4E94-9A5E-0961DD0879E6}" presName="linNode" presStyleCnt="0"/>
      <dgm:spPr/>
    </dgm:pt>
    <dgm:pt modelId="{5F7EE6AD-5B3F-4DE0-8118-7F5AE260BDE0}" type="pres">
      <dgm:prSet presAssocID="{CCAD1AAB-C262-4E94-9A5E-0961DD0879E6}" presName="parentText" presStyleLbl="node1" presStyleIdx="0" presStyleCnt="5" custScaleX="71261" custScaleY="87475">
        <dgm:presLayoutVars>
          <dgm:chMax val="1"/>
          <dgm:bulletEnabled val="1"/>
        </dgm:presLayoutVars>
      </dgm:prSet>
      <dgm:spPr/>
      <dgm:t>
        <a:bodyPr/>
        <a:lstStyle/>
        <a:p>
          <a:endParaRPr lang="zh-CN" altLang="en-US"/>
        </a:p>
      </dgm:t>
    </dgm:pt>
    <dgm:pt modelId="{9A88E44A-BC29-4A03-B9AB-43129DC6C58C}" type="pres">
      <dgm:prSet presAssocID="{CCAD1AAB-C262-4E94-9A5E-0961DD0879E6}" presName="descendantText" presStyleLbl="alignAccFollowNode1" presStyleIdx="0" presStyleCnt="5" custScaleY="88359">
        <dgm:presLayoutVars>
          <dgm:bulletEnabled val="1"/>
        </dgm:presLayoutVars>
      </dgm:prSet>
      <dgm:spPr/>
      <dgm:t>
        <a:bodyPr/>
        <a:lstStyle/>
        <a:p>
          <a:endParaRPr lang="zh-CN" altLang="en-US"/>
        </a:p>
      </dgm:t>
    </dgm:pt>
    <dgm:pt modelId="{3E178B51-FF70-4BC1-8A24-1E0D6C1FBC35}" type="pres">
      <dgm:prSet presAssocID="{B452BA06-5E9C-48C6-9E6D-D17A37C5A07B}" presName="sp" presStyleCnt="0"/>
      <dgm:spPr/>
    </dgm:pt>
    <dgm:pt modelId="{FFD35C3E-A8E5-429B-B303-938258797F2D}" type="pres">
      <dgm:prSet presAssocID="{A7B70409-A22F-477F-A0B5-69F5375E5863}" presName="linNode" presStyleCnt="0"/>
      <dgm:spPr/>
    </dgm:pt>
    <dgm:pt modelId="{C42E420C-43B0-4E9D-A788-3B4865C6A1B6}" type="pres">
      <dgm:prSet presAssocID="{A7B70409-A22F-477F-A0B5-69F5375E5863}" presName="parentText" presStyleLbl="node1" presStyleIdx="1" presStyleCnt="5" custScaleX="72228" custScaleY="80858">
        <dgm:presLayoutVars>
          <dgm:chMax val="1"/>
          <dgm:bulletEnabled val="1"/>
        </dgm:presLayoutVars>
      </dgm:prSet>
      <dgm:spPr/>
      <dgm:t>
        <a:bodyPr/>
        <a:lstStyle/>
        <a:p>
          <a:endParaRPr lang="zh-CN" altLang="en-US"/>
        </a:p>
      </dgm:t>
    </dgm:pt>
    <dgm:pt modelId="{A1853AD9-A4A0-46BD-9A47-0C2E9EEE3F57}" type="pres">
      <dgm:prSet presAssocID="{A7B70409-A22F-477F-A0B5-69F5375E5863}" presName="descendantText" presStyleLbl="alignAccFollowNode1" presStyleIdx="1" presStyleCnt="5" custScaleY="89258">
        <dgm:presLayoutVars>
          <dgm:bulletEnabled val="1"/>
        </dgm:presLayoutVars>
      </dgm:prSet>
      <dgm:spPr/>
      <dgm:t>
        <a:bodyPr/>
        <a:lstStyle/>
        <a:p>
          <a:endParaRPr lang="zh-CN" altLang="en-US"/>
        </a:p>
      </dgm:t>
    </dgm:pt>
    <dgm:pt modelId="{2C05F29D-BD3D-472C-A62C-C9FE9F108530}" type="pres">
      <dgm:prSet presAssocID="{A2E30B15-8F7C-45D5-B7B2-D44A0132F74C}" presName="sp" presStyleCnt="0"/>
      <dgm:spPr/>
    </dgm:pt>
    <dgm:pt modelId="{67D6DA9F-9F48-4D63-A337-E3E0662E9FE2}" type="pres">
      <dgm:prSet presAssocID="{EE5FB82D-AB29-4896-8B16-5B154B77E217}" presName="linNode" presStyleCnt="0"/>
      <dgm:spPr/>
    </dgm:pt>
    <dgm:pt modelId="{27767E11-C152-41C3-9306-98FDE9F6B4BE}" type="pres">
      <dgm:prSet presAssocID="{EE5FB82D-AB29-4896-8B16-5B154B77E217}" presName="parentText" presStyleLbl="node1" presStyleIdx="2" presStyleCnt="5" custScaleX="72228" custScaleY="79525">
        <dgm:presLayoutVars>
          <dgm:chMax val="1"/>
          <dgm:bulletEnabled val="1"/>
        </dgm:presLayoutVars>
      </dgm:prSet>
      <dgm:spPr/>
      <dgm:t>
        <a:bodyPr/>
        <a:lstStyle/>
        <a:p>
          <a:endParaRPr lang="zh-CN" altLang="en-US"/>
        </a:p>
      </dgm:t>
    </dgm:pt>
    <dgm:pt modelId="{8B5580F9-4D44-48BE-9849-1543B4958514}" type="pres">
      <dgm:prSet presAssocID="{EE5FB82D-AB29-4896-8B16-5B154B77E217}" presName="descendantText" presStyleLbl="alignAccFollowNode1" presStyleIdx="2" presStyleCnt="5" custScaleY="89196">
        <dgm:presLayoutVars>
          <dgm:bulletEnabled val="1"/>
        </dgm:presLayoutVars>
      </dgm:prSet>
      <dgm:spPr/>
      <dgm:t>
        <a:bodyPr/>
        <a:lstStyle/>
        <a:p>
          <a:endParaRPr lang="zh-CN" altLang="en-US"/>
        </a:p>
      </dgm:t>
    </dgm:pt>
    <dgm:pt modelId="{DF532580-2D49-4914-9851-3F3FD8C9DFBC}" type="pres">
      <dgm:prSet presAssocID="{D8F86EC0-FB99-42AF-AABD-2A9F094E4740}" presName="sp" presStyleCnt="0"/>
      <dgm:spPr/>
    </dgm:pt>
    <dgm:pt modelId="{FEEB0AF1-D3DC-492C-87D9-F8F8D19DCFB4}" type="pres">
      <dgm:prSet presAssocID="{0AF09B9F-625B-44DB-9E42-593B6900C248}" presName="linNode" presStyleCnt="0"/>
      <dgm:spPr/>
    </dgm:pt>
    <dgm:pt modelId="{4D70EEA6-0F89-4FA0-B536-5EC959644185}" type="pres">
      <dgm:prSet presAssocID="{0AF09B9F-625B-44DB-9E42-593B6900C248}" presName="parentText" presStyleLbl="node1" presStyleIdx="3" presStyleCnt="5" custScaleX="73195" custScaleY="77790">
        <dgm:presLayoutVars>
          <dgm:chMax val="1"/>
          <dgm:bulletEnabled val="1"/>
        </dgm:presLayoutVars>
      </dgm:prSet>
      <dgm:spPr/>
      <dgm:t>
        <a:bodyPr/>
        <a:lstStyle/>
        <a:p>
          <a:endParaRPr lang="zh-CN" altLang="en-US"/>
        </a:p>
      </dgm:t>
    </dgm:pt>
    <dgm:pt modelId="{ED9B0E15-6746-44C4-A10F-D305DE312BFF}" type="pres">
      <dgm:prSet presAssocID="{0AF09B9F-625B-44DB-9E42-593B6900C248}" presName="descendantText" presStyleLbl="alignAccFollowNode1" presStyleIdx="3" presStyleCnt="5" custScaleY="75772">
        <dgm:presLayoutVars>
          <dgm:bulletEnabled val="1"/>
        </dgm:presLayoutVars>
      </dgm:prSet>
      <dgm:spPr/>
      <dgm:t>
        <a:bodyPr/>
        <a:lstStyle/>
        <a:p>
          <a:endParaRPr lang="zh-CN" altLang="en-US"/>
        </a:p>
      </dgm:t>
    </dgm:pt>
    <dgm:pt modelId="{8813D4C8-F9FF-41E2-A0B7-894C82C5B3D4}" type="pres">
      <dgm:prSet presAssocID="{EAF51591-BD04-44A9-9E6C-B0E5B901998A}" presName="sp" presStyleCnt="0"/>
      <dgm:spPr/>
    </dgm:pt>
    <dgm:pt modelId="{BDB07230-92BB-4091-85DD-FE726D2D8259}" type="pres">
      <dgm:prSet presAssocID="{50C27C33-1D17-401A-886D-0D16C25DFE62}" presName="linNode" presStyleCnt="0"/>
      <dgm:spPr/>
    </dgm:pt>
    <dgm:pt modelId="{DFA88FD9-9437-4A80-B8A8-220D6BA5F694}" type="pres">
      <dgm:prSet presAssocID="{50C27C33-1D17-401A-886D-0D16C25DFE62}" presName="parentText" presStyleLbl="node1" presStyleIdx="4" presStyleCnt="5" custScaleX="72228" custScaleY="78803">
        <dgm:presLayoutVars>
          <dgm:chMax val="1"/>
          <dgm:bulletEnabled val="1"/>
        </dgm:presLayoutVars>
      </dgm:prSet>
      <dgm:spPr/>
      <dgm:t>
        <a:bodyPr/>
        <a:lstStyle/>
        <a:p>
          <a:endParaRPr lang="zh-CN" altLang="en-US"/>
        </a:p>
      </dgm:t>
    </dgm:pt>
    <dgm:pt modelId="{02FF9B9F-FEE0-4A64-ABE3-5C53CCC9651B}" type="pres">
      <dgm:prSet presAssocID="{50C27C33-1D17-401A-886D-0D16C25DFE62}" presName="descendantText" presStyleLbl="alignAccFollowNode1" presStyleIdx="4" presStyleCnt="5" custScaleY="73485">
        <dgm:presLayoutVars>
          <dgm:bulletEnabled val="1"/>
        </dgm:presLayoutVars>
      </dgm:prSet>
      <dgm:spPr/>
      <dgm:t>
        <a:bodyPr/>
        <a:lstStyle/>
        <a:p>
          <a:endParaRPr lang="zh-CN" altLang="en-US"/>
        </a:p>
      </dgm:t>
    </dgm:pt>
  </dgm:ptLst>
  <dgm:cxnLst>
    <dgm:cxn modelId="{60D84EEA-CACE-4D50-B292-2FBA320F2086}" type="presOf" srcId="{50C27C33-1D17-401A-886D-0D16C25DFE62}" destId="{DFA88FD9-9437-4A80-B8A8-220D6BA5F694}" srcOrd="0" destOrd="0" presId="urn:microsoft.com/office/officeart/2005/8/layout/vList5"/>
    <dgm:cxn modelId="{B4C6723D-2F6B-4BE0-A9B8-01ED1382CAEA}" srcId="{A7B70409-A22F-477F-A0B5-69F5375E5863}" destId="{50BE7322-E487-41D1-BF8B-86879C49E384}" srcOrd="0" destOrd="0" parTransId="{F5792D24-7828-42B4-BC33-23EABFD83FFA}" sibTransId="{D40990A7-45A8-4BB7-825E-1E39826C62D0}"/>
    <dgm:cxn modelId="{FBB5B15D-2AF6-4D58-825D-5F2284C3414E}" srcId="{50C27C33-1D17-401A-886D-0D16C25DFE62}" destId="{E26E5379-1E02-4EAD-94AF-EE5431C475B9}" srcOrd="0" destOrd="0" parTransId="{C1754467-9668-4B74-B166-4F446D520B80}" sibTransId="{C2F45F9E-DB2D-494F-81DC-93A7D4DE0406}"/>
    <dgm:cxn modelId="{93CA8220-DCA5-4F52-A1E0-6BD525AF3C29}" type="presOf" srcId="{A7B70409-A22F-477F-A0B5-69F5375E5863}" destId="{C42E420C-43B0-4E9D-A788-3B4865C6A1B6}" srcOrd="0" destOrd="0" presId="urn:microsoft.com/office/officeart/2005/8/layout/vList5"/>
    <dgm:cxn modelId="{154E577C-9B21-47E3-95DF-8E5EAFA6D5FF}" srcId="{46527C1A-FC7B-4853-BB22-DB097C2690A5}" destId="{0AF09B9F-625B-44DB-9E42-593B6900C248}" srcOrd="3" destOrd="0" parTransId="{5EDC8AAD-1C75-4825-99BC-88D06626EE64}" sibTransId="{EAF51591-BD04-44A9-9E6C-B0E5B901998A}"/>
    <dgm:cxn modelId="{F30DD404-A6F0-4FFD-8918-D0014F0117D3}" type="presOf" srcId="{46527C1A-FC7B-4853-BB22-DB097C2690A5}" destId="{05F1EFFF-7D70-4A74-AFFD-0543C80B8B1B}" srcOrd="0" destOrd="0" presId="urn:microsoft.com/office/officeart/2005/8/layout/vList5"/>
    <dgm:cxn modelId="{D01EE7A8-DA7D-4477-BA66-7105F295FA3E}" srcId="{46527C1A-FC7B-4853-BB22-DB097C2690A5}" destId="{50C27C33-1D17-401A-886D-0D16C25DFE62}" srcOrd="4" destOrd="0" parTransId="{3466E53F-C838-443B-B3A8-FCED0E18AE60}" sibTransId="{A9EE4ECC-86E5-4E75-B8CB-DCA49D7C2E35}"/>
    <dgm:cxn modelId="{09C61315-6BDB-4502-AC60-E159B58F0AC6}" type="presOf" srcId="{0AF09B9F-625B-44DB-9E42-593B6900C248}" destId="{4D70EEA6-0F89-4FA0-B536-5EC959644185}" srcOrd="0" destOrd="0" presId="urn:microsoft.com/office/officeart/2005/8/layout/vList5"/>
    <dgm:cxn modelId="{BBF8A099-172E-47C0-B98A-615F2D51226F}" srcId="{0AF09B9F-625B-44DB-9E42-593B6900C248}" destId="{CE5DEA22-9DCF-4C8D-B6E4-1136C11D60CB}" srcOrd="0" destOrd="0" parTransId="{016CCDD1-682D-4ECB-BFE6-122BC3F8AF2C}" sibTransId="{74347C98-1D68-4A1A-9D32-F96175A848B0}"/>
    <dgm:cxn modelId="{D529FBFD-BCED-4922-991A-4C067CBBF82C}" type="presOf" srcId="{50BE7322-E487-41D1-BF8B-86879C49E384}" destId="{A1853AD9-A4A0-46BD-9A47-0C2E9EEE3F57}" srcOrd="0" destOrd="0" presId="urn:microsoft.com/office/officeart/2005/8/layout/vList5"/>
    <dgm:cxn modelId="{2F1B1B2A-EF73-46D9-8F34-627BFDAE7EA5}" srcId="{46527C1A-FC7B-4853-BB22-DB097C2690A5}" destId="{CCAD1AAB-C262-4E94-9A5E-0961DD0879E6}" srcOrd="0" destOrd="0" parTransId="{291469F6-E85D-463C-8FD7-1750B3C530BC}" sibTransId="{B452BA06-5E9C-48C6-9E6D-D17A37C5A07B}"/>
    <dgm:cxn modelId="{151E89D7-5DF2-42BD-9421-700E613E34F1}" type="presOf" srcId="{B5E54231-9B59-4E6B-9D78-2B6C46F18DDA}" destId="{9A88E44A-BC29-4A03-B9AB-43129DC6C58C}" srcOrd="0" destOrd="0" presId="urn:microsoft.com/office/officeart/2005/8/layout/vList5"/>
    <dgm:cxn modelId="{F6977823-D392-4FE0-A218-823F1F3910C7}" srcId="{46527C1A-FC7B-4853-BB22-DB097C2690A5}" destId="{A7B70409-A22F-477F-A0B5-69F5375E5863}" srcOrd="1" destOrd="0" parTransId="{052F5BB1-E885-40CC-A23A-B2CD16CA9776}" sibTransId="{A2E30B15-8F7C-45D5-B7B2-D44A0132F74C}"/>
    <dgm:cxn modelId="{13D18881-5450-4401-880A-3331AF192987}" type="presOf" srcId="{CCAD1AAB-C262-4E94-9A5E-0961DD0879E6}" destId="{5F7EE6AD-5B3F-4DE0-8118-7F5AE260BDE0}" srcOrd="0" destOrd="0" presId="urn:microsoft.com/office/officeart/2005/8/layout/vList5"/>
    <dgm:cxn modelId="{77F08E2C-7AAC-4818-8762-4F64F73B7894}" type="presOf" srcId="{E26E5379-1E02-4EAD-94AF-EE5431C475B9}" destId="{02FF9B9F-FEE0-4A64-ABE3-5C53CCC9651B}" srcOrd="0" destOrd="0" presId="urn:microsoft.com/office/officeart/2005/8/layout/vList5"/>
    <dgm:cxn modelId="{C59E3E41-F36E-4673-9AC5-BDFA77583554}" type="presOf" srcId="{CE5DEA22-9DCF-4C8D-B6E4-1136C11D60CB}" destId="{ED9B0E15-6746-44C4-A10F-D305DE312BFF}" srcOrd="0" destOrd="0" presId="urn:microsoft.com/office/officeart/2005/8/layout/vList5"/>
    <dgm:cxn modelId="{08CCD6DE-81D6-42BF-9240-52285EAED4DB}" type="presOf" srcId="{EE5FB82D-AB29-4896-8B16-5B154B77E217}" destId="{27767E11-C152-41C3-9306-98FDE9F6B4BE}" srcOrd="0" destOrd="0" presId="urn:microsoft.com/office/officeart/2005/8/layout/vList5"/>
    <dgm:cxn modelId="{E0F4E53D-D05A-48BD-A8DB-B1D3435986A2}" srcId="{CCAD1AAB-C262-4E94-9A5E-0961DD0879E6}" destId="{B5E54231-9B59-4E6B-9D78-2B6C46F18DDA}" srcOrd="0" destOrd="0" parTransId="{595D49EF-3A94-492E-8999-67AED7D32B84}" sibTransId="{2F3D3337-F8DF-4593-8077-64B4E04CB1AE}"/>
    <dgm:cxn modelId="{F67BD62F-3A26-46DF-A580-49AC42518E98}" type="presOf" srcId="{888E381D-C10C-45FC-AE98-2069BD40B84B}" destId="{8B5580F9-4D44-48BE-9849-1543B4958514}" srcOrd="0" destOrd="0" presId="urn:microsoft.com/office/officeart/2005/8/layout/vList5"/>
    <dgm:cxn modelId="{3C376BD1-54CD-4346-B6FA-7BBF8D768A81}" srcId="{EE5FB82D-AB29-4896-8B16-5B154B77E217}" destId="{888E381D-C10C-45FC-AE98-2069BD40B84B}" srcOrd="0" destOrd="0" parTransId="{90BAA66A-E176-4F25-BE97-B408AF5246F7}" sibTransId="{F18CAEA1-5039-4A5B-B0F9-C18F15F1BE5C}"/>
    <dgm:cxn modelId="{57306437-5E8A-4511-8FE2-A52E51BA5109}" srcId="{46527C1A-FC7B-4853-BB22-DB097C2690A5}" destId="{EE5FB82D-AB29-4896-8B16-5B154B77E217}" srcOrd="2" destOrd="0" parTransId="{BB4B3F78-DFF7-419D-9387-5C41205CC6B1}" sibTransId="{D8F86EC0-FB99-42AF-AABD-2A9F094E4740}"/>
    <dgm:cxn modelId="{84DCDFC3-BD60-458E-99C3-0DD17F91486E}" type="presParOf" srcId="{05F1EFFF-7D70-4A74-AFFD-0543C80B8B1B}" destId="{87D44945-E59F-40E4-A1BA-A7BEFF97B3A6}" srcOrd="0" destOrd="0" presId="urn:microsoft.com/office/officeart/2005/8/layout/vList5"/>
    <dgm:cxn modelId="{844B37A0-7C13-497A-8AE6-4922D99D306E}" type="presParOf" srcId="{87D44945-E59F-40E4-A1BA-A7BEFF97B3A6}" destId="{5F7EE6AD-5B3F-4DE0-8118-7F5AE260BDE0}" srcOrd="0" destOrd="0" presId="urn:microsoft.com/office/officeart/2005/8/layout/vList5"/>
    <dgm:cxn modelId="{BCD6659A-49ED-4436-81BA-22FC63961AF0}" type="presParOf" srcId="{87D44945-E59F-40E4-A1BA-A7BEFF97B3A6}" destId="{9A88E44A-BC29-4A03-B9AB-43129DC6C58C}" srcOrd="1" destOrd="0" presId="urn:microsoft.com/office/officeart/2005/8/layout/vList5"/>
    <dgm:cxn modelId="{97F22656-4EC8-4193-AC48-6C72796EC693}" type="presParOf" srcId="{05F1EFFF-7D70-4A74-AFFD-0543C80B8B1B}" destId="{3E178B51-FF70-4BC1-8A24-1E0D6C1FBC35}" srcOrd="1" destOrd="0" presId="urn:microsoft.com/office/officeart/2005/8/layout/vList5"/>
    <dgm:cxn modelId="{9EBE5EBF-E602-4F66-82A0-F66CA9B314FE}" type="presParOf" srcId="{05F1EFFF-7D70-4A74-AFFD-0543C80B8B1B}" destId="{FFD35C3E-A8E5-429B-B303-938258797F2D}" srcOrd="2" destOrd="0" presId="urn:microsoft.com/office/officeart/2005/8/layout/vList5"/>
    <dgm:cxn modelId="{8912F392-6770-480F-80C4-8D490CBC6A4B}" type="presParOf" srcId="{FFD35C3E-A8E5-429B-B303-938258797F2D}" destId="{C42E420C-43B0-4E9D-A788-3B4865C6A1B6}" srcOrd="0" destOrd="0" presId="urn:microsoft.com/office/officeart/2005/8/layout/vList5"/>
    <dgm:cxn modelId="{76BFC29D-8274-42EB-A87D-80820B943200}" type="presParOf" srcId="{FFD35C3E-A8E5-429B-B303-938258797F2D}" destId="{A1853AD9-A4A0-46BD-9A47-0C2E9EEE3F57}" srcOrd="1" destOrd="0" presId="urn:microsoft.com/office/officeart/2005/8/layout/vList5"/>
    <dgm:cxn modelId="{EC96B862-83EE-4B21-B382-5CB97EC4239E}" type="presParOf" srcId="{05F1EFFF-7D70-4A74-AFFD-0543C80B8B1B}" destId="{2C05F29D-BD3D-472C-A62C-C9FE9F108530}" srcOrd="3" destOrd="0" presId="urn:microsoft.com/office/officeart/2005/8/layout/vList5"/>
    <dgm:cxn modelId="{462743E0-43DE-4877-B5C9-67372B8EEA36}" type="presParOf" srcId="{05F1EFFF-7D70-4A74-AFFD-0543C80B8B1B}" destId="{67D6DA9F-9F48-4D63-A337-E3E0662E9FE2}" srcOrd="4" destOrd="0" presId="urn:microsoft.com/office/officeart/2005/8/layout/vList5"/>
    <dgm:cxn modelId="{68E61567-5D91-4E24-81E9-6E4A1C23F153}" type="presParOf" srcId="{67D6DA9F-9F48-4D63-A337-E3E0662E9FE2}" destId="{27767E11-C152-41C3-9306-98FDE9F6B4BE}" srcOrd="0" destOrd="0" presId="urn:microsoft.com/office/officeart/2005/8/layout/vList5"/>
    <dgm:cxn modelId="{4685319F-F7A4-4347-B1BE-740BBCFD5ADE}" type="presParOf" srcId="{67D6DA9F-9F48-4D63-A337-E3E0662E9FE2}" destId="{8B5580F9-4D44-48BE-9849-1543B4958514}" srcOrd="1" destOrd="0" presId="urn:microsoft.com/office/officeart/2005/8/layout/vList5"/>
    <dgm:cxn modelId="{BA1DC4BA-845A-4D81-8CB9-7FB55B906498}" type="presParOf" srcId="{05F1EFFF-7D70-4A74-AFFD-0543C80B8B1B}" destId="{DF532580-2D49-4914-9851-3F3FD8C9DFBC}" srcOrd="5" destOrd="0" presId="urn:microsoft.com/office/officeart/2005/8/layout/vList5"/>
    <dgm:cxn modelId="{36C16AE5-05BD-43F7-BC7C-A360AE9B8A6E}" type="presParOf" srcId="{05F1EFFF-7D70-4A74-AFFD-0543C80B8B1B}" destId="{FEEB0AF1-D3DC-492C-87D9-F8F8D19DCFB4}" srcOrd="6" destOrd="0" presId="urn:microsoft.com/office/officeart/2005/8/layout/vList5"/>
    <dgm:cxn modelId="{6B69827C-F000-4383-9D97-C557BA624E68}" type="presParOf" srcId="{FEEB0AF1-D3DC-492C-87D9-F8F8D19DCFB4}" destId="{4D70EEA6-0F89-4FA0-B536-5EC959644185}" srcOrd="0" destOrd="0" presId="urn:microsoft.com/office/officeart/2005/8/layout/vList5"/>
    <dgm:cxn modelId="{3AE54C33-DE14-4C2D-92DD-0BB2BEAB2ECD}" type="presParOf" srcId="{FEEB0AF1-D3DC-492C-87D9-F8F8D19DCFB4}" destId="{ED9B0E15-6746-44C4-A10F-D305DE312BFF}" srcOrd="1" destOrd="0" presId="urn:microsoft.com/office/officeart/2005/8/layout/vList5"/>
    <dgm:cxn modelId="{D1EF669A-34D7-4CE4-88DB-0CC80550112B}" type="presParOf" srcId="{05F1EFFF-7D70-4A74-AFFD-0543C80B8B1B}" destId="{8813D4C8-F9FF-41E2-A0B7-894C82C5B3D4}" srcOrd="7" destOrd="0" presId="urn:microsoft.com/office/officeart/2005/8/layout/vList5"/>
    <dgm:cxn modelId="{FEB37438-073E-41BE-A1BF-979F194D87E4}" type="presParOf" srcId="{05F1EFFF-7D70-4A74-AFFD-0543C80B8B1B}" destId="{BDB07230-92BB-4091-85DD-FE726D2D8259}" srcOrd="8" destOrd="0" presId="urn:microsoft.com/office/officeart/2005/8/layout/vList5"/>
    <dgm:cxn modelId="{A07DB4E6-D46A-42A7-97FA-189E4AD592E9}" type="presParOf" srcId="{BDB07230-92BB-4091-85DD-FE726D2D8259}" destId="{DFA88FD9-9437-4A80-B8A8-220D6BA5F694}" srcOrd="0" destOrd="0" presId="urn:microsoft.com/office/officeart/2005/8/layout/vList5"/>
    <dgm:cxn modelId="{45262640-5F72-4D3C-9010-2BCB51B3589B}" type="presParOf" srcId="{BDB07230-92BB-4091-85DD-FE726D2D8259}" destId="{02FF9B9F-FEE0-4A64-ABE3-5C53CCC9651B}" srcOrd="1" destOrd="0" presId="urn:microsoft.com/office/officeart/2005/8/layout/vList5"/>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77497A5-3867-436F-BAF8-2B4DA9D3DFB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514F5FC6-470E-4598-91BD-BF851B220F3E}">
      <dgm:prSet phldrT="[文本]"/>
      <dgm:spPr>
        <a:solidFill>
          <a:srgbClr val="C4435B"/>
        </a:solidFill>
      </dgm:spPr>
      <dgm:t>
        <a:bodyPr/>
        <a:lstStyle/>
        <a:p>
          <a:r>
            <a:rPr lang="en-US" altLang="zh-CN" dirty="0">
              <a:latin typeface="思源黑体 CN Normal" panose="020B0400000000000000" pitchFamily="34" charset="-122"/>
              <a:ea typeface="思源黑体 CN Normal" panose="020B0400000000000000" pitchFamily="34" charset="-122"/>
            </a:rPr>
            <a:t>POSTMAN</a:t>
          </a:r>
          <a:endParaRPr lang="zh-CN" altLang="en-US" dirty="0">
            <a:latin typeface="思源黑体 CN Normal" panose="020B0400000000000000" pitchFamily="34" charset="-122"/>
            <a:ea typeface="思源黑体 CN Normal" panose="020B0400000000000000" pitchFamily="34" charset="-122"/>
          </a:endParaRPr>
        </a:p>
      </dgm:t>
    </dgm:pt>
    <dgm:pt modelId="{B5B62084-423B-4702-9A9A-9186372B2BE3}" type="parTrans" cxnId="{4B0EC53A-BD4F-4343-9A11-F13A0DCB12EB}">
      <dgm:prSet/>
      <dgm:spPr/>
      <dgm:t>
        <a:bodyPr/>
        <a:lstStyle/>
        <a:p>
          <a:endParaRPr lang="zh-CN" altLang="en-US">
            <a:latin typeface="思源黑体 CN Normal" panose="020B0400000000000000" pitchFamily="34" charset="-122"/>
            <a:ea typeface="思源黑体 CN Normal" panose="020B0400000000000000" pitchFamily="34" charset="-122"/>
          </a:endParaRPr>
        </a:p>
      </dgm:t>
    </dgm:pt>
    <dgm:pt modelId="{F37DCDDD-02BA-408D-95F7-D7EE01041B73}" type="sibTrans" cxnId="{4B0EC53A-BD4F-4343-9A11-F13A0DCB12EB}">
      <dgm:prSet/>
      <dgm:spPr/>
      <dgm:t>
        <a:bodyPr/>
        <a:lstStyle/>
        <a:p>
          <a:endParaRPr lang="zh-CN" altLang="en-US">
            <a:latin typeface="思源黑体 CN Normal" panose="020B0400000000000000" pitchFamily="34" charset="-122"/>
            <a:ea typeface="思源黑体 CN Normal" panose="020B0400000000000000" pitchFamily="34" charset="-122"/>
          </a:endParaRPr>
        </a:p>
      </dgm:t>
    </dgm:pt>
    <dgm:pt modelId="{099D5209-8C4D-4E3D-8647-76E80CA9FE3D}">
      <dgm:prSet/>
      <dgm:spPr/>
      <dgm:t>
        <a:bodyPr/>
        <a:lstStyle/>
        <a:p>
          <a:r>
            <a:rPr lang="zh-CN" altLang="en-US" b="0" i="0" dirty="0">
              <a:solidFill>
                <a:schemeClr val="tx1"/>
              </a:solidFill>
              <a:latin typeface="思源黑体 CN Normal" panose="020B0400000000000000" pitchFamily="34" charset="-122"/>
              <a:ea typeface="思源黑体 CN Normal" panose="020B0400000000000000" pitchFamily="34" charset="-122"/>
            </a:rPr>
            <a:t>门槛低上手快，支持用例管理</a:t>
          </a:r>
        </a:p>
      </dgm:t>
    </dgm:pt>
    <dgm:pt modelId="{EF92D0DB-505E-4937-957B-0C6FF85EBC8E}" type="parTrans" cxnId="{6059BD4D-58F6-44D7-8AE6-FCDC7630CC31}">
      <dgm:prSet/>
      <dgm:spPr/>
      <dgm:t>
        <a:bodyPr/>
        <a:lstStyle/>
        <a:p>
          <a:endParaRPr lang="zh-CN" altLang="en-US">
            <a:latin typeface="思源黑体 CN Normal" panose="020B0400000000000000" pitchFamily="34" charset="-122"/>
            <a:ea typeface="思源黑体 CN Normal" panose="020B0400000000000000" pitchFamily="34" charset="-122"/>
          </a:endParaRPr>
        </a:p>
      </dgm:t>
    </dgm:pt>
    <dgm:pt modelId="{9B176CAF-8088-4AFE-B967-CC4B1182D185}" type="sibTrans" cxnId="{6059BD4D-58F6-44D7-8AE6-FCDC7630CC31}">
      <dgm:prSet/>
      <dgm:spPr/>
      <dgm:t>
        <a:bodyPr/>
        <a:lstStyle/>
        <a:p>
          <a:endParaRPr lang="zh-CN" altLang="en-US">
            <a:latin typeface="思源黑体 CN Normal" panose="020B0400000000000000" pitchFamily="34" charset="-122"/>
            <a:ea typeface="思源黑体 CN Normal" panose="020B0400000000000000" pitchFamily="34" charset="-122"/>
          </a:endParaRPr>
        </a:p>
      </dgm:t>
    </dgm:pt>
    <dgm:pt modelId="{0C016208-DE86-453B-A7D0-D0AF691EC75D}">
      <dgm:prSet/>
      <dgm:spPr/>
      <dgm:t>
        <a:bodyPr/>
        <a:lstStyle/>
        <a:p>
          <a:r>
            <a:rPr lang="zh-CN" altLang="en-US" b="0" i="0" dirty="0">
              <a:solidFill>
                <a:schemeClr val="tx1"/>
              </a:solidFill>
              <a:latin typeface="思源黑体 CN Normal" panose="020B0400000000000000" pitchFamily="34" charset="-122"/>
              <a:ea typeface="思源黑体 CN Normal" panose="020B0400000000000000" pitchFamily="34" charset="-122"/>
            </a:rPr>
            <a:t>支持抓包、保存历史记录、多终端同步用例</a:t>
          </a:r>
        </a:p>
      </dgm:t>
    </dgm:pt>
    <dgm:pt modelId="{AFBE45AB-02B8-4113-BA42-A979599F688E}" type="parTrans" cxnId="{F78D39E1-2028-4E60-882D-4231E6FA5373}">
      <dgm:prSet/>
      <dgm:spPr/>
      <dgm:t>
        <a:bodyPr/>
        <a:lstStyle/>
        <a:p>
          <a:endParaRPr lang="zh-CN" altLang="en-US">
            <a:latin typeface="思源黑体 CN Normal" panose="020B0400000000000000" pitchFamily="34" charset="-122"/>
            <a:ea typeface="思源黑体 CN Normal" panose="020B0400000000000000" pitchFamily="34" charset="-122"/>
          </a:endParaRPr>
        </a:p>
      </dgm:t>
    </dgm:pt>
    <dgm:pt modelId="{6B50EC46-5EEE-49C5-A714-D3A6429503DE}" type="sibTrans" cxnId="{F78D39E1-2028-4E60-882D-4231E6FA5373}">
      <dgm:prSet/>
      <dgm:spPr/>
      <dgm:t>
        <a:bodyPr/>
        <a:lstStyle/>
        <a:p>
          <a:endParaRPr lang="zh-CN" altLang="en-US">
            <a:latin typeface="思源黑体 CN Normal" panose="020B0400000000000000" pitchFamily="34" charset="-122"/>
            <a:ea typeface="思源黑体 CN Normal" panose="020B0400000000000000" pitchFamily="34" charset="-122"/>
          </a:endParaRPr>
        </a:p>
      </dgm:t>
    </dgm:pt>
    <dgm:pt modelId="{6FB8CCDE-4161-4B58-A4DC-E2849FFFD7A8}">
      <dgm:prSet/>
      <dgm:spPr/>
      <dgm:t>
        <a:bodyPr/>
        <a:lstStyle/>
        <a:p>
          <a:r>
            <a:rPr lang="zh-CN" altLang="en-US" b="0" i="0" dirty="0">
              <a:solidFill>
                <a:schemeClr val="tx1"/>
              </a:solidFill>
              <a:latin typeface="思源黑体 CN Normal" panose="020B0400000000000000" pitchFamily="34" charset="-122"/>
              <a:ea typeface="思源黑体 CN Normal" panose="020B0400000000000000" pitchFamily="34" charset="-122"/>
            </a:rPr>
            <a:t>自带各种代码模块，支持用例的导出、导入</a:t>
          </a:r>
        </a:p>
      </dgm:t>
    </dgm:pt>
    <dgm:pt modelId="{C03C97EE-3454-4D70-B4A3-02E8EEB69FB1}" type="parTrans" cxnId="{1CD0B017-9459-41F1-8852-9B6C4212C463}">
      <dgm:prSet/>
      <dgm:spPr/>
      <dgm:t>
        <a:bodyPr/>
        <a:lstStyle/>
        <a:p>
          <a:endParaRPr lang="zh-CN" altLang="en-US">
            <a:latin typeface="思源黑体 CN Normal" panose="020B0400000000000000" pitchFamily="34" charset="-122"/>
            <a:ea typeface="思源黑体 CN Normal" panose="020B0400000000000000" pitchFamily="34" charset="-122"/>
          </a:endParaRPr>
        </a:p>
      </dgm:t>
    </dgm:pt>
    <dgm:pt modelId="{A2AF2249-3FE2-40AD-AE27-B92014139A71}" type="sibTrans" cxnId="{1CD0B017-9459-41F1-8852-9B6C4212C463}">
      <dgm:prSet/>
      <dgm:spPr/>
      <dgm:t>
        <a:bodyPr/>
        <a:lstStyle/>
        <a:p>
          <a:endParaRPr lang="zh-CN" altLang="en-US">
            <a:latin typeface="思源黑体 CN Normal" panose="020B0400000000000000" pitchFamily="34" charset="-122"/>
            <a:ea typeface="思源黑体 CN Normal" panose="020B0400000000000000" pitchFamily="34" charset="-122"/>
          </a:endParaRPr>
        </a:p>
      </dgm:t>
    </dgm:pt>
    <dgm:pt modelId="{B31374E3-3A6D-465F-B501-D5B95888CB5B}">
      <dgm:prSet phldrT="[文本]"/>
      <dgm:spPr/>
      <dgm:t>
        <a:bodyPr/>
        <a:lstStyle/>
        <a:p>
          <a:r>
            <a:rPr lang="en-US" altLang="zh-CN" b="0" i="0" dirty="0">
              <a:solidFill>
                <a:schemeClr val="tx1"/>
              </a:solidFill>
              <a:latin typeface="思源黑体 CN Normal" panose="020B0400000000000000" pitchFamily="34" charset="-122"/>
              <a:ea typeface="思源黑体 CN Normal" panose="020B0400000000000000" pitchFamily="34" charset="-122"/>
            </a:rPr>
            <a:t>API</a:t>
          </a:r>
          <a:r>
            <a:rPr lang="zh-CN" altLang="en-US" b="0" i="0" dirty="0">
              <a:solidFill>
                <a:schemeClr val="tx1"/>
              </a:solidFill>
              <a:latin typeface="思源黑体 CN Normal" panose="020B0400000000000000" pitchFamily="34" charset="-122"/>
              <a:ea typeface="思源黑体 CN Normal" panose="020B0400000000000000" pitchFamily="34" charset="-122"/>
            </a:rPr>
            <a:t>调试之利器</a:t>
          </a:r>
          <a:endParaRPr lang="zh-CN" altLang="en-US" dirty="0">
            <a:solidFill>
              <a:schemeClr val="tx1"/>
            </a:solidFill>
            <a:latin typeface="思源黑体 CN Normal" panose="020B0400000000000000" pitchFamily="34" charset="-122"/>
            <a:ea typeface="思源黑体 CN Normal" panose="020B0400000000000000" pitchFamily="34" charset="-122"/>
          </a:endParaRPr>
        </a:p>
      </dgm:t>
    </dgm:pt>
    <dgm:pt modelId="{94AA5459-347A-4446-BCBD-1934F5D74F64}" type="parTrans" cxnId="{1DAF3BED-8740-4E9E-B984-83D02A9F07A1}">
      <dgm:prSet/>
      <dgm:spPr/>
      <dgm:t>
        <a:bodyPr/>
        <a:lstStyle/>
        <a:p>
          <a:endParaRPr lang="zh-CN" altLang="en-US">
            <a:latin typeface="思源黑体 CN Normal" panose="020B0400000000000000" pitchFamily="34" charset="-122"/>
            <a:ea typeface="思源黑体 CN Normal" panose="020B0400000000000000" pitchFamily="34" charset="-122"/>
          </a:endParaRPr>
        </a:p>
      </dgm:t>
    </dgm:pt>
    <dgm:pt modelId="{B420B42F-2C21-4639-B846-389E08983D29}" type="sibTrans" cxnId="{1DAF3BED-8740-4E9E-B984-83D02A9F07A1}">
      <dgm:prSet/>
      <dgm:spPr/>
      <dgm:t>
        <a:bodyPr/>
        <a:lstStyle/>
        <a:p>
          <a:endParaRPr lang="zh-CN" altLang="en-US">
            <a:latin typeface="思源黑体 CN Normal" panose="020B0400000000000000" pitchFamily="34" charset="-122"/>
            <a:ea typeface="思源黑体 CN Normal" panose="020B0400000000000000" pitchFamily="34" charset="-122"/>
          </a:endParaRPr>
        </a:p>
      </dgm:t>
    </dgm:pt>
    <dgm:pt modelId="{3FF5D5F5-6283-4619-9224-58D31BB622E5}">
      <dgm:prSet phldrT="[文本]"/>
      <dgm:spPr/>
      <dgm:t>
        <a:bodyPr/>
        <a:lstStyle/>
        <a:p>
          <a:r>
            <a:rPr lang="zh-CN" altLang="en-US" b="0" i="0" dirty="0">
              <a:solidFill>
                <a:schemeClr val="tx1"/>
              </a:solidFill>
              <a:latin typeface="思源黑体 CN Normal" panose="020B0400000000000000" pitchFamily="34" charset="-122"/>
              <a:ea typeface="思源黑体 CN Normal" panose="020B0400000000000000" pitchFamily="34" charset="-122"/>
            </a:rPr>
            <a:t>同时支持</a:t>
          </a:r>
          <a:r>
            <a:rPr lang="en-US" altLang="zh-CN" b="0" i="0" dirty="0">
              <a:solidFill>
                <a:schemeClr val="tx1"/>
              </a:solidFill>
              <a:latin typeface="思源黑体 CN Normal" panose="020B0400000000000000" pitchFamily="34" charset="-122"/>
              <a:ea typeface="思源黑体 CN Normal" panose="020B0400000000000000" pitchFamily="34" charset="-122"/>
            </a:rPr>
            <a:t>MAC</a:t>
          </a:r>
          <a:r>
            <a:rPr lang="zh-CN" altLang="en-US" b="0" i="0" dirty="0">
              <a:solidFill>
                <a:schemeClr val="tx1"/>
              </a:solidFill>
              <a:latin typeface="思源黑体 CN Normal" panose="020B0400000000000000" pitchFamily="34" charset="-122"/>
              <a:ea typeface="思源黑体 CN Normal" panose="020B0400000000000000" pitchFamily="34" charset="-122"/>
            </a:rPr>
            <a:t>、</a:t>
          </a:r>
          <a:r>
            <a:rPr lang="en-US" altLang="zh-CN" b="0" i="0" dirty="0">
              <a:solidFill>
                <a:schemeClr val="tx1"/>
              </a:solidFill>
              <a:latin typeface="思源黑体 CN Normal" panose="020B0400000000000000" pitchFamily="34" charset="-122"/>
              <a:ea typeface="思源黑体 CN Normal" panose="020B0400000000000000" pitchFamily="34" charset="-122"/>
            </a:rPr>
            <a:t>Windows</a:t>
          </a:r>
          <a:r>
            <a:rPr lang="zh-CN" altLang="en-US" b="0" i="0" dirty="0">
              <a:solidFill>
                <a:schemeClr val="tx1"/>
              </a:solidFill>
              <a:latin typeface="思源黑体 CN Normal" panose="020B0400000000000000" pitchFamily="34" charset="-122"/>
              <a:ea typeface="思源黑体 CN Normal" panose="020B0400000000000000" pitchFamily="34" charset="-122"/>
            </a:rPr>
            <a:t>和</a:t>
          </a:r>
          <a:r>
            <a:rPr lang="en-US" altLang="zh-CN" b="0" i="0" dirty="0">
              <a:solidFill>
                <a:schemeClr val="tx1"/>
              </a:solidFill>
              <a:latin typeface="思源黑体 CN Normal" panose="020B0400000000000000" pitchFamily="34" charset="-122"/>
              <a:ea typeface="思源黑体 CN Normal" panose="020B0400000000000000" pitchFamily="34" charset="-122"/>
            </a:rPr>
            <a:t>Linux</a:t>
          </a:r>
          <a:endParaRPr lang="zh-CN" altLang="en-US" dirty="0">
            <a:solidFill>
              <a:schemeClr val="tx1"/>
            </a:solidFill>
            <a:latin typeface="思源黑体 CN Normal" panose="020B0400000000000000" pitchFamily="34" charset="-122"/>
            <a:ea typeface="思源黑体 CN Normal" panose="020B0400000000000000" pitchFamily="34" charset="-122"/>
          </a:endParaRPr>
        </a:p>
      </dgm:t>
    </dgm:pt>
    <dgm:pt modelId="{51A815B3-BE6F-48C5-98C5-561384D6CD9C}" type="parTrans" cxnId="{E64B2B10-09B9-4873-8115-1D7C8B226D7E}">
      <dgm:prSet/>
      <dgm:spPr/>
      <dgm:t>
        <a:bodyPr/>
        <a:lstStyle/>
        <a:p>
          <a:endParaRPr lang="zh-CN" altLang="en-US">
            <a:latin typeface="思源黑体 CN Normal" panose="020B0400000000000000" pitchFamily="34" charset="-122"/>
            <a:ea typeface="思源黑体 CN Normal" panose="020B0400000000000000" pitchFamily="34" charset="-122"/>
          </a:endParaRPr>
        </a:p>
      </dgm:t>
    </dgm:pt>
    <dgm:pt modelId="{F02A98BC-41F2-4B65-BFA3-6A7B2A3C5BCF}" type="sibTrans" cxnId="{E64B2B10-09B9-4873-8115-1D7C8B226D7E}">
      <dgm:prSet/>
      <dgm:spPr/>
      <dgm:t>
        <a:bodyPr/>
        <a:lstStyle/>
        <a:p>
          <a:endParaRPr lang="zh-CN" altLang="en-US">
            <a:latin typeface="思源黑体 CN Normal" panose="020B0400000000000000" pitchFamily="34" charset="-122"/>
            <a:ea typeface="思源黑体 CN Normal" panose="020B0400000000000000" pitchFamily="34" charset="-122"/>
          </a:endParaRPr>
        </a:p>
      </dgm:t>
    </dgm:pt>
    <dgm:pt modelId="{0DBECCCC-5E07-45C9-A119-10995D9EC6E2}">
      <dgm:prSet/>
      <dgm:spPr>
        <a:solidFill>
          <a:srgbClr val="C4435B"/>
        </a:solidFill>
      </dgm:spPr>
      <dgm:t>
        <a:bodyPr/>
        <a:lstStyle/>
        <a:p>
          <a:r>
            <a:rPr lang="en-US" altLang="zh-CN" b="0" i="0" dirty="0" err="1">
              <a:latin typeface="思源黑体 CN Normal" panose="020B0400000000000000" pitchFamily="34" charset="-122"/>
              <a:ea typeface="思源黑体 CN Normal" panose="020B0400000000000000" pitchFamily="34" charset="-122"/>
            </a:rPr>
            <a:t>OpenAPI</a:t>
          </a:r>
          <a:r>
            <a:rPr lang="zh-CN" altLang="en-US" b="0" i="0" dirty="0">
              <a:latin typeface="思源黑体 CN Normal" panose="020B0400000000000000" pitchFamily="34" charset="-122"/>
              <a:ea typeface="思源黑体 CN Normal" panose="020B0400000000000000" pitchFamily="34" charset="-122"/>
            </a:rPr>
            <a:t>文件</a:t>
          </a:r>
        </a:p>
      </dgm:t>
    </dgm:pt>
    <dgm:pt modelId="{145397B0-A0D2-44B2-B337-D17BC6B77F7B}" type="parTrans" cxnId="{C1B2E725-70B9-4166-98FB-0CBDEDC09BCA}">
      <dgm:prSet/>
      <dgm:spPr/>
      <dgm:t>
        <a:bodyPr/>
        <a:lstStyle/>
        <a:p>
          <a:endParaRPr lang="zh-CN" altLang="en-US">
            <a:latin typeface="思源黑体 CN Normal" panose="020B0400000000000000" pitchFamily="34" charset="-122"/>
            <a:ea typeface="思源黑体 CN Normal" panose="020B0400000000000000" pitchFamily="34" charset="-122"/>
          </a:endParaRPr>
        </a:p>
      </dgm:t>
    </dgm:pt>
    <dgm:pt modelId="{0CB38D77-7B29-4E47-BB6F-2B71A2E2929F}" type="sibTrans" cxnId="{C1B2E725-70B9-4166-98FB-0CBDEDC09BCA}">
      <dgm:prSet/>
      <dgm:spPr/>
      <dgm:t>
        <a:bodyPr/>
        <a:lstStyle/>
        <a:p>
          <a:endParaRPr lang="zh-CN" altLang="en-US">
            <a:latin typeface="思源黑体 CN Normal" panose="020B0400000000000000" pitchFamily="34" charset="-122"/>
            <a:ea typeface="思源黑体 CN Normal" panose="020B0400000000000000" pitchFamily="34" charset="-122"/>
          </a:endParaRPr>
        </a:p>
      </dgm:t>
    </dgm:pt>
    <dgm:pt modelId="{F403BC7D-64A0-4D8D-8161-07DD05B3D465}">
      <dgm:prSet/>
      <dgm:spPr/>
      <dgm:t>
        <a:bodyPr/>
        <a:lstStyle/>
        <a:p>
          <a:r>
            <a:rPr lang="zh-CN" altLang="en-US" b="0" i="0" dirty="0">
              <a:solidFill>
                <a:schemeClr val="tx1"/>
              </a:solidFill>
              <a:latin typeface="思源黑体 CN Normal" panose="020B0400000000000000" pitchFamily="34" charset="-122"/>
              <a:ea typeface="思源黑体 CN Normal" panose="020B0400000000000000" pitchFamily="34" charset="-122"/>
            </a:rPr>
            <a:t>支持从</a:t>
          </a:r>
          <a:r>
            <a:rPr lang="en-US" altLang="zh-CN" b="0" i="0" dirty="0" err="1">
              <a:solidFill>
                <a:schemeClr val="tx1"/>
              </a:solidFill>
              <a:latin typeface="思源黑体 CN Normal" panose="020B0400000000000000" pitchFamily="34" charset="-122"/>
              <a:ea typeface="思源黑体 CN Normal" panose="020B0400000000000000" pitchFamily="34" charset="-122"/>
            </a:rPr>
            <a:t>OpenAPI</a:t>
          </a:r>
          <a:r>
            <a:rPr lang="zh-CN" altLang="en-US" b="0" i="0" dirty="0">
              <a:solidFill>
                <a:schemeClr val="tx1"/>
              </a:solidFill>
              <a:latin typeface="思源黑体 CN Normal" panose="020B0400000000000000" pitchFamily="34" charset="-122"/>
              <a:ea typeface="思源黑体 CN Normal" panose="020B0400000000000000" pitchFamily="34" charset="-122"/>
            </a:rPr>
            <a:t>文件导入</a:t>
          </a:r>
          <a:r>
            <a:rPr lang="en-US" altLang="zh-CN" b="0" i="0" dirty="0">
              <a:solidFill>
                <a:schemeClr val="tx1"/>
              </a:solidFill>
              <a:latin typeface="思源黑体 CN Normal" panose="020B0400000000000000" pitchFamily="34" charset="-122"/>
              <a:ea typeface="思源黑体 CN Normal" panose="020B0400000000000000" pitchFamily="34" charset="-122"/>
            </a:rPr>
            <a:t>API</a:t>
          </a:r>
          <a:endParaRPr lang="zh-CN" altLang="en-US" b="0" i="0" dirty="0">
            <a:solidFill>
              <a:schemeClr val="tx1"/>
            </a:solidFill>
            <a:latin typeface="思源黑体 CN Normal" panose="020B0400000000000000" pitchFamily="34" charset="-122"/>
            <a:ea typeface="思源黑体 CN Normal" panose="020B0400000000000000" pitchFamily="34" charset="-122"/>
          </a:endParaRPr>
        </a:p>
      </dgm:t>
    </dgm:pt>
    <dgm:pt modelId="{F514BAAC-E2B0-4102-926E-07C982AF1731}" type="parTrans" cxnId="{8558D8DB-5756-4259-99B1-7442C2630738}">
      <dgm:prSet/>
      <dgm:spPr/>
      <dgm:t>
        <a:bodyPr/>
        <a:lstStyle/>
        <a:p>
          <a:endParaRPr lang="zh-CN" altLang="en-US">
            <a:latin typeface="思源黑体 CN Normal" panose="020B0400000000000000" pitchFamily="34" charset="-122"/>
            <a:ea typeface="思源黑体 CN Normal" panose="020B0400000000000000" pitchFamily="34" charset="-122"/>
          </a:endParaRPr>
        </a:p>
      </dgm:t>
    </dgm:pt>
    <dgm:pt modelId="{7A45E8BA-4485-4CF4-A74D-968A97C2D87D}" type="sibTrans" cxnId="{8558D8DB-5756-4259-99B1-7442C2630738}">
      <dgm:prSet/>
      <dgm:spPr/>
      <dgm:t>
        <a:bodyPr/>
        <a:lstStyle/>
        <a:p>
          <a:endParaRPr lang="zh-CN" altLang="en-US">
            <a:latin typeface="思源黑体 CN Normal" panose="020B0400000000000000" pitchFamily="34" charset="-122"/>
            <a:ea typeface="思源黑体 CN Normal" panose="020B0400000000000000" pitchFamily="34" charset="-122"/>
          </a:endParaRPr>
        </a:p>
      </dgm:t>
    </dgm:pt>
    <dgm:pt modelId="{E930ECE0-4794-4F69-ABC0-6BBE70C9AAFB}">
      <dgm:prSet/>
      <dgm:spPr/>
      <dgm:t>
        <a:bodyPr/>
        <a:lstStyle/>
        <a:p>
          <a:r>
            <a:rPr lang="zh-CN" altLang="en-US" b="0" i="0" dirty="0">
              <a:solidFill>
                <a:schemeClr val="tx1"/>
              </a:solidFill>
              <a:latin typeface="思源黑体 CN Normal" panose="020B0400000000000000" pitchFamily="34" charset="-122"/>
              <a:ea typeface="思源黑体 CN Normal" panose="020B0400000000000000" pitchFamily="34" charset="-122"/>
            </a:rPr>
            <a:t>导入后，设置服务端</a:t>
          </a:r>
          <a:r>
            <a:rPr lang="en-US" altLang="zh-CN" b="0" i="0" dirty="0">
              <a:solidFill>
                <a:schemeClr val="tx1"/>
              </a:solidFill>
              <a:latin typeface="思源黑体 CN Normal" panose="020B0400000000000000" pitchFamily="34" charset="-122"/>
              <a:ea typeface="思源黑体 CN Normal" panose="020B0400000000000000" pitchFamily="34" charset="-122"/>
            </a:rPr>
            <a:t>IP</a:t>
          </a:r>
          <a:r>
            <a:rPr lang="zh-CN" altLang="en-US" b="0" i="0" dirty="0">
              <a:solidFill>
                <a:schemeClr val="tx1"/>
              </a:solidFill>
              <a:latin typeface="思源黑体 CN Normal" panose="020B0400000000000000" pitchFamily="34" charset="-122"/>
              <a:ea typeface="思源黑体 CN Normal" panose="020B0400000000000000" pitchFamily="34" charset="-122"/>
            </a:rPr>
            <a:t>、端口、鉴权方式，即可调用</a:t>
          </a:r>
          <a:r>
            <a:rPr lang="en-US" altLang="zh-CN" b="0" i="0" dirty="0">
              <a:solidFill>
                <a:schemeClr val="tx1"/>
              </a:solidFill>
              <a:latin typeface="思源黑体 CN Normal" panose="020B0400000000000000" pitchFamily="34" charset="-122"/>
              <a:ea typeface="思源黑体 CN Normal" panose="020B0400000000000000" pitchFamily="34" charset="-122"/>
            </a:rPr>
            <a:t>API</a:t>
          </a:r>
          <a:endParaRPr lang="zh-CN" altLang="en-US" b="0" i="0" dirty="0">
            <a:solidFill>
              <a:schemeClr val="tx1"/>
            </a:solidFill>
            <a:latin typeface="思源黑体 CN Normal" panose="020B0400000000000000" pitchFamily="34" charset="-122"/>
            <a:ea typeface="思源黑体 CN Normal" panose="020B0400000000000000" pitchFamily="34" charset="-122"/>
          </a:endParaRPr>
        </a:p>
      </dgm:t>
    </dgm:pt>
    <dgm:pt modelId="{015569AC-2E17-4E8D-AEBB-63F6A60F3044}" type="parTrans" cxnId="{0BB15BE4-62CD-4FF9-80D8-E9FC577A9A9C}">
      <dgm:prSet/>
      <dgm:spPr/>
      <dgm:t>
        <a:bodyPr/>
        <a:lstStyle/>
        <a:p>
          <a:endParaRPr lang="zh-CN" altLang="en-US">
            <a:latin typeface="思源黑体 CN Normal" panose="020B0400000000000000" pitchFamily="34" charset="-122"/>
            <a:ea typeface="思源黑体 CN Normal" panose="020B0400000000000000" pitchFamily="34" charset="-122"/>
          </a:endParaRPr>
        </a:p>
      </dgm:t>
    </dgm:pt>
    <dgm:pt modelId="{1A05A226-AFB3-4928-971D-DD0314A9375E}" type="sibTrans" cxnId="{0BB15BE4-62CD-4FF9-80D8-E9FC577A9A9C}">
      <dgm:prSet/>
      <dgm:spPr/>
      <dgm:t>
        <a:bodyPr/>
        <a:lstStyle/>
        <a:p>
          <a:endParaRPr lang="zh-CN" altLang="en-US">
            <a:latin typeface="思源黑体 CN Normal" panose="020B0400000000000000" pitchFamily="34" charset="-122"/>
            <a:ea typeface="思源黑体 CN Normal" panose="020B0400000000000000" pitchFamily="34" charset="-122"/>
          </a:endParaRPr>
        </a:p>
      </dgm:t>
    </dgm:pt>
    <dgm:pt modelId="{8A4D9F25-D755-424B-B194-CB68D9D09E3C}">
      <dgm:prSet/>
      <dgm:spPr/>
      <dgm:t>
        <a:bodyPr/>
        <a:lstStyle/>
        <a:p>
          <a:r>
            <a:rPr lang="zh-CN" altLang="en-US" b="0" i="0" dirty="0">
              <a:solidFill>
                <a:schemeClr val="tx1"/>
              </a:solidFill>
              <a:latin typeface="思源黑体 CN Normal" panose="020B0400000000000000" pitchFamily="34" charset="-122"/>
              <a:ea typeface="思源黑体 CN Normal" panose="020B0400000000000000" pitchFamily="34" charset="-122"/>
            </a:rPr>
            <a:t>支持工具或脚本扩展</a:t>
          </a:r>
        </a:p>
      </dgm:t>
    </dgm:pt>
    <dgm:pt modelId="{800BAADD-7F7D-4283-BABE-001A79C98D48}" type="parTrans" cxnId="{CC4E8F9C-93BD-4320-88E3-8B6A70C1C7DD}">
      <dgm:prSet/>
      <dgm:spPr/>
      <dgm:t>
        <a:bodyPr/>
        <a:lstStyle/>
        <a:p>
          <a:endParaRPr lang="zh-CN" altLang="en-US">
            <a:latin typeface="思源黑体 CN Normal" panose="020B0400000000000000" pitchFamily="34" charset="-122"/>
            <a:ea typeface="思源黑体 CN Normal" panose="020B0400000000000000" pitchFamily="34" charset="-122"/>
          </a:endParaRPr>
        </a:p>
      </dgm:t>
    </dgm:pt>
    <dgm:pt modelId="{A9D7FFD8-6C66-4961-B86D-80FFDBE1A332}" type="sibTrans" cxnId="{CC4E8F9C-93BD-4320-88E3-8B6A70C1C7DD}">
      <dgm:prSet/>
      <dgm:spPr/>
      <dgm:t>
        <a:bodyPr/>
        <a:lstStyle/>
        <a:p>
          <a:endParaRPr lang="zh-CN" altLang="en-US">
            <a:latin typeface="思源黑体 CN Normal" panose="020B0400000000000000" pitchFamily="34" charset="-122"/>
            <a:ea typeface="思源黑体 CN Normal" panose="020B0400000000000000" pitchFamily="34" charset="-122"/>
          </a:endParaRPr>
        </a:p>
      </dgm:t>
    </dgm:pt>
    <dgm:pt modelId="{8A1634EC-D505-4CD5-9165-7EE0248AAF16}" type="pres">
      <dgm:prSet presAssocID="{277497A5-3867-436F-BAF8-2B4DA9D3DFBC}" presName="linear" presStyleCnt="0">
        <dgm:presLayoutVars>
          <dgm:animLvl val="lvl"/>
          <dgm:resizeHandles val="exact"/>
        </dgm:presLayoutVars>
      </dgm:prSet>
      <dgm:spPr/>
      <dgm:t>
        <a:bodyPr/>
        <a:lstStyle/>
        <a:p>
          <a:endParaRPr lang="zh-CN" altLang="en-US"/>
        </a:p>
      </dgm:t>
    </dgm:pt>
    <dgm:pt modelId="{CD6EC7E1-F36A-4C9A-A7B1-AE61149EC6C9}" type="pres">
      <dgm:prSet presAssocID="{514F5FC6-470E-4598-91BD-BF851B220F3E}" presName="parentText" presStyleLbl="node1" presStyleIdx="0" presStyleCnt="2">
        <dgm:presLayoutVars>
          <dgm:chMax val="0"/>
          <dgm:bulletEnabled val="1"/>
        </dgm:presLayoutVars>
      </dgm:prSet>
      <dgm:spPr/>
      <dgm:t>
        <a:bodyPr/>
        <a:lstStyle/>
        <a:p>
          <a:endParaRPr lang="zh-CN" altLang="en-US"/>
        </a:p>
      </dgm:t>
    </dgm:pt>
    <dgm:pt modelId="{12831970-45D6-4328-9FB3-0715CAB9F805}" type="pres">
      <dgm:prSet presAssocID="{514F5FC6-470E-4598-91BD-BF851B220F3E}" presName="childText" presStyleLbl="revTx" presStyleIdx="0" presStyleCnt="2">
        <dgm:presLayoutVars>
          <dgm:bulletEnabled val="1"/>
        </dgm:presLayoutVars>
      </dgm:prSet>
      <dgm:spPr/>
      <dgm:t>
        <a:bodyPr/>
        <a:lstStyle/>
        <a:p>
          <a:endParaRPr lang="zh-CN" altLang="en-US"/>
        </a:p>
      </dgm:t>
    </dgm:pt>
    <dgm:pt modelId="{BB9A4906-A0F9-4DD9-B465-22F442CE4E9D}" type="pres">
      <dgm:prSet presAssocID="{0DBECCCC-5E07-45C9-A119-10995D9EC6E2}" presName="parentText" presStyleLbl="node1" presStyleIdx="1" presStyleCnt="2">
        <dgm:presLayoutVars>
          <dgm:chMax val="0"/>
          <dgm:bulletEnabled val="1"/>
        </dgm:presLayoutVars>
      </dgm:prSet>
      <dgm:spPr/>
      <dgm:t>
        <a:bodyPr/>
        <a:lstStyle/>
        <a:p>
          <a:endParaRPr lang="zh-CN" altLang="en-US"/>
        </a:p>
      </dgm:t>
    </dgm:pt>
    <dgm:pt modelId="{9F217D31-3CD9-405A-A0FA-AA7280DA6881}" type="pres">
      <dgm:prSet presAssocID="{0DBECCCC-5E07-45C9-A119-10995D9EC6E2}" presName="childText" presStyleLbl="revTx" presStyleIdx="1" presStyleCnt="2">
        <dgm:presLayoutVars>
          <dgm:bulletEnabled val="1"/>
        </dgm:presLayoutVars>
      </dgm:prSet>
      <dgm:spPr/>
      <dgm:t>
        <a:bodyPr/>
        <a:lstStyle/>
        <a:p>
          <a:endParaRPr lang="zh-CN" altLang="en-US"/>
        </a:p>
      </dgm:t>
    </dgm:pt>
  </dgm:ptLst>
  <dgm:cxnLst>
    <dgm:cxn modelId="{090198CD-BFC5-4E58-9DEA-D7F6E1FE7BD9}" type="presOf" srcId="{514F5FC6-470E-4598-91BD-BF851B220F3E}" destId="{CD6EC7E1-F36A-4C9A-A7B1-AE61149EC6C9}" srcOrd="0" destOrd="0" presId="urn:microsoft.com/office/officeart/2005/8/layout/vList2"/>
    <dgm:cxn modelId="{15DC6CF1-231E-4D4A-B67F-A6CDE9ECE6A9}" type="presOf" srcId="{6FB8CCDE-4161-4B58-A4DC-E2849FFFD7A8}" destId="{12831970-45D6-4328-9FB3-0715CAB9F805}" srcOrd="0" destOrd="4" presId="urn:microsoft.com/office/officeart/2005/8/layout/vList2"/>
    <dgm:cxn modelId="{7A82C04B-52D4-41D7-A605-211FD04B452F}" type="presOf" srcId="{277497A5-3867-436F-BAF8-2B4DA9D3DFBC}" destId="{8A1634EC-D505-4CD5-9165-7EE0248AAF16}" srcOrd="0" destOrd="0" presId="urn:microsoft.com/office/officeart/2005/8/layout/vList2"/>
    <dgm:cxn modelId="{CC4E8F9C-93BD-4320-88E3-8B6A70C1C7DD}" srcId="{514F5FC6-470E-4598-91BD-BF851B220F3E}" destId="{8A4D9F25-D755-424B-B194-CB68D9D09E3C}" srcOrd="5" destOrd="0" parTransId="{800BAADD-7F7D-4283-BABE-001A79C98D48}" sibTransId="{A9D7FFD8-6C66-4961-B86D-80FFDBE1A332}"/>
    <dgm:cxn modelId="{6059BD4D-58F6-44D7-8AE6-FCDC7630CC31}" srcId="{514F5FC6-470E-4598-91BD-BF851B220F3E}" destId="{099D5209-8C4D-4E3D-8647-76E80CA9FE3D}" srcOrd="2" destOrd="0" parTransId="{EF92D0DB-505E-4937-957B-0C6FF85EBC8E}" sibTransId="{9B176CAF-8088-4AFE-B967-CC4B1182D185}"/>
    <dgm:cxn modelId="{A63AD9D7-B390-4DC9-8953-363E7BAE14C9}" type="presOf" srcId="{B31374E3-3A6D-465F-B501-D5B95888CB5B}" destId="{12831970-45D6-4328-9FB3-0715CAB9F805}" srcOrd="0" destOrd="0" presId="urn:microsoft.com/office/officeart/2005/8/layout/vList2"/>
    <dgm:cxn modelId="{E6097652-E6AF-40F6-ACF9-0CEAAE6EE0E0}" type="presOf" srcId="{3FF5D5F5-6283-4619-9224-58D31BB622E5}" destId="{12831970-45D6-4328-9FB3-0715CAB9F805}" srcOrd="0" destOrd="1" presId="urn:microsoft.com/office/officeart/2005/8/layout/vList2"/>
    <dgm:cxn modelId="{1CD0B017-9459-41F1-8852-9B6C4212C463}" srcId="{514F5FC6-470E-4598-91BD-BF851B220F3E}" destId="{6FB8CCDE-4161-4B58-A4DC-E2849FFFD7A8}" srcOrd="4" destOrd="0" parTransId="{C03C97EE-3454-4D70-B4A3-02E8EEB69FB1}" sibTransId="{A2AF2249-3FE2-40AD-AE27-B92014139A71}"/>
    <dgm:cxn modelId="{8558D8DB-5756-4259-99B1-7442C2630738}" srcId="{0DBECCCC-5E07-45C9-A119-10995D9EC6E2}" destId="{F403BC7D-64A0-4D8D-8161-07DD05B3D465}" srcOrd="0" destOrd="0" parTransId="{F514BAAC-E2B0-4102-926E-07C982AF1731}" sibTransId="{7A45E8BA-4485-4CF4-A74D-968A97C2D87D}"/>
    <dgm:cxn modelId="{0BB15BE4-62CD-4FF9-80D8-E9FC577A9A9C}" srcId="{0DBECCCC-5E07-45C9-A119-10995D9EC6E2}" destId="{E930ECE0-4794-4F69-ABC0-6BBE70C9AAFB}" srcOrd="1" destOrd="0" parTransId="{015569AC-2E17-4E8D-AEBB-63F6A60F3044}" sibTransId="{1A05A226-AFB3-4928-971D-DD0314A9375E}"/>
    <dgm:cxn modelId="{C35EC810-98B8-49ED-B2C2-6000BDF0544F}" type="presOf" srcId="{099D5209-8C4D-4E3D-8647-76E80CA9FE3D}" destId="{12831970-45D6-4328-9FB3-0715CAB9F805}" srcOrd="0" destOrd="2" presId="urn:microsoft.com/office/officeart/2005/8/layout/vList2"/>
    <dgm:cxn modelId="{4B0EC53A-BD4F-4343-9A11-F13A0DCB12EB}" srcId="{277497A5-3867-436F-BAF8-2B4DA9D3DFBC}" destId="{514F5FC6-470E-4598-91BD-BF851B220F3E}" srcOrd="0" destOrd="0" parTransId="{B5B62084-423B-4702-9A9A-9186372B2BE3}" sibTransId="{F37DCDDD-02BA-408D-95F7-D7EE01041B73}"/>
    <dgm:cxn modelId="{1B45E273-7052-4B39-833A-C1B5779D97BD}" type="presOf" srcId="{E930ECE0-4794-4F69-ABC0-6BBE70C9AAFB}" destId="{9F217D31-3CD9-405A-A0FA-AA7280DA6881}" srcOrd="0" destOrd="1" presId="urn:microsoft.com/office/officeart/2005/8/layout/vList2"/>
    <dgm:cxn modelId="{E64B2B10-09B9-4873-8115-1D7C8B226D7E}" srcId="{514F5FC6-470E-4598-91BD-BF851B220F3E}" destId="{3FF5D5F5-6283-4619-9224-58D31BB622E5}" srcOrd="1" destOrd="0" parTransId="{51A815B3-BE6F-48C5-98C5-561384D6CD9C}" sibTransId="{F02A98BC-41F2-4B65-BFA3-6A7B2A3C5BCF}"/>
    <dgm:cxn modelId="{1DAF3BED-8740-4E9E-B984-83D02A9F07A1}" srcId="{514F5FC6-470E-4598-91BD-BF851B220F3E}" destId="{B31374E3-3A6D-465F-B501-D5B95888CB5B}" srcOrd="0" destOrd="0" parTransId="{94AA5459-347A-4446-BCBD-1934F5D74F64}" sibTransId="{B420B42F-2C21-4639-B846-389E08983D29}"/>
    <dgm:cxn modelId="{030007C7-7BAA-42A5-BAF8-BAD633DA4AE3}" type="presOf" srcId="{0DBECCCC-5E07-45C9-A119-10995D9EC6E2}" destId="{BB9A4906-A0F9-4DD9-B465-22F442CE4E9D}" srcOrd="0" destOrd="0" presId="urn:microsoft.com/office/officeart/2005/8/layout/vList2"/>
    <dgm:cxn modelId="{F78D39E1-2028-4E60-882D-4231E6FA5373}" srcId="{514F5FC6-470E-4598-91BD-BF851B220F3E}" destId="{0C016208-DE86-453B-A7D0-D0AF691EC75D}" srcOrd="3" destOrd="0" parTransId="{AFBE45AB-02B8-4113-BA42-A979599F688E}" sibTransId="{6B50EC46-5EEE-49C5-A714-D3A6429503DE}"/>
    <dgm:cxn modelId="{C1B2E725-70B9-4166-98FB-0CBDEDC09BCA}" srcId="{277497A5-3867-436F-BAF8-2B4DA9D3DFBC}" destId="{0DBECCCC-5E07-45C9-A119-10995D9EC6E2}" srcOrd="1" destOrd="0" parTransId="{145397B0-A0D2-44B2-B337-D17BC6B77F7B}" sibTransId="{0CB38D77-7B29-4E47-BB6F-2B71A2E2929F}"/>
    <dgm:cxn modelId="{72290CCC-7215-4870-84F9-96A42507D5A5}" type="presOf" srcId="{0C016208-DE86-453B-A7D0-D0AF691EC75D}" destId="{12831970-45D6-4328-9FB3-0715CAB9F805}" srcOrd="0" destOrd="3" presId="urn:microsoft.com/office/officeart/2005/8/layout/vList2"/>
    <dgm:cxn modelId="{52AA28B6-CE1F-409F-8D34-64F428A47F91}" type="presOf" srcId="{F403BC7D-64A0-4D8D-8161-07DD05B3D465}" destId="{9F217D31-3CD9-405A-A0FA-AA7280DA6881}" srcOrd="0" destOrd="0" presId="urn:microsoft.com/office/officeart/2005/8/layout/vList2"/>
    <dgm:cxn modelId="{80FAD3BA-3882-4934-BB5E-309BAC0372E7}" type="presOf" srcId="{8A4D9F25-D755-424B-B194-CB68D9D09E3C}" destId="{12831970-45D6-4328-9FB3-0715CAB9F805}" srcOrd="0" destOrd="5" presId="urn:microsoft.com/office/officeart/2005/8/layout/vList2"/>
    <dgm:cxn modelId="{C819A43B-0890-4566-BA73-2D713FEE14E8}" type="presParOf" srcId="{8A1634EC-D505-4CD5-9165-7EE0248AAF16}" destId="{CD6EC7E1-F36A-4C9A-A7B1-AE61149EC6C9}" srcOrd="0" destOrd="0" presId="urn:microsoft.com/office/officeart/2005/8/layout/vList2"/>
    <dgm:cxn modelId="{FF13A83D-CFF8-459D-B86D-72ED2482091A}" type="presParOf" srcId="{8A1634EC-D505-4CD5-9165-7EE0248AAF16}" destId="{12831970-45D6-4328-9FB3-0715CAB9F805}" srcOrd="1" destOrd="0" presId="urn:microsoft.com/office/officeart/2005/8/layout/vList2"/>
    <dgm:cxn modelId="{6D28CBB4-7211-4F82-B597-0F3215054214}" type="presParOf" srcId="{8A1634EC-D505-4CD5-9165-7EE0248AAF16}" destId="{BB9A4906-A0F9-4DD9-B465-22F442CE4E9D}" srcOrd="2" destOrd="0" presId="urn:microsoft.com/office/officeart/2005/8/layout/vList2"/>
    <dgm:cxn modelId="{D18DBD4D-04DF-4786-8D96-7E5DBC30AA15}" type="presParOf" srcId="{8A1634EC-D505-4CD5-9165-7EE0248AAF16}" destId="{9F217D31-3CD9-405A-A0FA-AA7280DA6881}"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EA05D7-71A2-48F6-A5AB-C81E3F261D38}">
      <dsp:nvSpPr>
        <dsp:cNvPr id="0" name=""/>
        <dsp:cNvSpPr/>
      </dsp:nvSpPr>
      <dsp:spPr>
        <a:xfrm>
          <a:off x="0" y="10413"/>
          <a:ext cx="9238050" cy="1029600"/>
        </a:xfrm>
        <a:prstGeom prst="roundRect">
          <a:avLst/>
        </a:prstGeom>
        <a:solidFill>
          <a:srgbClr val="C4435B"/>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altLang="zh-CN" sz="2200" kern="1200" dirty="0">
              <a:latin typeface="思源黑体 CN Normal" panose="020B0400000000000000" pitchFamily="34" charset="-122"/>
              <a:ea typeface="思源黑体 CN Normal" panose="020B0400000000000000" pitchFamily="34" charset="-122"/>
            </a:rPr>
            <a:t>OAS 3.0</a:t>
          </a:r>
          <a:r>
            <a:rPr lang="zh-CN" altLang="en-US" sz="2200" kern="1200" dirty="0">
              <a:latin typeface="思源黑体 CN Normal" panose="020B0400000000000000" pitchFamily="34" charset="-122"/>
              <a:ea typeface="思源黑体 CN Normal" panose="020B0400000000000000" pitchFamily="34" charset="-122"/>
            </a:rPr>
            <a:t>即</a:t>
          </a:r>
          <a:r>
            <a:rPr lang="en-US" altLang="zh-CN" sz="2200" kern="1200" dirty="0" err="1">
              <a:latin typeface="思源黑体 CN Normal" panose="020B0400000000000000" pitchFamily="34" charset="-122"/>
              <a:ea typeface="思源黑体 CN Normal" panose="020B0400000000000000" pitchFamily="34" charset="-122"/>
            </a:rPr>
            <a:t>OpenAPI</a:t>
          </a:r>
          <a:r>
            <a:rPr lang="en-US" altLang="zh-CN" sz="2200" kern="1200" dirty="0">
              <a:latin typeface="思源黑体 CN Normal" panose="020B0400000000000000" pitchFamily="34" charset="-122"/>
              <a:ea typeface="思源黑体 CN Normal" panose="020B0400000000000000" pitchFamily="34" charset="-122"/>
            </a:rPr>
            <a:t> Specification </a:t>
          </a:r>
          <a:r>
            <a:rPr lang="en-US" altLang="zh-CN" sz="2200" kern="1200" dirty="0" smtClean="0">
              <a:latin typeface="思源黑体 CN Normal" panose="020B0400000000000000" pitchFamily="34" charset="-122"/>
              <a:ea typeface="思源黑体 CN Normal" panose="020B0400000000000000" pitchFamily="34" charset="-122"/>
            </a:rPr>
            <a:t>3.0</a:t>
          </a:r>
          <a:endParaRPr lang="en-US" altLang="zh-CN" sz="2200" kern="1200" dirty="0">
            <a:latin typeface="思源黑体 CN Normal" panose="020B0400000000000000" pitchFamily="34" charset="-122"/>
            <a:ea typeface="思源黑体 CN Normal" panose="020B0400000000000000" pitchFamily="34" charset="-122"/>
          </a:endParaRPr>
        </a:p>
      </dsp:txBody>
      <dsp:txXfrm>
        <a:off x="50261" y="60674"/>
        <a:ext cx="9137528" cy="929078"/>
      </dsp:txXfrm>
    </dsp:sp>
    <dsp:sp modelId="{7E9AB2F5-CF27-437D-9B44-5A81A9E310B2}">
      <dsp:nvSpPr>
        <dsp:cNvPr id="0" name=""/>
        <dsp:cNvSpPr/>
      </dsp:nvSpPr>
      <dsp:spPr>
        <a:xfrm>
          <a:off x="0" y="1040013"/>
          <a:ext cx="9238050" cy="91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3308" tIns="21590" rIns="120904" bIns="21590" numCol="1" spcCol="1270" anchor="t" anchorCtr="0">
          <a:noAutofit/>
        </a:bodyPr>
        <a:lstStyle/>
        <a:p>
          <a:pPr marL="171450" lvl="1" indent="-171450" algn="l" defTabSz="755650">
            <a:lnSpc>
              <a:spcPct val="90000"/>
            </a:lnSpc>
            <a:spcBef>
              <a:spcPct val="0"/>
            </a:spcBef>
            <a:spcAft>
              <a:spcPct val="20000"/>
            </a:spcAft>
            <a:buChar char="••"/>
          </a:pPr>
          <a:r>
            <a:rPr lang="zh-CN" altLang="zh-CN" sz="1700" b="0" i="0" kern="1200" dirty="0" smtClean="0">
              <a:latin typeface="思源黑体 CN Normal" panose="020B0400000000000000" pitchFamily="34" charset="-122"/>
              <a:ea typeface="思源黑体 CN Normal" panose="020B0400000000000000" pitchFamily="34" charset="-122"/>
            </a:rPr>
            <a:t>一种描述</a:t>
          </a:r>
          <a:r>
            <a:rPr lang="en-US" altLang="zh-CN" sz="1700" b="0" i="0" kern="1200" dirty="0" err="1" smtClean="0">
              <a:latin typeface="思源黑体 CN Normal" panose="020B0400000000000000" pitchFamily="34" charset="-122"/>
              <a:ea typeface="思源黑体 CN Normal" panose="020B0400000000000000" pitchFamily="34" charset="-122"/>
            </a:rPr>
            <a:t>RESTful</a:t>
          </a:r>
          <a:r>
            <a:rPr lang="en-US" altLang="zh-CN" sz="1700" b="0" i="0" kern="1200" dirty="0" smtClean="0">
              <a:latin typeface="思源黑体 CN Normal" panose="020B0400000000000000" pitchFamily="34" charset="-122"/>
              <a:ea typeface="思源黑体 CN Normal" panose="020B0400000000000000" pitchFamily="34" charset="-122"/>
            </a:rPr>
            <a:t> API</a:t>
          </a:r>
          <a:r>
            <a:rPr lang="zh-CN" altLang="zh-CN" sz="1700" b="0" i="0" kern="1200" dirty="0" smtClean="0">
              <a:latin typeface="思源黑体 CN Normal" panose="020B0400000000000000" pitchFamily="34" charset="-122"/>
              <a:ea typeface="思源黑体 CN Normal" panose="020B0400000000000000" pitchFamily="34" charset="-122"/>
            </a:rPr>
            <a:t>的格式</a:t>
          </a:r>
          <a:endParaRPr lang="en-US" altLang="zh-CN" sz="1700" b="0" i="0" kern="1200" dirty="0">
            <a:latin typeface="思源黑体 CN Normal" panose="020B0400000000000000" pitchFamily="34" charset="-122"/>
            <a:ea typeface="思源黑体 CN Normal" panose="020B0400000000000000" pitchFamily="34" charset="-122"/>
          </a:endParaRPr>
        </a:p>
        <a:p>
          <a:pPr marL="171450" lvl="1" indent="-171450" algn="l" defTabSz="755650">
            <a:lnSpc>
              <a:spcPct val="90000"/>
            </a:lnSpc>
            <a:spcBef>
              <a:spcPct val="0"/>
            </a:spcBef>
            <a:spcAft>
              <a:spcPct val="20000"/>
            </a:spcAft>
            <a:buChar char="••"/>
          </a:pPr>
          <a:r>
            <a:rPr lang="zh-CN" altLang="en-US" sz="1700" b="0" i="0" kern="1200" dirty="0" smtClean="0">
              <a:latin typeface="思源黑体 CN Normal" panose="020B0400000000000000" pitchFamily="34" charset="-122"/>
              <a:ea typeface="思源黑体 CN Normal" panose="020B0400000000000000" pitchFamily="34" charset="-122"/>
            </a:rPr>
            <a:t>可以</a:t>
          </a:r>
          <a:r>
            <a:rPr lang="zh-CN" altLang="en-US" sz="1700" b="0" i="0" kern="1200" dirty="0">
              <a:latin typeface="思源黑体 CN Normal" panose="020B0400000000000000" pitchFamily="34" charset="-122"/>
              <a:ea typeface="思源黑体 CN Normal" panose="020B0400000000000000" pitchFamily="34" charset="-122"/>
            </a:rPr>
            <a:t>使用</a:t>
          </a:r>
          <a:r>
            <a:rPr lang="en-US" sz="1700" b="0" i="0" kern="1200" dirty="0">
              <a:latin typeface="思源黑体 CN Normal" panose="020B0400000000000000" pitchFamily="34" charset="-122"/>
              <a:ea typeface="思源黑体 CN Normal" panose="020B0400000000000000" pitchFamily="34" charset="-122"/>
            </a:rPr>
            <a:t>YAML</a:t>
          </a:r>
          <a:r>
            <a:rPr lang="zh-CN" altLang="en-US" sz="1700" b="0" i="0" kern="1200" dirty="0">
              <a:latin typeface="思源黑体 CN Normal" panose="020B0400000000000000" pitchFamily="34" charset="-122"/>
              <a:ea typeface="思源黑体 CN Normal" panose="020B0400000000000000" pitchFamily="34" charset="-122"/>
            </a:rPr>
            <a:t>或</a:t>
          </a:r>
          <a:r>
            <a:rPr lang="en-US" sz="1700" b="0" i="0" kern="1200" dirty="0">
              <a:latin typeface="思源黑体 CN Normal" panose="020B0400000000000000" pitchFamily="34" charset="-122"/>
              <a:ea typeface="思源黑体 CN Normal" panose="020B0400000000000000" pitchFamily="34" charset="-122"/>
            </a:rPr>
            <a:t>JSON</a:t>
          </a:r>
          <a:r>
            <a:rPr lang="zh-CN" altLang="en-US" sz="1700" b="0" i="0" kern="1200" dirty="0" smtClean="0">
              <a:latin typeface="思源黑体 CN Normal" panose="020B0400000000000000" pitchFamily="34" charset="-122"/>
              <a:ea typeface="思源黑体 CN Normal" panose="020B0400000000000000" pitchFamily="34" charset="-122"/>
            </a:rPr>
            <a:t>编写</a:t>
          </a:r>
          <a:endParaRPr lang="en-US" altLang="zh-CN" sz="1700" b="0" i="0" kern="1200" dirty="0">
            <a:latin typeface="思源黑体 CN Normal" panose="020B0400000000000000" pitchFamily="34" charset="-122"/>
            <a:ea typeface="思源黑体 CN Normal" panose="020B0400000000000000" pitchFamily="34" charset="-122"/>
          </a:endParaRPr>
        </a:p>
      </dsp:txBody>
      <dsp:txXfrm>
        <a:off x="0" y="1040013"/>
        <a:ext cx="9238050" cy="910800"/>
      </dsp:txXfrm>
    </dsp:sp>
    <dsp:sp modelId="{63C2A77D-BFC7-447B-9269-56A9BB18D003}">
      <dsp:nvSpPr>
        <dsp:cNvPr id="0" name=""/>
        <dsp:cNvSpPr/>
      </dsp:nvSpPr>
      <dsp:spPr>
        <a:xfrm>
          <a:off x="0" y="1950813"/>
          <a:ext cx="9238050" cy="1029600"/>
        </a:xfrm>
        <a:prstGeom prst="roundRect">
          <a:avLst/>
        </a:prstGeom>
        <a:solidFill>
          <a:srgbClr val="C4435B"/>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zh-CN" altLang="en-US" sz="2200" kern="1200" dirty="0" smtClean="0">
              <a:latin typeface="思源黑体 CN Normal" panose="020B0400000000000000" pitchFamily="34" charset="-122"/>
              <a:ea typeface="思源黑体 CN Normal" panose="020B0400000000000000" pitchFamily="34" charset="-122"/>
            </a:rPr>
            <a:t>用</a:t>
          </a:r>
          <a:r>
            <a:rPr lang="en-US" altLang="zh-CN" sz="2200" kern="1200" dirty="0" err="1" smtClean="0">
              <a:latin typeface="思源黑体 CN Normal" panose="020B0400000000000000" pitchFamily="34" charset="-122"/>
              <a:ea typeface="思源黑体 CN Normal" panose="020B0400000000000000" pitchFamily="34" charset="-122"/>
            </a:rPr>
            <a:t>OpenAPI</a:t>
          </a:r>
          <a:r>
            <a:rPr lang="zh-CN" altLang="en-US" sz="2200" kern="1200" dirty="0" smtClean="0">
              <a:latin typeface="思源黑体 CN Normal" panose="020B0400000000000000" pitchFamily="34" charset="-122"/>
              <a:ea typeface="思源黑体 CN Normal" panose="020B0400000000000000" pitchFamily="34" charset="-122"/>
            </a:rPr>
            <a:t>文件描述</a:t>
          </a:r>
          <a:r>
            <a:rPr lang="en-US" altLang="zh-CN" sz="2200" kern="1200" dirty="0" smtClean="0">
              <a:latin typeface="思源黑体 CN Normal" panose="020B0400000000000000" pitchFamily="34" charset="-122"/>
              <a:ea typeface="思源黑体 CN Normal" panose="020B0400000000000000" pitchFamily="34" charset="-122"/>
            </a:rPr>
            <a:t>RESTful API</a:t>
          </a:r>
          <a:endParaRPr lang="zh-CN" altLang="en-US" sz="2200" kern="1200" dirty="0">
            <a:latin typeface="思源黑体 CN Normal" panose="020B0400000000000000" pitchFamily="34" charset="-122"/>
            <a:ea typeface="思源黑体 CN Normal" panose="020B0400000000000000" pitchFamily="34" charset="-122"/>
          </a:endParaRPr>
        </a:p>
      </dsp:txBody>
      <dsp:txXfrm>
        <a:off x="50261" y="2001074"/>
        <a:ext cx="9137528" cy="929078"/>
      </dsp:txXfrm>
    </dsp:sp>
    <dsp:sp modelId="{401F7D07-872A-4787-8964-76C5C8570066}">
      <dsp:nvSpPr>
        <dsp:cNvPr id="0" name=""/>
        <dsp:cNvSpPr/>
      </dsp:nvSpPr>
      <dsp:spPr>
        <a:xfrm>
          <a:off x="0" y="2980413"/>
          <a:ext cx="9238050" cy="1622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3308" tIns="21590" rIns="120904" bIns="21590" numCol="1" spcCol="1270" anchor="t" anchorCtr="0">
          <a:noAutofit/>
        </a:bodyPr>
        <a:lstStyle/>
        <a:p>
          <a:pPr marL="171450" lvl="1" indent="-171450" algn="l" defTabSz="755650">
            <a:lnSpc>
              <a:spcPct val="90000"/>
            </a:lnSpc>
            <a:spcBef>
              <a:spcPct val="0"/>
            </a:spcBef>
            <a:spcAft>
              <a:spcPct val="20000"/>
            </a:spcAft>
            <a:buChar char="••"/>
          </a:pPr>
          <a:r>
            <a:rPr lang="zh-CN" altLang="en-US" sz="1700" b="0" i="0" kern="1200" dirty="0">
              <a:latin typeface="思源黑体 CN Normal" panose="020B0400000000000000" pitchFamily="34" charset="-122"/>
              <a:ea typeface="思源黑体 CN Normal" panose="020B0400000000000000" pitchFamily="34" charset="-122"/>
            </a:rPr>
            <a:t>可访问的端点</a:t>
          </a:r>
          <a:r>
            <a:rPr lang="en-US" altLang="zh-CN" sz="1700" b="0" i="0" kern="1200" dirty="0">
              <a:latin typeface="思源黑体 CN Normal" panose="020B0400000000000000" pitchFamily="34" charset="-122"/>
              <a:ea typeface="思源黑体 CN Normal" panose="020B0400000000000000" pitchFamily="34" charset="-122"/>
            </a:rPr>
            <a:t>(/</a:t>
          </a:r>
          <a:r>
            <a:rPr lang="en-US" sz="1700" b="0" i="0" kern="1200" dirty="0">
              <a:latin typeface="思源黑体 CN Normal" panose="020B0400000000000000" pitchFamily="34" charset="-122"/>
              <a:ea typeface="思源黑体 CN Normal" panose="020B0400000000000000" pitchFamily="34" charset="-122"/>
            </a:rPr>
            <a:t>users)</a:t>
          </a:r>
          <a:r>
            <a:rPr lang="zh-CN" altLang="en-US" sz="1700" b="0" i="0" kern="1200" dirty="0">
              <a:latin typeface="思源黑体 CN Normal" panose="020B0400000000000000" pitchFamily="34" charset="-122"/>
              <a:ea typeface="思源黑体 CN Normal" panose="020B0400000000000000" pitchFamily="34" charset="-122"/>
            </a:rPr>
            <a:t>和每个端点上的操作</a:t>
          </a:r>
          <a:r>
            <a:rPr lang="en-US" altLang="zh-CN" sz="1700" b="0" i="0" kern="1200" dirty="0">
              <a:latin typeface="思源黑体 CN Normal" panose="020B0400000000000000" pitchFamily="34" charset="-122"/>
              <a:ea typeface="思源黑体 CN Normal" panose="020B0400000000000000" pitchFamily="34" charset="-122"/>
            </a:rPr>
            <a:t>(</a:t>
          </a:r>
          <a:r>
            <a:rPr lang="en-US" sz="1700" b="0" i="0" kern="1200" dirty="0">
              <a:latin typeface="思源黑体 CN Normal" panose="020B0400000000000000" pitchFamily="34" charset="-122"/>
              <a:ea typeface="思源黑体 CN Normal" panose="020B0400000000000000" pitchFamily="34" charset="-122"/>
            </a:rPr>
            <a:t>GET /users, POST /users)</a:t>
          </a:r>
          <a:endParaRPr lang="en-US" altLang="zh-CN" sz="1700" b="0" i="0" kern="1200" dirty="0">
            <a:effectLst/>
            <a:latin typeface="思源黑体 CN Normal" panose="020B0400000000000000" pitchFamily="34" charset="-122"/>
            <a:ea typeface="思源黑体 CN Normal" panose="020B0400000000000000" pitchFamily="34" charset="-122"/>
          </a:endParaRPr>
        </a:p>
        <a:p>
          <a:pPr marL="171450" lvl="1" indent="-171450" algn="l" defTabSz="755650">
            <a:lnSpc>
              <a:spcPct val="90000"/>
            </a:lnSpc>
            <a:spcBef>
              <a:spcPct val="0"/>
            </a:spcBef>
            <a:spcAft>
              <a:spcPct val="20000"/>
            </a:spcAft>
            <a:buChar char="••"/>
          </a:pPr>
          <a:r>
            <a:rPr lang="zh-CN" altLang="en-US" sz="1700" b="0" i="0" kern="1200" dirty="0">
              <a:latin typeface="思源黑体 CN Normal" panose="020B0400000000000000" pitchFamily="34" charset="-122"/>
              <a:ea typeface="思源黑体 CN Normal" panose="020B0400000000000000" pitchFamily="34" charset="-122"/>
            </a:rPr>
            <a:t>每个操作的输入和输出参数</a:t>
          </a:r>
        </a:p>
        <a:p>
          <a:pPr marL="171450" lvl="1" indent="-171450" algn="l" defTabSz="755650">
            <a:lnSpc>
              <a:spcPct val="90000"/>
            </a:lnSpc>
            <a:spcBef>
              <a:spcPct val="0"/>
            </a:spcBef>
            <a:spcAft>
              <a:spcPct val="20000"/>
            </a:spcAft>
            <a:buChar char="••"/>
          </a:pPr>
          <a:r>
            <a:rPr lang="zh-CN" altLang="en-US" sz="1700" b="0" i="0" kern="1200" dirty="0">
              <a:latin typeface="思源黑体 CN Normal" panose="020B0400000000000000" pitchFamily="34" charset="-122"/>
              <a:ea typeface="思源黑体 CN Normal" panose="020B0400000000000000" pitchFamily="34" charset="-122"/>
            </a:rPr>
            <a:t>认证方法</a:t>
          </a:r>
        </a:p>
        <a:p>
          <a:pPr marL="171450" lvl="1" indent="-171450" algn="l" defTabSz="755650">
            <a:lnSpc>
              <a:spcPct val="90000"/>
            </a:lnSpc>
            <a:spcBef>
              <a:spcPct val="0"/>
            </a:spcBef>
            <a:spcAft>
              <a:spcPct val="20000"/>
            </a:spcAft>
            <a:buChar char="••"/>
          </a:pPr>
          <a:r>
            <a:rPr lang="zh-CN" altLang="en-US" sz="1700" b="0" i="0" kern="1200" dirty="0">
              <a:latin typeface="思源黑体 CN Normal" panose="020B0400000000000000" pitchFamily="34" charset="-122"/>
              <a:ea typeface="思源黑体 CN Normal" panose="020B0400000000000000" pitchFamily="34" charset="-122"/>
            </a:rPr>
            <a:t>联系信息、许可、使用条款以及其他信息</a:t>
          </a:r>
        </a:p>
      </dsp:txBody>
      <dsp:txXfrm>
        <a:off x="0" y="2980413"/>
        <a:ext cx="9238050" cy="16223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88E44A-BC29-4A03-B9AB-43129DC6C58C}">
      <dsp:nvSpPr>
        <dsp:cNvPr id="0" name=""/>
        <dsp:cNvSpPr/>
      </dsp:nvSpPr>
      <dsp:spPr>
        <a:xfrm rot="5400000">
          <a:off x="6250766" y="-2926881"/>
          <a:ext cx="757092" cy="6790713"/>
        </a:xfrm>
        <a:prstGeom prst="round2SameRect">
          <a:avLst/>
        </a:prstGeom>
        <a:noFill/>
        <a:ln w="12700" cap="flat" cmpd="sng" algn="ctr">
          <a:solidFill>
            <a:schemeClr val="bg1"/>
          </a:solidFill>
          <a:prstDash val="solid"/>
          <a:miter lim="800000"/>
        </a:ln>
        <a:effectLst/>
      </dsp:spPr>
      <dsp:style>
        <a:lnRef idx="2">
          <a:schemeClr val="accent3"/>
        </a:lnRef>
        <a:fillRef idx="1">
          <a:schemeClr val="lt1"/>
        </a:fillRef>
        <a:effectRef idx="0">
          <a:schemeClr val="accent3"/>
        </a:effectRef>
        <a:fontRef idx="minor">
          <a:schemeClr val="dk1"/>
        </a:fontRef>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zh-CN" altLang="en-US" sz="1500" b="0" i="0" kern="1200" dirty="0" smtClean="0">
              <a:effectLst/>
              <a:latin typeface="思源黑体 CN Normal" panose="020B0400000000000000" pitchFamily="34" charset="-122"/>
              <a:ea typeface="思源黑体 CN Normal" panose="020B0400000000000000" pitchFamily="34" charset="-122"/>
            </a:rPr>
            <a:t>具有</a:t>
          </a:r>
          <a:r>
            <a:rPr lang="zh-CN" altLang="zh-CN" sz="1500" b="0" i="0" kern="1200" dirty="0">
              <a:effectLst/>
              <a:latin typeface="思源黑体 CN Normal" panose="020B0400000000000000" pitchFamily="34" charset="-122"/>
              <a:ea typeface="思源黑体 CN Normal" panose="020B0400000000000000" pitchFamily="34" charset="-122"/>
            </a:rPr>
            <a:t>极高的社区活跃度</a:t>
          </a:r>
          <a:r>
            <a:rPr lang="zh-CN" altLang="en-US" sz="1500" b="0" i="0" kern="1200" dirty="0">
              <a:effectLst/>
              <a:latin typeface="思源黑体 CN Normal" panose="020B0400000000000000" pitchFamily="34" charset="-122"/>
              <a:ea typeface="思源黑体 CN Normal" panose="020B0400000000000000" pitchFamily="34" charset="-122"/>
            </a:rPr>
            <a:t>和</a:t>
          </a:r>
          <a:r>
            <a:rPr lang="zh-CN" altLang="zh-CN" sz="1500" b="0" i="0" kern="1200" dirty="0">
              <a:effectLst/>
              <a:latin typeface="思源黑体 CN Normal" panose="020B0400000000000000" pitchFamily="34" charset="-122"/>
              <a:ea typeface="思源黑体 CN Normal" panose="020B0400000000000000" pitchFamily="34" charset="-122"/>
            </a:rPr>
            <a:t>广泛的</a:t>
          </a:r>
          <a:r>
            <a:rPr lang="zh-CN" altLang="en-US" sz="1500" b="0" i="0" kern="1200" dirty="0">
              <a:effectLst/>
              <a:latin typeface="思源黑体 CN Normal" panose="020B0400000000000000" pitchFamily="34" charset="-122"/>
              <a:ea typeface="思源黑体 CN Normal" panose="020B0400000000000000" pitchFamily="34" charset="-122"/>
            </a:rPr>
            <a:t>工具支持度</a:t>
          </a:r>
          <a:endParaRPr lang="en-US" altLang="zh-CN" sz="1500" b="0" i="0" kern="1200" dirty="0">
            <a:effectLst/>
            <a:latin typeface="思源黑体 CN Normal" panose="020B0400000000000000" pitchFamily="34" charset="-122"/>
            <a:ea typeface="思源黑体 CN Normal" panose="020B0400000000000000" pitchFamily="34" charset="-122"/>
          </a:endParaRPr>
        </a:p>
      </dsp:txBody>
      <dsp:txXfrm rot="-5400000">
        <a:off x="3233956" y="126887"/>
        <a:ext cx="6753755" cy="683176"/>
      </dsp:txXfrm>
    </dsp:sp>
    <dsp:sp modelId="{5F7EE6AD-5B3F-4DE0-8118-7F5AE260BDE0}">
      <dsp:nvSpPr>
        <dsp:cNvPr id="0" name=""/>
        <dsp:cNvSpPr/>
      </dsp:nvSpPr>
      <dsp:spPr>
        <a:xfrm>
          <a:off x="511945" y="26"/>
          <a:ext cx="2722010" cy="936897"/>
        </a:xfrm>
        <a:prstGeom prst="roundRect">
          <a:avLst/>
        </a:prstGeom>
        <a:solidFill>
          <a:srgbClr val="C4435B"/>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lvl="0" algn="ctr" defTabSz="1377950">
            <a:lnSpc>
              <a:spcPct val="90000"/>
            </a:lnSpc>
            <a:spcBef>
              <a:spcPct val="0"/>
            </a:spcBef>
            <a:spcAft>
              <a:spcPct val="35000"/>
            </a:spcAft>
          </a:pPr>
          <a:r>
            <a:rPr lang="zh-CN" altLang="en-US" sz="3100" b="0" i="0" kern="1200" dirty="0">
              <a:effectLst/>
              <a:latin typeface="思源黑体 CN Normal" panose="020B0400000000000000" pitchFamily="34" charset="-122"/>
              <a:ea typeface="思源黑体 CN Normal" panose="020B0400000000000000" pitchFamily="34" charset="-122"/>
            </a:rPr>
            <a:t>标准支持度</a:t>
          </a:r>
          <a:endParaRPr lang="en-US" altLang="zh-CN" sz="3100" b="0" i="0" kern="1200" dirty="0">
            <a:effectLst/>
            <a:latin typeface="思源黑体 CN Normal" panose="020B0400000000000000" pitchFamily="34" charset="-122"/>
            <a:ea typeface="思源黑体 CN Normal" panose="020B0400000000000000" pitchFamily="34" charset="-122"/>
          </a:endParaRPr>
        </a:p>
      </dsp:txBody>
      <dsp:txXfrm>
        <a:off x="557681" y="45762"/>
        <a:ext cx="2630538" cy="845425"/>
      </dsp:txXfrm>
    </dsp:sp>
    <dsp:sp modelId="{A1853AD9-A4A0-46BD-9A47-0C2E9EEE3F57}">
      <dsp:nvSpPr>
        <dsp:cNvPr id="0" name=""/>
        <dsp:cNvSpPr/>
      </dsp:nvSpPr>
      <dsp:spPr>
        <a:xfrm rot="5400000">
          <a:off x="6283852" y="-1971866"/>
          <a:ext cx="764795" cy="6790713"/>
        </a:xfrm>
        <a:prstGeom prst="round2SameRect">
          <a:avLst/>
        </a:prstGeom>
        <a:noFill/>
        <a:ln w="12700" cap="flat" cmpd="sng" algn="ctr">
          <a:solidFill>
            <a:schemeClr val="bg1"/>
          </a:solidFill>
          <a:prstDash val="solid"/>
          <a:miter lim="800000"/>
        </a:ln>
        <a:effectLst/>
      </dsp:spPr>
      <dsp:style>
        <a:lnRef idx="2">
          <a:schemeClr val="accent3"/>
        </a:lnRef>
        <a:fillRef idx="1">
          <a:schemeClr val="lt1"/>
        </a:fillRef>
        <a:effectRef idx="0">
          <a:schemeClr val="accent3"/>
        </a:effectRef>
        <a:fontRef idx="minor">
          <a:schemeClr val="dk1"/>
        </a:fontRef>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altLang="zh-CN" sz="1500" b="0" i="0" kern="1200" dirty="0" err="1">
              <a:effectLst/>
              <a:latin typeface="思源黑体 CN Normal" panose="020B0400000000000000" pitchFamily="34" charset="-122"/>
              <a:ea typeface="思源黑体 CN Normal" panose="020B0400000000000000" pitchFamily="34" charset="-122"/>
            </a:rPr>
            <a:t>OpenAPI</a:t>
          </a:r>
          <a:r>
            <a:rPr lang="zh-CN" altLang="en-US" sz="1500" kern="1200" dirty="0">
              <a:latin typeface="思源黑体 CN Normal" panose="020B0400000000000000" pitchFamily="34" charset="-122"/>
              <a:ea typeface="思源黑体 CN Normal" panose="020B0400000000000000" pitchFamily="34" charset="-122"/>
            </a:rPr>
            <a:t>文件便于研发内部管理</a:t>
          </a:r>
          <a:r>
            <a:rPr lang="en-US" altLang="zh-CN" sz="1500" kern="1200" dirty="0">
              <a:latin typeface="思源黑体 CN Normal" panose="020B0400000000000000" pitchFamily="34" charset="-122"/>
              <a:ea typeface="思源黑体 CN Normal" panose="020B0400000000000000" pitchFamily="34" charset="-122"/>
            </a:rPr>
            <a:t>API</a:t>
          </a:r>
          <a:r>
            <a:rPr lang="zh-CN" altLang="en-US" sz="1500" kern="1200" dirty="0">
              <a:latin typeface="思源黑体 CN Normal" panose="020B0400000000000000" pitchFamily="34" charset="-122"/>
              <a:ea typeface="思源黑体 CN Normal" panose="020B0400000000000000" pitchFamily="34" charset="-122"/>
            </a:rPr>
            <a:t>：版本差异、测试、</a:t>
          </a:r>
          <a:r>
            <a:rPr lang="en-US" altLang="zh-CN" sz="1500" kern="1200" dirty="0">
              <a:latin typeface="思源黑体 CN Normal" panose="020B0400000000000000" pitchFamily="34" charset="-122"/>
              <a:ea typeface="思源黑体 CN Normal" panose="020B0400000000000000" pitchFamily="34" charset="-122"/>
            </a:rPr>
            <a:t>mock</a:t>
          </a:r>
          <a:r>
            <a:rPr lang="zh-CN" altLang="en-US" sz="1500" kern="1200" dirty="0">
              <a:latin typeface="思源黑体 CN Normal" panose="020B0400000000000000" pitchFamily="34" charset="-122"/>
              <a:ea typeface="思源黑体 CN Normal" panose="020B0400000000000000" pitchFamily="34" charset="-122"/>
            </a:rPr>
            <a:t>等</a:t>
          </a:r>
          <a:endParaRPr lang="en-US" altLang="zh-CN" sz="1500" b="0" i="0" kern="1200" dirty="0">
            <a:effectLst/>
            <a:latin typeface="思源黑体 CN Normal" panose="020B0400000000000000" pitchFamily="34" charset="-122"/>
            <a:ea typeface="思源黑体 CN Normal" panose="020B0400000000000000" pitchFamily="34" charset="-122"/>
          </a:endParaRPr>
        </a:p>
      </dsp:txBody>
      <dsp:txXfrm rot="-5400000">
        <a:off x="3270893" y="1078427"/>
        <a:ext cx="6753379" cy="690127"/>
      </dsp:txXfrm>
    </dsp:sp>
    <dsp:sp modelId="{C42E420C-43B0-4E9D-A788-3B4865C6A1B6}">
      <dsp:nvSpPr>
        <dsp:cNvPr id="0" name=""/>
        <dsp:cNvSpPr/>
      </dsp:nvSpPr>
      <dsp:spPr>
        <a:xfrm>
          <a:off x="511945" y="990476"/>
          <a:ext cx="2758948" cy="866026"/>
        </a:xfrm>
        <a:prstGeom prst="roundRect">
          <a:avLst/>
        </a:prstGeom>
        <a:solidFill>
          <a:srgbClr val="C4435B"/>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lvl="0" algn="ctr" defTabSz="1377950">
            <a:lnSpc>
              <a:spcPct val="90000"/>
            </a:lnSpc>
            <a:spcBef>
              <a:spcPct val="0"/>
            </a:spcBef>
            <a:spcAft>
              <a:spcPct val="35000"/>
            </a:spcAft>
          </a:pPr>
          <a:r>
            <a:rPr lang="en-US" altLang="zh-CN" sz="3100" b="0" i="0" kern="1200" dirty="0">
              <a:effectLst/>
              <a:latin typeface="思源黑体 CN Normal" panose="020B0400000000000000" pitchFamily="34" charset="-122"/>
              <a:ea typeface="思源黑体 CN Normal" panose="020B0400000000000000" pitchFamily="34" charset="-122"/>
            </a:rPr>
            <a:t>API</a:t>
          </a:r>
          <a:r>
            <a:rPr lang="zh-CN" altLang="en-US" sz="3100" b="0" i="0" kern="1200" dirty="0">
              <a:effectLst/>
              <a:latin typeface="思源黑体 CN Normal" panose="020B0400000000000000" pitchFamily="34" charset="-122"/>
              <a:ea typeface="思源黑体 CN Normal" panose="020B0400000000000000" pitchFamily="34" charset="-122"/>
            </a:rPr>
            <a:t>管理</a:t>
          </a:r>
          <a:endParaRPr lang="en-US" altLang="zh-CN" sz="3100" b="0" i="0" kern="1200" dirty="0">
            <a:effectLst/>
            <a:latin typeface="思源黑体 CN Normal" panose="020B0400000000000000" pitchFamily="34" charset="-122"/>
            <a:ea typeface="思源黑体 CN Normal" panose="020B0400000000000000" pitchFamily="34" charset="-122"/>
          </a:endParaRPr>
        </a:p>
      </dsp:txBody>
      <dsp:txXfrm>
        <a:off x="554221" y="1032752"/>
        <a:ext cx="2674396" cy="781474"/>
      </dsp:txXfrm>
    </dsp:sp>
    <dsp:sp modelId="{8B5580F9-4D44-48BE-9849-1543B4958514}">
      <dsp:nvSpPr>
        <dsp:cNvPr id="0" name=""/>
        <dsp:cNvSpPr/>
      </dsp:nvSpPr>
      <dsp:spPr>
        <a:xfrm rot="5400000">
          <a:off x="6284118" y="-1059426"/>
          <a:ext cx="764264" cy="6790713"/>
        </a:xfrm>
        <a:prstGeom prst="round2SameRect">
          <a:avLst/>
        </a:prstGeom>
        <a:noFill/>
        <a:ln w="12700" cap="flat" cmpd="sng" algn="ctr">
          <a:solidFill>
            <a:schemeClr val="bg1"/>
          </a:solidFill>
          <a:prstDash val="solid"/>
          <a:miter lim="800000"/>
        </a:ln>
        <a:effectLst/>
      </dsp:spPr>
      <dsp:style>
        <a:lnRef idx="2">
          <a:schemeClr val="accent3"/>
        </a:lnRef>
        <a:fillRef idx="1">
          <a:schemeClr val="lt1"/>
        </a:fillRef>
        <a:effectRef idx="0">
          <a:schemeClr val="accent3"/>
        </a:effectRef>
        <a:fontRef idx="minor">
          <a:schemeClr val="dk1"/>
        </a:fontRef>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altLang="zh-CN" sz="1500" b="0" i="0" kern="1200" dirty="0" err="1">
              <a:effectLst/>
              <a:latin typeface="思源黑体 CN Normal" panose="020B0400000000000000" pitchFamily="34" charset="-122"/>
              <a:ea typeface="思源黑体 CN Normal" panose="020B0400000000000000" pitchFamily="34" charset="-122"/>
            </a:rPr>
            <a:t>OpenAPI</a:t>
          </a:r>
          <a:r>
            <a:rPr lang="zh-CN" altLang="en-US" sz="1500" b="0" i="0" kern="1200" dirty="0">
              <a:effectLst/>
              <a:latin typeface="思源黑体 CN Normal" panose="020B0400000000000000" pitchFamily="34" charset="-122"/>
              <a:ea typeface="思源黑体 CN Normal" panose="020B0400000000000000" pitchFamily="34" charset="-122"/>
            </a:rPr>
            <a:t>文件能够被文档生成工具识别，自动生成</a:t>
          </a:r>
          <a:r>
            <a:rPr lang="en-US" altLang="zh-CN" sz="1500" b="0" i="0" kern="1200" dirty="0">
              <a:effectLst/>
              <a:latin typeface="思源黑体 CN Normal" panose="020B0400000000000000" pitchFamily="34" charset="-122"/>
              <a:ea typeface="思源黑体 CN Normal" panose="020B0400000000000000" pitchFamily="34" charset="-122"/>
            </a:rPr>
            <a:t>API</a:t>
          </a:r>
          <a:r>
            <a:rPr lang="zh-CN" altLang="en-US" sz="1500" b="0" i="0" kern="1200" dirty="0">
              <a:effectLst/>
              <a:latin typeface="思源黑体 CN Normal" panose="020B0400000000000000" pitchFamily="34" charset="-122"/>
              <a:ea typeface="思源黑体 CN Normal" panose="020B0400000000000000" pitchFamily="34" charset="-122"/>
            </a:rPr>
            <a:t>文档</a:t>
          </a:r>
          <a:endParaRPr lang="en-US" altLang="zh-CN" sz="1500" b="0" i="0" kern="1200" dirty="0">
            <a:effectLst/>
            <a:latin typeface="思源黑体 CN Normal" panose="020B0400000000000000" pitchFamily="34" charset="-122"/>
            <a:ea typeface="思源黑体 CN Normal" panose="020B0400000000000000" pitchFamily="34" charset="-122"/>
          </a:endParaRPr>
        </a:p>
      </dsp:txBody>
      <dsp:txXfrm rot="-5400000">
        <a:off x="3270894" y="1991106"/>
        <a:ext cx="6753405" cy="689648"/>
      </dsp:txXfrm>
    </dsp:sp>
    <dsp:sp modelId="{27767E11-C152-41C3-9306-98FDE9F6B4BE}">
      <dsp:nvSpPr>
        <dsp:cNvPr id="0" name=""/>
        <dsp:cNvSpPr/>
      </dsp:nvSpPr>
      <dsp:spPr>
        <a:xfrm>
          <a:off x="511945" y="1910055"/>
          <a:ext cx="2758948" cy="851749"/>
        </a:xfrm>
        <a:prstGeom prst="roundRect">
          <a:avLst/>
        </a:prstGeom>
        <a:solidFill>
          <a:srgbClr val="C4435B"/>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lvl="0" algn="ctr" defTabSz="1377950">
            <a:lnSpc>
              <a:spcPct val="90000"/>
            </a:lnSpc>
            <a:spcBef>
              <a:spcPct val="0"/>
            </a:spcBef>
            <a:spcAft>
              <a:spcPct val="35000"/>
            </a:spcAft>
          </a:pPr>
          <a:r>
            <a:rPr lang="en-US" altLang="zh-CN" sz="3100" b="0" i="0" kern="1200" dirty="0">
              <a:effectLst/>
              <a:latin typeface="思源黑体 CN Normal" panose="020B0400000000000000" pitchFamily="34" charset="-122"/>
              <a:ea typeface="思源黑体 CN Normal" panose="020B0400000000000000" pitchFamily="34" charset="-122"/>
            </a:rPr>
            <a:t>API</a:t>
          </a:r>
          <a:r>
            <a:rPr lang="zh-CN" altLang="en-US" sz="3100" b="0" i="0" kern="1200" dirty="0">
              <a:effectLst/>
              <a:latin typeface="思源黑体 CN Normal" panose="020B0400000000000000" pitchFamily="34" charset="-122"/>
              <a:ea typeface="思源黑体 CN Normal" panose="020B0400000000000000" pitchFamily="34" charset="-122"/>
            </a:rPr>
            <a:t>文档</a:t>
          </a:r>
          <a:endParaRPr lang="en-US" altLang="zh-CN" sz="3100" b="0" i="0" kern="1200" dirty="0">
            <a:effectLst/>
            <a:latin typeface="思源黑体 CN Normal" panose="020B0400000000000000" pitchFamily="34" charset="-122"/>
            <a:ea typeface="思源黑体 CN Normal" panose="020B0400000000000000" pitchFamily="34" charset="-122"/>
          </a:endParaRPr>
        </a:p>
      </dsp:txBody>
      <dsp:txXfrm>
        <a:off x="553524" y="1951634"/>
        <a:ext cx="2675790" cy="768591"/>
      </dsp:txXfrm>
    </dsp:sp>
    <dsp:sp modelId="{ED9B0E15-6746-44C4-A10F-D305DE312BFF}">
      <dsp:nvSpPr>
        <dsp:cNvPr id="0" name=""/>
        <dsp:cNvSpPr/>
      </dsp:nvSpPr>
      <dsp:spPr>
        <a:xfrm rot="5400000">
          <a:off x="6378566" y="-163415"/>
          <a:ext cx="649242" cy="6790713"/>
        </a:xfrm>
        <a:prstGeom prst="round2SameRect">
          <a:avLst/>
        </a:prstGeom>
        <a:noFill/>
        <a:ln w="12700" cap="flat" cmpd="sng" algn="ctr">
          <a:solidFill>
            <a:schemeClr val="bg1"/>
          </a:solidFill>
          <a:prstDash val="solid"/>
          <a:miter lim="800000"/>
        </a:ln>
        <a:effectLst/>
      </dsp:spPr>
      <dsp:style>
        <a:lnRef idx="2">
          <a:schemeClr val="accent3"/>
        </a:lnRef>
        <a:fillRef idx="1">
          <a:schemeClr val="lt1"/>
        </a:fillRef>
        <a:effectRef idx="0">
          <a:schemeClr val="accent3"/>
        </a:effectRef>
        <a:fontRef idx="minor">
          <a:schemeClr val="dk1"/>
        </a:fontRef>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altLang="zh-CN" sz="1500" b="0" i="0" kern="1200" dirty="0" err="1">
              <a:effectLst/>
              <a:latin typeface="思源黑体 CN Normal" panose="020B0400000000000000" pitchFamily="34" charset="-122"/>
              <a:ea typeface="思源黑体 CN Normal" panose="020B0400000000000000" pitchFamily="34" charset="-122"/>
            </a:rPr>
            <a:t>OpenAPI</a:t>
          </a:r>
          <a:r>
            <a:rPr lang="zh-CN" altLang="en-US" sz="1500" kern="1200" dirty="0">
              <a:latin typeface="思源黑体 CN Normal" panose="020B0400000000000000" pitchFamily="34" charset="-122"/>
              <a:ea typeface="思源黑体 CN Normal" panose="020B0400000000000000" pitchFamily="34" charset="-122"/>
            </a:rPr>
            <a:t>文件能够被大多数</a:t>
          </a:r>
          <a:r>
            <a:rPr lang="en-US" altLang="zh-CN" sz="1500" kern="1200" dirty="0">
              <a:latin typeface="思源黑体 CN Normal" panose="020B0400000000000000" pitchFamily="34" charset="-122"/>
              <a:ea typeface="思源黑体 CN Normal" panose="020B0400000000000000" pitchFamily="34" charset="-122"/>
            </a:rPr>
            <a:t>API</a:t>
          </a:r>
          <a:r>
            <a:rPr lang="zh-CN" altLang="en-US" sz="1500" kern="1200" dirty="0">
              <a:latin typeface="思源黑体 CN Normal" panose="020B0400000000000000" pitchFamily="34" charset="-122"/>
              <a:ea typeface="思源黑体 CN Normal" panose="020B0400000000000000" pitchFamily="34" charset="-122"/>
            </a:rPr>
            <a:t>调试工具识别，如：</a:t>
          </a:r>
          <a:r>
            <a:rPr lang="en-US" altLang="zh-CN" sz="1500" kern="1200" dirty="0">
              <a:latin typeface="思源黑体 CN Normal" panose="020B0400000000000000" pitchFamily="34" charset="-122"/>
              <a:ea typeface="思源黑体 CN Normal" panose="020B0400000000000000" pitchFamily="34" charset="-122"/>
            </a:rPr>
            <a:t>POSTMAN</a:t>
          </a:r>
          <a:r>
            <a:rPr lang="zh-CN" altLang="en-US" sz="1500" kern="1200" dirty="0">
              <a:latin typeface="思源黑体 CN Normal" panose="020B0400000000000000" pitchFamily="34" charset="-122"/>
              <a:ea typeface="思源黑体 CN Normal" panose="020B0400000000000000" pitchFamily="34" charset="-122"/>
            </a:rPr>
            <a:t>，便于调试接口</a:t>
          </a:r>
          <a:endParaRPr lang="en-US" altLang="zh-CN" sz="1500" b="0" i="0" kern="1200" dirty="0">
            <a:effectLst/>
            <a:latin typeface="思源黑体 CN Normal" panose="020B0400000000000000" pitchFamily="34" charset="-122"/>
            <a:ea typeface="思源黑体 CN Normal" panose="020B0400000000000000" pitchFamily="34" charset="-122"/>
          </a:endParaRPr>
        </a:p>
      </dsp:txBody>
      <dsp:txXfrm rot="-5400000">
        <a:off x="3307831" y="2939013"/>
        <a:ext cx="6759020" cy="585856"/>
      </dsp:txXfrm>
    </dsp:sp>
    <dsp:sp modelId="{4D70EEA6-0F89-4FA0-B536-5EC959644185}">
      <dsp:nvSpPr>
        <dsp:cNvPr id="0" name=""/>
        <dsp:cNvSpPr/>
      </dsp:nvSpPr>
      <dsp:spPr>
        <a:xfrm>
          <a:off x="511945" y="2815357"/>
          <a:ext cx="2795885" cy="833166"/>
        </a:xfrm>
        <a:prstGeom prst="roundRect">
          <a:avLst/>
        </a:prstGeom>
        <a:solidFill>
          <a:srgbClr val="C4435B"/>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lvl="0" algn="ctr" defTabSz="1377950">
            <a:lnSpc>
              <a:spcPct val="90000"/>
            </a:lnSpc>
            <a:spcBef>
              <a:spcPct val="0"/>
            </a:spcBef>
            <a:spcAft>
              <a:spcPct val="35000"/>
            </a:spcAft>
          </a:pPr>
          <a:r>
            <a:rPr lang="en-US" altLang="zh-CN" sz="3100" b="0" i="0" kern="1200" dirty="0">
              <a:effectLst/>
              <a:latin typeface="思源黑体 CN Normal" panose="020B0400000000000000" pitchFamily="34" charset="-122"/>
              <a:ea typeface="思源黑体 CN Normal" panose="020B0400000000000000" pitchFamily="34" charset="-122"/>
            </a:rPr>
            <a:t>API</a:t>
          </a:r>
          <a:r>
            <a:rPr lang="zh-CN" altLang="en-US" sz="3100" b="0" i="0" kern="1200" dirty="0">
              <a:effectLst/>
              <a:latin typeface="思源黑体 CN Normal" panose="020B0400000000000000" pitchFamily="34" charset="-122"/>
              <a:ea typeface="思源黑体 CN Normal" panose="020B0400000000000000" pitchFamily="34" charset="-122"/>
            </a:rPr>
            <a:t>调试</a:t>
          </a:r>
          <a:endParaRPr lang="en-US" altLang="zh-CN" sz="3100" b="0" i="0" kern="1200" dirty="0">
            <a:effectLst/>
            <a:latin typeface="思源黑体 CN Normal" panose="020B0400000000000000" pitchFamily="34" charset="-122"/>
            <a:ea typeface="思源黑体 CN Normal" panose="020B0400000000000000" pitchFamily="34" charset="-122"/>
          </a:endParaRPr>
        </a:p>
      </dsp:txBody>
      <dsp:txXfrm>
        <a:off x="552617" y="2856029"/>
        <a:ext cx="2714541" cy="751822"/>
      </dsp:txXfrm>
    </dsp:sp>
    <dsp:sp modelId="{02FF9B9F-FEE0-4A64-ABE3-5C53CCC9651B}">
      <dsp:nvSpPr>
        <dsp:cNvPr id="0" name=""/>
        <dsp:cNvSpPr/>
      </dsp:nvSpPr>
      <dsp:spPr>
        <a:xfrm rot="5400000">
          <a:off x="6351427" y="728728"/>
          <a:ext cx="629646" cy="6790713"/>
        </a:xfrm>
        <a:prstGeom prst="round2SameRect">
          <a:avLst/>
        </a:prstGeom>
        <a:noFill/>
        <a:ln w="12700" cap="flat" cmpd="sng" algn="ctr">
          <a:solidFill>
            <a:schemeClr val="bg1"/>
          </a:solidFill>
          <a:prstDash val="solid"/>
          <a:miter lim="800000"/>
        </a:ln>
        <a:effectLst/>
      </dsp:spPr>
      <dsp:style>
        <a:lnRef idx="2">
          <a:schemeClr val="accent3"/>
        </a:lnRef>
        <a:fillRef idx="1">
          <a:schemeClr val="lt1"/>
        </a:fillRef>
        <a:effectRef idx="0">
          <a:schemeClr val="accent3"/>
        </a:effectRef>
        <a:fontRef idx="minor">
          <a:schemeClr val="dk1"/>
        </a:fontRef>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altLang="zh-CN" sz="1500" b="0" i="0" kern="1200" dirty="0" err="1">
              <a:effectLst/>
              <a:latin typeface="思源黑体 CN Normal" panose="020B0400000000000000" pitchFamily="34" charset="-122"/>
              <a:ea typeface="思源黑体 CN Normal" panose="020B0400000000000000" pitchFamily="34" charset="-122"/>
            </a:rPr>
            <a:t>OpenAPI</a:t>
          </a:r>
          <a:r>
            <a:rPr lang="zh-CN" altLang="en-US" sz="1500" kern="1200" dirty="0">
              <a:latin typeface="思源黑体 CN Normal" panose="020B0400000000000000" pitchFamily="34" charset="-122"/>
              <a:ea typeface="思源黑体 CN Normal" panose="020B0400000000000000" pitchFamily="34" charset="-122"/>
            </a:rPr>
            <a:t>文件能够被一些开源工具识别，用于生成各平台和语言对应的</a:t>
          </a:r>
          <a:r>
            <a:rPr lang="en-US" altLang="zh-CN" sz="1500" kern="1200" dirty="0">
              <a:latin typeface="思源黑体 CN Normal" panose="020B0400000000000000" pitchFamily="34" charset="-122"/>
              <a:ea typeface="思源黑体 CN Normal" panose="020B0400000000000000" pitchFamily="34" charset="-122"/>
            </a:rPr>
            <a:t>SDK</a:t>
          </a:r>
          <a:endParaRPr lang="en-US" altLang="zh-CN" sz="1500" b="0" i="0" kern="1200" dirty="0">
            <a:effectLst/>
            <a:latin typeface="思源黑体 CN Normal" panose="020B0400000000000000" pitchFamily="34" charset="-122"/>
            <a:ea typeface="思源黑体 CN Normal" panose="020B0400000000000000" pitchFamily="34" charset="-122"/>
          </a:endParaRPr>
        </a:p>
      </dsp:txBody>
      <dsp:txXfrm rot="-5400000">
        <a:off x="3270894" y="3839999"/>
        <a:ext cx="6759976" cy="568172"/>
      </dsp:txXfrm>
    </dsp:sp>
    <dsp:sp modelId="{DFA88FD9-9437-4A80-B8A8-220D6BA5F694}">
      <dsp:nvSpPr>
        <dsp:cNvPr id="0" name=""/>
        <dsp:cNvSpPr/>
      </dsp:nvSpPr>
      <dsp:spPr>
        <a:xfrm>
          <a:off x="511945" y="3702076"/>
          <a:ext cx="2758948" cy="844016"/>
        </a:xfrm>
        <a:prstGeom prst="roundRect">
          <a:avLst/>
        </a:prstGeom>
        <a:solidFill>
          <a:srgbClr val="C4435B"/>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lvl="0" algn="ctr" defTabSz="1377950">
            <a:lnSpc>
              <a:spcPct val="90000"/>
            </a:lnSpc>
            <a:spcBef>
              <a:spcPct val="0"/>
            </a:spcBef>
            <a:spcAft>
              <a:spcPct val="35000"/>
            </a:spcAft>
          </a:pPr>
          <a:r>
            <a:rPr lang="en-US" altLang="zh-CN" sz="3100" b="0" i="0" kern="1200" dirty="0">
              <a:effectLst/>
              <a:latin typeface="思源黑体 CN Normal" panose="020B0400000000000000" pitchFamily="34" charset="-122"/>
              <a:ea typeface="思源黑体 CN Normal" panose="020B0400000000000000" pitchFamily="34" charset="-122"/>
            </a:rPr>
            <a:t>API SDK</a:t>
          </a:r>
        </a:p>
      </dsp:txBody>
      <dsp:txXfrm>
        <a:off x="553146" y="3743277"/>
        <a:ext cx="2676546" cy="7616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6EC7E1-F36A-4C9A-A7B1-AE61149EC6C9}">
      <dsp:nvSpPr>
        <dsp:cNvPr id="0" name=""/>
        <dsp:cNvSpPr/>
      </dsp:nvSpPr>
      <dsp:spPr>
        <a:xfrm>
          <a:off x="0" y="49952"/>
          <a:ext cx="7703127" cy="711433"/>
        </a:xfrm>
        <a:prstGeom prst="roundRect">
          <a:avLst/>
        </a:prstGeom>
        <a:solidFill>
          <a:srgbClr val="C4435B"/>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altLang="zh-CN" sz="2300" kern="1200" dirty="0">
              <a:latin typeface="思源黑体 CN Normal" panose="020B0400000000000000" pitchFamily="34" charset="-122"/>
              <a:ea typeface="思源黑体 CN Normal" panose="020B0400000000000000" pitchFamily="34" charset="-122"/>
            </a:rPr>
            <a:t>POSTMAN</a:t>
          </a:r>
          <a:endParaRPr lang="zh-CN" altLang="en-US" sz="2300" kern="1200" dirty="0">
            <a:latin typeface="思源黑体 CN Normal" panose="020B0400000000000000" pitchFamily="34" charset="-122"/>
            <a:ea typeface="思源黑体 CN Normal" panose="020B0400000000000000" pitchFamily="34" charset="-122"/>
          </a:endParaRPr>
        </a:p>
      </dsp:txBody>
      <dsp:txXfrm>
        <a:off x="34729" y="84681"/>
        <a:ext cx="7633669" cy="641975"/>
      </dsp:txXfrm>
    </dsp:sp>
    <dsp:sp modelId="{12831970-45D6-4328-9FB3-0715CAB9F805}">
      <dsp:nvSpPr>
        <dsp:cNvPr id="0" name=""/>
        <dsp:cNvSpPr/>
      </dsp:nvSpPr>
      <dsp:spPr>
        <a:xfrm>
          <a:off x="0" y="761385"/>
          <a:ext cx="7703127" cy="2570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4574"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altLang="zh-CN" sz="1800" b="0" i="0" kern="1200" dirty="0">
              <a:solidFill>
                <a:schemeClr val="tx1"/>
              </a:solidFill>
              <a:latin typeface="思源黑体 CN Normal" panose="020B0400000000000000" pitchFamily="34" charset="-122"/>
              <a:ea typeface="思源黑体 CN Normal" panose="020B0400000000000000" pitchFamily="34" charset="-122"/>
            </a:rPr>
            <a:t>API</a:t>
          </a:r>
          <a:r>
            <a:rPr lang="zh-CN" altLang="en-US" sz="1800" b="0" i="0" kern="1200" dirty="0">
              <a:solidFill>
                <a:schemeClr val="tx1"/>
              </a:solidFill>
              <a:latin typeface="思源黑体 CN Normal" panose="020B0400000000000000" pitchFamily="34" charset="-122"/>
              <a:ea typeface="思源黑体 CN Normal" panose="020B0400000000000000" pitchFamily="34" charset="-122"/>
            </a:rPr>
            <a:t>调试之利器</a:t>
          </a:r>
          <a:endParaRPr lang="zh-CN" altLang="en-US" sz="1800" kern="1200" dirty="0">
            <a:solidFill>
              <a:schemeClr val="tx1"/>
            </a:solidFill>
            <a:latin typeface="思源黑体 CN Normal" panose="020B0400000000000000" pitchFamily="34" charset="-122"/>
            <a:ea typeface="思源黑体 CN Normal" panose="020B0400000000000000" pitchFamily="34" charset="-122"/>
          </a:endParaRPr>
        </a:p>
        <a:p>
          <a:pPr marL="171450" lvl="1" indent="-171450" algn="l" defTabSz="800100">
            <a:lnSpc>
              <a:spcPct val="90000"/>
            </a:lnSpc>
            <a:spcBef>
              <a:spcPct val="0"/>
            </a:spcBef>
            <a:spcAft>
              <a:spcPct val="20000"/>
            </a:spcAft>
            <a:buChar char="••"/>
          </a:pPr>
          <a:r>
            <a:rPr lang="zh-CN" altLang="en-US" sz="1800" b="0" i="0" kern="1200" dirty="0">
              <a:solidFill>
                <a:schemeClr val="tx1"/>
              </a:solidFill>
              <a:latin typeface="思源黑体 CN Normal" panose="020B0400000000000000" pitchFamily="34" charset="-122"/>
              <a:ea typeface="思源黑体 CN Normal" panose="020B0400000000000000" pitchFamily="34" charset="-122"/>
            </a:rPr>
            <a:t>同时支持</a:t>
          </a:r>
          <a:r>
            <a:rPr lang="en-US" altLang="zh-CN" sz="1800" b="0" i="0" kern="1200" dirty="0">
              <a:solidFill>
                <a:schemeClr val="tx1"/>
              </a:solidFill>
              <a:latin typeface="思源黑体 CN Normal" panose="020B0400000000000000" pitchFamily="34" charset="-122"/>
              <a:ea typeface="思源黑体 CN Normal" panose="020B0400000000000000" pitchFamily="34" charset="-122"/>
            </a:rPr>
            <a:t>MAC</a:t>
          </a:r>
          <a:r>
            <a:rPr lang="zh-CN" altLang="en-US" sz="1800" b="0" i="0" kern="1200" dirty="0">
              <a:solidFill>
                <a:schemeClr val="tx1"/>
              </a:solidFill>
              <a:latin typeface="思源黑体 CN Normal" panose="020B0400000000000000" pitchFamily="34" charset="-122"/>
              <a:ea typeface="思源黑体 CN Normal" panose="020B0400000000000000" pitchFamily="34" charset="-122"/>
            </a:rPr>
            <a:t>、</a:t>
          </a:r>
          <a:r>
            <a:rPr lang="en-US" altLang="zh-CN" sz="1800" b="0" i="0" kern="1200" dirty="0">
              <a:solidFill>
                <a:schemeClr val="tx1"/>
              </a:solidFill>
              <a:latin typeface="思源黑体 CN Normal" panose="020B0400000000000000" pitchFamily="34" charset="-122"/>
              <a:ea typeface="思源黑体 CN Normal" panose="020B0400000000000000" pitchFamily="34" charset="-122"/>
            </a:rPr>
            <a:t>Windows</a:t>
          </a:r>
          <a:r>
            <a:rPr lang="zh-CN" altLang="en-US" sz="1800" b="0" i="0" kern="1200" dirty="0">
              <a:solidFill>
                <a:schemeClr val="tx1"/>
              </a:solidFill>
              <a:latin typeface="思源黑体 CN Normal" panose="020B0400000000000000" pitchFamily="34" charset="-122"/>
              <a:ea typeface="思源黑体 CN Normal" panose="020B0400000000000000" pitchFamily="34" charset="-122"/>
            </a:rPr>
            <a:t>和</a:t>
          </a:r>
          <a:r>
            <a:rPr lang="en-US" altLang="zh-CN" sz="1800" b="0" i="0" kern="1200" dirty="0">
              <a:solidFill>
                <a:schemeClr val="tx1"/>
              </a:solidFill>
              <a:latin typeface="思源黑体 CN Normal" panose="020B0400000000000000" pitchFamily="34" charset="-122"/>
              <a:ea typeface="思源黑体 CN Normal" panose="020B0400000000000000" pitchFamily="34" charset="-122"/>
            </a:rPr>
            <a:t>Linux</a:t>
          </a:r>
          <a:endParaRPr lang="zh-CN" altLang="en-US" sz="1800" kern="1200" dirty="0">
            <a:solidFill>
              <a:schemeClr val="tx1"/>
            </a:solidFill>
            <a:latin typeface="思源黑体 CN Normal" panose="020B0400000000000000" pitchFamily="34" charset="-122"/>
            <a:ea typeface="思源黑体 CN Normal" panose="020B0400000000000000" pitchFamily="34" charset="-122"/>
          </a:endParaRPr>
        </a:p>
        <a:p>
          <a:pPr marL="171450" lvl="1" indent="-171450" algn="l" defTabSz="800100">
            <a:lnSpc>
              <a:spcPct val="90000"/>
            </a:lnSpc>
            <a:spcBef>
              <a:spcPct val="0"/>
            </a:spcBef>
            <a:spcAft>
              <a:spcPct val="20000"/>
            </a:spcAft>
            <a:buChar char="••"/>
          </a:pPr>
          <a:r>
            <a:rPr lang="zh-CN" altLang="en-US" sz="1800" b="0" i="0" kern="1200" dirty="0">
              <a:solidFill>
                <a:schemeClr val="tx1"/>
              </a:solidFill>
              <a:latin typeface="思源黑体 CN Normal" panose="020B0400000000000000" pitchFamily="34" charset="-122"/>
              <a:ea typeface="思源黑体 CN Normal" panose="020B0400000000000000" pitchFamily="34" charset="-122"/>
            </a:rPr>
            <a:t>门槛低上手快，支持用例管理</a:t>
          </a:r>
        </a:p>
        <a:p>
          <a:pPr marL="171450" lvl="1" indent="-171450" algn="l" defTabSz="800100">
            <a:lnSpc>
              <a:spcPct val="90000"/>
            </a:lnSpc>
            <a:spcBef>
              <a:spcPct val="0"/>
            </a:spcBef>
            <a:spcAft>
              <a:spcPct val="20000"/>
            </a:spcAft>
            <a:buChar char="••"/>
          </a:pPr>
          <a:r>
            <a:rPr lang="zh-CN" altLang="en-US" sz="1800" b="0" i="0" kern="1200" dirty="0">
              <a:solidFill>
                <a:schemeClr val="tx1"/>
              </a:solidFill>
              <a:latin typeface="思源黑体 CN Normal" panose="020B0400000000000000" pitchFamily="34" charset="-122"/>
              <a:ea typeface="思源黑体 CN Normal" panose="020B0400000000000000" pitchFamily="34" charset="-122"/>
            </a:rPr>
            <a:t>支持抓包、保存历史记录、多终端同步用例</a:t>
          </a:r>
        </a:p>
        <a:p>
          <a:pPr marL="171450" lvl="1" indent="-171450" algn="l" defTabSz="800100">
            <a:lnSpc>
              <a:spcPct val="90000"/>
            </a:lnSpc>
            <a:spcBef>
              <a:spcPct val="0"/>
            </a:spcBef>
            <a:spcAft>
              <a:spcPct val="20000"/>
            </a:spcAft>
            <a:buChar char="••"/>
          </a:pPr>
          <a:r>
            <a:rPr lang="zh-CN" altLang="en-US" sz="1800" b="0" i="0" kern="1200" dirty="0">
              <a:solidFill>
                <a:schemeClr val="tx1"/>
              </a:solidFill>
              <a:latin typeface="思源黑体 CN Normal" panose="020B0400000000000000" pitchFamily="34" charset="-122"/>
              <a:ea typeface="思源黑体 CN Normal" panose="020B0400000000000000" pitchFamily="34" charset="-122"/>
            </a:rPr>
            <a:t>自带各种代码模块，支持用例的导出、导入</a:t>
          </a:r>
        </a:p>
        <a:p>
          <a:pPr marL="171450" lvl="1" indent="-171450" algn="l" defTabSz="800100">
            <a:lnSpc>
              <a:spcPct val="90000"/>
            </a:lnSpc>
            <a:spcBef>
              <a:spcPct val="0"/>
            </a:spcBef>
            <a:spcAft>
              <a:spcPct val="20000"/>
            </a:spcAft>
            <a:buChar char="••"/>
          </a:pPr>
          <a:r>
            <a:rPr lang="zh-CN" altLang="en-US" sz="1800" b="0" i="0" kern="1200" dirty="0">
              <a:solidFill>
                <a:schemeClr val="tx1"/>
              </a:solidFill>
              <a:latin typeface="思源黑体 CN Normal" panose="020B0400000000000000" pitchFamily="34" charset="-122"/>
              <a:ea typeface="思源黑体 CN Normal" panose="020B0400000000000000" pitchFamily="34" charset="-122"/>
            </a:rPr>
            <a:t>支持工具或脚本扩展</a:t>
          </a:r>
        </a:p>
      </dsp:txBody>
      <dsp:txXfrm>
        <a:off x="0" y="761385"/>
        <a:ext cx="7703127" cy="2570939"/>
      </dsp:txXfrm>
    </dsp:sp>
    <dsp:sp modelId="{BB9A4906-A0F9-4DD9-B465-22F442CE4E9D}">
      <dsp:nvSpPr>
        <dsp:cNvPr id="0" name=""/>
        <dsp:cNvSpPr/>
      </dsp:nvSpPr>
      <dsp:spPr>
        <a:xfrm>
          <a:off x="0" y="3332325"/>
          <a:ext cx="7703127" cy="711433"/>
        </a:xfrm>
        <a:prstGeom prst="roundRect">
          <a:avLst/>
        </a:prstGeom>
        <a:solidFill>
          <a:srgbClr val="C4435B"/>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altLang="zh-CN" sz="2300" b="0" i="0" kern="1200" dirty="0" err="1">
              <a:latin typeface="思源黑体 CN Normal" panose="020B0400000000000000" pitchFamily="34" charset="-122"/>
              <a:ea typeface="思源黑体 CN Normal" panose="020B0400000000000000" pitchFamily="34" charset="-122"/>
            </a:rPr>
            <a:t>OpenAPI</a:t>
          </a:r>
          <a:r>
            <a:rPr lang="zh-CN" altLang="en-US" sz="2300" b="0" i="0" kern="1200" dirty="0">
              <a:latin typeface="思源黑体 CN Normal" panose="020B0400000000000000" pitchFamily="34" charset="-122"/>
              <a:ea typeface="思源黑体 CN Normal" panose="020B0400000000000000" pitchFamily="34" charset="-122"/>
            </a:rPr>
            <a:t>文件</a:t>
          </a:r>
        </a:p>
      </dsp:txBody>
      <dsp:txXfrm>
        <a:off x="34729" y="3367054"/>
        <a:ext cx="7633669" cy="641975"/>
      </dsp:txXfrm>
    </dsp:sp>
    <dsp:sp modelId="{9F217D31-3CD9-405A-A0FA-AA7280DA6881}">
      <dsp:nvSpPr>
        <dsp:cNvPr id="0" name=""/>
        <dsp:cNvSpPr/>
      </dsp:nvSpPr>
      <dsp:spPr>
        <a:xfrm>
          <a:off x="0" y="4043759"/>
          <a:ext cx="7703127" cy="856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4574"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zh-CN" altLang="en-US" sz="1800" b="0" i="0" kern="1200" dirty="0">
              <a:solidFill>
                <a:schemeClr val="tx1"/>
              </a:solidFill>
              <a:latin typeface="思源黑体 CN Normal" panose="020B0400000000000000" pitchFamily="34" charset="-122"/>
              <a:ea typeface="思源黑体 CN Normal" panose="020B0400000000000000" pitchFamily="34" charset="-122"/>
            </a:rPr>
            <a:t>支持从</a:t>
          </a:r>
          <a:r>
            <a:rPr lang="en-US" altLang="zh-CN" sz="1800" b="0" i="0" kern="1200" dirty="0" err="1">
              <a:solidFill>
                <a:schemeClr val="tx1"/>
              </a:solidFill>
              <a:latin typeface="思源黑体 CN Normal" panose="020B0400000000000000" pitchFamily="34" charset="-122"/>
              <a:ea typeface="思源黑体 CN Normal" panose="020B0400000000000000" pitchFamily="34" charset="-122"/>
            </a:rPr>
            <a:t>OpenAPI</a:t>
          </a:r>
          <a:r>
            <a:rPr lang="zh-CN" altLang="en-US" sz="1800" b="0" i="0" kern="1200" dirty="0">
              <a:solidFill>
                <a:schemeClr val="tx1"/>
              </a:solidFill>
              <a:latin typeface="思源黑体 CN Normal" panose="020B0400000000000000" pitchFamily="34" charset="-122"/>
              <a:ea typeface="思源黑体 CN Normal" panose="020B0400000000000000" pitchFamily="34" charset="-122"/>
            </a:rPr>
            <a:t>文件导入</a:t>
          </a:r>
          <a:r>
            <a:rPr lang="en-US" altLang="zh-CN" sz="1800" b="0" i="0" kern="1200" dirty="0">
              <a:solidFill>
                <a:schemeClr val="tx1"/>
              </a:solidFill>
              <a:latin typeface="思源黑体 CN Normal" panose="020B0400000000000000" pitchFamily="34" charset="-122"/>
              <a:ea typeface="思源黑体 CN Normal" panose="020B0400000000000000" pitchFamily="34" charset="-122"/>
            </a:rPr>
            <a:t>API</a:t>
          </a:r>
          <a:endParaRPr lang="zh-CN" altLang="en-US" sz="1800" b="0" i="0" kern="1200" dirty="0">
            <a:solidFill>
              <a:schemeClr val="tx1"/>
            </a:solidFill>
            <a:latin typeface="思源黑体 CN Normal" panose="020B0400000000000000" pitchFamily="34" charset="-122"/>
            <a:ea typeface="思源黑体 CN Normal" panose="020B0400000000000000" pitchFamily="34" charset="-122"/>
          </a:endParaRPr>
        </a:p>
        <a:p>
          <a:pPr marL="171450" lvl="1" indent="-171450" algn="l" defTabSz="800100">
            <a:lnSpc>
              <a:spcPct val="90000"/>
            </a:lnSpc>
            <a:spcBef>
              <a:spcPct val="0"/>
            </a:spcBef>
            <a:spcAft>
              <a:spcPct val="20000"/>
            </a:spcAft>
            <a:buChar char="••"/>
          </a:pPr>
          <a:r>
            <a:rPr lang="zh-CN" altLang="en-US" sz="1800" b="0" i="0" kern="1200" dirty="0">
              <a:solidFill>
                <a:schemeClr val="tx1"/>
              </a:solidFill>
              <a:latin typeface="思源黑体 CN Normal" panose="020B0400000000000000" pitchFamily="34" charset="-122"/>
              <a:ea typeface="思源黑体 CN Normal" panose="020B0400000000000000" pitchFamily="34" charset="-122"/>
            </a:rPr>
            <a:t>导入后，设置服务端</a:t>
          </a:r>
          <a:r>
            <a:rPr lang="en-US" altLang="zh-CN" sz="1800" b="0" i="0" kern="1200" dirty="0">
              <a:solidFill>
                <a:schemeClr val="tx1"/>
              </a:solidFill>
              <a:latin typeface="思源黑体 CN Normal" panose="020B0400000000000000" pitchFamily="34" charset="-122"/>
              <a:ea typeface="思源黑体 CN Normal" panose="020B0400000000000000" pitchFamily="34" charset="-122"/>
            </a:rPr>
            <a:t>IP</a:t>
          </a:r>
          <a:r>
            <a:rPr lang="zh-CN" altLang="en-US" sz="1800" b="0" i="0" kern="1200" dirty="0">
              <a:solidFill>
                <a:schemeClr val="tx1"/>
              </a:solidFill>
              <a:latin typeface="思源黑体 CN Normal" panose="020B0400000000000000" pitchFamily="34" charset="-122"/>
              <a:ea typeface="思源黑体 CN Normal" panose="020B0400000000000000" pitchFamily="34" charset="-122"/>
            </a:rPr>
            <a:t>、端口、鉴权方式，即可调用</a:t>
          </a:r>
          <a:r>
            <a:rPr lang="en-US" altLang="zh-CN" sz="1800" b="0" i="0" kern="1200" dirty="0">
              <a:solidFill>
                <a:schemeClr val="tx1"/>
              </a:solidFill>
              <a:latin typeface="思源黑体 CN Normal" panose="020B0400000000000000" pitchFamily="34" charset="-122"/>
              <a:ea typeface="思源黑体 CN Normal" panose="020B0400000000000000" pitchFamily="34" charset="-122"/>
            </a:rPr>
            <a:t>API</a:t>
          </a:r>
          <a:endParaRPr lang="zh-CN" altLang="en-US" sz="1800" b="0" i="0" kern="1200" dirty="0">
            <a:solidFill>
              <a:schemeClr val="tx1"/>
            </a:solidFill>
            <a:latin typeface="思源黑体 CN Normal" panose="020B0400000000000000" pitchFamily="34" charset="-122"/>
            <a:ea typeface="思源黑体 CN Normal" panose="020B0400000000000000" pitchFamily="34" charset="-122"/>
          </a:endParaRPr>
        </a:p>
      </dsp:txBody>
      <dsp:txXfrm>
        <a:off x="0" y="4043759"/>
        <a:ext cx="7703127" cy="8569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2DA64C-968E-45EC-B089-C9D7869BCB35}" type="datetimeFigureOut">
              <a:rPr lang="en-US" smtClean="0"/>
              <a:t>2/11/2020</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107018-643D-43F2-825A-8B4FC9A18010}" type="slidenum">
              <a:rPr lang="en-US" smtClean="0"/>
              <a:t>‹#›</a:t>
            </a:fld>
            <a:endParaRPr lang="en-US"/>
          </a:p>
        </p:txBody>
      </p:sp>
    </p:spTree>
    <p:extLst>
      <p:ext uri="{BB962C8B-B14F-4D97-AF65-F5344CB8AC3E}">
        <p14:creationId xmlns:p14="http://schemas.microsoft.com/office/powerpoint/2010/main" val="9380687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9C2DF2-D2FD-4898-A78A-255207DE87DF}" type="datetimeFigureOut">
              <a:rPr lang="zh-CN" altLang="en-US" smtClean="0"/>
              <a:t>2020/2/11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E55017-E46D-4746-9790-B0985AA66EE5}" type="slidenum">
              <a:rPr lang="zh-CN" altLang="en-US" smtClean="0"/>
              <a:t>‹#›</a:t>
            </a:fld>
            <a:endParaRPr lang="zh-CN" altLang="en-US"/>
          </a:p>
        </p:txBody>
      </p:sp>
    </p:spTree>
    <p:extLst>
      <p:ext uri="{BB962C8B-B14F-4D97-AF65-F5344CB8AC3E}">
        <p14:creationId xmlns:p14="http://schemas.microsoft.com/office/powerpoint/2010/main" val="2572024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6E55017-E46D-4746-9790-B0985AA66EE5}" type="slidenum">
              <a:rPr lang="zh-CN" altLang="en-US" smtClean="0"/>
              <a:t>4</a:t>
            </a:fld>
            <a:endParaRPr lang="zh-CN" altLang="en-US"/>
          </a:p>
        </p:txBody>
      </p:sp>
    </p:spTree>
    <p:extLst>
      <p:ext uri="{BB962C8B-B14F-4D97-AF65-F5344CB8AC3E}">
        <p14:creationId xmlns:p14="http://schemas.microsoft.com/office/powerpoint/2010/main" val="1278394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6E55017-E46D-4746-9790-B0985AA66EE5}" type="slidenum">
              <a:rPr lang="zh-CN" altLang="en-US" smtClean="0"/>
              <a:t>22</a:t>
            </a:fld>
            <a:endParaRPr lang="zh-CN" altLang="en-US"/>
          </a:p>
        </p:txBody>
      </p:sp>
    </p:spTree>
    <p:extLst>
      <p:ext uri="{BB962C8B-B14F-4D97-AF65-F5344CB8AC3E}">
        <p14:creationId xmlns:p14="http://schemas.microsoft.com/office/powerpoint/2010/main" val="1087619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6E55017-E46D-4746-9790-B0985AA66EE5}" type="slidenum">
              <a:rPr lang="zh-CN" altLang="en-US" smtClean="0"/>
              <a:t>23</a:t>
            </a:fld>
            <a:endParaRPr lang="zh-CN" altLang="en-US"/>
          </a:p>
        </p:txBody>
      </p:sp>
    </p:spTree>
    <p:extLst>
      <p:ext uri="{BB962C8B-B14F-4D97-AF65-F5344CB8AC3E}">
        <p14:creationId xmlns:p14="http://schemas.microsoft.com/office/powerpoint/2010/main" val="46822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6E55017-E46D-4746-9790-B0985AA66EE5}" type="slidenum">
              <a:rPr lang="zh-CN" altLang="en-US" smtClean="0"/>
              <a:t>24</a:t>
            </a:fld>
            <a:endParaRPr lang="zh-CN" altLang="en-US"/>
          </a:p>
        </p:txBody>
      </p:sp>
    </p:spTree>
    <p:extLst>
      <p:ext uri="{BB962C8B-B14F-4D97-AF65-F5344CB8AC3E}">
        <p14:creationId xmlns:p14="http://schemas.microsoft.com/office/powerpoint/2010/main" val="35009607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6E55017-E46D-4746-9790-B0985AA66EE5}" type="slidenum">
              <a:rPr lang="zh-CN" altLang="en-US" smtClean="0"/>
              <a:t>25</a:t>
            </a:fld>
            <a:endParaRPr lang="zh-CN" altLang="en-US"/>
          </a:p>
        </p:txBody>
      </p:sp>
    </p:spTree>
    <p:extLst>
      <p:ext uri="{BB962C8B-B14F-4D97-AF65-F5344CB8AC3E}">
        <p14:creationId xmlns:p14="http://schemas.microsoft.com/office/powerpoint/2010/main" val="31082246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6E55017-E46D-4746-9790-B0985AA66EE5}" type="slidenum">
              <a:rPr lang="zh-CN" altLang="en-US" smtClean="0"/>
              <a:t>27</a:t>
            </a:fld>
            <a:endParaRPr lang="zh-CN" altLang="en-US"/>
          </a:p>
        </p:txBody>
      </p:sp>
    </p:spTree>
    <p:extLst>
      <p:ext uri="{BB962C8B-B14F-4D97-AF65-F5344CB8AC3E}">
        <p14:creationId xmlns:p14="http://schemas.microsoft.com/office/powerpoint/2010/main" val="28749529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6E55017-E46D-4746-9790-B0985AA66EE5}" type="slidenum">
              <a:rPr lang="zh-CN" altLang="en-US" smtClean="0"/>
              <a:t>28</a:t>
            </a:fld>
            <a:endParaRPr lang="zh-CN" altLang="en-US"/>
          </a:p>
        </p:txBody>
      </p:sp>
    </p:spTree>
    <p:extLst>
      <p:ext uri="{BB962C8B-B14F-4D97-AF65-F5344CB8AC3E}">
        <p14:creationId xmlns:p14="http://schemas.microsoft.com/office/powerpoint/2010/main" val="34834069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6E55017-E46D-4746-9790-B0985AA66EE5}" type="slidenum">
              <a:rPr lang="zh-CN" altLang="en-US" smtClean="0"/>
              <a:t>29</a:t>
            </a:fld>
            <a:endParaRPr lang="zh-CN" altLang="en-US"/>
          </a:p>
        </p:txBody>
      </p:sp>
    </p:spTree>
    <p:extLst>
      <p:ext uri="{BB962C8B-B14F-4D97-AF65-F5344CB8AC3E}">
        <p14:creationId xmlns:p14="http://schemas.microsoft.com/office/powerpoint/2010/main" val="4699510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6E55017-E46D-4746-9790-B0985AA66EE5}" type="slidenum">
              <a:rPr lang="zh-CN" altLang="en-US" smtClean="0"/>
              <a:t>30</a:t>
            </a:fld>
            <a:endParaRPr lang="zh-CN" altLang="en-US"/>
          </a:p>
        </p:txBody>
      </p:sp>
    </p:spTree>
    <p:extLst>
      <p:ext uri="{BB962C8B-B14F-4D97-AF65-F5344CB8AC3E}">
        <p14:creationId xmlns:p14="http://schemas.microsoft.com/office/powerpoint/2010/main" val="11257402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6E55017-E46D-4746-9790-B0985AA66EE5}" type="slidenum">
              <a:rPr lang="zh-CN" altLang="en-US" smtClean="0"/>
              <a:t>31</a:t>
            </a:fld>
            <a:endParaRPr lang="zh-CN" altLang="en-US"/>
          </a:p>
        </p:txBody>
      </p:sp>
    </p:spTree>
    <p:extLst>
      <p:ext uri="{BB962C8B-B14F-4D97-AF65-F5344CB8AC3E}">
        <p14:creationId xmlns:p14="http://schemas.microsoft.com/office/powerpoint/2010/main" val="23283590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6E55017-E46D-4746-9790-B0985AA66EE5}" type="slidenum">
              <a:rPr lang="zh-CN" altLang="en-US" smtClean="0"/>
              <a:t>32</a:t>
            </a:fld>
            <a:endParaRPr lang="zh-CN" altLang="en-US"/>
          </a:p>
        </p:txBody>
      </p:sp>
    </p:spTree>
    <p:extLst>
      <p:ext uri="{BB962C8B-B14F-4D97-AF65-F5344CB8AC3E}">
        <p14:creationId xmlns:p14="http://schemas.microsoft.com/office/powerpoint/2010/main" val="2174531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6E55017-E46D-4746-9790-B0985AA66EE5}" type="slidenum">
              <a:rPr lang="zh-CN" altLang="en-US" smtClean="0"/>
              <a:t>5</a:t>
            </a:fld>
            <a:endParaRPr lang="zh-CN" altLang="en-US"/>
          </a:p>
        </p:txBody>
      </p:sp>
    </p:spTree>
    <p:extLst>
      <p:ext uri="{BB962C8B-B14F-4D97-AF65-F5344CB8AC3E}">
        <p14:creationId xmlns:p14="http://schemas.microsoft.com/office/powerpoint/2010/main" val="25531174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6E55017-E46D-4746-9790-B0985AA66EE5}" type="slidenum">
              <a:rPr lang="zh-CN" altLang="en-US" smtClean="0"/>
              <a:t>33</a:t>
            </a:fld>
            <a:endParaRPr lang="zh-CN" altLang="en-US"/>
          </a:p>
        </p:txBody>
      </p:sp>
    </p:spTree>
    <p:extLst>
      <p:ext uri="{BB962C8B-B14F-4D97-AF65-F5344CB8AC3E}">
        <p14:creationId xmlns:p14="http://schemas.microsoft.com/office/powerpoint/2010/main" val="36285023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6E55017-E46D-4746-9790-B0985AA66EE5}" type="slidenum">
              <a:rPr lang="zh-CN" altLang="en-US" smtClean="0"/>
              <a:t>34</a:t>
            </a:fld>
            <a:endParaRPr lang="zh-CN" altLang="en-US"/>
          </a:p>
        </p:txBody>
      </p:sp>
    </p:spTree>
    <p:extLst>
      <p:ext uri="{BB962C8B-B14F-4D97-AF65-F5344CB8AC3E}">
        <p14:creationId xmlns:p14="http://schemas.microsoft.com/office/powerpoint/2010/main" val="10167521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6E55017-E46D-4746-9790-B0985AA66EE5}" type="slidenum">
              <a:rPr lang="zh-CN" altLang="en-US" smtClean="0"/>
              <a:t>35</a:t>
            </a:fld>
            <a:endParaRPr lang="zh-CN" altLang="en-US"/>
          </a:p>
        </p:txBody>
      </p:sp>
    </p:spTree>
    <p:extLst>
      <p:ext uri="{BB962C8B-B14F-4D97-AF65-F5344CB8AC3E}">
        <p14:creationId xmlns:p14="http://schemas.microsoft.com/office/powerpoint/2010/main" val="23855798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6E55017-E46D-4746-9790-B0985AA66EE5}" type="slidenum">
              <a:rPr lang="zh-CN" altLang="en-US" smtClean="0"/>
              <a:t>36</a:t>
            </a:fld>
            <a:endParaRPr lang="zh-CN" altLang="en-US"/>
          </a:p>
        </p:txBody>
      </p:sp>
    </p:spTree>
    <p:extLst>
      <p:ext uri="{BB962C8B-B14F-4D97-AF65-F5344CB8AC3E}">
        <p14:creationId xmlns:p14="http://schemas.microsoft.com/office/powerpoint/2010/main" val="5884305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6E55017-E46D-4746-9790-B0985AA66EE5}" type="slidenum">
              <a:rPr lang="zh-CN" altLang="en-US" smtClean="0"/>
              <a:t>37</a:t>
            </a:fld>
            <a:endParaRPr lang="zh-CN" altLang="en-US"/>
          </a:p>
        </p:txBody>
      </p:sp>
    </p:spTree>
    <p:extLst>
      <p:ext uri="{BB962C8B-B14F-4D97-AF65-F5344CB8AC3E}">
        <p14:creationId xmlns:p14="http://schemas.microsoft.com/office/powerpoint/2010/main" val="17924753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6E55017-E46D-4746-9790-B0985AA66EE5}" type="slidenum">
              <a:rPr lang="zh-CN" altLang="en-US" smtClean="0"/>
              <a:t>39</a:t>
            </a:fld>
            <a:endParaRPr lang="zh-CN" altLang="en-US"/>
          </a:p>
        </p:txBody>
      </p:sp>
    </p:spTree>
    <p:extLst>
      <p:ext uri="{BB962C8B-B14F-4D97-AF65-F5344CB8AC3E}">
        <p14:creationId xmlns:p14="http://schemas.microsoft.com/office/powerpoint/2010/main" val="34574089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6E55017-E46D-4746-9790-B0985AA66EE5}" type="slidenum">
              <a:rPr lang="zh-CN" altLang="en-US" smtClean="0"/>
              <a:t>40</a:t>
            </a:fld>
            <a:endParaRPr lang="zh-CN" altLang="en-US"/>
          </a:p>
        </p:txBody>
      </p:sp>
    </p:spTree>
    <p:extLst>
      <p:ext uri="{BB962C8B-B14F-4D97-AF65-F5344CB8AC3E}">
        <p14:creationId xmlns:p14="http://schemas.microsoft.com/office/powerpoint/2010/main" val="6643258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6E55017-E46D-4746-9790-B0985AA66EE5}" type="slidenum">
              <a:rPr lang="zh-CN" altLang="en-US" smtClean="0"/>
              <a:t>41</a:t>
            </a:fld>
            <a:endParaRPr lang="zh-CN" altLang="en-US"/>
          </a:p>
        </p:txBody>
      </p:sp>
    </p:spTree>
    <p:extLst>
      <p:ext uri="{BB962C8B-B14F-4D97-AF65-F5344CB8AC3E}">
        <p14:creationId xmlns:p14="http://schemas.microsoft.com/office/powerpoint/2010/main" val="27086625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6E55017-E46D-4746-9790-B0985AA66EE5}" type="slidenum">
              <a:rPr lang="zh-CN" altLang="en-US" smtClean="0"/>
              <a:t>42</a:t>
            </a:fld>
            <a:endParaRPr lang="zh-CN" altLang="en-US"/>
          </a:p>
        </p:txBody>
      </p:sp>
    </p:spTree>
    <p:extLst>
      <p:ext uri="{BB962C8B-B14F-4D97-AF65-F5344CB8AC3E}">
        <p14:creationId xmlns:p14="http://schemas.microsoft.com/office/powerpoint/2010/main" val="16782134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6E55017-E46D-4746-9790-B0985AA66EE5}" type="slidenum">
              <a:rPr lang="zh-CN" altLang="en-US" smtClean="0"/>
              <a:t>46</a:t>
            </a:fld>
            <a:endParaRPr lang="zh-CN" altLang="en-US"/>
          </a:p>
        </p:txBody>
      </p:sp>
    </p:spTree>
    <p:extLst>
      <p:ext uri="{BB962C8B-B14F-4D97-AF65-F5344CB8AC3E}">
        <p14:creationId xmlns:p14="http://schemas.microsoft.com/office/powerpoint/2010/main" val="2472718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6E55017-E46D-4746-9790-B0985AA66EE5}" type="slidenum">
              <a:rPr lang="zh-CN" altLang="en-US" smtClean="0"/>
              <a:t>6</a:t>
            </a:fld>
            <a:endParaRPr lang="zh-CN" altLang="en-US"/>
          </a:p>
        </p:txBody>
      </p:sp>
    </p:spTree>
    <p:extLst>
      <p:ext uri="{BB962C8B-B14F-4D97-AF65-F5344CB8AC3E}">
        <p14:creationId xmlns:p14="http://schemas.microsoft.com/office/powerpoint/2010/main" val="7892759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D6E55017-E46D-4746-9790-B0985AA66EE5}" type="slidenum">
              <a:rPr lang="zh-CN" altLang="en-US" smtClean="0"/>
              <a:t>47</a:t>
            </a:fld>
            <a:endParaRPr lang="zh-CN" altLang="en-US"/>
          </a:p>
        </p:txBody>
      </p:sp>
    </p:spTree>
    <p:extLst>
      <p:ext uri="{BB962C8B-B14F-4D97-AF65-F5344CB8AC3E}">
        <p14:creationId xmlns:p14="http://schemas.microsoft.com/office/powerpoint/2010/main" val="8793794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E55017-E46D-4746-9790-B0985AA66EE5}" type="slidenum">
              <a:rPr lang="zh-CN" altLang="en-US" smtClean="0"/>
              <a:t>48</a:t>
            </a:fld>
            <a:endParaRPr lang="zh-CN" altLang="en-US"/>
          </a:p>
        </p:txBody>
      </p:sp>
    </p:spTree>
    <p:extLst>
      <p:ext uri="{BB962C8B-B14F-4D97-AF65-F5344CB8AC3E}">
        <p14:creationId xmlns:p14="http://schemas.microsoft.com/office/powerpoint/2010/main" val="35515824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smtClean="0"/>
              <a:t>vscode</a:t>
            </a:r>
            <a:r>
              <a:rPr kumimoji="1" lang="zh-CN" altLang="en-US" dirty="0" smtClean="0"/>
              <a:t>插件也有类似文本编辑器</a:t>
            </a:r>
            <a:endParaRPr kumimoji="1" lang="zh-CN" altLang="en-US" dirty="0"/>
          </a:p>
        </p:txBody>
      </p:sp>
      <p:sp>
        <p:nvSpPr>
          <p:cNvPr id="4" name="灯片编号占位符 3"/>
          <p:cNvSpPr>
            <a:spLocks noGrp="1"/>
          </p:cNvSpPr>
          <p:nvPr>
            <p:ph type="sldNum" sz="quarter" idx="5"/>
          </p:nvPr>
        </p:nvSpPr>
        <p:spPr/>
        <p:txBody>
          <a:bodyPr/>
          <a:lstStyle/>
          <a:p>
            <a:fld id="{D6E55017-E46D-4746-9790-B0985AA66EE5}" type="slidenum">
              <a:rPr lang="zh-CN" altLang="en-US" smtClean="0"/>
              <a:t>50</a:t>
            </a:fld>
            <a:endParaRPr lang="zh-CN" altLang="en-US"/>
          </a:p>
        </p:txBody>
      </p:sp>
    </p:spTree>
    <p:extLst>
      <p:ext uri="{BB962C8B-B14F-4D97-AF65-F5344CB8AC3E}">
        <p14:creationId xmlns:p14="http://schemas.microsoft.com/office/powerpoint/2010/main" val="38691192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6E55017-E46D-4746-9790-B0985AA66EE5}" type="slidenum">
              <a:rPr lang="zh-CN" altLang="en-US" smtClean="0"/>
              <a:t>51</a:t>
            </a:fld>
            <a:endParaRPr lang="zh-CN" altLang="en-US"/>
          </a:p>
        </p:txBody>
      </p:sp>
    </p:spTree>
    <p:extLst>
      <p:ext uri="{BB962C8B-B14F-4D97-AF65-F5344CB8AC3E}">
        <p14:creationId xmlns:p14="http://schemas.microsoft.com/office/powerpoint/2010/main" val="22916343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D6E55017-E46D-4746-9790-B0985AA66EE5}" type="slidenum">
              <a:rPr lang="zh-CN" altLang="en-US" smtClean="0"/>
              <a:t>53</a:t>
            </a:fld>
            <a:endParaRPr lang="zh-CN" altLang="en-US"/>
          </a:p>
        </p:txBody>
      </p:sp>
    </p:spTree>
    <p:extLst>
      <p:ext uri="{BB962C8B-B14F-4D97-AF65-F5344CB8AC3E}">
        <p14:creationId xmlns:p14="http://schemas.microsoft.com/office/powerpoint/2010/main" val="33463589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0F6DB55-0001-9D4B-99BF-BB3CAC2E27C2}" type="slidenum">
              <a:rPr lang="en-US" smtClean="0"/>
              <a:t>55</a:t>
            </a:fld>
            <a:endParaRPr lang="en-US"/>
          </a:p>
        </p:txBody>
      </p:sp>
    </p:spTree>
    <p:extLst>
      <p:ext uri="{BB962C8B-B14F-4D97-AF65-F5344CB8AC3E}">
        <p14:creationId xmlns:p14="http://schemas.microsoft.com/office/powerpoint/2010/main" val="10678602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F6DB55-0001-9D4B-99BF-BB3CAC2E27C2}" type="slidenum">
              <a:rPr lang="en-US" smtClean="0"/>
              <a:t>57</a:t>
            </a:fld>
            <a:endParaRPr lang="en-US"/>
          </a:p>
        </p:txBody>
      </p:sp>
    </p:spTree>
    <p:extLst>
      <p:ext uri="{BB962C8B-B14F-4D97-AF65-F5344CB8AC3E}">
        <p14:creationId xmlns:p14="http://schemas.microsoft.com/office/powerpoint/2010/main" val="17245678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F6DB55-0001-9D4B-99BF-BB3CAC2E27C2}" type="slidenum">
              <a:rPr lang="en-US" smtClean="0"/>
              <a:t>58</a:t>
            </a:fld>
            <a:endParaRPr lang="en-US"/>
          </a:p>
        </p:txBody>
      </p:sp>
    </p:spTree>
    <p:extLst>
      <p:ext uri="{BB962C8B-B14F-4D97-AF65-F5344CB8AC3E}">
        <p14:creationId xmlns:p14="http://schemas.microsoft.com/office/powerpoint/2010/main" val="18438775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0F6DB55-0001-9D4B-99BF-BB3CAC2E27C2}" type="slidenum">
              <a:rPr lang="en-US" smtClean="0"/>
              <a:t>59</a:t>
            </a:fld>
            <a:endParaRPr lang="en-US"/>
          </a:p>
        </p:txBody>
      </p:sp>
    </p:spTree>
    <p:extLst>
      <p:ext uri="{BB962C8B-B14F-4D97-AF65-F5344CB8AC3E}">
        <p14:creationId xmlns:p14="http://schemas.microsoft.com/office/powerpoint/2010/main" val="12379114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0F6DB55-0001-9D4B-99BF-BB3CAC2E27C2}" type="slidenum">
              <a:rPr lang="en-US" smtClean="0"/>
              <a:t>60</a:t>
            </a:fld>
            <a:endParaRPr lang="en-US"/>
          </a:p>
        </p:txBody>
      </p:sp>
    </p:spTree>
    <p:extLst>
      <p:ext uri="{BB962C8B-B14F-4D97-AF65-F5344CB8AC3E}">
        <p14:creationId xmlns:p14="http://schemas.microsoft.com/office/powerpoint/2010/main" val="2445358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6E55017-E46D-4746-9790-B0985AA66EE5}" type="slidenum">
              <a:rPr lang="zh-CN" altLang="en-US" smtClean="0"/>
              <a:t>9</a:t>
            </a:fld>
            <a:endParaRPr lang="zh-CN" altLang="en-US"/>
          </a:p>
        </p:txBody>
      </p:sp>
    </p:spTree>
    <p:extLst>
      <p:ext uri="{BB962C8B-B14F-4D97-AF65-F5344CB8AC3E}">
        <p14:creationId xmlns:p14="http://schemas.microsoft.com/office/powerpoint/2010/main" val="33251500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0F6DB55-0001-9D4B-99BF-BB3CAC2E27C2}" type="slidenum">
              <a:rPr lang="en-US" smtClean="0"/>
              <a:t>61</a:t>
            </a:fld>
            <a:endParaRPr lang="en-US"/>
          </a:p>
        </p:txBody>
      </p:sp>
    </p:spTree>
    <p:extLst>
      <p:ext uri="{BB962C8B-B14F-4D97-AF65-F5344CB8AC3E}">
        <p14:creationId xmlns:p14="http://schemas.microsoft.com/office/powerpoint/2010/main" val="15520878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0F6DB55-0001-9D4B-99BF-BB3CAC2E27C2}" type="slidenum">
              <a:rPr lang="en-US" smtClean="0"/>
              <a:t>62</a:t>
            </a:fld>
            <a:endParaRPr lang="en-US"/>
          </a:p>
        </p:txBody>
      </p:sp>
    </p:spTree>
    <p:extLst>
      <p:ext uri="{BB962C8B-B14F-4D97-AF65-F5344CB8AC3E}">
        <p14:creationId xmlns:p14="http://schemas.microsoft.com/office/powerpoint/2010/main" val="16853881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0F6DB55-0001-9D4B-99BF-BB3CAC2E27C2}" type="slidenum">
              <a:rPr lang="en-US" smtClean="0"/>
              <a:t>63</a:t>
            </a:fld>
            <a:endParaRPr lang="en-US"/>
          </a:p>
        </p:txBody>
      </p:sp>
    </p:spTree>
    <p:extLst>
      <p:ext uri="{BB962C8B-B14F-4D97-AF65-F5344CB8AC3E}">
        <p14:creationId xmlns:p14="http://schemas.microsoft.com/office/powerpoint/2010/main" val="27884064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0F6DB55-0001-9D4B-99BF-BB3CAC2E27C2}" type="slidenum">
              <a:rPr lang="en-US" smtClean="0"/>
              <a:t>64</a:t>
            </a:fld>
            <a:endParaRPr lang="en-US"/>
          </a:p>
        </p:txBody>
      </p:sp>
    </p:spTree>
    <p:extLst>
      <p:ext uri="{BB962C8B-B14F-4D97-AF65-F5344CB8AC3E}">
        <p14:creationId xmlns:p14="http://schemas.microsoft.com/office/powerpoint/2010/main" val="6807727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D6E55017-E46D-4746-9790-B0985AA66EE5}" type="slidenum">
              <a:rPr lang="zh-CN" altLang="en-US" smtClean="0"/>
              <a:t>67</a:t>
            </a:fld>
            <a:endParaRPr lang="zh-CN" altLang="en-US"/>
          </a:p>
        </p:txBody>
      </p:sp>
    </p:spTree>
    <p:extLst>
      <p:ext uri="{BB962C8B-B14F-4D97-AF65-F5344CB8AC3E}">
        <p14:creationId xmlns:p14="http://schemas.microsoft.com/office/powerpoint/2010/main" val="3684754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6E55017-E46D-4746-9790-B0985AA66EE5}" type="slidenum">
              <a:rPr lang="zh-CN" altLang="en-US" smtClean="0"/>
              <a:t>10</a:t>
            </a:fld>
            <a:endParaRPr lang="zh-CN" altLang="en-US"/>
          </a:p>
        </p:txBody>
      </p:sp>
    </p:spTree>
    <p:extLst>
      <p:ext uri="{BB962C8B-B14F-4D97-AF65-F5344CB8AC3E}">
        <p14:creationId xmlns:p14="http://schemas.microsoft.com/office/powerpoint/2010/main" val="2061093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6E55017-E46D-4746-9790-B0985AA66EE5}" type="slidenum">
              <a:rPr lang="zh-CN" altLang="en-US" smtClean="0"/>
              <a:t>12</a:t>
            </a:fld>
            <a:endParaRPr lang="zh-CN" altLang="en-US"/>
          </a:p>
        </p:txBody>
      </p:sp>
    </p:spTree>
    <p:extLst>
      <p:ext uri="{BB962C8B-B14F-4D97-AF65-F5344CB8AC3E}">
        <p14:creationId xmlns:p14="http://schemas.microsoft.com/office/powerpoint/2010/main" val="1225597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6E55017-E46D-4746-9790-B0985AA66EE5}" type="slidenum">
              <a:rPr lang="zh-CN" altLang="en-US" smtClean="0"/>
              <a:t>19</a:t>
            </a:fld>
            <a:endParaRPr lang="zh-CN" altLang="en-US"/>
          </a:p>
        </p:txBody>
      </p:sp>
    </p:spTree>
    <p:extLst>
      <p:ext uri="{BB962C8B-B14F-4D97-AF65-F5344CB8AC3E}">
        <p14:creationId xmlns:p14="http://schemas.microsoft.com/office/powerpoint/2010/main" val="3649775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6E55017-E46D-4746-9790-B0985AA66EE5}" type="slidenum">
              <a:rPr lang="zh-CN" altLang="en-US" smtClean="0"/>
              <a:t>20</a:t>
            </a:fld>
            <a:endParaRPr lang="zh-CN" altLang="en-US"/>
          </a:p>
        </p:txBody>
      </p:sp>
    </p:spTree>
    <p:extLst>
      <p:ext uri="{BB962C8B-B14F-4D97-AF65-F5344CB8AC3E}">
        <p14:creationId xmlns:p14="http://schemas.microsoft.com/office/powerpoint/2010/main" val="1654455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6E55017-E46D-4746-9790-B0985AA66EE5}" type="slidenum">
              <a:rPr lang="zh-CN" altLang="en-US" smtClean="0"/>
              <a:t>21</a:t>
            </a:fld>
            <a:endParaRPr lang="zh-CN" altLang="en-US"/>
          </a:p>
        </p:txBody>
      </p:sp>
    </p:spTree>
    <p:extLst>
      <p:ext uri="{BB962C8B-B14F-4D97-AF65-F5344CB8AC3E}">
        <p14:creationId xmlns:p14="http://schemas.microsoft.com/office/powerpoint/2010/main" val="42580530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8.sv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10.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291675"/>
            <a:ext cx="7561997" cy="1038844"/>
          </a:xfrm>
        </p:spPr>
        <p:txBody>
          <a:bodyPr anchor="t">
            <a:normAutofit/>
          </a:bodyPr>
          <a:lstStyle>
            <a:lvl1pPr>
              <a:lnSpc>
                <a:spcPct val="120000"/>
              </a:lnSpc>
              <a:defRPr sz="4800" baseline="0">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单击此处编辑幻灯片标题</a:t>
            </a:r>
          </a:p>
        </p:txBody>
      </p:sp>
      <p:sp>
        <p:nvSpPr>
          <p:cNvPr id="7" name="副标题 2"/>
          <p:cNvSpPr>
            <a:spLocks noGrp="1"/>
          </p:cNvSpPr>
          <p:nvPr>
            <p:ph type="subTitle" idx="1" hasCustomPrompt="1"/>
          </p:nvPr>
        </p:nvSpPr>
        <p:spPr>
          <a:xfrm>
            <a:off x="838200" y="3462137"/>
            <a:ext cx="6340522" cy="451185"/>
          </a:xfrm>
        </p:spPr>
        <p:txBody>
          <a:bodyPr anchor="t"/>
          <a:lstStyle>
            <a:lvl1pPr marL="0" indent="0" algn="l">
              <a:lnSpc>
                <a:spcPct val="120000"/>
              </a:lnSpc>
              <a:buNone/>
              <a:defRPr sz="24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作者姓名    </a:t>
            </a:r>
            <a:r>
              <a:rPr lang="en-US" altLang="zh-CN" dirty="0"/>
              <a:t>2019/11/20</a:t>
            </a:r>
            <a:endParaRPr lang="zh-CN" altLang="en-US" dirty="0"/>
          </a:p>
        </p:txBody>
      </p:sp>
      <p:grpSp>
        <p:nvGrpSpPr>
          <p:cNvPr id="12" name="组合 11"/>
          <p:cNvGrpSpPr/>
          <p:nvPr userDrawn="1"/>
        </p:nvGrpSpPr>
        <p:grpSpPr>
          <a:xfrm>
            <a:off x="9473244" y="6107688"/>
            <a:ext cx="2364206" cy="378874"/>
            <a:chOff x="9483459" y="6032310"/>
            <a:chExt cx="2364206" cy="378874"/>
          </a:xfrm>
        </p:grpSpPr>
        <p:sp>
          <p:nvSpPr>
            <p:cNvPr id="9" name="文本框 8"/>
            <p:cNvSpPr txBox="1"/>
            <p:nvPr userDrawn="1"/>
          </p:nvSpPr>
          <p:spPr>
            <a:xfrm>
              <a:off x="9483459" y="6032310"/>
              <a:ext cx="2346278" cy="2308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prstClr val="white">
                      <a:alpha val="80000"/>
                    </a:prstClr>
                  </a:solidFill>
                  <a:effectLst>
                    <a:glow>
                      <a:srgbClr val="FA5064"/>
                    </a:glow>
                    <a:reflection endPos="0" dist="50800" dir="5400000" sy="-100000" algn="bl" rotWithShape="0"/>
                  </a:effectLst>
                  <a:uLnTx/>
                  <a:uFillTx/>
                  <a:latin typeface="Arial"/>
                  <a:ea typeface="微软雅黑"/>
                  <a:cs typeface="+mn-cs"/>
                </a:rPr>
                <a:t>上海爱数信息技术股份有限公司</a:t>
              </a:r>
            </a:p>
          </p:txBody>
        </p:sp>
        <p:sp>
          <p:nvSpPr>
            <p:cNvPr id="11" name="矩形 10"/>
            <p:cNvSpPr/>
            <p:nvPr userDrawn="1"/>
          </p:nvSpPr>
          <p:spPr>
            <a:xfrm>
              <a:off x="10598605" y="6204974"/>
              <a:ext cx="1249060" cy="2062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40" b="0" i="0" u="none" strike="noStrike" kern="1200" cap="none" spc="0" normalizeH="0" baseline="0" noProof="0" dirty="0">
                  <a:ln>
                    <a:noFill/>
                  </a:ln>
                  <a:solidFill>
                    <a:prstClr val="white">
                      <a:alpha val="80000"/>
                    </a:prstClr>
                  </a:solidFill>
                  <a:effectLst>
                    <a:glow>
                      <a:srgbClr val="FA5064"/>
                    </a:glow>
                    <a:reflection endPos="0" dist="50800" dir="5400000" sy="-100000" algn="bl" rotWithShape="0"/>
                  </a:effectLst>
                  <a:uLnTx/>
                  <a:uFillTx/>
                  <a:latin typeface="Arial" panose="020B0604020202020204" pitchFamily="34" charset="0"/>
                  <a:ea typeface="微软雅黑"/>
                  <a:cs typeface="+mn-cs"/>
                </a:rPr>
                <a:t>AISHU Technology Corp.</a:t>
              </a:r>
              <a:endParaRPr kumimoji="0" lang="zh-CN" altLang="en-US" sz="740" b="0" i="0" u="none" strike="noStrike" kern="1200" cap="none" spc="0" normalizeH="0" baseline="0" noProof="0" dirty="0">
                <a:ln>
                  <a:noFill/>
                </a:ln>
                <a:solidFill>
                  <a:prstClr val="white">
                    <a:alpha val="80000"/>
                  </a:prstClr>
                </a:solidFill>
                <a:effectLst>
                  <a:glow>
                    <a:srgbClr val="FA5064"/>
                  </a:glow>
                  <a:reflection endPos="0" dist="50800" dir="5400000" sy="-100000" algn="bl" rotWithShape="0"/>
                </a:effectLst>
                <a:uLnTx/>
                <a:uFillTx/>
                <a:latin typeface="Arial"/>
                <a:ea typeface="微软雅黑"/>
                <a:cs typeface="+mn-cs"/>
              </a:endParaRPr>
            </a:p>
          </p:txBody>
        </p:sp>
      </p:grpSp>
      <p:pic>
        <p:nvPicPr>
          <p:cNvPr id="8" name="图片 7">
            <a:extLst>
              <a:ext uri="{FF2B5EF4-FFF2-40B4-BE49-F238E27FC236}">
                <a16:creationId xmlns:a16="http://schemas.microsoft.com/office/drawing/2014/main" id="{67AB6A84-DEBF-4B74-8EEF-6C47402B2B7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1166" y="259686"/>
            <a:ext cx="2771667" cy="922133"/>
          </a:xfrm>
          <a:prstGeom prst="rect">
            <a:avLst/>
          </a:prstGeom>
        </p:spPr>
      </p:pic>
    </p:spTree>
    <p:extLst>
      <p:ext uri="{BB962C8B-B14F-4D97-AF65-F5344CB8AC3E}">
        <p14:creationId xmlns:p14="http://schemas.microsoft.com/office/powerpoint/2010/main" val="423598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58025EA-FF1C-40CF-83BA-20310B77535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05400" y="2439769"/>
            <a:ext cx="7101840" cy="4418230"/>
          </a:xfrm>
          <a:prstGeom prst="rect">
            <a:avLst/>
          </a:prstGeom>
        </p:spPr>
      </p:pic>
      <p:sp>
        <p:nvSpPr>
          <p:cNvPr id="8" name="文本占位符 15">
            <a:extLst>
              <a:ext uri="{FF2B5EF4-FFF2-40B4-BE49-F238E27FC236}">
                <a16:creationId xmlns:a16="http://schemas.microsoft.com/office/drawing/2014/main" id="{81BA8A20-43B3-4B1A-A737-C5C54DCF5F79}"/>
              </a:ext>
            </a:extLst>
          </p:cNvPr>
          <p:cNvSpPr>
            <a:spLocks noGrp="1"/>
          </p:cNvSpPr>
          <p:nvPr>
            <p:ph type="body" sz="quarter" idx="10" hasCustomPrompt="1"/>
          </p:nvPr>
        </p:nvSpPr>
        <p:spPr>
          <a:xfrm>
            <a:off x="1030429" y="1105646"/>
            <a:ext cx="4879051" cy="1228251"/>
          </a:xfrm>
        </p:spPr>
        <p:txBody>
          <a:bodyPr>
            <a:noAutofit/>
          </a:bodyPr>
          <a:lstStyle>
            <a:lvl1pPr marL="0" indent="0">
              <a:buNone/>
              <a:defRPr sz="6000" b="1" i="0">
                <a:solidFill>
                  <a:schemeClr val="bg2">
                    <a:lumMod val="25000"/>
                  </a:schemeClr>
                </a:solidFill>
                <a:latin typeface="微软雅黑" panose="020B0503020204020204" pitchFamily="34" charset="-122"/>
                <a:ea typeface="微软雅黑" panose="020B0503020204020204" pitchFamily="34" charset="-122"/>
              </a:defRPr>
            </a:lvl1pPr>
          </a:lstStyle>
          <a:p>
            <a:pPr lvl="0"/>
            <a:r>
              <a:rPr lang="en-US" altLang="zh-CN" dirty="0"/>
              <a:t>Part 1</a:t>
            </a:r>
            <a:endParaRPr lang="zh-CN" altLang="en-US" dirty="0"/>
          </a:p>
        </p:txBody>
      </p:sp>
      <p:sp>
        <p:nvSpPr>
          <p:cNvPr id="9" name="标题 1">
            <a:extLst>
              <a:ext uri="{FF2B5EF4-FFF2-40B4-BE49-F238E27FC236}">
                <a16:creationId xmlns:a16="http://schemas.microsoft.com/office/drawing/2014/main" id="{9835C834-FD22-4601-90B0-AE4AD65445F7}"/>
              </a:ext>
            </a:extLst>
          </p:cNvPr>
          <p:cNvSpPr>
            <a:spLocks noGrp="1"/>
          </p:cNvSpPr>
          <p:nvPr>
            <p:ph type="title" hasCustomPrompt="1"/>
          </p:nvPr>
        </p:nvSpPr>
        <p:spPr>
          <a:xfrm>
            <a:off x="1030429" y="2342120"/>
            <a:ext cx="7826058" cy="782425"/>
          </a:xfrm>
        </p:spPr>
        <p:txBody>
          <a:bodyPr>
            <a:normAutofit/>
          </a:bodyPr>
          <a:lstStyle>
            <a:lvl1pPr>
              <a:defRPr sz="4400">
                <a:solidFill>
                  <a:schemeClr val="bg2">
                    <a:lumMod val="25000"/>
                  </a:schemeClr>
                </a:solidFill>
                <a:latin typeface="微软雅黑" panose="020B0503020204020204" pitchFamily="34" charset="-122"/>
                <a:ea typeface="微软雅黑" panose="020B0503020204020204" pitchFamily="34" charset="-122"/>
              </a:defRPr>
            </a:lvl1pPr>
          </a:lstStyle>
          <a:p>
            <a:r>
              <a:rPr lang="zh-CN" altLang="en-US" dirty="0"/>
              <a:t>在此输入一级章节的标题</a:t>
            </a:r>
          </a:p>
        </p:txBody>
      </p:sp>
      <p:sp>
        <p:nvSpPr>
          <p:cNvPr id="10" name="文本占位符 17">
            <a:extLst>
              <a:ext uri="{FF2B5EF4-FFF2-40B4-BE49-F238E27FC236}">
                <a16:creationId xmlns:a16="http://schemas.microsoft.com/office/drawing/2014/main" id="{101A7954-4300-4EF2-AF34-B9FB2AA38FBA}"/>
              </a:ext>
            </a:extLst>
          </p:cNvPr>
          <p:cNvSpPr>
            <a:spLocks noGrp="1"/>
          </p:cNvSpPr>
          <p:nvPr>
            <p:ph type="body" sz="quarter" idx="11" hasCustomPrompt="1"/>
          </p:nvPr>
        </p:nvSpPr>
        <p:spPr>
          <a:xfrm>
            <a:off x="1050608" y="3267991"/>
            <a:ext cx="5833778" cy="914400"/>
          </a:xfrm>
        </p:spPr>
        <p:txBody>
          <a:bodyPr/>
          <a:lstStyle>
            <a:lvl1pPr marL="0" indent="0">
              <a:buNone/>
              <a:defRPr sz="2400">
                <a:solidFill>
                  <a:schemeClr val="bg2">
                    <a:lumMod val="25000"/>
                  </a:schemeClr>
                </a:solidFill>
                <a:latin typeface="微软雅黑" panose="020B0503020204020204" pitchFamily="34" charset="-122"/>
                <a:ea typeface="微软雅黑" panose="020B0503020204020204" pitchFamily="34" charset="-122"/>
              </a:defRPr>
            </a:lvl1pPr>
          </a:lstStyle>
          <a:p>
            <a:pPr lvl="0"/>
            <a:r>
              <a:rPr lang="zh-CN" altLang="en-US" dirty="0"/>
              <a:t>此处编辑小标题</a:t>
            </a:r>
          </a:p>
        </p:txBody>
      </p:sp>
      <p:pic>
        <p:nvPicPr>
          <p:cNvPr id="11" name="图片 10">
            <a:extLst>
              <a:ext uri="{FF2B5EF4-FFF2-40B4-BE49-F238E27FC236}">
                <a16:creationId xmlns:a16="http://schemas.microsoft.com/office/drawing/2014/main" id="{E63D6336-BAC4-43E1-8089-E15DCEAC78A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06626" y="237820"/>
            <a:ext cx="1806453" cy="601007"/>
          </a:xfrm>
          <a:prstGeom prst="rect">
            <a:avLst/>
          </a:prstGeom>
        </p:spPr>
      </p:pic>
    </p:spTree>
    <p:extLst>
      <p:ext uri="{BB962C8B-B14F-4D97-AF65-F5344CB8AC3E}">
        <p14:creationId xmlns:p14="http://schemas.microsoft.com/office/powerpoint/2010/main" val="3813601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anim calcmode="lin" valueType="num">
                                      <p:cBhvr>
                                        <p:cTn id="8"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anim calcmode="lin" valueType="num">
                                      <p:cBhvr>
                                        <p:cTn id="14" dur="500" fill="hold"/>
                                        <p:tgtEl>
                                          <p:spTgt spid="9"/>
                                        </p:tgtEl>
                                        <p:attrNameLst>
                                          <p:attrName>ppt_x</p:attrName>
                                        </p:attrNameLst>
                                      </p:cBhvr>
                                      <p:tavLst>
                                        <p:tav tm="0">
                                          <p:val>
                                            <p:strVal val="#ppt_x"/>
                                          </p:val>
                                        </p:tav>
                                        <p:tav tm="100000">
                                          <p:val>
                                            <p:strVal val="#ppt_x"/>
                                          </p:val>
                                        </p:tav>
                                      </p:tavLst>
                                    </p:anim>
                                    <p:anim calcmode="lin" valueType="num">
                                      <p:cBhvr>
                                        <p:cTn id="15" dur="500" fill="hold"/>
                                        <p:tgtEl>
                                          <p:spTgt spid="9"/>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10">
                                            <p:txEl>
                                              <p:pRg st="0" end="0"/>
                                            </p:txEl>
                                          </p:spTgt>
                                        </p:tgtEl>
                                        <p:attrNameLst>
                                          <p:attrName>style.visibility</p:attrName>
                                        </p:attrNameLst>
                                      </p:cBhvr>
                                      <p:to>
                                        <p:strVal val="visible"/>
                                      </p:to>
                                    </p:set>
                                    <p:animEffect transition="in" filter="fade">
                                      <p:cBhvr>
                                        <p:cTn id="18" dur="500"/>
                                        <p:tgtEl>
                                          <p:spTgt spid="10">
                                            <p:txEl>
                                              <p:pRg st="0" end="0"/>
                                            </p:txEl>
                                          </p:spTgt>
                                        </p:tgtEl>
                                      </p:cBhvr>
                                    </p:animEffect>
                                    <p:anim calcmode="lin" valueType="num">
                                      <p:cBhvr>
                                        <p:cTn id="19"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0" dur="5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42"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anim calcmode="lin" valueType="num">
                      <p:cBhvr>
                        <p:cTn dur="500" fill="hold"/>
                        <p:tgtEl>
                          <p:spTgt spid="8"/>
                        </p:tgtEl>
                        <p:attrNameLst>
                          <p:attrName>ppt_x</p:attrName>
                        </p:attrNameLst>
                      </p:cBhvr>
                      <p:tavLst>
                        <p:tav tm="0">
                          <p:val>
                            <p:strVal val="#ppt_x"/>
                          </p:val>
                        </p:tav>
                        <p:tav tm="100000">
                          <p:val>
                            <p:strVal val="#ppt_x"/>
                          </p:val>
                        </p:tav>
                      </p:tavLst>
                    </p:anim>
                    <p:anim calcmode="lin" valueType="num">
                      <p:cBhvr>
                        <p:cTn dur="500" fill="hold"/>
                        <p:tgtEl>
                          <p:spTgt spid="8"/>
                        </p:tgtEl>
                        <p:attrNameLst>
                          <p:attrName>ppt_y</p:attrName>
                        </p:attrNameLst>
                      </p:cBhvr>
                      <p:tavLst>
                        <p:tav tm="0">
                          <p:val>
                            <p:strVal val="#ppt_y+.1"/>
                          </p:val>
                        </p:tav>
                        <p:tav tm="100000">
                          <p:val>
                            <p:strVal val="#ppt_y"/>
                          </p:val>
                        </p:tav>
                      </p:tavLst>
                    </p:anim>
                  </p:childTnLst>
                </p:cTn>
              </p:par>
            </p:tnLst>
          </p:tmpl>
        </p:tmplLst>
      </p:bldP>
      <p:bldP spid="9" grpId="0"/>
      <p:bldP spid="10" grpId="0" build="p">
        <p:tmplLst>
          <p:tmpl lvl="1">
            <p:tnLst>
              <p:par>
                <p:cTn presetID="42"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anim calcmode="lin" valueType="num">
                      <p:cBhvr>
                        <p:cTn dur="500" fill="hold"/>
                        <p:tgtEl>
                          <p:spTgt spid="10"/>
                        </p:tgtEl>
                        <p:attrNameLst>
                          <p:attrName>ppt_x</p:attrName>
                        </p:attrNameLst>
                      </p:cBhvr>
                      <p:tavLst>
                        <p:tav tm="0">
                          <p:val>
                            <p:strVal val="#ppt_x"/>
                          </p:val>
                        </p:tav>
                        <p:tav tm="100000">
                          <p:val>
                            <p:strVal val="#ppt_x"/>
                          </p:val>
                        </p:tav>
                      </p:tavLst>
                    </p:anim>
                    <p:anim calcmode="lin" valueType="num">
                      <p:cBhvr>
                        <p:cTn dur="500" fill="hold"/>
                        <p:tgtEl>
                          <p:spTgt spid="10"/>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文本占位符 15"/>
          <p:cNvSpPr>
            <a:spLocks noGrp="1"/>
          </p:cNvSpPr>
          <p:nvPr>
            <p:ph type="body" sz="quarter" idx="10" hasCustomPrompt="1"/>
          </p:nvPr>
        </p:nvSpPr>
        <p:spPr>
          <a:xfrm>
            <a:off x="1528573" y="1247381"/>
            <a:ext cx="1658179" cy="692557"/>
          </a:xfrm>
        </p:spPr>
        <p:txBody>
          <a:bodyPr>
            <a:noAutofit/>
          </a:bodyPr>
          <a:lstStyle>
            <a:lvl1pPr marL="0" indent="0">
              <a:buNone/>
              <a:defRPr sz="4800" b="1" i="0">
                <a:solidFill>
                  <a:schemeClr val="bg1"/>
                </a:solidFill>
              </a:defRPr>
            </a:lvl1pPr>
          </a:lstStyle>
          <a:p>
            <a:pPr lvl="0"/>
            <a:r>
              <a:rPr lang="zh-CN" altLang="en-US" dirty="0"/>
              <a:t>目 录</a:t>
            </a:r>
          </a:p>
        </p:txBody>
      </p:sp>
      <p:pic>
        <p:nvPicPr>
          <p:cNvPr id="7" name="图片 6">
            <a:extLst>
              <a:ext uri="{FF2B5EF4-FFF2-40B4-BE49-F238E27FC236}">
                <a16:creationId xmlns:a16="http://schemas.microsoft.com/office/drawing/2014/main" id="{A07B4745-537F-4141-BB8B-35566212BC2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06626" y="237820"/>
            <a:ext cx="1806453" cy="601007"/>
          </a:xfrm>
          <a:prstGeom prst="rect">
            <a:avLst/>
          </a:prstGeom>
        </p:spPr>
      </p:pic>
    </p:spTree>
    <p:extLst>
      <p:ext uri="{BB962C8B-B14F-4D97-AF65-F5344CB8AC3E}">
        <p14:creationId xmlns:p14="http://schemas.microsoft.com/office/powerpoint/2010/main" val="267144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42"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1000"/>
                        <p:tgtEl>
                          <p:spTgt spid="6"/>
                        </p:tgtEl>
                      </p:cBhvr>
                    </p:animEffect>
                    <p:anim calcmode="lin" valueType="num">
                      <p:cBhvr>
                        <p:cTn dur="1000" fill="hold"/>
                        <p:tgtEl>
                          <p:spTgt spid="6"/>
                        </p:tgtEl>
                        <p:attrNameLst>
                          <p:attrName>ppt_x</p:attrName>
                        </p:attrNameLst>
                      </p:cBhvr>
                      <p:tavLst>
                        <p:tav tm="0">
                          <p:val>
                            <p:strVal val="#ppt_x"/>
                          </p:val>
                        </p:tav>
                        <p:tav tm="100000">
                          <p:val>
                            <p:strVal val="#ppt_x"/>
                          </p:val>
                        </p:tav>
                      </p:tavLst>
                    </p:anim>
                    <p:anim calcmode="lin" valueType="num">
                      <p:cBhvr>
                        <p:cTn dur="1000" fill="hold"/>
                        <p:tgtEl>
                          <p:spTgt spid="6"/>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rt1">
    <p:bg>
      <p:bgPr>
        <a:solidFill>
          <a:schemeClr val="bg1"/>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05400" y="2439769"/>
            <a:ext cx="7101840" cy="4418230"/>
          </a:xfrm>
          <a:prstGeom prst="rect">
            <a:avLst/>
          </a:prstGeom>
        </p:spPr>
      </p:pic>
      <p:sp>
        <p:nvSpPr>
          <p:cNvPr id="16" name="文本占位符 15"/>
          <p:cNvSpPr>
            <a:spLocks noGrp="1"/>
          </p:cNvSpPr>
          <p:nvPr>
            <p:ph type="body" sz="quarter" idx="10" hasCustomPrompt="1"/>
          </p:nvPr>
        </p:nvSpPr>
        <p:spPr>
          <a:xfrm>
            <a:off x="1030429" y="1105646"/>
            <a:ext cx="4879051" cy="1228251"/>
          </a:xfrm>
        </p:spPr>
        <p:txBody>
          <a:bodyPr>
            <a:noAutofit/>
          </a:bodyPr>
          <a:lstStyle>
            <a:lvl1pPr marL="0" indent="0">
              <a:buNone/>
              <a:defRPr sz="6000" b="1" i="0">
                <a:solidFill>
                  <a:schemeClr val="bg2">
                    <a:lumMod val="25000"/>
                  </a:schemeClr>
                </a:solidFill>
              </a:defRPr>
            </a:lvl1pPr>
          </a:lstStyle>
          <a:p>
            <a:pPr lvl="0"/>
            <a:r>
              <a:rPr lang="en-US" altLang="zh-CN" dirty="0"/>
              <a:t>Part 1</a:t>
            </a:r>
            <a:endParaRPr lang="zh-CN" altLang="en-US" dirty="0"/>
          </a:p>
        </p:txBody>
      </p:sp>
      <p:pic>
        <p:nvPicPr>
          <p:cNvPr id="2" name="图形 1"/>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507384" y="6172448"/>
            <a:ext cx="1464717" cy="377056"/>
          </a:xfrm>
          <a:prstGeom prst="rect">
            <a:avLst/>
          </a:prstGeom>
        </p:spPr>
      </p:pic>
      <p:sp>
        <p:nvSpPr>
          <p:cNvPr id="4" name="标题 1"/>
          <p:cNvSpPr>
            <a:spLocks noGrp="1"/>
          </p:cNvSpPr>
          <p:nvPr>
            <p:ph type="title" hasCustomPrompt="1"/>
          </p:nvPr>
        </p:nvSpPr>
        <p:spPr>
          <a:xfrm>
            <a:off x="1030429" y="2342120"/>
            <a:ext cx="7826058" cy="782425"/>
          </a:xfrm>
        </p:spPr>
        <p:txBody>
          <a:bodyPr>
            <a:normAutofit/>
          </a:bodyPr>
          <a:lstStyle>
            <a:lvl1pPr>
              <a:defRPr sz="4400">
                <a:solidFill>
                  <a:schemeClr val="bg2">
                    <a:lumMod val="25000"/>
                  </a:schemeClr>
                </a:solidFill>
                <a:latin typeface="微软雅黑" panose="020B0503020204020204" pitchFamily="34" charset="-122"/>
                <a:ea typeface="微软雅黑" panose="020B0503020204020204" pitchFamily="34" charset="-122"/>
              </a:defRPr>
            </a:lvl1pPr>
          </a:lstStyle>
          <a:p>
            <a:r>
              <a:rPr lang="zh-CN" altLang="en-US" dirty="0"/>
              <a:t>在此输入一级章节的标题</a:t>
            </a:r>
          </a:p>
        </p:txBody>
      </p:sp>
      <p:sp>
        <p:nvSpPr>
          <p:cNvPr id="18" name="文本占位符 17"/>
          <p:cNvSpPr>
            <a:spLocks noGrp="1"/>
          </p:cNvSpPr>
          <p:nvPr>
            <p:ph type="body" sz="quarter" idx="11" hasCustomPrompt="1"/>
          </p:nvPr>
        </p:nvSpPr>
        <p:spPr>
          <a:xfrm>
            <a:off x="1050608" y="3267991"/>
            <a:ext cx="5833778" cy="914400"/>
          </a:xfrm>
        </p:spPr>
        <p:txBody>
          <a:bodyPr/>
          <a:lstStyle>
            <a:lvl1pPr marL="0" indent="0">
              <a:buNone/>
              <a:defRPr sz="2400">
                <a:solidFill>
                  <a:schemeClr val="bg2">
                    <a:lumMod val="25000"/>
                  </a:schemeClr>
                </a:solidFill>
              </a:defRPr>
            </a:lvl1pPr>
          </a:lstStyle>
          <a:p>
            <a:pPr lvl="0"/>
            <a:r>
              <a:rPr lang="zh-CN" altLang="en-US" dirty="0"/>
              <a:t>此处编辑小标题</a:t>
            </a:r>
          </a:p>
        </p:txBody>
      </p:sp>
      <p:pic>
        <p:nvPicPr>
          <p:cNvPr id="10" name="图片 9">
            <a:extLst>
              <a:ext uri="{FF2B5EF4-FFF2-40B4-BE49-F238E27FC236}">
                <a16:creationId xmlns:a16="http://schemas.microsoft.com/office/drawing/2014/main" id="{151C0C1A-7320-4D9F-894E-7BCA0764B54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106626" y="237820"/>
            <a:ext cx="1806453" cy="601007"/>
          </a:xfrm>
          <a:prstGeom prst="rect">
            <a:avLst/>
          </a:prstGeom>
        </p:spPr>
      </p:pic>
    </p:spTree>
    <p:extLst>
      <p:ext uri="{BB962C8B-B14F-4D97-AF65-F5344CB8AC3E}">
        <p14:creationId xmlns:p14="http://schemas.microsoft.com/office/powerpoint/2010/main" val="3032450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500"/>
                                        <p:tgtEl>
                                          <p:spTgt spid="16">
                                            <p:txEl>
                                              <p:pRg st="0" end="0"/>
                                            </p:txEl>
                                          </p:spTgt>
                                        </p:tgtEl>
                                      </p:cBhvr>
                                    </p:animEffect>
                                    <p:anim calcmode="lin" valueType="num">
                                      <p:cBhvr>
                                        <p:cTn id="8"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anim calcmode="lin" valueType="num">
                                      <p:cBhvr>
                                        <p:cTn id="14" dur="500" fill="hold"/>
                                        <p:tgtEl>
                                          <p:spTgt spid="4"/>
                                        </p:tgtEl>
                                        <p:attrNameLst>
                                          <p:attrName>ppt_x</p:attrName>
                                        </p:attrNameLst>
                                      </p:cBhvr>
                                      <p:tavLst>
                                        <p:tav tm="0">
                                          <p:val>
                                            <p:strVal val="#ppt_x"/>
                                          </p:val>
                                        </p:tav>
                                        <p:tav tm="100000">
                                          <p:val>
                                            <p:strVal val="#ppt_x"/>
                                          </p:val>
                                        </p:tav>
                                      </p:tavLst>
                                    </p:anim>
                                    <p:anim calcmode="lin" valueType="num">
                                      <p:cBhvr>
                                        <p:cTn id="15" dur="5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18">
                                            <p:txEl>
                                              <p:pRg st="0" end="0"/>
                                            </p:txEl>
                                          </p:spTgt>
                                        </p:tgtEl>
                                        <p:attrNameLst>
                                          <p:attrName>style.visibility</p:attrName>
                                        </p:attrNameLst>
                                      </p:cBhvr>
                                      <p:to>
                                        <p:strVal val="visible"/>
                                      </p:to>
                                    </p:set>
                                    <p:animEffect transition="in" filter="fade">
                                      <p:cBhvr>
                                        <p:cTn id="18" dur="500"/>
                                        <p:tgtEl>
                                          <p:spTgt spid="18">
                                            <p:txEl>
                                              <p:pRg st="0" end="0"/>
                                            </p:txEl>
                                          </p:spTgt>
                                        </p:tgtEl>
                                      </p:cBhvr>
                                    </p:animEffect>
                                    <p:anim calcmode="lin" valueType="num">
                                      <p:cBhvr>
                                        <p:cTn id="19"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20" dur="5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tmplLst>
          <p:tmpl lvl="1">
            <p:tnLst>
              <p:par>
                <p:cTn presetID="42"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anim calcmode="lin" valueType="num">
                      <p:cBhvr>
                        <p:cTn dur="500" fill="hold"/>
                        <p:tgtEl>
                          <p:spTgt spid="16"/>
                        </p:tgtEl>
                        <p:attrNameLst>
                          <p:attrName>ppt_x</p:attrName>
                        </p:attrNameLst>
                      </p:cBhvr>
                      <p:tavLst>
                        <p:tav tm="0">
                          <p:val>
                            <p:strVal val="#ppt_x"/>
                          </p:val>
                        </p:tav>
                        <p:tav tm="100000">
                          <p:val>
                            <p:strVal val="#ppt_x"/>
                          </p:val>
                        </p:tav>
                      </p:tavLst>
                    </p:anim>
                    <p:anim calcmode="lin" valueType="num">
                      <p:cBhvr>
                        <p:cTn dur="500" fill="hold"/>
                        <p:tgtEl>
                          <p:spTgt spid="16"/>
                        </p:tgtEl>
                        <p:attrNameLst>
                          <p:attrName>ppt_y</p:attrName>
                        </p:attrNameLst>
                      </p:cBhvr>
                      <p:tavLst>
                        <p:tav tm="0">
                          <p:val>
                            <p:strVal val="#ppt_y+.1"/>
                          </p:val>
                        </p:tav>
                        <p:tav tm="100000">
                          <p:val>
                            <p:strVal val="#ppt_y"/>
                          </p:val>
                        </p:tav>
                      </p:tavLst>
                    </p:anim>
                  </p:childTnLst>
                </p:cTn>
              </p:par>
            </p:tnLst>
          </p:tmpl>
        </p:tmplLst>
      </p:bldP>
      <p:bldP spid="4" grpId="0"/>
      <p:bldP spid="18" grpId="0" build="p">
        <p:tmplLst>
          <p:tmpl lvl="1">
            <p:tnLst>
              <p:par>
                <p:cTn presetID="42"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anim calcmode="lin" valueType="num">
                      <p:cBhvr>
                        <p:cTn dur="500" fill="hold"/>
                        <p:tgtEl>
                          <p:spTgt spid="18"/>
                        </p:tgtEl>
                        <p:attrNameLst>
                          <p:attrName>ppt_x</p:attrName>
                        </p:attrNameLst>
                      </p:cBhvr>
                      <p:tavLst>
                        <p:tav tm="0">
                          <p:val>
                            <p:strVal val="#ppt_x"/>
                          </p:val>
                        </p:tav>
                        <p:tav tm="100000">
                          <p:val>
                            <p:strVal val="#ppt_x"/>
                          </p:val>
                        </p:tav>
                      </p:tavLst>
                    </p:anim>
                    <p:anim calcmode="lin" valueType="num">
                      <p:cBhvr>
                        <p:cTn dur="500" fill="hold"/>
                        <p:tgtEl>
                          <p:spTgt spid="18"/>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rt11">
    <p:bg>
      <p:bgPr>
        <a:solidFill>
          <a:srgbClr val="13152D"/>
        </a:solidFill>
        <a:effectLst/>
      </p:bgPr>
    </p:bg>
    <p:spTree>
      <p:nvGrpSpPr>
        <p:cNvPr id="1" name=""/>
        <p:cNvGrpSpPr/>
        <p:nvPr/>
      </p:nvGrpSpPr>
      <p:grpSpPr>
        <a:xfrm>
          <a:off x="0" y="0"/>
          <a:ext cx="0" cy="0"/>
          <a:chOff x="0" y="0"/>
          <a:chExt cx="0" cy="0"/>
        </a:xfrm>
      </p:grpSpPr>
      <p:sp>
        <p:nvSpPr>
          <p:cNvPr id="20" name="任意多边形 19"/>
          <p:cNvSpPr/>
          <p:nvPr userDrawn="1"/>
        </p:nvSpPr>
        <p:spPr>
          <a:xfrm rot="14410224">
            <a:off x="1640905" y="1125865"/>
            <a:ext cx="935414" cy="1054765"/>
          </a:xfrm>
          <a:custGeom>
            <a:avLst/>
            <a:gdLst>
              <a:gd name="connsiteX0" fmla="*/ 1769986 w 1787452"/>
              <a:gd name="connsiteY0" fmla="*/ 1067474 h 2015517"/>
              <a:gd name="connsiteX1" fmla="*/ 1766610 w 1787452"/>
              <a:gd name="connsiteY1" fmla="*/ 1071324 h 2015517"/>
              <a:gd name="connsiteX2" fmla="*/ 1761769 w 1787452"/>
              <a:gd name="connsiteY2" fmla="*/ 1080110 h 2015517"/>
              <a:gd name="connsiteX3" fmla="*/ 1749296 w 1787452"/>
              <a:gd name="connsiteY3" fmla="*/ 1091071 h 2015517"/>
              <a:gd name="connsiteX4" fmla="*/ 1736936 w 1787452"/>
              <a:gd name="connsiteY4" fmla="*/ 1105168 h 2015517"/>
              <a:gd name="connsiteX5" fmla="*/ 1728583 w 1787452"/>
              <a:gd name="connsiteY5" fmla="*/ 1109275 h 2015517"/>
              <a:gd name="connsiteX6" fmla="*/ 1724114 w 1787452"/>
              <a:gd name="connsiteY6" fmla="*/ 1113203 h 2015517"/>
              <a:gd name="connsiteX7" fmla="*/ 194944 w 1787452"/>
              <a:gd name="connsiteY7" fmla="*/ 1992407 h 2015517"/>
              <a:gd name="connsiteX8" fmla="*/ 175381 w 1787452"/>
              <a:gd name="connsiteY8" fmla="*/ 2005596 h 2015517"/>
              <a:gd name="connsiteX9" fmla="*/ 126242 w 1787452"/>
              <a:gd name="connsiteY9" fmla="*/ 2015517 h 2015517"/>
              <a:gd name="connsiteX10" fmla="*/ 0 w 1787452"/>
              <a:gd name="connsiteY10" fmla="*/ 1889275 h 2015517"/>
              <a:gd name="connsiteX11" fmla="*/ 0 w 1787452"/>
              <a:gd name="connsiteY11" fmla="*/ 126242 h 2015517"/>
              <a:gd name="connsiteX12" fmla="*/ 2245 w 1787452"/>
              <a:gd name="connsiteY12" fmla="*/ 115121 h 2015517"/>
              <a:gd name="connsiteX13" fmla="*/ 1895 w 1787452"/>
              <a:gd name="connsiteY13" fmla="*/ 110310 h 2015517"/>
              <a:gd name="connsiteX14" fmla="*/ 5252 w 1787452"/>
              <a:gd name="connsiteY14" fmla="*/ 100229 h 2015517"/>
              <a:gd name="connsiteX15" fmla="*/ 9921 w 1787452"/>
              <a:gd name="connsiteY15" fmla="*/ 77103 h 2015517"/>
              <a:gd name="connsiteX16" fmla="*/ 15909 w 1787452"/>
              <a:gd name="connsiteY16" fmla="*/ 68221 h 2015517"/>
              <a:gd name="connsiteX17" fmla="*/ 17732 w 1787452"/>
              <a:gd name="connsiteY17" fmla="*/ 62746 h 2015517"/>
              <a:gd name="connsiteX18" fmla="*/ 25818 w 1787452"/>
              <a:gd name="connsiteY18" fmla="*/ 53524 h 2015517"/>
              <a:gd name="connsiteX19" fmla="*/ 36975 w 1787452"/>
              <a:gd name="connsiteY19" fmla="*/ 36975 h 2015517"/>
              <a:gd name="connsiteX20" fmla="*/ 45174 w 1787452"/>
              <a:gd name="connsiteY20" fmla="*/ 31448 h 2015517"/>
              <a:gd name="connsiteX21" fmla="*/ 50781 w 1787452"/>
              <a:gd name="connsiteY21" fmla="*/ 25052 h 2015517"/>
              <a:gd name="connsiteX22" fmla="*/ 65106 w 1787452"/>
              <a:gd name="connsiteY22" fmla="*/ 18009 h 2015517"/>
              <a:gd name="connsiteX23" fmla="*/ 77103 w 1787452"/>
              <a:gd name="connsiteY23" fmla="*/ 9921 h 2015517"/>
              <a:gd name="connsiteX24" fmla="*/ 84660 w 1787452"/>
              <a:gd name="connsiteY24" fmla="*/ 8395 h 2015517"/>
              <a:gd name="connsiteX25" fmla="*/ 94211 w 1787452"/>
              <a:gd name="connsiteY25" fmla="*/ 3699 h 2015517"/>
              <a:gd name="connsiteX26" fmla="*/ 115638 w 1787452"/>
              <a:gd name="connsiteY26" fmla="*/ 2141 h 2015517"/>
              <a:gd name="connsiteX27" fmla="*/ 126242 w 1787452"/>
              <a:gd name="connsiteY27" fmla="*/ 0 h 2015517"/>
              <a:gd name="connsiteX28" fmla="*/ 131230 w 1787452"/>
              <a:gd name="connsiteY28" fmla="*/ 1007 h 2015517"/>
              <a:gd name="connsiteX29" fmla="*/ 142480 w 1787452"/>
              <a:gd name="connsiteY29" fmla="*/ 189 h 2015517"/>
              <a:gd name="connsiteX30" fmla="*/ 166050 w 1787452"/>
              <a:gd name="connsiteY30" fmla="*/ 8037 h 2015517"/>
              <a:gd name="connsiteX31" fmla="*/ 175381 w 1787452"/>
              <a:gd name="connsiteY31" fmla="*/ 9921 h 2015517"/>
              <a:gd name="connsiteX32" fmla="*/ 178965 w 1787452"/>
              <a:gd name="connsiteY32" fmla="*/ 12337 h 2015517"/>
              <a:gd name="connsiteX33" fmla="*/ 190044 w 1787452"/>
              <a:gd name="connsiteY33" fmla="*/ 16026 h 2015517"/>
              <a:gd name="connsiteX34" fmla="*/ 1723265 w 1787452"/>
              <a:gd name="connsiteY34" fmla="*/ 895162 h 2015517"/>
              <a:gd name="connsiteX35" fmla="*/ 1725911 w 1787452"/>
              <a:gd name="connsiteY35" fmla="*/ 897482 h 2015517"/>
              <a:gd name="connsiteX36" fmla="*/ 1737538 w 1787452"/>
              <a:gd name="connsiteY36" fmla="*/ 903182 h 2015517"/>
              <a:gd name="connsiteX37" fmla="*/ 1754755 w 1787452"/>
              <a:gd name="connsiteY37" fmla="*/ 922772 h 2015517"/>
              <a:gd name="connsiteX38" fmla="*/ 1760959 w 1787452"/>
              <a:gd name="connsiteY38" fmla="*/ 928212 h 2015517"/>
              <a:gd name="connsiteX39" fmla="*/ 1762767 w 1787452"/>
              <a:gd name="connsiteY39" fmla="*/ 931888 h 2015517"/>
              <a:gd name="connsiteX40" fmla="*/ 1770631 w 1787452"/>
              <a:gd name="connsiteY40" fmla="*/ 940837 h 2015517"/>
              <a:gd name="connsiteX41" fmla="*/ 1787122 w 1787452"/>
              <a:gd name="connsiteY41" fmla="*/ 1012773 h 2015517"/>
              <a:gd name="connsiteX42" fmla="*/ 1785757 w 1787452"/>
              <a:gd name="connsiteY42" fmla="*/ 1019004 h 2015517"/>
              <a:gd name="connsiteX43" fmla="*/ 1785822 w 1787452"/>
              <a:gd name="connsiteY43" fmla="*/ 1019910 h 2015517"/>
              <a:gd name="connsiteX44" fmla="*/ 1785048 w 1787452"/>
              <a:gd name="connsiteY44" fmla="*/ 1022235 h 2015517"/>
              <a:gd name="connsiteX45" fmla="*/ 1779360 w 1787452"/>
              <a:gd name="connsiteY45" fmla="*/ 1048186 h 2015517"/>
              <a:gd name="connsiteX46" fmla="*/ 1771900 w 1787452"/>
              <a:gd name="connsiteY46" fmla="*/ 1061724 h 2015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787452" h="2015517">
                <a:moveTo>
                  <a:pt x="1769986" y="1067474"/>
                </a:moveTo>
                <a:lnTo>
                  <a:pt x="1766610" y="1071324"/>
                </a:lnTo>
                <a:lnTo>
                  <a:pt x="1761769" y="1080110"/>
                </a:lnTo>
                <a:lnTo>
                  <a:pt x="1749296" y="1091071"/>
                </a:lnTo>
                <a:lnTo>
                  <a:pt x="1736936" y="1105168"/>
                </a:lnTo>
                <a:lnTo>
                  <a:pt x="1728583" y="1109275"/>
                </a:lnTo>
                <a:lnTo>
                  <a:pt x="1724114" y="1113203"/>
                </a:lnTo>
                <a:lnTo>
                  <a:pt x="194944" y="1992407"/>
                </a:lnTo>
                <a:lnTo>
                  <a:pt x="175381" y="2005596"/>
                </a:lnTo>
                <a:cubicBezTo>
                  <a:pt x="160278" y="2011984"/>
                  <a:pt x="143672" y="2015517"/>
                  <a:pt x="126242" y="2015517"/>
                </a:cubicBezTo>
                <a:cubicBezTo>
                  <a:pt x="56520" y="2015517"/>
                  <a:pt x="0" y="1958997"/>
                  <a:pt x="0" y="1889275"/>
                </a:cubicBezTo>
                <a:lnTo>
                  <a:pt x="0" y="126242"/>
                </a:lnTo>
                <a:lnTo>
                  <a:pt x="2245" y="115121"/>
                </a:lnTo>
                <a:lnTo>
                  <a:pt x="1895" y="110310"/>
                </a:lnTo>
                <a:lnTo>
                  <a:pt x="5252" y="100229"/>
                </a:lnTo>
                <a:lnTo>
                  <a:pt x="9921" y="77103"/>
                </a:lnTo>
                <a:lnTo>
                  <a:pt x="15909" y="68221"/>
                </a:lnTo>
                <a:lnTo>
                  <a:pt x="17732" y="62746"/>
                </a:lnTo>
                <a:lnTo>
                  <a:pt x="25818" y="53524"/>
                </a:lnTo>
                <a:lnTo>
                  <a:pt x="36975" y="36975"/>
                </a:lnTo>
                <a:lnTo>
                  <a:pt x="45174" y="31448"/>
                </a:lnTo>
                <a:lnTo>
                  <a:pt x="50781" y="25052"/>
                </a:lnTo>
                <a:lnTo>
                  <a:pt x="65106" y="18009"/>
                </a:lnTo>
                <a:lnTo>
                  <a:pt x="77103" y="9921"/>
                </a:lnTo>
                <a:lnTo>
                  <a:pt x="84660" y="8395"/>
                </a:lnTo>
                <a:lnTo>
                  <a:pt x="94211" y="3699"/>
                </a:lnTo>
                <a:lnTo>
                  <a:pt x="115638" y="2141"/>
                </a:lnTo>
                <a:lnTo>
                  <a:pt x="126242" y="0"/>
                </a:lnTo>
                <a:lnTo>
                  <a:pt x="131230" y="1007"/>
                </a:lnTo>
                <a:lnTo>
                  <a:pt x="142480" y="189"/>
                </a:lnTo>
                <a:lnTo>
                  <a:pt x="166050" y="8037"/>
                </a:lnTo>
                <a:lnTo>
                  <a:pt x="175381" y="9921"/>
                </a:lnTo>
                <a:lnTo>
                  <a:pt x="178965" y="12337"/>
                </a:lnTo>
                <a:lnTo>
                  <a:pt x="190044" y="16026"/>
                </a:lnTo>
                <a:lnTo>
                  <a:pt x="1723265" y="895162"/>
                </a:lnTo>
                <a:lnTo>
                  <a:pt x="1725911" y="897482"/>
                </a:lnTo>
                <a:lnTo>
                  <a:pt x="1737538" y="903182"/>
                </a:lnTo>
                <a:lnTo>
                  <a:pt x="1754755" y="922772"/>
                </a:lnTo>
                <a:lnTo>
                  <a:pt x="1760959" y="928212"/>
                </a:lnTo>
                <a:lnTo>
                  <a:pt x="1762767" y="931888"/>
                </a:lnTo>
                <a:lnTo>
                  <a:pt x="1770631" y="940837"/>
                </a:lnTo>
                <a:cubicBezTo>
                  <a:pt x="1783664" y="963503"/>
                  <a:pt x="1788880" y="988522"/>
                  <a:pt x="1787122" y="1012773"/>
                </a:cubicBezTo>
                <a:lnTo>
                  <a:pt x="1785757" y="1019004"/>
                </a:lnTo>
                <a:lnTo>
                  <a:pt x="1785822" y="1019910"/>
                </a:lnTo>
                <a:lnTo>
                  <a:pt x="1785048" y="1022235"/>
                </a:lnTo>
                <a:lnTo>
                  <a:pt x="1779360" y="1048186"/>
                </a:lnTo>
                <a:lnTo>
                  <a:pt x="1771900" y="1061724"/>
                </a:lnTo>
                <a:close/>
              </a:path>
            </a:pathLst>
          </a:custGeom>
          <a:gradFill>
            <a:gsLst>
              <a:gs pos="71000">
                <a:srgbClr val="80BAE5">
                  <a:alpha val="60000"/>
                </a:srgbClr>
              </a:gs>
              <a:gs pos="38000">
                <a:srgbClr val="F1A9B4">
                  <a:alpha val="70000"/>
                </a:srgbClr>
              </a:gs>
              <a:gs pos="0">
                <a:srgbClr val="E64C50">
                  <a:alpha val="80000"/>
                </a:srgbClr>
              </a:gs>
              <a:gs pos="100000">
                <a:srgbClr val="6D73BC">
                  <a:alpha val="6000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 name="标题 1"/>
          <p:cNvSpPr>
            <a:spLocks noGrp="1"/>
          </p:cNvSpPr>
          <p:nvPr>
            <p:ph type="title" hasCustomPrompt="1"/>
          </p:nvPr>
        </p:nvSpPr>
        <p:spPr>
          <a:xfrm>
            <a:off x="2898049" y="2079868"/>
            <a:ext cx="7200127" cy="782425"/>
          </a:xfrm>
        </p:spPr>
        <p:txBody>
          <a:bodyPr>
            <a:normAutofit/>
          </a:bodyPr>
          <a:lstStyle>
            <a:lvl1pPr>
              <a:defRPr sz="4000">
                <a:solidFill>
                  <a:schemeClr val="bg1"/>
                </a:solidFill>
                <a:latin typeface="微软雅黑" panose="020B0503020204020204" pitchFamily="34" charset="-122"/>
                <a:ea typeface="微软雅黑" panose="020B0503020204020204" pitchFamily="34" charset="-122"/>
              </a:defRPr>
            </a:lvl1pPr>
          </a:lstStyle>
          <a:p>
            <a:r>
              <a:rPr lang="zh-CN" altLang="en-US" dirty="0"/>
              <a:t>在此输入二级章节的标题</a:t>
            </a:r>
          </a:p>
        </p:txBody>
      </p:sp>
      <p:sp>
        <p:nvSpPr>
          <p:cNvPr id="15" name="文本占位符 14"/>
          <p:cNvSpPr>
            <a:spLocks noGrp="1"/>
          </p:cNvSpPr>
          <p:nvPr>
            <p:ph type="body" sz="quarter" idx="13" hasCustomPrompt="1"/>
          </p:nvPr>
        </p:nvSpPr>
        <p:spPr>
          <a:xfrm>
            <a:off x="2925445" y="2952115"/>
            <a:ext cx="7172960" cy="2945130"/>
          </a:xfrm>
        </p:spPr>
        <p:txBody>
          <a:bodyPr anchor="t" anchorCtr="0">
            <a:normAutofit/>
          </a:bodyPr>
          <a:lstStyle>
            <a:lvl1pPr marL="0" marR="0" indent="0" algn="l" defTabSz="914400" rtl="0" eaLnBrk="1" fontAlgn="auto" latinLnBrk="0" hangingPunct="1">
              <a:lnSpc>
                <a:spcPct val="150000"/>
              </a:lnSpc>
              <a:spcBef>
                <a:spcPts val="1000"/>
              </a:spcBef>
              <a:spcAft>
                <a:spcPts val="0"/>
              </a:spcAft>
              <a:buClrTx/>
              <a:buSzTx/>
              <a:buFontTx/>
              <a:buNone/>
              <a:defRPr lang="zh-CN" altLang="en-US" sz="1600" kern="1200" dirty="0">
                <a:solidFill>
                  <a:schemeClr val="bg1"/>
                </a:solidFill>
                <a:latin typeface="+mn-lt"/>
                <a:ea typeface="+mn-ea"/>
                <a:cs typeface="+mn-cs"/>
              </a:defRPr>
            </a:lvl1pPr>
          </a:lstStyle>
          <a:p>
            <a:pPr lvl="0"/>
            <a:r>
              <a:rPr lang="zh-CN" altLang="en-US" dirty="0"/>
              <a:t>描述文本描述描述文本描述文本描述文本，描述文本描述文本描述文本描述文本描述文本描述文本描述文，本描述文本描述文本描述文本描述文本描述文本，描述文本描述文本描述文本描述文本描述文本描述文本描述文，本描述文本描述文本</a:t>
            </a:r>
            <a:r>
              <a:rPr>
                <a:sym typeface="+mn-ea"/>
              </a:rPr>
              <a:t>描述文本</a:t>
            </a:r>
            <a:r>
              <a:rPr lang="zh-CN" altLang="en-US" dirty="0"/>
              <a:t>。</a:t>
            </a:r>
          </a:p>
        </p:txBody>
      </p:sp>
      <p:sp>
        <p:nvSpPr>
          <p:cNvPr id="14" name="文本占位符 15"/>
          <p:cNvSpPr>
            <a:spLocks noGrp="1"/>
          </p:cNvSpPr>
          <p:nvPr>
            <p:ph type="body" sz="quarter" idx="10" hasCustomPrompt="1"/>
          </p:nvPr>
        </p:nvSpPr>
        <p:spPr>
          <a:xfrm>
            <a:off x="2898049" y="1514637"/>
            <a:ext cx="4974586" cy="614126"/>
          </a:xfrm>
        </p:spPr>
        <p:txBody>
          <a:bodyPr>
            <a:noAutofit/>
          </a:bodyPr>
          <a:lstStyle>
            <a:lvl1pPr marL="0" indent="0">
              <a:buNone/>
              <a:defRPr sz="3600" b="1" i="0">
                <a:gradFill>
                  <a:gsLst>
                    <a:gs pos="100000">
                      <a:srgbClr val="838FC7"/>
                    </a:gs>
                    <a:gs pos="50000">
                      <a:srgbClr val="F17E8E"/>
                    </a:gs>
                  </a:gsLst>
                  <a:lin ang="0" scaled="0"/>
                </a:gradFill>
              </a:defRPr>
            </a:lvl1pPr>
          </a:lstStyle>
          <a:p>
            <a:pPr lvl="0"/>
            <a:r>
              <a:rPr lang="en-US" altLang="zh-CN" dirty="0"/>
              <a:t>PART 1.1</a:t>
            </a:r>
            <a:endParaRPr lang="zh-CN" altLang="en-US" dirty="0"/>
          </a:p>
        </p:txBody>
      </p:sp>
      <p:sp>
        <p:nvSpPr>
          <p:cNvPr id="19" name="任意多边形 18"/>
          <p:cNvSpPr/>
          <p:nvPr userDrawn="1"/>
        </p:nvSpPr>
        <p:spPr>
          <a:xfrm rot="14410224">
            <a:off x="836571" y="1311223"/>
            <a:ext cx="1578388" cy="1779777"/>
          </a:xfrm>
          <a:custGeom>
            <a:avLst/>
            <a:gdLst>
              <a:gd name="connsiteX0" fmla="*/ 1769986 w 1787452"/>
              <a:gd name="connsiteY0" fmla="*/ 1067474 h 2015517"/>
              <a:gd name="connsiteX1" fmla="*/ 1766610 w 1787452"/>
              <a:gd name="connsiteY1" fmla="*/ 1071324 h 2015517"/>
              <a:gd name="connsiteX2" fmla="*/ 1761769 w 1787452"/>
              <a:gd name="connsiteY2" fmla="*/ 1080110 h 2015517"/>
              <a:gd name="connsiteX3" fmla="*/ 1749296 w 1787452"/>
              <a:gd name="connsiteY3" fmla="*/ 1091071 h 2015517"/>
              <a:gd name="connsiteX4" fmla="*/ 1736936 w 1787452"/>
              <a:gd name="connsiteY4" fmla="*/ 1105168 h 2015517"/>
              <a:gd name="connsiteX5" fmla="*/ 1728583 w 1787452"/>
              <a:gd name="connsiteY5" fmla="*/ 1109275 h 2015517"/>
              <a:gd name="connsiteX6" fmla="*/ 1724114 w 1787452"/>
              <a:gd name="connsiteY6" fmla="*/ 1113203 h 2015517"/>
              <a:gd name="connsiteX7" fmla="*/ 194944 w 1787452"/>
              <a:gd name="connsiteY7" fmla="*/ 1992407 h 2015517"/>
              <a:gd name="connsiteX8" fmla="*/ 175381 w 1787452"/>
              <a:gd name="connsiteY8" fmla="*/ 2005596 h 2015517"/>
              <a:gd name="connsiteX9" fmla="*/ 126242 w 1787452"/>
              <a:gd name="connsiteY9" fmla="*/ 2015517 h 2015517"/>
              <a:gd name="connsiteX10" fmla="*/ 0 w 1787452"/>
              <a:gd name="connsiteY10" fmla="*/ 1889275 h 2015517"/>
              <a:gd name="connsiteX11" fmla="*/ 0 w 1787452"/>
              <a:gd name="connsiteY11" fmla="*/ 126242 h 2015517"/>
              <a:gd name="connsiteX12" fmla="*/ 2245 w 1787452"/>
              <a:gd name="connsiteY12" fmla="*/ 115121 h 2015517"/>
              <a:gd name="connsiteX13" fmla="*/ 1895 w 1787452"/>
              <a:gd name="connsiteY13" fmla="*/ 110310 h 2015517"/>
              <a:gd name="connsiteX14" fmla="*/ 5252 w 1787452"/>
              <a:gd name="connsiteY14" fmla="*/ 100229 h 2015517"/>
              <a:gd name="connsiteX15" fmla="*/ 9921 w 1787452"/>
              <a:gd name="connsiteY15" fmla="*/ 77103 h 2015517"/>
              <a:gd name="connsiteX16" fmla="*/ 15909 w 1787452"/>
              <a:gd name="connsiteY16" fmla="*/ 68221 h 2015517"/>
              <a:gd name="connsiteX17" fmla="*/ 17732 w 1787452"/>
              <a:gd name="connsiteY17" fmla="*/ 62746 h 2015517"/>
              <a:gd name="connsiteX18" fmla="*/ 25818 w 1787452"/>
              <a:gd name="connsiteY18" fmla="*/ 53524 h 2015517"/>
              <a:gd name="connsiteX19" fmla="*/ 36975 w 1787452"/>
              <a:gd name="connsiteY19" fmla="*/ 36975 h 2015517"/>
              <a:gd name="connsiteX20" fmla="*/ 45174 w 1787452"/>
              <a:gd name="connsiteY20" fmla="*/ 31448 h 2015517"/>
              <a:gd name="connsiteX21" fmla="*/ 50781 w 1787452"/>
              <a:gd name="connsiteY21" fmla="*/ 25052 h 2015517"/>
              <a:gd name="connsiteX22" fmla="*/ 65106 w 1787452"/>
              <a:gd name="connsiteY22" fmla="*/ 18009 h 2015517"/>
              <a:gd name="connsiteX23" fmla="*/ 77103 w 1787452"/>
              <a:gd name="connsiteY23" fmla="*/ 9921 h 2015517"/>
              <a:gd name="connsiteX24" fmla="*/ 84660 w 1787452"/>
              <a:gd name="connsiteY24" fmla="*/ 8395 h 2015517"/>
              <a:gd name="connsiteX25" fmla="*/ 94211 w 1787452"/>
              <a:gd name="connsiteY25" fmla="*/ 3699 h 2015517"/>
              <a:gd name="connsiteX26" fmla="*/ 115638 w 1787452"/>
              <a:gd name="connsiteY26" fmla="*/ 2141 h 2015517"/>
              <a:gd name="connsiteX27" fmla="*/ 126242 w 1787452"/>
              <a:gd name="connsiteY27" fmla="*/ 0 h 2015517"/>
              <a:gd name="connsiteX28" fmla="*/ 131230 w 1787452"/>
              <a:gd name="connsiteY28" fmla="*/ 1007 h 2015517"/>
              <a:gd name="connsiteX29" fmla="*/ 142480 w 1787452"/>
              <a:gd name="connsiteY29" fmla="*/ 189 h 2015517"/>
              <a:gd name="connsiteX30" fmla="*/ 166050 w 1787452"/>
              <a:gd name="connsiteY30" fmla="*/ 8037 h 2015517"/>
              <a:gd name="connsiteX31" fmla="*/ 175381 w 1787452"/>
              <a:gd name="connsiteY31" fmla="*/ 9921 h 2015517"/>
              <a:gd name="connsiteX32" fmla="*/ 178965 w 1787452"/>
              <a:gd name="connsiteY32" fmla="*/ 12337 h 2015517"/>
              <a:gd name="connsiteX33" fmla="*/ 190044 w 1787452"/>
              <a:gd name="connsiteY33" fmla="*/ 16026 h 2015517"/>
              <a:gd name="connsiteX34" fmla="*/ 1723265 w 1787452"/>
              <a:gd name="connsiteY34" fmla="*/ 895162 h 2015517"/>
              <a:gd name="connsiteX35" fmla="*/ 1725911 w 1787452"/>
              <a:gd name="connsiteY35" fmla="*/ 897482 h 2015517"/>
              <a:gd name="connsiteX36" fmla="*/ 1737538 w 1787452"/>
              <a:gd name="connsiteY36" fmla="*/ 903182 h 2015517"/>
              <a:gd name="connsiteX37" fmla="*/ 1754755 w 1787452"/>
              <a:gd name="connsiteY37" fmla="*/ 922772 h 2015517"/>
              <a:gd name="connsiteX38" fmla="*/ 1760959 w 1787452"/>
              <a:gd name="connsiteY38" fmla="*/ 928212 h 2015517"/>
              <a:gd name="connsiteX39" fmla="*/ 1762767 w 1787452"/>
              <a:gd name="connsiteY39" fmla="*/ 931888 h 2015517"/>
              <a:gd name="connsiteX40" fmla="*/ 1770631 w 1787452"/>
              <a:gd name="connsiteY40" fmla="*/ 940837 h 2015517"/>
              <a:gd name="connsiteX41" fmla="*/ 1787122 w 1787452"/>
              <a:gd name="connsiteY41" fmla="*/ 1012773 h 2015517"/>
              <a:gd name="connsiteX42" fmla="*/ 1785757 w 1787452"/>
              <a:gd name="connsiteY42" fmla="*/ 1019004 h 2015517"/>
              <a:gd name="connsiteX43" fmla="*/ 1785822 w 1787452"/>
              <a:gd name="connsiteY43" fmla="*/ 1019910 h 2015517"/>
              <a:gd name="connsiteX44" fmla="*/ 1785048 w 1787452"/>
              <a:gd name="connsiteY44" fmla="*/ 1022235 h 2015517"/>
              <a:gd name="connsiteX45" fmla="*/ 1779360 w 1787452"/>
              <a:gd name="connsiteY45" fmla="*/ 1048186 h 2015517"/>
              <a:gd name="connsiteX46" fmla="*/ 1771900 w 1787452"/>
              <a:gd name="connsiteY46" fmla="*/ 1061724 h 2015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787452" h="2015517">
                <a:moveTo>
                  <a:pt x="1769986" y="1067474"/>
                </a:moveTo>
                <a:lnTo>
                  <a:pt x="1766610" y="1071324"/>
                </a:lnTo>
                <a:lnTo>
                  <a:pt x="1761769" y="1080110"/>
                </a:lnTo>
                <a:lnTo>
                  <a:pt x="1749296" y="1091071"/>
                </a:lnTo>
                <a:lnTo>
                  <a:pt x="1736936" y="1105168"/>
                </a:lnTo>
                <a:lnTo>
                  <a:pt x="1728583" y="1109275"/>
                </a:lnTo>
                <a:lnTo>
                  <a:pt x="1724114" y="1113203"/>
                </a:lnTo>
                <a:lnTo>
                  <a:pt x="194944" y="1992407"/>
                </a:lnTo>
                <a:lnTo>
                  <a:pt x="175381" y="2005596"/>
                </a:lnTo>
                <a:cubicBezTo>
                  <a:pt x="160278" y="2011984"/>
                  <a:pt x="143672" y="2015517"/>
                  <a:pt x="126242" y="2015517"/>
                </a:cubicBezTo>
                <a:cubicBezTo>
                  <a:pt x="56520" y="2015517"/>
                  <a:pt x="0" y="1958997"/>
                  <a:pt x="0" y="1889275"/>
                </a:cubicBezTo>
                <a:lnTo>
                  <a:pt x="0" y="126242"/>
                </a:lnTo>
                <a:lnTo>
                  <a:pt x="2245" y="115121"/>
                </a:lnTo>
                <a:lnTo>
                  <a:pt x="1895" y="110310"/>
                </a:lnTo>
                <a:lnTo>
                  <a:pt x="5252" y="100229"/>
                </a:lnTo>
                <a:lnTo>
                  <a:pt x="9921" y="77103"/>
                </a:lnTo>
                <a:lnTo>
                  <a:pt x="15909" y="68221"/>
                </a:lnTo>
                <a:lnTo>
                  <a:pt x="17732" y="62746"/>
                </a:lnTo>
                <a:lnTo>
                  <a:pt x="25818" y="53524"/>
                </a:lnTo>
                <a:lnTo>
                  <a:pt x="36975" y="36975"/>
                </a:lnTo>
                <a:lnTo>
                  <a:pt x="45174" y="31448"/>
                </a:lnTo>
                <a:lnTo>
                  <a:pt x="50781" y="25052"/>
                </a:lnTo>
                <a:lnTo>
                  <a:pt x="65106" y="18009"/>
                </a:lnTo>
                <a:lnTo>
                  <a:pt x="77103" y="9921"/>
                </a:lnTo>
                <a:lnTo>
                  <a:pt x="84660" y="8395"/>
                </a:lnTo>
                <a:lnTo>
                  <a:pt x="94211" y="3699"/>
                </a:lnTo>
                <a:lnTo>
                  <a:pt x="115638" y="2141"/>
                </a:lnTo>
                <a:lnTo>
                  <a:pt x="126242" y="0"/>
                </a:lnTo>
                <a:lnTo>
                  <a:pt x="131230" y="1007"/>
                </a:lnTo>
                <a:lnTo>
                  <a:pt x="142480" y="189"/>
                </a:lnTo>
                <a:lnTo>
                  <a:pt x="166050" y="8037"/>
                </a:lnTo>
                <a:lnTo>
                  <a:pt x="175381" y="9921"/>
                </a:lnTo>
                <a:lnTo>
                  <a:pt x="178965" y="12337"/>
                </a:lnTo>
                <a:lnTo>
                  <a:pt x="190044" y="16026"/>
                </a:lnTo>
                <a:lnTo>
                  <a:pt x="1723265" y="895162"/>
                </a:lnTo>
                <a:lnTo>
                  <a:pt x="1725911" y="897482"/>
                </a:lnTo>
                <a:lnTo>
                  <a:pt x="1737538" y="903182"/>
                </a:lnTo>
                <a:lnTo>
                  <a:pt x="1754755" y="922772"/>
                </a:lnTo>
                <a:lnTo>
                  <a:pt x="1760959" y="928212"/>
                </a:lnTo>
                <a:lnTo>
                  <a:pt x="1762767" y="931888"/>
                </a:lnTo>
                <a:lnTo>
                  <a:pt x="1770631" y="940837"/>
                </a:lnTo>
                <a:cubicBezTo>
                  <a:pt x="1783664" y="963503"/>
                  <a:pt x="1788880" y="988522"/>
                  <a:pt x="1787122" y="1012773"/>
                </a:cubicBezTo>
                <a:lnTo>
                  <a:pt x="1785757" y="1019004"/>
                </a:lnTo>
                <a:lnTo>
                  <a:pt x="1785822" y="1019910"/>
                </a:lnTo>
                <a:lnTo>
                  <a:pt x="1785048" y="1022235"/>
                </a:lnTo>
                <a:lnTo>
                  <a:pt x="1779360" y="1048186"/>
                </a:lnTo>
                <a:lnTo>
                  <a:pt x="1771900" y="1061724"/>
                </a:lnTo>
                <a:close/>
              </a:path>
            </a:pathLst>
          </a:custGeom>
          <a:gradFill>
            <a:gsLst>
              <a:gs pos="0">
                <a:srgbClr val="CB1142"/>
              </a:gs>
              <a:gs pos="100000">
                <a:srgbClr val="E9686A">
                  <a:alpha val="7000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pic>
        <p:nvPicPr>
          <p:cNvPr id="8" name="图片 7">
            <a:extLst>
              <a:ext uri="{FF2B5EF4-FFF2-40B4-BE49-F238E27FC236}">
                <a16:creationId xmlns:a16="http://schemas.microsoft.com/office/drawing/2014/main" id="{FDE241C7-73E7-44B3-8B37-A82C3B64628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67009" y="267769"/>
            <a:ext cx="1661071" cy="552638"/>
          </a:xfrm>
          <a:prstGeom prst="rect">
            <a:avLst/>
          </a:prstGeom>
        </p:spPr>
      </p:pic>
    </p:spTree>
    <p:extLst>
      <p:ext uri="{BB962C8B-B14F-4D97-AF65-F5344CB8AC3E}">
        <p14:creationId xmlns:p14="http://schemas.microsoft.com/office/powerpoint/2010/main" val="404207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500"/>
                                        <p:tgtEl>
                                          <p:spTgt spid="19"/>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14">
                                            <p:txEl>
                                              <p:pRg st="0" end="0"/>
                                            </p:txEl>
                                          </p:spTgt>
                                        </p:tgtEl>
                                        <p:attrNameLst>
                                          <p:attrName>style.visibility</p:attrName>
                                        </p:attrNameLst>
                                      </p:cBhvr>
                                      <p:to>
                                        <p:strVal val="visible"/>
                                      </p:to>
                                    </p:set>
                                    <p:animEffect transition="in" filter="fade">
                                      <p:cBhvr>
                                        <p:cTn id="14" dur="1000"/>
                                        <p:tgtEl>
                                          <p:spTgt spid="14">
                                            <p:txEl>
                                              <p:pRg st="0" end="0"/>
                                            </p:txEl>
                                          </p:spTgt>
                                        </p:tgtEl>
                                      </p:cBhvr>
                                    </p:animEffect>
                                    <p:anim calcmode="lin" valueType="num">
                                      <p:cBhvr>
                                        <p:cTn id="15"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4">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5">
                                            <p:txEl>
                                              <p:pRg st="0" end="0"/>
                                            </p:txEl>
                                          </p:spTgt>
                                        </p:tgtEl>
                                        <p:attrNameLst>
                                          <p:attrName>style.visibility</p:attrName>
                                        </p:attrNameLst>
                                      </p:cBhvr>
                                      <p:to>
                                        <p:strVal val="visible"/>
                                      </p:to>
                                    </p:set>
                                    <p:animEffect transition="in" filter="fade">
                                      <p:cBhvr>
                                        <p:cTn id="24" dur="1000"/>
                                        <p:tgtEl>
                                          <p:spTgt spid="15">
                                            <p:txEl>
                                              <p:pRg st="0" end="0"/>
                                            </p:txEl>
                                          </p:spTgt>
                                        </p:tgtEl>
                                      </p:cBhvr>
                                    </p:animEffect>
                                    <p:anim calcmode="lin" valueType="num">
                                      <p:cBhvr>
                                        <p:cTn id="25"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4" grpId="0"/>
      <p:bldP spid="15" grpId="0" build="p">
        <p:tmplLst>
          <p:tmpl lvl="1">
            <p:tnLst>
              <p:par>
                <p:cTn presetID="42"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1000"/>
                        <p:tgtEl>
                          <p:spTgt spid="15"/>
                        </p:tgtEl>
                      </p:cBhvr>
                    </p:animEffect>
                    <p:anim calcmode="lin" valueType="num">
                      <p:cBhvr>
                        <p:cTn dur="1000" fill="hold"/>
                        <p:tgtEl>
                          <p:spTgt spid="15"/>
                        </p:tgtEl>
                        <p:attrNameLst>
                          <p:attrName>ppt_x</p:attrName>
                        </p:attrNameLst>
                      </p:cBhvr>
                      <p:tavLst>
                        <p:tav tm="0">
                          <p:val>
                            <p:strVal val="#ppt_x"/>
                          </p:val>
                        </p:tav>
                        <p:tav tm="100000">
                          <p:val>
                            <p:strVal val="#ppt_x"/>
                          </p:val>
                        </p:tav>
                      </p:tavLst>
                    </p:anim>
                    <p:anim calcmode="lin" valueType="num">
                      <p:cBhvr>
                        <p:cTn dur="1000" fill="hold"/>
                        <p:tgtEl>
                          <p:spTgt spid="15"/>
                        </p:tgtEl>
                        <p:attrNameLst>
                          <p:attrName>ppt_y</p:attrName>
                        </p:attrNameLst>
                      </p:cBhvr>
                      <p:tavLst>
                        <p:tav tm="0">
                          <p:val>
                            <p:strVal val="#ppt_y+.1"/>
                          </p:val>
                        </p:tav>
                        <p:tav tm="100000">
                          <p:val>
                            <p:strVal val="#ppt_y"/>
                          </p:val>
                        </p:tav>
                      </p:tavLst>
                    </p:anim>
                  </p:childTnLst>
                </p:cTn>
              </p:par>
            </p:tnLst>
          </p:tmpl>
        </p:tmplLst>
      </p:bldP>
      <p:bldP spid="14" grpId="0" build="p">
        <p:tmplLst>
          <p:tmpl lvl="1">
            <p:tnLst>
              <p:par>
                <p:cTn presetID="42"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1000"/>
                        <p:tgtEl>
                          <p:spTgt spid="14"/>
                        </p:tgtEl>
                      </p:cBhvr>
                    </p:animEffect>
                    <p:anim calcmode="lin" valueType="num">
                      <p:cBhvr>
                        <p:cTn dur="1000" fill="hold"/>
                        <p:tgtEl>
                          <p:spTgt spid="14"/>
                        </p:tgtEl>
                        <p:attrNameLst>
                          <p:attrName>ppt_x</p:attrName>
                        </p:attrNameLst>
                      </p:cBhvr>
                      <p:tavLst>
                        <p:tav tm="0">
                          <p:val>
                            <p:strVal val="#ppt_x"/>
                          </p:val>
                        </p:tav>
                        <p:tav tm="100000">
                          <p:val>
                            <p:strVal val="#ppt_x"/>
                          </p:val>
                        </p:tav>
                      </p:tavLst>
                    </p:anim>
                    <p:anim calcmode="lin" valueType="num">
                      <p:cBhvr>
                        <p:cTn dur="1000" fill="hold"/>
                        <p:tgtEl>
                          <p:spTgt spid="14"/>
                        </p:tgtEl>
                        <p:attrNameLst>
                          <p:attrName>ppt_y</p:attrName>
                        </p:attrNameLst>
                      </p:cBhvr>
                      <p:tavLst>
                        <p:tav tm="0">
                          <p:val>
                            <p:strVal val="#ppt_y+.1"/>
                          </p:val>
                        </p:tav>
                        <p:tav tm="100000">
                          <p:val>
                            <p:strVal val="#ppt_y"/>
                          </p:val>
                        </p:tav>
                      </p:tavLst>
                    </p:anim>
                  </p:childTnLst>
                </p:cTn>
              </p:par>
            </p:tnLst>
          </p:tmpl>
        </p:tmplLst>
      </p:bldP>
      <p:bldP spid="19"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p:bg>
      <p:bgPr>
        <a:solidFill>
          <a:srgbClr val="13152D"/>
        </a:solidFill>
        <a:effectLst/>
      </p:bgPr>
    </p:bg>
    <p:spTree>
      <p:nvGrpSpPr>
        <p:cNvPr id="1" name=""/>
        <p:cNvGrpSpPr/>
        <p:nvPr/>
      </p:nvGrpSpPr>
      <p:grpSpPr>
        <a:xfrm>
          <a:off x="0" y="0"/>
          <a:ext cx="0" cy="0"/>
          <a:chOff x="0" y="0"/>
          <a:chExt cx="0" cy="0"/>
        </a:xfrm>
      </p:grpSpPr>
      <p:sp>
        <p:nvSpPr>
          <p:cNvPr id="5" name="标题 1"/>
          <p:cNvSpPr>
            <a:spLocks noGrp="1"/>
          </p:cNvSpPr>
          <p:nvPr>
            <p:ph type="title" hasCustomPrompt="1"/>
          </p:nvPr>
        </p:nvSpPr>
        <p:spPr>
          <a:xfrm>
            <a:off x="533400" y="222885"/>
            <a:ext cx="9236710" cy="731520"/>
          </a:xfrm>
        </p:spPr>
        <p:txBody>
          <a:bodyPr anchor="t" anchorCtr="0">
            <a:normAutofit/>
          </a:bodyPr>
          <a:lstStyle>
            <a:lvl1pPr>
              <a:lnSpc>
                <a:spcPct val="120000"/>
              </a:lnSpc>
              <a:spcBef>
                <a:spcPts val="0"/>
              </a:spcBef>
              <a:spcAft>
                <a:spcPts val="0"/>
              </a:spcAft>
              <a:defRPr sz="2600">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单击此处编辑标题样式</a:t>
            </a:r>
          </a:p>
        </p:txBody>
      </p:sp>
      <p:sp>
        <p:nvSpPr>
          <p:cNvPr id="2" name="平行四边形 1"/>
          <p:cNvSpPr/>
          <p:nvPr userDrawn="1"/>
        </p:nvSpPr>
        <p:spPr>
          <a:xfrm>
            <a:off x="324269" y="328307"/>
            <a:ext cx="239011" cy="364888"/>
          </a:xfrm>
          <a:prstGeom prst="parallelogram">
            <a:avLst>
              <a:gd name="adj" fmla="val 67627"/>
            </a:avLst>
          </a:prstGeom>
          <a:gradFill>
            <a:gsLst>
              <a:gs pos="0">
                <a:srgbClr val="CC0C43"/>
              </a:gs>
              <a:gs pos="100000">
                <a:srgbClr val="EA696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pic>
        <p:nvPicPr>
          <p:cNvPr id="6" name="图片 5">
            <a:extLst>
              <a:ext uri="{FF2B5EF4-FFF2-40B4-BE49-F238E27FC236}">
                <a16:creationId xmlns:a16="http://schemas.microsoft.com/office/drawing/2014/main" id="{7FCFE558-C76E-4A90-81F2-28DC6B1C040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269" y="6125105"/>
            <a:ext cx="1661071" cy="552638"/>
          </a:xfrm>
          <a:prstGeom prst="rect">
            <a:avLst/>
          </a:prstGeom>
        </p:spPr>
      </p:pic>
    </p:spTree>
    <p:extLst>
      <p:ext uri="{BB962C8B-B14F-4D97-AF65-F5344CB8AC3E}">
        <p14:creationId xmlns:p14="http://schemas.microsoft.com/office/powerpoint/2010/main" val="496582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no-title">
    <p:bg>
      <p:bgPr>
        <a:solidFill>
          <a:srgbClr val="13152D"/>
        </a:solidFill>
        <a:effectLst/>
      </p:bgPr>
    </p:bg>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7B222B9-848D-4437-8ACA-A68CF8DD140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269" y="6125105"/>
            <a:ext cx="1661071" cy="552638"/>
          </a:xfrm>
          <a:prstGeom prst="rect">
            <a:avLst/>
          </a:prstGeom>
        </p:spPr>
      </p:pic>
    </p:spTree>
    <p:extLst>
      <p:ext uri="{BB962C8B-B14F-4D97-AF65-F5344CB8AC3E}">
        <p14:creationId xmlns:p14="http://schemas.microsoft.com/office/powerpoint/2010/main" val="2856758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文本占位符 15"/>
          <p:cNvSpPr>
            <a:spLocks noGrp="1"/>
          </p:cNvSpPr>
          <p:nvPr>
            <p:ph type="body" sz="quarter" idx="10" hasCustomPrompt="1"/>
          </p:nvPr>
        </p:nvSpPr>
        <p:spPr>
          <a:xfrm>
            <a:off x="969016" y="1165883"/>
            <a:ext cx="3084370" cy="692557"/>
          </a:xfrm>
        </p:spPr>
        <p:txBody>
          <a:bodyPr>
            <a:noAutofit/>
          </a:bodyPr>
          <a:lstStyle>
            <a:lvl1pPr marL="0" indent="0">
              <a:buNone/>
              <a:defRPr sz="4800" b="1" i="0">
                <a:solidFill>
                  <a:schemeClr val="bg1"/>
                </a:solidFill>
              </a:defRPr>
            </a:lvl1pPr>
          </a:lstStyle>
          <a:p>
            <a:pPr lvl="0"/>
            <a:r>
              <a:rPr lang="en-US" altLang="zh-CN" dirty="0"/>
              <a:t>THANKS</a:t>
            </a:r>
            <a:endParaRPr lang="zh-CN" altLang="en-US" dirty="0"/>
          </a:p>
        </p:txBody>
      </p:sp>
      <p:sp>
        <p:nvSpPr>
          <p:cNvPr id="4" name="文本占位符 3"/>
          <p:cNvSpPr>
            <a:spLocks noGrp="1"/>
          </p:cNvSpPr>
          <p:nvPr>
            <p:ph type="body" sz="quarter" idx="11" hasCustomPrompt="1"/>
          </p:nvPr>
        </p:nvSpPr>
        <p:spPr>
          <a:xfrm>
            <a:off x="5095960" y="2912664"/>
            <a:ext cx="6155141" cy="2672796"/>
          </a:xfrm>
        </p:spPr>
        <p:txBody>
          <a:bodyPr>
            <a:noAutofit/>
          </a:bodyPr>
          <a:lstStyle>
            <a:lvl1pPr marL="0" marR="0" indent="0" algn="l" defTabSz="914400" rtl="0" eaLnBrk="1" fontAlgn="auto" latinLnBrk="0" hangingPunct="1">
              <a:lnSpc>
                <a:spcPct val="120000"/>
              </a:lnSpc>
              <a:spcBef>
                <a:spcPts val="1000"/>
              </a:spcBef>
              <a:spcAft>
                <a:spcPts val="0"/>
              </a:spcAft>
              <a:buClrTx/>
              <a:buSzTx/>
              <a:buFont typeface="Arial" panose="020B0604020202020204" pitchFamily="34" charset="0"/>
              <a:buNone/>
              <a:defRPr sz="1600">
                <a:solidFill>
                  <a:schemeClr val="bg1"/>
                </a:solidFill>
              </a:defRPr>
            </a:lvl1pPr>
            <a:lvl3pPr>
              <a:defRPr>
                <a:solidFill>
                  <a:schemeClr val="bg2">
                    <a:lumMod val="25000"/>
                  </a:schemeClr>
                </a:solidFill>
              </a:defRPr>
            </a:lvl3pPr>
            <a:lvl5pPr marL="1828800" indent="0">
              <a:buNone/>
              <a:defRPr/>
            </a:lvl5pPr>
          </a:lstStyle>
          <a:p>
            <a:pPr lvl="0"/>
            <a:r>
              <a:rPr lang="zh-CN" altLang="en-US" dirty="0"/>
              <a:t>地　　址：上海市联航路 </a:t>
            </a:r>
            <a:r>
              <a:rPr lang="en-US" altLang="zh-CN" dirty="0"/>
              <a:t>1188 </a:t>
            </a:r>
            <a:r>
              <a:rPr lang="zh-CN" altLang="en-US" dirty="0"/>
              <a:t>号浦江智谷 </a:t>
            </a:r>
            <a:r>
              <a:rPr lang="en-US" altLang="zh-CN" dirty="0"/>
              <a:t>8 </a:t>
            </a:r>
            <a:r>
              <a:rPr lang="zh-CN" altLang="en-US" dirty="0"/>
              <a:t>号楼 </a:t>
            </a:r>
            <a:r>
              <a:rPr lang="en-US" altLang="zh-CN" dirty="0"/>
              <a:t>2 </a:t>
            </a:r>
            <a:r>
              <a:rPr lang="zh-CN" altLang="en-US" dirty="0"/>
              <a:t>层 </a:t>
            </a:r>
            <a:r>
              <a:rPr lang="en-US" altLang="zh-CN" dirty="0"/>
              <a:t>A </a:t>
            </a:r>
            <a:r>
              <a:rPr lang="zh-CN" altLang="en-US" dirty="0"/>
              <a:t>座</a:t>
            </a:r>
          </a:p>
          <a:p>
            <a:pPr lvl="0"/>
            <a:r>
              <a:rPr lang="zh-CN" altLang="en-US" dirty="0"/>
              <a:t>邮　　编：</a:t>
            </a:r>
            <a:r>
              <a:rPr lang="en-US" altLang="zh-CN" dirty="0"/>
              <a:t>201112</a:t>
            </a:r>
          </a:p>
          <a:p>
            <a:pPr lvl="0"/>
            <a:r>
              <a:rPr lang="zh-CN" altLang="en-US" dirty="0"/>
              <a:t>咨询热线：</a:t>
            </a:r>
            <a:r>
              <a:rPr lang="en-US" altLang="zh-CN" dirty="0"/>
              <a:t>021-5422 2601</a:t>
            </a:r>
          </a:p>
          <a:p>
            <a:pPr lvl="0"/>
            <a:r>
              <a:rPr lang="zh-CN" altLang="en-US" dirty="0"/>
              <a:t>服务热线：</a:t>
            </a:r>
            <a:r>
              <a:rPr lang="en-US" altLang="zh-CN" dirty="0"/>
              <a:t>400-880-1569</a:t>
            </a:r>
          </a:p>
          <a:p>
            <a:pPr lvl="0"/>
            <a:r>
              <a:rPr lang="zh-CN" altLang="en-US" dirty="0"/>
              <a:t>传　　真：</a:t>
            </a:r>
            <a:r>
              <a:rPr lang="en-US" altLang="zh-CN" dirty="0"/>
              <a:t>021-54222601-8800</a:t>
            </a:r>
          </a:p>
          <a:p>
            <a:pPr lvl="0"/>
            <a:r>
              <a:rPr lang="zh-CN" altLang="en-US" dirty="0"/>
              <a:t>客服邮箱：</a:t>
            </a:r>
            <a:r>
              <a:rPr lang="en-US" altLang="zh-CN" dirty="0"/>
              <a:t>support@aishu.cn</a:t>
            </a:r>
          </a:p>
          <a:p>
            <a:pPr lvl="0"/>
            <a:endParaRPr lang="zh-CN" altLang="en-US" dirty="0"/>
          </a:p>
        </p:txBody>
      </p:sp>
      <p:sp>
        <p:nvSpPr>
          <p:cNvPr id="2" name="矩形 1"/>
          <p:cNvSpPr/>
          <p:nvPr userDrawn="1"/>
        </p:nvSpPr>
        <p:spPr>
          <a:xfrm>
            <a:off x="5095960" y="2259447"/>
            <a:ext cx="1415772"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Arial"/>
                <a:ea typeface="微软雅黑"/>
                <a:cs typeface="+mn-cs"/>
              </a:rPr>
              <a:t>联系方式</a:t>
            </a:r>
          </a:p>
        </p:txBody>
      </p:sp>
      <p:grpSp>
        <p:nvGrpSpPr>
          <p:cNvPr id="7" name="组合 6"/>
          <p:cNvGrpSpPr/>
          <p:nvPr userDrawn="1"/>
        </p:nvGrpSpPr>
        <p:grpSpPr>
          <a:xfrm>
            <a:off x="9417954" y="4087213"/>
            <a:ext cx="1052203" cy="1207713"/>
            <a:chOff x="10816450" y="5126295"/>
            <a:chExt cx="918639" cy="1054407"/>
          </a:xfrm>
        </p:grpSpPr>
        <p:sp>
          <p:nvSpPr>
            <p:cNvPr id="8" name="矩形 7"/>
            <p:cNvSpPr/>
            <p:nvPr/>
          </p:nvSpPr>
          <p:spPr>
            <a:xfrm>
              <a:off x="10816451" y="6044080"/>
              <a:ext cx="918329" cy="1297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9" name="组合 8"/>
            <p:cNvGrpSpPr/>
            <p:nvPr/>
          </p:nvGrpSpPr>
          <p:grpSpPr>
            <a:xfrm>
              <a:off x="10816760" y="5126295"/>
              <a:ext cx="918329" cy="918329"/>
              <a:chOff x="9492019" y="3774744"/>
              <a:chExt cx="1149444" cy="1149444"/>
            </a:xfrm>
          </p:grpSpPr>
          <p:grpSp>
            <p:nvGrpSpPr>
              <p:cNvPr id="11" name="组合 10"/>
              <p:cNvGrpSpPr/>
              <p:nvPr/>
            </p:nvGrpSpPr>
            <p:grpSpPr>
              <a:xfrm>
                <a:off x="9492019" y="3774744"/>
                <a:ext cx="1149444" cy="1149444"/>
                <a:chOff x="9492019" y="3774744"/>
                <a:chExt cx="1149444" cy="1149444"/>
              </a:xfrm>
            </p:grpSpPr>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92019" y="3774744"/>
                  <a:ext cx="1149444" cy="1149444"/>
                </a:xfrm>
                <a:prstGeom prst="rect">
                  <a:avLst/>
                </a:prstGeom>
              </p:spPr>
            </p:pic>
            <p:sp>
              <p:nvSpPr>
                <p:cNvPr id="14" name="圆角矩形 13"/>
                <p:cNvSpPr/>
                <p:nvPr/>
              </p:nvSpPr>
              <p:spPr>
                <a:xfrm>
                  <a:off x="9957250" y="4243587"/>
                  <a:ext cx="218484" cy="21107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pic>
            <p:nvPicPr>
              <p:cNvPr id="12" name="图片 11"/>
              <p:cNvPicPr>
                <a:picLocks noChangeAspect="1"/>
              </p:cNvPicPr>
              <p:nvPr/>
            </p:nvPicPr>
            <p:blipFill rotWithShape="1">
              <a:blip r:embed="rId4" cstate="print">
                <a:extLst>
                  <a:ext uri="{28A0092B-C50C-407E-A947-70E740481C1C}">
                    <a14:useLocalDpi xmlns:a14="http://schemas.microsoft.com/office/drawing/2010/main" val="0"/>
                  </a:ext>
                </a:extLst>
              </a:blip>
              <a:srcRect r="37889"/>
              <a:stretch/>
            </p:blipFill>
            <p:spPr>
              <a:xfrm>
                <a:off x="9961030" y="4331831"/>
                <a:ext cx="210649" cy="45719"/>
              </a:xfrm>
              <a:prstGeom prst="rect">
                <a:avLst/>
              </a:prstGeom>
            </p:spPr>
          </p:pic>
        </p:grpSp>
        <p:sp>
          <p:nvSpPr>
            <p:cNvPr id="10" name="文本框 9"/>
            <p:cNvSpPr txBox="1"/>
            <p:nvPr/>
          </p:nvSpPr>
          <p:spPr>
            <a:xfrm>
              <a:off x="10816450" y="5965736"/>
              <a:ext cx="918330" cy="21496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000" b="1" i="0" u="none" strike="noStrike" kern="1200" cap="none" spc="0" normalizeH="0" baseline="0" noProof="0" dirty="0">
                  <a:ln>
                    <a:noFill/>
                  </a:ln>
                  <a:solidFill>
                    <a:srgbClr val="344771"/>
                  </a:solidFill>
                  <a:effectLst/>
                  <a:uLnTx/>
                  <a:uFillTx/>
                  <a:latin typeface="Arial"/>
                  <a:ea typeface="微软雅黑"/>
                  <a:cs typeface="+mn-cs"/>
                </a:rPr>
                <a:t>爱数公众号</a:t>
              </a:r>
            </a:p>
          </p:txBody>
        </p:sp>
      </p:grpSp>
      <p:pic>
        <p:nvPicPr>
          <p:cNvPr id="15" name="图片 14">
            <a:extLst>
              <a:ext uri="{FF2B5EF4-FFF2-40B4-BE49-F238E27FC236}">
                <a16:creationId xmlns:a16="http://schemas.microsoft.com/office/drawing/2014/main" id="{F8C2B85C-4123-4FD4-978F-4E0BF02561EF}"/>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167009" y="267769"/>
            <a:ext cx="1661071" cy="552638"/>
          </a:xfrm>
          <a:prstGeom prst="rect">
            <a:avLst/>
          </a:prstGeom>
        </p:spPr>
      </p:pic>
    </p:spTree>
    <p:extLst>
      <p:ext uri="{BB962C8B-B14F-4D97-AF65-F5344CB8AC3E}">
        <p14:creationId xmlns:p14="http://schemas.microsoft.com/office/powerpoint/2010/main" val="2468245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1000"/>
                                        <p:tgtEl>
                                          <p:spTgt spid="4">
                                            <p:txEl>
                                              <p:pRg st="0" end="0"/>
                                            </p:txEl>
                                          </p:spTgt>
                                        </p:tgtEl>
                                      </p:cBhvr>
                                    </p:animEffect>
                                    <p:anim calcmode="lin" valueType="num">
                                      <p:cBhvr>
                                        <p:cTn id="19"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4">
                                            <p:txEl>
                                              <p:pRg st="0" end="0"/>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Effect transition="in" filter="fade">
                                      <p:cBhvr>
                                        <p:cTn id="23" dur="1000"/>
                                        <p:tgtEl>
                                          <p:spTgt spid="4">
                                            <p:txEl>
                                              <p:pRg st="1" end="1"/>
                                            </p:txEl>
                                          </p:spTgt>
                                        </p:tgtEl>
                                      </p:cBhvr>
                                    </p:animEffect>
                                    <p:anim calcmode="lin" valueType="num">
                                      <p:cBhvr>
                                        <p:cTn id="24"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5" dur="1000" fill="hold"/>
                                        <p:tgtEl>
                                          <p:spTgt spid="4">
                                            <p:txEl>
                                              <p:pRg st="1" end="1"/>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fade">
                                      <p:cBhvr>
                                        <p:cTn id="28" dur="1000"/>
                                        <p:tgtEl>
                                          <p:spTgt spid="4">
                                            <p:txEl>
                                              <p:pRg st="2" end="2"/>
                                            </p:txEl>
                                          </p:spTgt>
                                        </p:tgtEl>
                                      </p:cBhvr>
                                    </p:animEffect>
                                    <p:anim calcmode="lin" valueType="num">
                                      <p:cBhvr>
                                        <p:cTn id="29"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2" end="2"/>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animEffect transition="in" filter="fade">
                                      <p:cBhvr>
                                        <p:cTn id="33" dur="1000"/>
                                        <p:tgtEl>
                                          <p:spTgt spid="4">
                                            <p:txEl>
                                              <p:pRg st="3" end="3"/>
                                            </p:txEl>
                                          </p:spTgt>
                                        </p:tgtEl>
                                      </p:cBhvr>
                                    </p:animEffect>
                                    <p:anim calcmode="lin" valueType="num">
                                      <p:cBhvr>
                                        <p:cTn id="34"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3" end="3"/>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4">
                                            <p:txEl>
                                              <p:pRg st="4" end="4"/>
                                            </p:txEl>
                                          </p:spTgt>
                                        </p:tgtEl>
                                        <p:attrNameLst>
                                          <p:attrName>style.visibility</p:attrName>
                                        </p:attrNameLst>
                                      </p:cBhvr>
                                      <p:to>
                                        <p:strVal val="visible"/>
                                      </p:to>
                                    </p:set>
                                    <p:animEffect transition="in" filter="fade">
                                      <p:cBhvr>
                                        <p:cTn id="38" dur="1000"/>
                                        <p:tgtEl>
                                          <p:spTgt spid="4">
                                            <p:txEl>
                                              <p:pRg st="4" end="4"/>
                                            </p:txEl>
                                          </p:spTgt>
                                        </p:tgtEl>
                                      </p:cBhvr>
                                    </p:animEffect>
                                    <p:anim calcmode="lin" valueType="num">
                                      <p:cBhvr>
                                        <p:cTn id="3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4">
                                            <p:txEl>
                                              <p:pRg st="4" end="4"/>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animEffect transition="in" filter="fade">
                                      <p:cBhvr>
                                        <p:cTn id="43" dur="1000"/>
                                        <p:tgtEl>
                                          <p:spTgt spid="4">
                                            <p:txEl>
                                              <p:pRg st="5" end="5"/>
                                            </p:txEl>
                                          </p:spTgt>
                                        </p:tgtEl>
                                      </p:cBhvr>
                                    </p:animEffect>
                                    <p:anim calcmode="lin" valueType="num">
                                      <p:cBhvr>
                                        <p:cTn id="44"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5" dur="1000" fill="hold"/>
                                        <p:tgtEl>
                                          <p:spTgt spid="4">
                                            <p:txEl>
                                              <p:pRg st="5" end="5"/>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1000"/>
                                        <p:tgtEl>
                                          <p:spTgt spid="7"/>
                                        </p:tgtEl>
                                      </p:cBhvr>
                                    </p:animEffect>
                                    <p:anim calcmode="lin" valueType="num">
                                      <p:cBhvr>
                                        <p:cTn id="49" dur="1000" fill="hold"/>
                                        <p:tgtEl>
                                          <p:spTgt spid="7"/>
                                        </p:tgtEl>
                                        <p:attrNameLst>
                                          <p:attrName>ppt_x</p:attrName>
                                        </p:attrNameLst>
                                      </p:cBhvr>
                                      <p:tavLst>
                                        <p:tav tm="0">
                                          <p:val>
                                            <p:strVal val="#ppt_x"/>
                                          </p:val>
                                        </p:tav>
                                        <p:tav tm="100000">
                                          <p:val>
                                            <p:strVal val="#ppt_x"/>
                                          </p:val>
                                        </p:tav>
                                      </p:tavLst>
                                    </p:anim>
                                    <p:anim calcmode="lin" valueType="num">
                                      <p:cBhvr>
                                        <p:cTn id="5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Lst>
      </p:bldP>
      <p:bldP spid="4" grpId="0" build="p">
        <p:tmplLst>
          <p:tmpl lvl="1">
            <p:tnLst>
              <p:par>
                <p:cTn presetID="42"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1000"/>
                        <p:tgtEl>
                          <p:spTgt spid="4"/>
                        </p:tgtEl>
                      </p:cBhvr>
                    </p:animEffect>
                    <p:anim calcmode="lin" valueType="num">
                      <p:cBhvr>
                        <p:cTn dur="1000" fill="hold"/>
                        <p:tgtEl>
                          <p:spTgt spid="4"/>
                        </p:tgtEl>
                        <p:attrNameLst>
                          <p:attrName>ppt_x</p:attrName>
                        </p:attrNameLst>
                      </p:cBhvr>
                      <p:tavLst>
                        <p:tav tm="0">
                          <p:val>
                            <p:strVal val="#ppt_x"/>
                          </p:val>
                        </p:tav>
                        <p:tav tm="100000">
                          <p:val>
                            <p:strVal val="#ppt_x"/>
                          </p:val>
                        </p:tav>
                      </p:tavLst>
                    </p:anim>
                    <p:anim calcmode="lin" valueType="num">
                      <p:cBhvr>
                        <p:cTn dur="1000" fill="hold"/>
                        <p:tgtEl>
                          <p:spTgt spid="4"/>
                        </p:tgtEl>
                        <p:attrNameLst>
                          <p:attrName>ppt_y</p:attrName>
                        </p:attrNameLst>
                      </p:cBhvr>
                      <p:tavLst>
                        <p:tav tm="0">
                          <p:val>
                            <p:strVal val="#ppt_y+.1"/>
                          </p:val>
                        </p:tav>
                        <p:tav tm="100000">
                          <p:val>
                            <p:strVal val="#ppt_y"/>
                          </p:val>
                        </p:tav>
                      </p:tavLst>
                    </p:anim>
                  </p:childTnLst>
                </p:cTn>
              </p:par>
            </p:tnLst>
          </p:tmpl>
        </p:tmplLst>
      </p:bldP>
      <p:bldP spid="2"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3_自定义版式">
    <p:bg>
      <p:bgPr>
        <a:solidFill>
          <a:srgbClr val="1C2437"/>
        </a:solidFill>
        <a:effectLst/>
      </p:bgPr>
    </p:bg>
    <p:spTree>
      <p:nvGrpSpPr>
        <p:cNvPr id="1" name=""/>
        <p:cNvGrpSpPr/>
        <p:nvPr/>
      </p:nvGrpSpPr>
      <p:grpSpPr>
        <a:xfrm>
          <a:off x="0" y="0"/>
          <a:ext cx="0" cy="0"/>
          <a:chOff x="0" y="0"/>
          <a:chExt cx="0" cy="0"/>
        </a:xfrm>
      </p:grpSpPr>
      <p:pic>
        <p:nvPicPr>
          <p:cNvPr id="9" name="图片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82932" y="6169755"/>
            <a:ext cx="1497194" cy="387557"/>
          </a:xfrm>
          <a:prstGeom prst="rect">
            <a:avLst/>
          </a:prstGeom>
        </p:spPr>
      </p:pic>
      <p:sp>
        <p:nvSpPr>
          <p:cNvPr id="4" name="矩形 3">
            <a:extLst>
              <a:ext uri="{FF2B5EF4-FFF2-40B4-BE49-F238E27FC236}">
                <a16:creationId xmlns:a16="http://schemas.microsoft.com/office/drawing/2014/main" id="{7D6DF1F3-9175-4585-B847-7B9AC52457A8}"/>
              </a:ext>
            </a:extLst>
          </p:cNvPr>
          <p:cNvSpPr/>
          <p:nvPr/>
        </p:nvSpPr>
        <p:spPr>
          <a:xfrm>
            <a:off x="310974" y="251460"/>
            <a:ext cx="62406" cy="441488"/>
          </a:xfrm>
          <a:prstGeom prst="rect">
            <a:avLst/>
          </a:prstGeom>
          <a:gradFill>
            <a:gsLst>
              <a:gs pos="20000">
                <a:srgbClr val="DB5564"/>
              </a:gs>
              <a:gs pos="100000">
                <a:srgbClr val="9D234C"/>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D969BAF0-2CCC-4F83-83C1-064E2983D537}"/>
              </a:ext>
            </a:extLst>
          </p:cNvPr>
          <p:cNvSpPr/>
          <p:nvPr/>
        </p:nvSpPr>
        <p:spPr>
          <a:xfrm>
            <a:off x="0" y="5910943"/>
            <a:ext cx="12192000" cy="947057"/>
          </a:xfrm>
          <a:prstGeom prst="rect">
            <a:avLst/>
          </a:prstGeom>
          <a:solidFill>
            <a:srgbClr val="1C2437">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1">
            <a:extLst>
              <a:ext uri="{FF2B5EF4-FFF2-40B4-BE49-F238E27FC236}">
                <a16:creationId xmlns:a16="http://schemas.microsoft.com/office/drawing/2014/main" id="{FB90789E-A62B-4A38-B18C-AC1F1B4C9CC0}"/>
              </a:ext>
            </a:extLst>
          </p:cNvPr>
          <p:cNvSpPr>
            <a:spLocks noGrp="1"/>
          </p:cNvSpPr>
          <p:nvPr>
            <p:ph type="title"/>
          </p:nvPr>
        </p:nvSpPr>
        <p:spPr>
          <a:xfrm>
            <a:off x="471781" y="92142"/>
            <a:ext cx="10515600" cy="782425"/>
          </a:xfrm>
        </p:spPr>
        <p:txBody>
          <a:bodyPr>
            <a:normAutofit/>
          </a:bodyPr>
          <a:lstStyle>
            <a:lvl1pPr>
              <a:defRPr sz="2800">
                <a:solidFill>
                  <a:schemeClr val="bg1"/>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368559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比较">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403558E0-9296-4048-ACB6-E3B254028C30}"/>
              </a:ext>
            </a:extLst>
          </p:cNvPr>
          <p:cNvSpPr>
            <a:spLocks noGrp="1"/>
          </p:cNvSpPr>
          <p:nvPr>
            <p:ph type="title" hasCustomPrompt="1"/>
          </p:nvPr>
        </p:nvSpPr>
        <p:spPr>
          <a:xfrm>
            <a:off x="533400" y="222885"/>
            <a:ext cx="9236710" cy="731520"/>
          </a:xfrm>
        </p:spPr>
        <p:txBody>
          <a:bodyPr anchor="t" anchorCtr="0">
            <a:normAutofit/>
          </a:bodyPr>
          <a:lstStyle>
            <a:lvl1pPr>
              <a:lnSpc>
                <a:spcPct val="120000"/>
              </a:lnSpc>
              <a:spcBef>
                <a:spcPts val="0"/>
              </a:spcBef>
              <a:spcAft>
                <a:spcPts val="0"/>
              </a:spcAft>
              <a:defRPr sz="2600">
                <a:solidFill>
                  <a:schemeClr val="bg2">
                    <a:lumMod val="25000"/>
                  </a:schemeClr>
                </a:solidFill>
                <a:latin typeface="思源黑体 CN Normal"/>
                <a:ea typeface="微软雅黑" panose="020B0503020204020204" pitchFamily="34" charset="-122"/>
              </a:defRPr>
            </a:lvl1pPr>
          </a:lstStyle>
          <a:p>
            <a:r>
              <a:rPr lang="zh-CN" altLang="en-US" dirty="0"/>
              <a:t>单击此处编辑标题样式</a:t>
            </a:r>
          </a:p>
        </p:txBody>
      </p:sp>
      <p:sp>
        <p:nvSpPr>
          <p:cNvPr id="11" name="平行四边形 10">
            <a:extLst>
              <a:ext uri="{FF2B5EF4-FFF2-40B4-BE49-F238E27FC236}">
                <a16:creationId xmlns:a16="http://schemas.microsoft.com/office/drawing/2014/main" id="{DB1D8616-1A9D-4711-8E29-3A29F0773147}"/>
              </a:ext>
            </a:extLst>
          </p:cNvPr>
          <p:cNvSpPr/>
          <p:nvPr userDrawn="1"/>
        </p:nvSpPr>
        <p:spPr>
          <a:xfrm>
            <a:off x="324269" y="328307"/>
            <a:ext cx="239011" cy="364888"/>
          </a:xfrm>
          <a:prstGeom prst="parallelogram">
            <a:avLst>
              <a:gd name="adj" fmla="val 67627"/>
            </a:avLst>
          </a:prstGeom>
          <a:gradFill>
            <a:gsLst>
              <a:gs pos="0">
                <a:srgbClr val="CC0C43"/>
              </a:gs>
              <a:gs pos="100000">
                <a:srgbClr val="EA696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D160A3DB-884A-401B-82CE-7AC610DCBF2E}"/>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324269" y="6196487"/>
            <a:ext cx="1661071" cy="409874"/>
          </a:xfrm>
          <a:prstGeom prst="rect">
            <a:avLst/>
          </a:prstGeom>
        </p:spPr>
      </p:pic>
    </p:spTree>
    <p:extLst>
      <p:ext uri="{BB962C8B-B14F-4D97-AF65-F5344CB8AC3E}">
        <p14:creationId xmlns:p14="http://schemas.microsoft.com/office/powerpoint/2010/main" val="424517601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cstate="screen">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EC6A9BB2-B57E-4E37-A04A-7B7D1F58DA03}" type="datetimeFigureOut">
              <a:rPr kumimoji="0" lang="zh-CN" altLang="en-US" sz="1200" b="0" i="0" u="none" strike="noStrike" kern="1200" cap="none" spc="0" normalizeH="0" baseline="0" noProof="0" smtClean="0">
                <a:ln>
                  <a:noFill/>
                </a:ln>
                <a:solidFill>
                  <a:srgbClr val="FFFFFF">
                    <a:tint val="75000"/>
                  </a:srgb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2020/2/11</a:t>
            </a:fld>
            <a:endParaRPr kumimoji="0" lang="zh-CN" altLang="en-US" sz="1200" b="0" i="0" u="none" strike="noStrike" kern="1200" cap="none" spc="0" normalizeH="0" baseline="0" noProof="0">
              <a:ln>
                <a:noFill/>
              </a:ln>
              <a:solidFill>
                <a:srgbClr val="FFFFFF">
                  <a:tint val="75000"/>
                </a:srgbClr>
              </a:solidFill>
              <a:effectLst/>
              <a:uLnTx/>
              <a:uFillTx/>
              <a:latin typeface="Arial"/>
              <a:ea typeface="微软雅黑"/>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FFFFFF">
                  <a:tint val="75000"/>
                </a:srgbClr>
              </a:solidFill>
              <a:effectLst/>
              <a:uLnTx/>
              <a:uFillTx/>
              <a:latin typeface="Arial"/>
              <a:ea typeface="微软雅黑"/>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5C3617F-F740-424B-B92A-340D0B521B96}" type="slidenum">
              <a:rPr kumimoji="0" lang="zh-CN" altLang="en-US" sz="1200" b="0" i="0" u="none" strike="noStrike" kern="1200" cap="none" spc="0" normalizeH="0" baseline="0" noProof="0" smtClean="0">
                <a:ln>
                  <a:noFill/>
                </a:ln>
                <a:solidFill>
                  <a:srgbClr val="FFFFFF">
                    <a:tint val="75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srgbClr val="FFFFFF">
                  <a:tint val="75000"/>
                </a:srgbClr>
              </a:solidFill>
              <a:effectLst/>
              <a:uLnTx/>
              <a:uFillTx/>
              <a:latin typeface="Arial"/>
              <a:ea typeface="微软雅黑"/>
              <a:cs typeface="+mn-cs"/>
            </a:endParaRPr>
          </a:p>
        </p:txBody>
      </p:sp>
    </p:spTree>
    <p:extLst>
      <p:ext uri="{BB962C8B-B14F-4D97-AF65-F5344CB8AC3E}">
        <p14:creationId xmlns:p14="http://schemas.microsoft.com/office/powerpoint/2010/main" val="35139622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hyperlink" Target="http://maps.example.com/" TargetMode="External"/><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hyperlink" Target="http://maps.example.com/Earth?show=Springfield" TargetMode="External"/><Relationship Id="rId4" Type="http://schemas.openxmlformats.org/officeDocument/2006/relationships/hyperlink" Target="http://maps.example.com/radar/Earth/65.9,7.0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0.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hyperlink" Target="https://studio.apicur.io/" TargetMode="External"/><Relationship Id="rId2" Type="http://schemas.openxmlformats.org/officeDocument/2006/relationships/notesSlide" Target="../notesSlides/notesSlide33.xml"/><Relationship Id="rId1" Type="http://schemas.openxmlformats.org/officeDocument/2006/relationships/slideLayout" Target="../slideLayouts/slideLayout5.xml"/><Relationship Id="rId5" Type="http://schemas.openxmlformats.org/officeDocument/2006/relationships/hyperlink" Target="http://confluence.eisoo.com/pages/viewpage.action?pageId=62710368" TargetMode="External"/><Relationship Id="rId4" Type="http://schemas.openxmlformats.org/officeDocument/2006/relationships/image" Target="../media/image2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5.xml"/><Relationship Id="rId5" Type="http://schemas.openxmlformats.org/officeDocument/2006/relationships/hyperlink" Target="http://confluence.eisoo.com/pages/viewpage.action?pageId=62691503" TargetMode="External"/><Relationship Id="rId4" Type="http://schemas.openxmlformats.org/officeDocument/2006/relationships/hyperlink" Target="http://confluence.eisoo.com/pages/viewpage.action?pageId=62707176"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6.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normAutofit fontScale="90000"/>
          </a:bodyPr>
          <a:lstStyle/>
          <a:p>
            <a:pPr defTabSz="1219170">
              <a:lnSpc>
                <a:spcPct val="150000"/>
              </a:lnSpc>
            </a:pPr>
            <a:r>
              <a:rPr lang="en-US" altLang="zh-CN" sz="5000" dirty="0" err="1" smtClean="0">
                <a:latin typeface="PingFang SC" panose="020B0400000000000000" pitchFamily="34" charset="-122"/>
                <a:ea typeface="PingFang SC" panose="020B0400000000000000" pitchFamily="34" charset="-122"/>
              </a:rPr>
              <a:t>RESTful</a:t>
            </a:r>
            <a:r>
              <a:rPr lang="en-US" altLang="zh-CN" sz="5000" dirty="0" smtClean="0">
                <a:latin typeface="PingFang SC" panose="020B0400000000000000" pitchFamily="34" charset="-122"/>
                <a:ea typeface="PingFang SC" panose="020B0400000000000000" pitchFamily="34" charset="-122"/>
              </a:rPr>
              <a:t> API</a:t>
            </a:r>
            <a:r>
              <a:rPr lang="zh-CN" altLang="en-US" sz="5000" dirty="0" smtClean="0">
                <a:latin typeface="PingFang SC" panose="020B0400000000000000" pitchFamily="34" charset="-122"/>
                <a:ea typeface="PingFang SC" panose="020B0400000000000000" pitchFamily="34" charset="-122"/>
              </a:rPr>
              <a:t>设计及开发</a:t>
            </a:r>
            <a:endParaRPr lang="zh-CN" altLang="en-US" sz="5000" dirty="0">
              <a:latin typeface="PingFang SC" panose="020B0400000000000000" pitchFamily="34" charset="-122"/>
              <a:ea typeface="PingFang SC" panose="020B0400000000000000" pitchFamily="34" charset="-122"/>
            </a:endParaRPr>
          </a:p>
        </p:txBody>
      </p:sp>
      <p:sp>
        <p:nvSpPr>
          <p:cNvPr id="2" name="副标题 1"/>
          <p:cNvSpPr>
            <a:spLocks noGrp="1"/>
          </p:cNvSpPr>
          <p:nvPr>
            <p:ph type="subTitle" idx="1"/>
          </p:nvPr>
        </p:nvSpPr>
        <p:spPr/>
        <p:txBody>
          <a:bodyPr>
            <a:normAutofit fontScale="92500" lnSpcReduction="20000"/>
          </a:bodyPr>
          <a:lstStyle/>
          <a:p>
            <a:r>
              <a:rPr lang="en-US" altLang="zh-CN" dirty="0">
                <a:latin typeface="PingFang SC" panose="020B0400000000000000" pitchFamily="34" charset="-122"/>
                <a:ea typeface="PingFang SC" panose="020B0400000000000000" pitchFamily="34" charset="-122"/>
              </a:rPr>
              <a:t>——</a:t>
            </a:r>
            <a:r>
              <a:rPr lang="zh-CN" altLang="en-US" dirty="0">
                <a:latin typeface="PingFang SC" panose="020B0400000000000000" pitchFamily="34" charset="-122"/>
                <a:ea typeface="PingFang SC" panose="020B0400000000000000" pitchFamily="34" charset="-122"/>
              </a:rPr>
              <a:t> 上海爱数信息技术股份有限公司 储成</a:t>
            </a:r>
            <a:r>
              <a:rPr lang="zh-CN" altLang="en-US" dirty="0" smtClean="0">
                <a:latin typeface="PingFang SC" panose="020B0400000000000000" pitchFamily="34" charset="-122"/>
                <a:ea typeface="PingFang SC" panose="020B0400000000000000" pitchFamily="34" charset="-122"/>
              </a:rPr>
              <a:t>钢</a:t>
            </a:r>
            <a:endParaRPr lang="zh-CN" altLang="en-US" dirty="0">
              <a:latin typeface="PingFang SC" panose="020B0400000000000000" pitchFamily="34" charset="-122"/>
              <a:ea typeface="PingFang SC" panose="020B0400000000000000" pitchFamily="34" charset="-122"/>
            </a:endParaRPr>
          </a:p>
        </p:txBody>
      </p:sp>
    </p:spTree>
    <p:extLst>
      <p:ext uri="{BB962C8B-B14F-4D97-AF65-F5344CB8AC3E}">
        <p14:creationId xmlns:p14="http://schemas.microsoft.com/office/powerpoint/2010/main" val="383517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50B8B9B-9951-471E-BE85-2BF860A408E0}"/>
              </a:ext>
            </a:extLst>
          </p:cNvPr>
          <p:cNvSpPr>
            <a:spLocks noGrp="1"/>
          </p:cNvSpPr>
          <p:nvPr>
            <p:ph type="title"/>
          </p:nvPr>
        </p:nvSpPr>
        <p:spPr/>
        <p:txBody>
          <a:bodyPr/>
          <a:lstStyle/>
          <a:p>
            <a:r>
              <a:rPr lang="zh-CN" altLang="en-US" dirty="0"/>
              <a:t>如何实现</a:t>
            </a:r>
            <a:r>
              <a:rPr lang="en-US" altLang="zh-CN" dirty="0"/>
              <a:t>REST</a:t>
            </a:r>
            <a:r>
              <a:rPr lang="zh-CN" altLang="en-US" dirty="0"/>
              <a:t>式的</a:t>
            </a:r>
            <a:r>
              <a:rPr lang="en-US" altLang="zh-CN" dirty="0"/>
              <a:t>API</a:t>
            </a:r>
            <a:endParaRPr lang="zh-CN" altLang="en-US" dirty="0"/>
          </a:p>
        </p:txBody>
      </p:sp>
      <p:sp>
        <p:nvSpPr>
          <p:cNvPr id="16" name="文本框 15">
            <a:extLst>
              <a:ext uri="{FF2B5EF4-FFF2-40B4-BE49-F238E27FC236}">
                <a16:creationId xmlns:a16="http://schemas.microsoft.com/office/drawing/2014/main" id="{1FFD4DE2-4728-7B44-B6F0-F8250E377326}"/>
              </a:ext>
            </a:extLst>
          </p:cNvPr>
          <p:cNvSpPr txBox="1"/>
          <p:nvPr/>
        </p:nvSpPr>
        <p:spPr>
          <a:xfrm>
            <a:off x="642405" y="1109278"/>
            <a:ext cx="7300323" cy="1569660"/>
          </a:xfrm>
          <a:prstGeom prst="rect">
            <a:avLst/>
          </a:prstGeom>
          <a:noFill/>
        </p:spPr>
        <p:txBody>
          <a:bodyPr wrap="square" rtlCol="0">
            <a:spAutoFit/>
          </a:bodyPr>
          <a:lstStyle/>
          <a:p>
            <a:pPr>
              <a:lnSpc>
                <a:spcPct val="150000"/>
              </a:lnSpc>
            </a:pPr>
            <a:r>
              <a:rPr lang="zh-CN" altLang="en-US" sz="1600" b="1" dirty="0" smtClean="0">
                <a:solidFill>
                  <a:srgbClr val="CE4A5F"/>
                </a:solidFill>
                <a:latin typeface="微软雅黑" panose="020B0503020204020204" pitchFamily="34" charset="-122"/>
                <a:ea typeface="微软雅黑" panose="020B0503020204020204" pitchFamily="34" charset="-122"/>
              </a:rPr>
              <a:t>理解</a:t>
            </a:r>
            <a:r>
              <a:rPr lang="en-US" altLang="zh-CN" sz="3200" b="1" dirty="0" smtClean="0">
                <a:solidFill>
                  <a:srgbClr val="FF0000"/>
                </a:solidFill>
                <a:latin typeface="微软雅黑" panose="020B0503020204020204" pitchFamily="34" charset="-122"/>
                <a:ea typeface="微软雅黑" panose="020B0503020204020204" pitchFamily="34" charset="-122"/>
              </a:rPr>
              <a:t>HTTP</a:t>
            </a:r>
            <a:r>
              <a:rPr lang="zh-CN" altLang="en-US" sz="3200" b="1" dirty="0" smtClean="0">
                <a:solidFill>
                  <a:srgbClr val="FF0000"/>
                </a:solidFill>
                <a:latin typeface="微软雅黑" panose="020B0503020204020204" pitchFamily="34" charset="-122"/>
                <a:ea typeface="微软雅黑" panose="020B0503020204020204" pitchFamily="34" charset="-122"/>
              </a:rPr>
              <a:t>报文格式</a:t>
            </a:r>
            <a:r>
              <a:rPr lang="zh-CN" altLang="en-US" sz="1600" b="1" dirty="0" smtClean="0">
                <a:solidFill>
                  <a:srgbClr val="CE4A5F"/>
                </a:solidFill>
                <a:latin typeface="微软雅黑" panose="020B0503020204020204" pitchFamily="34" charset="-122"/>
                <a:ea typeface="微软雅黑" panose="020B0503020204020204" pitchFamily="34" charset="-122"/>
              </a:rPr>
              <a:t>和所有特性，做到对</a:t>
            </a:r>
            <a:r>
              <a:rPr lang="en-US" altLang="zh-CN" sz="1600" b="1" dirty="0" smtClean="0">
                <a:solidFill>
                  <a:srgbClr val="CE4A5F"/>
                </a:solidFill>
                <a:latin typeface="微软雅黑" panose="020B0503020204020204" pitchFamily="34" charset="-122"/>
                <a:ea typeface="微软雅黑" panose="020B0503020204020204" pitchFamily="34" charset="-122"/>
              </a:rPr>
              <a:t>HTTP</a:t>
            </a:r>
            <a:r>
              <a:rPr lang="zh-CN" altLang="en-US" sz="1600" b="1" dirty="0" smtClean="0">
                <a:solidFill>
                  <a:srgbClr val="CE4A5F"/>
                </a:solidFill>
                <a:latin typeface="微软雅黑" panose="020B0503020204020204" pitchFamily="34" charset="-122"/>
                <a:ea typeface="微软雅黑" panose="020B0503020204020204" pitchFamily="34" charset="-122"/>
              </a:rPr>
              <a:t>这个</a:t>
            </a:r>
            <a:r>
              <a:rPr lang="zh-CN" altLang="en-US" sz="3200" b="1" dirty="0" smtClean="0">
                <a:solidFill>
                  <a:srgbClr val="FF0000"/>
                </a:solidFill>
                <a:latin typeface="微软雅黑" panose="020B0503020204020204" pitchFamily="34" charset="-122"/>
                <a:ea typeface="微软雅黑" panose="020B0503020204020204" pitchFamily="34" charset="-122"/>
              </a:rPr>
              <a:t>应用层协议</a:t>
            </a:r>
            <a:r>
              <a:rPr lang="zh-CN" altLang="en-US" sz="1600" b="1" dirty="0" smtClean="0">
                <a:solidFill>
                  <a:srgbClr val="CE4A5F"/>
                </a:solidFill>
                <a:latin typeface="微软雅黑" panose="020B0503020204020204" pitchFamily="34" charset="-122"/>
                <a:ea typeface="微软雅黑" panose="020B0503020204020204" pitchFamily="34" charset="-122"/>
              </a:rPr>
              <a:t>所有特性的</a:t>
            </a:r>
            <a:r>
              <a:rPr lang="zh-CN" altLang="en-US" sz="3200" b="1" dirty="0" smtClean="0">
                <a:solidFill>
                  <a:srgbClr val="FF0000"/>
                </a:solidFill>
                <a:latin typeface="微软雅黑" panose="020B0503020204020204" pitchFamily="34" charset="-122"/>
                <a:ea typeface="微软雅黑" panose="020B0503020204020204" pitchFamily="34" charset="-122"/>
              </a:rPr>
              <a:t>充分利用</a:t>
            </a:r>
            <a:r>
              <a:rPr lang="zh-CN" altLang="en-US" sz="1600" b="1" dirty="0" smtClean="0">
                <a:solidFill>
                  <a:srgbClr val="CE4A5F"/>
                </a:solidFill>
                <a:latin typeface="微软雅黑" panose="020B0503020204020204" pitchFamily="34" charset="-122"/>
                <a:ea typeface="微软雅黑" panose="020B0503020204020204" pitchFamily="34" charset="-122"/>
              </a:rPr>
              <a:t>，才能做好</a:t>
            </a:r>
            <a:r>
              <a:rPr lang="en-US" altLang="zh-CN" sz="1600" b="1" dirty="0" smtClean="0">
                <a:solidFill>
                  <a:srgbClr val="CE4A5F"/>
                </a:solidFill>
                <a:latin typeface="微软雅黑" panose="020B0503020204020204" pitchFamily="34" charset="-122"/>
                <a:ea typeface="微软雅黑" panose="020B0503020204020204" pitchFamily="34" charset="-122"/>
              </a:rPr>
              <a:t>RESTful API</a:t>
            </a:r>
            <a:r>
              <a:rPr lang="zh-CN" altLang="en-US" sz="1600" b="1" dirty="0" smtClean="0">
                <a:solidFill>
                  <a:srgbClr val="CE4A5F"/>
                </a:solidFill>
                <a:latin typeface="微软雅黑" panose="020B0503020204020204" pitchFamily="34" charset="-122"/>
                <a:ea typeface="微软雅黑" panose="020B0503020204020204" pitchFamily="34" charset="-122"/>
              </a:rPr>
              <a:t>的设计</a:t>
            </a:r>
            <a:endParaRPr lang="en-US" altLang="zh-CN" sz="1600" b="1" dirty="0">
              <a:solidFill>
                <a:srgbClr val="CE4A5F"/>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43B56A6E-99F0-E64F-B067-957A8487D241}"/>
              </a:ext>
            </a:extLst>
          </p:cNvPr>
          <p:cNvSpPr txBox="1"/>
          <p:nvPr/>
        </p:nvSpPr>
        <p:spPr>
          <a:xfrm>
            <a:off x="8227015" y="1216507"/>
            <a:ext cx="3086190" cy="156966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b="1" dirty="0">
                <a:solidFill>
                  <a:srgbClr val="FF0000"/>
                </a:solidFill>
                <a:latin typeface="微软雅黑" panose="020B0503020204020204" pitchFamily="34" charset="-122"/>
                <a:ea typeface="微软雅黑" panose="020B0503020204020204" pitchFamily="34" charset="-122"/>
              </a:rPr>
              <a:t>设计</a:t>
            </a:r>
            <a:r>
              <a:rPr lang="zh-CN" altLang="en-US" sz="1600" b="1" dirty="0">
                <a:solidFill>
                  <a:schemeClr val="bg1"/>
                </a:solidFill>
                <a:latin typeface="微软雅黑" panose="020B0503020204020204" pitchFamily="34" charset="-122"/>
                <a:ea typeface="微软雅黑" panose="020B0503020204020204" pitchFamily="34" charset="-122"/>
              </a:rPr>
              <a:t>好</a:t>
            </a:r>
            <a:r>
              <a:rPr lang="en-US" altLang="zh-CN" sz="1600" b="1" dirty="0">
                <a:solidFill>
                  <a:srgbClr val="00B0F0"/>
                </a:solidFill>
                <a:latin typeface="微软雅黑" panose="020B0503020204020204" pitchFamily="34" charset="-122"/>
                <a:ea typeface="微软雅黑" panose="020B0503020204020204" pitchFamily="34" charset="-122"/>
              </a:rPr>
              <a:t>URI</a:t>
            </a:r>
            <a:r>
              <a:rPr lang="zh-CN" altLang="en-US" sz="1600" b="1" dirty="0">
                <a:solidFill>
                  <a:schemeClr val="bg1"/>
                </a:solidFill>
                <a:latin typeface="微软雅黑" panose="020B0503020204020204" pitchFamily="34" charset="-122"/>
                <a:ea typeface="微软雅黑" panose="020B0503020204020204" pitchFamily="34" charset="-122"/>
              </a:rPr>
              <a:t>和</a:t>
            </a:r>
            <a:r>
              <a:rPr lang="en-US" altLang="zh-CN" sz="1600" b="1" dirty="0">
                <a:solidFill>
                  <a:schemeClr val="bg1"/>
                </a:solidFill>
                <a:latin typeface="微软雅黑" panose="020B0503020204020204" pitchFamily="34" charset="-122"/>
                <a:ea typeface="微软雅黑" panose="020B0503020204020204" pitchFamily="34" charset="-122"/>
              </a:rPr>
              <a:t>HTTP</a:t>
            </a:r>
            <a:r>
              <a:rPr lang="zh-CN" altLang="en-US" sz="1600" b="1" dirty="0" smtClean="0">
                <a:solidFill>
                  <a:srgbClr val="00B0F0"/>
                </a:solidFill>
                <a:latin typeface="微软雅黑" panose="020B0503020204020204" pitchFamily="34" charset="-122"/>
                <a:ea typeface="微软雅黑" panose="020B0503020204020204" pitchFamily="34" charset="-122"/>
              </a:rPr>
              <a:t>主体</a:t>
            </a:r>
            <a:endParaRPr lang="en-US" altLang="zh-CN" sz="1600" b="1" dirty="0" smtClean="0">
              <a:solidFill>
                <a:srgbClr val="00B0F0"/>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b="1" dirty="0" smtClean="0">
                <a:solidFill>
                  <a:schemeClr val="bg1"/>
                </a:solidFill>
                <a:latin typeface="微软雅黑" panose="020B0503020204020204" pitchFamily="34" charset="-122"/>
                <a:ea typeface="微软雅黑" panose="020B0503020204020204" pitchFamily="34" charset="-122"/>
              </a:rPr>
              <a:t>正确</a:t>
            </a:r>
            <a:r>
              <a:rPr lang="zh-CN" altLang="en-US" sz="1600" b="1" dirty="0" smtClean="0">
                <a:solidFill>
                  <a:srgbClr val="FF0000"/>
                </a:solidFill>
                <a:latin typeface="微软雅黑" panose="020B0503020204020204" pitchFamily="34" charset="-122"/>
                <a:ea typeface="微软雅黑" panose="020B0503020204020204" pitchFamily="34" charset="-122"/>
              </a:rPr>
              <a:t>选择</a:t>
            </a:r>
            <a:r>
              <a:rPr lang="en-US" altLang="zh-CN" sz="1600" b="1" dirty="0" smtClean="0">
                <a:solidFill>
                  <a:schemeClr val="bg1"/>
                </a:solidFill>
                <a:latin typeface="微软雅黑" panose="020B0503020204020204" pitchFamily="34" charset="-122"/>
                <a:ea typeface="微软雅黑" panose="020B0503020204020204" pitchFamily="34" charset="-122"/>
              </a:rPr>
              <a:t>HTTP</a:t>
            </a:r>
            <a:r>
              <a:rPr lang="zh-CN" altLang="en-US" sz="1600" b="1" dirty="0">
                <a:solidFill>
                  <a:srgbClr val="00B0F0"/>
                </a:solidFill>
                <a:latin typeface="微软雅黑" panose="020B0503020204020204" pitchFamily="34" charset="-122"/>
                <a:ea typeface="微软雅黑" panose="020B0503020204020204" pitchFamily="34" charset="-122"/>
              </a:rPr>
              <a:t>方法</a:t>
            </a:r>
            <a:endParaRPr lang="en-US" altLang="zh-CN" sz="1600" b="1" dirty="0">
              <a:solidFill>
                <a:srgbClr val="00B0F0"/>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b="1" dirty="0" smtClean="0">
                <a:solidFill>
                  <a:schemeClr val="bg1"/>
                </a:solidFill>
                <a:latin typeface="微软雅黑" panose="020B0503020204020204" pitchFamily="34" charset="-122"/>
                <a:ea typeface="微软雅黑" panose="020B0503020204020204" pitchFamily="34" charset="-122"/>
              </a:rPr>
              <a:t>正确</a:t>
            </a:r>
            <a:r>
              <a:rPr lang="zh-CN" altLang="en-US" sz="1600" b="1" dirty="0" smtClean="0">
                <a:solidFill>
                  <a:srgbClr val="FF0000"/>
                </a:solidFill>
                <a:latin typeface="微软雅黑" panose="020B0503020204020204" pitchFamily="34" charset="-122"/>
                <a:ea typeface="微软雅黑" panose="020B0503020204020204" pitchFamily="34" charset="-122"/>
              </a:rPr>
              <a:t>选择</a:t>
            </a:r>
            <a:r>
              <a:rPr lang="en-US" altLang="zh-CN" sz="1600" b="1" dirty="0" smtClean="0">
                <a:solidFill>
                  <a:schemeClr val="bg1"/>
                </a:solidFill>
                <a:latin typeface="微软雅黑" panose="020B0503020204020204" pitchFamily="34" charset="-122"/>
                <a:ea typeface="微软雅黑" panose="020B0503020204020204" pitchFamily="34" charset="-122"/>
              </a:rPr>
              <a:t>HTTP</a:t>
            </a:r>
            <a:r>
              <a:rPr lang="zh-CN" altLang="en-US" sz="1600" b="1" dirty="0" smtClean="0">
                <a:solidFill>
                  <a:srgbClr val="00B0F0"/>
                </a:solidFill>
                <a:latin typeface="微软雅黑" panose="020B0503020204020204" pitchFamily="34" charset="-122"/>
                <a:ea typeface="微软雅黑" panose="020B0503020204020204" pitchFamily="34" charset="-122"/>
              </a:rPr>
              <a:t>状态码</a:t>
            </a:r>
            <a:endParaRPr lang="en-US" altLang="zh-CN" sz="1600" b="1" dirty="0" smtClean="0">
              <a:solidFill>
                <a:srgbClr val="00B0F0"/>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b="1" dirty="0" smtClean="0">
                <a:solidFill>
                  <a:schemeClr val="bg1"/>
                </a:solidFill>
                <a:latin typeface="微软雅黑" panose="020B0503020204020204" pitchFamily="34" charset="-122"/>
                <a:ea typeface="微软雅黑" panose="020B0503020204020204" pitchFamily="34" charset="-122"/>
              </a:rPr>
              <a:t>充分</a:t>
            </a:r>
            <a:r>
              <a:rPr lang="zh-CN" altLang="en-US" sz="1600" b="1" dirty="0" smtClean="0">
                <a:solidFill>
                  <a:srgbClr val="FF0000"/>
                </a:solidFill>
                <a:latin typeface="微软雅黑" panose="020B0503020204020204" pitchFamily="34" charset="-122"/>
                <a:ea typeface="微软雅黑" panose="020B0503020204020204" pitchFamily="34" charset="-122"/>
              </a:rPr>
              <a:t>利用</a:t>
            </a:r>
            <a:r>
              <a:rPr lang="en-US" altLang="zh-CN" sz="1600" b="1" dirty="0" smtClean="0">
                <a:solidFill>
                  <a:schemeClr val="bg1"/>
                </a:solidFill>
                <a:latin typeface="微软雅黑" panose="020B0503020204020204" pitchFamily="34" charset="-122"/>
                <a:ea typeface="微软雅黑" panose="020B0503020204020204" pitchFamily="34" charset="-122"/>
              </a:rPr>
              <a:t>HTTP</a:t>
            </a:r>
            <a:r>
              <a:rPr lang="zh-CN" altLang="en-US" sz="1600" b="1" dirty="0" smtClean="0">
                <a:solidFill>
                  <a:srgbClr val="00B0F0"/>
                </a:solidFill>
                <a:latin typeface="微软雅黑" panose="020B0503020204020204" pitchFamily="34" charset="-122"/>
                <a:ea typeface="微软雅黑" panose="020B0503020204020204" pitchFamily="34" charset="-122"/>
              </a:rPr>
              <a:t>报头</a:t>
            </a:r>
            <a:endParaRPr lang="zh-CN" altLang="en-US" sz="1600" b="1" dirty="0">
              <a:solidFill>
                <a:srgbClr val="00B0F0"/>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642406" y="3048270"/>
            <a:ext cx="10837481" cy="2931190"/>
            <a:chOff x="642406" y="3048270"/>
            <a:chExt cx="10837481" cy="2931190"/>
          </a:xfrm>
        </p:grpSpPr>
        <p:pic>
          <p:nvPicPr>
            <p:cNvPr id="2" name="图片 1"/>
            <p:cNvPicPr>
              <a:picLocks noChangeAspect="1"/>
            </p:cNvPicPr>
            <p:nvPr/>
          </p:nvPicPr>
          <p:blipFill>
            <a:blip r:embed="rId3"/>
            <a:stretch>
              <a:fillRect/>
            </a:stretch>
          </p:blipFill>
          <p:spPr>
            <a:xfrm>
              <a:off x="642406" y="3048270"/>
              <a:ext cx="10837481" cy="2931190"/>
            </a:xfrm>
            <a:prstGeom prst="rect">
              <a:avLst/>
            </a:prstGeom>
          </p:spPr>
        </p:pic>
        <p:sp>
          <p:nvSpPr>
            <p:cNvPr id="3" name="矩形标注 2"/>
            <p:cNvSpPr/>
            <p:nvPr/>
          </p:nvSpPr>
          <p:spPr>
            <a:xfrm>
              <a:off x="1703293" y="3209980"/>
              <a:ext cx="717177" cy="367553"/>
            </a:xfrm>
            <a:prstGeom prst="wedgeRectCallout">
              <a:avLst>
                <a:gd name="adj1" fmla="val -20833"/>
                <a:gd name="adj2" fmla="val 868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00B0F0"/>
                  </a:solidFill>
                </a:rPr>
                <a:t>方法</a:t>
              </a:r>
              <a:endParaRPr lang="en-US" dirty="0">
                <a:solidFill>
                  <a:srgbClr val="00B0F0"/>
                </a:solidFill>
              </a:endParaRPr>
            </a:p>
          </p:txBody>
        </p:sp>
        <p:sp>
          <p:nvSpPr>
            <p:cNvPr id="7" name="矩形标注 6"/>
            <p:cNvSpPr/>
            <p:nvPr/>
          </p:nvSpPr>
          <p:spPr>
            <a:xfrm>
              <a:off x="6651810" y="3209978"/>
              <a:ext cx="881599" cy="367553"/>
            </a:xfrm>
            <a:prstGeom prst="wedgeRectCallout">
              <a:avLst>
                <a:gd name="adj1" fmla="val 63840"/>
                <a:gd name="adj2" fmla="val 11859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B0F0"/>
                  </a:solidFill>
                </a:rPr>
                <a:t>状态码</a:t>
              </a:r>
              <a:endParaRPr lang="en-US" dirty="0">
                <a:solidFill>
                  <a:srgbClr val="00B0F0"/>
                </a:solidFill>
              </a:endParaRPr>
            </a:p>
          </p:txBody>
        </p:sp>
        <p:sp>
          <p:nvSpPr>
            <p:cNvPr id="4" name="圆角矩形 3"/>
            <p:cNvSpPr/>
            <p:nvPr/>
          </p:nvSpPr>
          <p:spPr>
            <a:xfrm>
              <a:off x="1703294" y="3763090"/>
              <a:ext cx="466166" cy="387569"/>
            </a:xfrm>
            <a:prstGeom prst="roundRect">
              <a:avLst/>
            </a:prstGeom>
            <a:noFill/>
            <a:ln w="25400">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圆角矩形 8"/>
            <p:cNvSpPr/>
            <p:nvPr/>
          </p:nvSpPr>
          <p:spPr>
            <a:xfrm>
              <a:off x="2259106" y="3763089"/>
              <a:ext cx="2034987" cy="387569"/>
            </a:xfrm>
            <a:prstGeom prst="roundRect">
              <a:avLst/>
            </a:prstGeom>
            <a:noFill/>
            <a:ln w="25400">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圆角矩形 9"/>
            <p:cNvSpPr/>
            <p:nvPr/>
          </p:nvSpPr>
          <p:spPr>
            <a:xfrm>
              <a:off x="1783976" y="4220019"/>
              <a:ext cx="2510117" cy="871933"/>
            </a:xfrm>
            <a:prstGeom prst="roundRect">
              <a:avLst/>
            </a:prstGeom>
            <a:noFill/>
            <a:ln w="25400">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标注 10"/>
            <p:cNvSpPr/>
            <p:nvPr/>
          </p:nvSpPr>
          <p:spPr>
            <a:xfrm>
              <a:off x="4583494" y="4366892"/>
              <a:ext cx="717177" cy="367553"/>
            </a:xfrm>
            <a:prstGeom prst="wedgeRectCallout">
              <a:avLst>
                <a:gd name="adj1" fmla="val -85833"/>
                <a:gd name="adj2" fmla="val -1798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B0F0"/>
                  </a:solidFill>
                </a:rPr>
                <a:t>报头</a:t>
              </a:r>
              <a:endParaRPr lang="en-US" dirty="0">
                <a:solidFill>
                  <a:srgbClr val="00B0F0"/>
                </a:solidFill>
              </a:endParaRPr>
            </a:p>
          </p:txBody>
        </p:sp>
        <p:sp>
          <p:nvSpPr>
            <p:cNvPr id="12" name="圆角矩形 11"/>
            <p:cNvSpPr/>
            <p:nvPr/>
          </p:nvSpPr>
          <p:spPr>
            <a:xfrm>
              <a:off x="6651810" y="4220020"/>
              <a:ext cx="2814919" cy="871932"/>
            </a:xfrm>
            <a:prstGeom prst="roundRect">
              <a:avLst/>
            </a:prstGeom>
            <a:noFill/>
            <a:ln w="25400">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矩形标注 12"/>
            <p:cNvSpPr/>
            <p:nvPr/>
          </p:nvSpPr>
          <p:spPr>
            <a:xfrm>
              <a:off x="5702557" y="4366892"/>
              <a:ext cx="717177" cy="367553"/>
            </a:xfrm>
            <a:prstGeom prst="wedgeRectCallout">
              <a:avLst>
                <a:gd name="adj1" fmla="val 76667"/>
                <a:gd name="adj2" fmla="val 25916"/>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B0F0"/>
                  </a:solidFill>
                </a:rPr>
                <a:t>报头</a:t>
              </a:r>
              <a:endParaRPr lang="en-US" dirty="0">
                <a:solidFill>
                  <a:srgbClr val="00B0F0"/>
                </a:solidFill>
              </a:endParaRPr>
            </a:p>
          </p:txBody>
        </p:sp>
        <p:sp>
          <p:nvSpPr>
            <p:cNvPr id="14" name="圆角矩形 13"/>
            <p:cNvSpPr/>
            <p:nvPr/>
          </p:nvSpPr>
          <p:spPr>
            <a:xfrm>
              <a:off x="7673788" y="3763089"/>
              <a:ext cx="412377" cy="374277"/>
            </a:xfrm>
            <a:prstGeom prst="roundRect">
              <a:avLst/>
            </a:prstGeom>
            <a:noFill/>
            <a:ln w="25400">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矩形标注 16"/>
            <p:cNvSpPr/>
            <p:nvPr/>
          </p:nvSpPr>
          <p:spPr>
            <a:xfrm>
              <a:off x="4247741" y="3209979"/>
              <a:ext cx="717177" cy="367553"/>
            </a:xfrm>
            <a:prstGeom prst="wedgeRectCallout">
              <a:avLst>
                <a:gd name="adj1" fmla="val -47083"/>
                <a:gd name="adj2" fmla="val 9908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B0F0"/>
                  </a:solidFill>
                </a:rPr>
                <a:t>URI</a:t>
              </a:r>
              <a:endParaRPr lang="en-US" dirty="0">
                <a:solidFill>
                  <a:srgbClr val="00B0F0"/>
                </a:solidFill>
              </a:endParaRPr>
            </a:p>
          </p:txBody>
        </p:sp>
        <p:sp>
          <p:nvSpPr>
            <p:cNvPr id="18" name="圆角矩形 17"/>
            <p:cNvSpPr/>
            <p:nvPr/>
          </p:nvSpPr>
          <p:spPr>
            <a:xfrm>
              <a:off x="6651809" y="5174412"/>
              <a:ext cx="2814919" cy="315776"/>
            </a:xfrm>
            <a:prstGeom prst="roundRect">
              <a:avLst/>
            </a:prstGeom>
            <a:noFill/>
            <a:ln w="25400">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标注 18"/>
            <p:cNvSpPr/>
            <p:nvPr/>
          </p:nvSpPr>
          <p:spPr>
            <a:xfrm>
              <a:off x="5702556" y="5148523"/>
              <a:ext cx="717177" cy="367553"/>
            </a:xfrm>
            <a:prstGeom prst="wedgeRectCallout">
              <a:avLst>
                <a:gd name="adj1" fmla="val 75417"/>
                <a:gd name="adj2" fmla="val 6404"/>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B0F0"/>
                  </a:solidFill>
                </a:rPr>
                <a:t>主体</a:t>
              </a:r>
              <a:endParaRPr lang="en-US" dirty="0">
                <a:solidFill>
                  <a:srgbClr val="00B0F0"/>
                </a:solidFill>
              </a:endParaRPr>
            </a:p>
          </p:txBody>
        </p:sp>
        <p:sp>
          <p:nvSpPr>
            <p:cNvPr id="20" name="矩形标注 19"/>
            <p:cNvSpPr/>
            <p:nvPr/>
          </p:nvSpPr>
          <p:spPr>
            <a:xfrm>
              <a:off x="5702557" y="3773096"/>
              <a:ext cx="717177" cy="367553"/>
            </a:xfrm>
            <a:prstGeom prst="wedgeRectCallout">
              <a:avLst>
                <a:gd name="adj1" fmla="val 42917"/>
                <a:gd name="adj2" fmla="val 28355"/>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B0F0"/>
                  </a:solidFill>
                </a:rPr>
                <a:t>首行</a:t>
              </a:r>
              <a:endParaRPr lang="en-US" dirty="0">
                <a:solidFill>
                  <a:srgbClr val="00B0F0"/>
                </a:solidFill>
              </a:endParaRPr>
            </a:p>
          </p:txBody>
        </p:sp>
      </p:grpSp>
    </p:spTree>
    <p:extLst>
      <p:ext uri="{BB962C8B-B14F-4D97-AF65-F5344CB8AC3E}">
        <p14:creationId xmlns:p14="http://schemas.microsoft.com/office/powerpoint/2010/main" val="163095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50B8B9B-9951-471E-BE85-2BF860A408E0}"/>
              </a:ext>
            </a:extLst>
          </p:cNvPr>
          <p:cNvSpPr>
            <a:spLocks noGrp="1"/>
          </p:cNvSpPr>
          <p:nvPr>
            <p:ph type="title"/>
          </p:nvPr>
        </p:nvSpPr>
        <p:spPr/>
        <p:txBody>
          <a:bodyPr>
            <a:normAutofit/>
          </a:bodyPr>
          <a:lstStyle/>
          <a:p>
            <a:r>
              <a:rPr lang="zh-CN" altLang="en-US" dirty="0" smtClean="0"/>
              <a:t>极限面向对象</a:t>
            </a:r>
            <a:endParaRPr lang="zh-CN" altLang="en-US" dirty="0"/>
          </a:p>
        </p:txBody>
      </p:sp>
      <p:sp>
        <p:nvSpPr>
          <p:cNvPr id="10" name="标题 4">
            <a:extLst>
              <a:ext uri="{FF2B5EF4-FFF2-40B4-BE49-F238E27FC236}">
                <a16:creationId xmlns:a16="http://schemas.microsoft.com/office/drawing/2014/main" id="{92CC2786-43C4-4E36-A11F-4CF0A353768D}"/>
              </a:ext>
            </a:extLst>
          </p:cNvPr>
          <p:cNvSpPr txBox="1">
            <a:spLocks/>
          </p:cNvSpPr>
          <p:nvPr/>
        </p:nvSpPr>
        <p:spPr>
          <a:xfrm>
            <a:off x="471781" y="92142"/>
            <a:ext cx="10515600" cy="7824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a:solidFill>
                  <a:schemeClr val="bg1"/>
                </a:solidFill>
                <a:latin typeface="微软雅黑" panose="020B0503020204020204" pitchFamily="34" charset="-122"/>
                <a:ea typeface="微软雅黑" panose="020B0503020204020204" pitchFamily="34" charset="-122"/>
                <a:cs typeface="+mj-cs"/>
              </a:defRPr>
            </a:lvl1pPr>
          </a:lstStyle>
          <a:p>
            <a:endParaRPr lang="zh-CN" altLang="en-US" dirty="0"/>
          </a:p>
        </p:txBody>
      </p:sp>
      <p:pic>
        <p:nvPicPr>
          <p:cNvPr id="20" name="图片 19"/>
          <p:cNvPicPr>
            <a:picLocks noChangeAspect="1"/>
          </p:cNvPicPr>
          <p:nvPr/>
        </p:nvPicPr>
        <p:blipFill rotWithShape="1">
          <a:blip r:embed="rId2">
            <a:extLst>
              <a:ext uri="{28A0092B-C50C-407E-A947-70E740481C1C}">
                <a14:useLocalDpi xmlns:a14="http://schemas.microsoft.com/office/drawing/2010/main" val="0"/>
              </a:ext>
            </a:extLst>
          </a:blip>
          <a:srcRect r="831"/>
          <a:stretch/>
        </p:blipFill>
        <p:spPr>
          <a:xfrm>
            <a:off x="629494" y="4073798"/>
            <a:ext cx="10958714" cy="1991003"/>
          </a:xfrm>
          <a:prstGeom prst="rect">
            <a:avLst/>
          </a:prstGeom>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685" y="874567"/>
            <a:ext cx="10974332" cy="3048425"/>
          </a:xfrm>
          <a:prstGeom prst="rect">
            <a:avLst/>
          </a:prstGeom>
        </p:spPr>
      </p:pic>
    </p:spTree>
    <p:extLst>
      <p:ext uri="{BB962C8B-B14F-4D97-AF65-F5344CB8AC3E}">
        <p14:creationId xmlns:p14="http://schemas.microsoft.com/office/powerpoint/2010/main" val="1125030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矩形 56">
            <a:extLst>
              <a:ext uri="{FF2B5EF4-FFF2-40B4-BE49-F238E27FC236}">
                <a16:creationId xmlns:a16="http://schemas.microsoft.com/office/drawing/2014/main" id="{FC4C6679-EA1A-444A-8B8F-C0235A6BA2D1}"/>
              </a:ext>
            </a:extLst>
          </p:cNvPr>
          <p:cNvSpPr/>
          <p:nvPr/>
        </p:nvSpPr>
        <p:spPr>
          <a:xfrm flipH="1">
            <a:off x="471782" y="1061556"/>
            <a:ext cx="5352370" cy="519304"/>
          </a:xfrm>
          <a:prstGeom prst="rect">
            <a:avLst/>
          </a:prstGeom>
          <a:gradFill>
            <a:gsLst>
              <a:gs pos="100000">
                <a:srgbClr val="DB5564"/>
              </a:gs>
              <a:gs pos="0">
                <a:srgbClr val="9D234C"/>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标题 4">
            <a:extLst>
              <a:ext uri="{FF2B5EF4-FFF2-40B4-BE49-F238E27FC236}">
                <a16:creationId xmlns:a16="http://schemas.microsoft.com/office/drawing/2014/main" id="{550B8B9B-9951-471E-BE85-2BF860A408E0}"/>
              </a:ext>
            </a:extLst>
          </p:cNvPr>
          <p:cNvSpPr>
            <a:spLocks noGrp="1"/>
          </p:cNvSpPr>
          <p:nvPr>
            <p:ph type="title"/>
          </p:nvPr>
        </p:nvSpPr>
        <p:spPr/>
        <p:txBody>
          <a:bodyPr/>
          <a:lstStyle/>
          <a:p>
            <a:r>
              <a:rPr lang="zh-CN" altLang="en-US" dirty="0" smtClean="0"/>
              <a:t>极限面向对象</a:t>
            </a:r>
            <a:endParaRPr lang="zh-CN" altLang="en-US" dirty="0"/>
          </a:p>
        </p:txBody>
      </p:sp>
      <p:sp>
        <p:nvSpPr>
          <p:cNvPr id="53" name="矩形 52">
            <a:extLst>
              <a:ext uri="{FF2B5EF4-FFF2-40B4-BE49-F238E27FC236}">
                <a16:creationId xmlns:a16="http://schemas.microsoft.com/office/drawing/2014/main" id="{5A27FE9D-B186-9040-9DD0-1C22FA9325B3}"/>
              </a:ext>
            </a:extLst>
          </p:cNvPr>
          <p:cNvSpPr/>
          <p:nvPr/>
        </p:nvSpPr>
        <p:spPr>
          <a:xfrm>
            <a:off x="471784" y="1121153"/>
            <a:ext cx="2807179" cy="400110"/>
          </a:xfrm>
          <a:prstGeom prst="rect">
            <a:avLst/>
          </a:prstGeom>
        </p:spPr>
        <p:txBody>
          <a:bodyPr wrap="none">
            <a:spAutoFit/>
          </a:bodyPr>
          <a:lstStyle/>
          <a:p>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以面向对象来看待</a:t>
            </a: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ROA</a:t>
            </a:r>
            <a:endPar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4" name="矩形 53">
            <a:extLst>
              <a:ext uri="{FF2B5EF4-FFF2-40B4-BE49-F238E27FC236}">
                <a16:creationId xmlns:a16="http://schemas.microsoft.com/office/drawing/2014/main" id="{3E8B90A3-7824-DA41-AE74-C4A02A27994F}"/>
              </a:ext>
            </a:extLst>
          </p:cNvPr>
          <p:cNvSpPr/>
          <p:nvPr/>
        </p:nvSpPr>
        <p:spPr>
          <a:xfrm>
            <a:off x="389904" y="1688011"/>
            <a:ext cx="5434248" cy="4850174"/>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dirty="0">
                <a:solidFill>
                  <a:schemeClr val="bg1"/>
                </a:solidFill>
                <a:latin typeface="微软雅黑" panose="020B0503020204020204" pitchFamily="34" charset="-122"/>
                <a:ea typeface="微软雅黑" panose="020B0503020204020204" pitchFamily="34" charset="-122"/>
              </a:rPr>
              <a:t>URI</a:t>
            </a:r>
            <a:r>
              <a:rPr lang="zh-CN" altLang="en-US" sz="1600" dirty="0">
                <a:solidFill>
                  <a:schemeClr val="bg1"/>
                </a:solidFill>
                <a:latin typeface="微软雅黑" panose="020B0503020204020204" pitchFamily="34" charset="-122"/>
                <a:ea typeface="微软雅黑" panose="020B0503020204020204" pitchFamily="34" charset="-122"/>
              </a:rPr>
              <a:t>是对象的名字、数据</a:t>
            </a:r>
            <a:r>
              <a:rPr lang="zh-CN" altLang="en-US" sz="1600" dirty="0" smtClean="0">
                <a:solidFill>
                  <a:schemeClr val="bg1"/>
                </a:solidFill>
                <a:latin typeface="微软雅黑" panose="020B0503020204020204" pitchFamily="34" charset="-122"/>
                <a:ea typeface="微软雅黑" panose="020B0503020204020204" pitchFamily="34" charset="-122"/>
              </a:rPr>
              <a:t>的唯一标识</a:t>
            </a:r>
            <a:endParaRPr lang="zh-CN" altLang="en-US" sz="16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600" dirty="0">
                <a:solidFill>
                  <a:schemeClr val="bg1"/>
                </a:solidFill>
                <a:latin typeface="微软雅黑" panose="020B0503020204020204" pitchFamily="34" charset="-122"/>
                <a:ea typeface="微软雅黑" panose="020B0503020204020204" pitchFamily="34" charset="-122"/>
              </a:rPr>
              <a:t>HTTP</a:t>
            </a:r>
            <a:r>
              <a:rPr lang="zh-CN" altLang="en-US" sz="1600" dirty="0">
                <a:solidFill>
                  <a:schemeClr val="bg1"/>
                </a:solidFill>
                <a:latin typeface="微软雅黑" panose="020B0503020204020204" pitchFamily="34" charset="-122"/>
                <a:ea typeface="微软雅黑" panose="020B0503020204020204" pitchFamily="34" charset="-122"/>
              </a:rPr>
              <a:t>方法是对象上可以执行的方法</a:t>
            </a:r>
          </a:p>
          <a:p>
            <a:pPr marL="285750" indent="-285750">
              <a:lnSpc>
                <a:spcPct val="150000"/>
              </a:lnSpc>
              <a:buFont typeface="Arial" panose="020B0604020202020204" pitchFamily="34" charset="0"/>
              <a:buChar char="•"/>
            </a:pPr>
            <a:r>
              <a:rPr lang="en-US" altLang="zh-CN" sz="1600" dirty="0">
                <a:solidFill>
                  <a:schemeClr val="bg1"/>
                </a:solidFill>
                <a:latin typeface="微软雅黑" panose="020B0503020204020204" pitchFamily="34" charset="-122"/>
                <a:ea typeface="微软雅黑" panose="020B0503020204020204" pitchFamily="34" charset="-122"/>
              </a:rPr>
              <a:t>HTTP</a:t>
            </a:r>
            <a:r>
              <a:rPr lang="zh-CN" altLang="en-US" sz="1600" dirty="0">
                <a:solidFill>
                  <a:schemeClr val="bg1"/>
                </a:solidFill>
                <a:latin typeface="微软雅黑" panose="020B0503020204020204" pitchFamily="34" charset="-122"/>
                <a:ea typeface="微软雅黑" panose="020B0503020204020204" pitchFamily="34" charset="-122"/>
              </a:rPr>
              <a:t>主体是方法的参数，用来描述对象（数据）是什么样子</a:t>
            </a:r>
          </a:p>
          <a:p>
            <a:pPr marL="285750" indent="-285750">
              <a:lnSpc>
                <a:spcPct val="150000"/>
              </a:lnSpc>
              <a:buFont typeface="Arial" panose="020B0604020202020204" pitchFamily="34" charset="0"/>
              <a:buChar char="•"/>
            </a:pPr>
            <a:r>
              <a:rPr lang="en-US" altLang="zh-CN" sz="1600" dirty="0">
                <a:solidFill>
                  <a:schemeClr val="bg1"/>
                </a:solidFill>
                <a:latin typeface="微软雅黑" panose="020B0503020204020204" pitchFamily="34" charset="-122"/>
                <a:ea typeface="微软雅黑" panose="020B0503020204020204" pitchFamily="34" charset="-122"/>
              </a:rPr>
              <a:t>HTTP</a:t>
            </a:r>
            <a:r>
              <a:rPr lang="zh-CN" altLang="en-US" sz="1600" dirty="0">
                <a:solidFill>
                  <a:schemeClr val="bg1"/>
                </a:solidFill>
                <a:latin typeface="微软雅黑" panose="020B0503020204020204" pitchFamily="34" charset="-122"/>
                <a:ea typeface="微软雅黑" panose="020B0503020204020204" pitchFamily="34" charset="-122"/>
              </a:rPr>
              <a:t>状态表示方法执行成功（</a:t>
            </a:r>
            <a:r>
              <a:rPr lang="en-US" altLang="zh-CN" sz="1600" dirty="0">
                <a:solidFill>
                  <a:schemeClr val="bg1"/>
                </a:solidFill>
                <a:latin typeface="微软雅黑" panose="020B0503020204020204" pitchFamily="34" charset="-122"/>
                <a:ea typeface="微软雅黑" panose="020B0503020204020204" pitchFamily="34" charset="-122"/>
              </a:rPr>
              <a:t>200</a:t>
            </a:r>
            <a:r>
              <a:rPr lang="zh-CN" altLang="en-US" sz="1600" dirty="0">
                <a:solidFill>
                  <a:schemeClr val="bg1"/>
                </a:solidFill>
                <a:latin typeface="微软雅黑" panose="020B0503020204020204" pitchFamily="34" charset="-122"/>
                <a:ea typeface="微软雅黑" panose="020B0503020204020204" pitchFamily="34" charset="-122"/>
              </a:rPr>
              <a:t>系列状态码）或者抛异常（</a:t>
            </a:r>
            <a:r>
              <a:rPr lang="en-US" altLang="zh-CN" sz="1600" dirty="0">
                <a:solidFill>
                  <a:schemeClr val="bg1"/>
                </a:solidFill>
                <a:latin typeface="微软雅黑" panose="020B0503020204020204" pitchFamily="34" charset="-122"/>
                <a:ea typeface="微软雅黑" panose="020B0503020204020204" pitchFamily="34" charset="-122"/>
              </a:rPr>
              <a:t>400</a:t>
            </a:r>
            <a:r>
              <a:rPr lang="zh-CN" altLang="en-US" sz="1600" dirty="0">
                <a:solidFill>
                  <a:schemeClr val="bg1"/>
                </a:solidFill>
                <a:latin typeface="微软雅黑" panose="020B0503020204020204" pitchFamily="34" charset="-122"/>
                <a:ea typeface="微软雅黑" panose="020B0503020204020204" pitchFamily="34" charset="-122"/>
              </a:rPr>
              <a:t>系列、</a:t>
            </a:r>
            <a:r>
              <a:rPr lang="en-US" altLang="zh-CN" sz="1600" dirty="0">
                <a:solidFill>
                  <a:schemeClr val="bg1"/>
                </a:solidFill>
                <a:latin typeface="微软雅黑" panose="020B0503020204020204" pitchFamily="34" charset="-122"/>
                <a:ea typeface="微软雅黑" panose="020B0503020204020204" pitchFamily="34" charset="-122"/>
              </a:rPr>
              <a:t>500</a:t>
            </a:r>
            <a:r>
              <a:rPr lang="zh-CN" altLang="en-US" sz="1600" dirty="0">
                <a:solidFill>
                  <a:schemeClr val="bg1"/>
                </a:solidFill>
                <a:latin typeface="微软雅黑" panose="020B0503020204020204" pitchFamily="34" charset="-122"/>
                <a:ea typeface="微软雅黑" panose="020B0503020204020204" pitchFamily="34" charset="-122"/>
              </a:rPr>
              <a:t>系列状态码）</a:t>
            </a:r>
          </a:p>
          <a:p>
            <a:pPr marL="285750" indent="-285750">
              <a:lnSpc>
                <a:spcPct val="150000"/>
              </a:lnSpc>
              <a:buFont typeface="Arial" panose="020B0604020202020204" pitchFamily="34" charset="0"/>
              <a:buChar char="•"/>
            </a:pPr>
            <a:r>
              <a:rPr lang="zh-CN" altLang="en-US" sz="1600" dirty="0" smtClean="0">
                <a:solidFill>
                  <a:schemeClr val="bg1"/>
                </a:solidFill>
                <a:latin typeface="微软雅黑" panose="020B0503020204020204" pitchFamily="34" charset="-122"/>
                <a:ea typeface="微软雅黑" panose="020B0503020204020204" pitchFamily="34" charset="-122"/>
              </a:rPr>
              <a:t>授权码</a:t>
            </a:r>
            <a:r>
              <a:rPr lang="en-US" altLang="zh-CN" sz="1600" dirty="0" smtClean="0">
                <a:solidFill>
                  <a:schemeClr val="bg1"/>
                </a:solidFill>
                <a:latin typeface="微软雅黑" panose="020B0503020204020204" pitchFamily="34" charset="-122"/>
                <a:ea typeface="微软雅黑" panose="020B0503020204020204" pitchFamily="34" charset="-122"/>
              </a:rPr>
              <a:t>API</a:t>
            </a:r>
            <a:r>
              <a:rPr lang="zh-CN" altLang="en-US" sz="1600" dirty="0" smtClean="0">
                <a:solidFill>
                  <a:schemeClr val="bg1"/>
                </a:solidFill>
                <a:latin typeface="微软雅黑" panose="020B0503020204020204" pitchFamily="34" charset="-122"/>
                <a:ea typeface="微软雅黑" panose="020B0503020204020204" pitchFamily="34" charset="-122"/>
              </a:rPr>
              <a:t>：</a:t>
            </a:r>
            <a:endParaRPr lang="zh-CN" altLang="en-US" sz="16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b="1" dirty="0">
                <a:solidFill>
                  <a:srgbClr val="B84E5E"/>
                </a:solidFill>
                <a:latin typeface="微软雅黑" panose="020B0503020204020204" pitchFamily="34" charset="-122"/>
                <a:ea typeface="微软雅黑" panose="020B0503020204020204" pitchFamily="34" charset="-122"/>
              </a:rPr>
              <a:t>创建 </a:t>
            </a:r>
            <a:r>
              <a:rPr lang="en-US" altLang="zh-CN" sz="1600" b="1" dirty="0" err="1" smtClean="0">
                <a:solidFill>
                  <a:srgbClr val="B84E5E"/>
                </a:solidFill>
                <a:latin typeface="微软雅黑" panose="020B0503020204020204" pitchFamily="34" charset="-122"/>
                <a:ea typeface="微软雅黑" panose="020B0503020204020204" pitchFamily="34" charset="-122"/>
              </a:rPr>
              <a:t>api</a:t>
            </a:r>
            <a:r>
              <a:rPr lang="en-US" altLang="zh-CN" sz="1600" b="1" dirty="0" smtClean="0">
                <a:solidFill>
                  <a:srgbClr val="B84E5E"/>
                </a:solidFill>
                <a:latin typeface="微软雅黑" panose="020B0503020204020204" pitchFamily="34" charset="-122"/>
                <a:ea typeface="微软雅黑" panose="020B0503020204020204" pitchFamily="34" charset="-122"/>
              </a:rPr>
              <a:t>/</a:t>
            </a:r>
            <a:r>
              <a:rPr lang="en-US" altLang="zh-CN" sz="1600" b="1" dirty="0" err="1" smtClean="0">
                <a:solidFill>
                  <a:srgbClr val="B84E5E"/>
                </a:solidFill>
                <a:latin typeface="微软雅黑" panose="020B0503020204020204" pitchFamily="34" charset="-122"/>
                <a:ea typeface="微软雅黑" panose="020B0503020204020204" pitchFamily="34" charset="-122"/>
              </a:rPr>
              <a:t>auth</a:t>
            </a:r>
            <a:r>
              <a:rPr lang="en-US" altLang="zh-CN" sz="1600" b="1" dirty="0" smtClean="0">
                <a:solidFill>
                  <a:srgbClr val="B84E5E"/>
                </a:solidFill>
                <a:latin typeface="微软雅黑" panose="020B0503020204020204" pitchFamily="34" charset="-122"/>
                <a:ea typeface="微软雅黑" panose="020B0503020204020204" pitchFamily="34" charset="-122"/>
              </a:rPr>
              <a:t>/v1/</a:t>
            </a:r>
            <a:r>
              <a:rPr lang="en-US" altLang="zh-CN" sz="1600" b="1" dirty="0" err="1" smtClean="0">
                <a:solidFill>
                  <a:srgbClr val="B84E5E"/>
                </a:solidFill>
                <a:latin typeface="微软雅黑" panose="020B0503020204020204" pitchFamily="34" charset="-122"/>
                <a:ea typeface="微软雅黑" panose="020B0503020204020204" pitchFamily="34" charset="-122"/>
              </a:rPr>
              <a:t>license.POST</a:t>
            </a:r>
            <a:r>
              <a:rPr lang="en-US" altLang="zh-CN" sz="1600" b="1" dirty="0" smtClean="0">
                <a:solidFill>
                  <a:srgbClr val="B84E5E"/>
                </a:solidFill>
                <a:latin typeface="微软雅黑" panose="020B0503020204020204" pitchFamily="34" charset="-122"/>
                <a:ea typeface="微软雅黑" panose="020B0503020204020204" pitchFamily="34" charset="-122"/>
              </a:rPr>
              <a:t> (</a:t>
            </a:r>
            <a:r>
              <a:rPr lang="en-US" altLang="zh-CN" sz="1600" b="1" dirty="0">
                <a:solidFill>
                  <a:srgbClr val="B84E5E"/>
                </a:solidFill>
                <a:latin typeface="微软雅黑" panose="020B0503020204020204" pitchFamily="34" charset="-122"/>
                <a:ea typeface="微软雅黑" panose="020B0503020204020204" pitchFamily="34" charset="-122"/>
              </a:rPr>
              <a:t>License)</a:t>
            </a:r>
          </a:p>
          <a:p>
            <a:pPr marL="285750" indent="-285750">
              <a:lnSpc>
                <a:spcPct val="150000"/>
              </a:lnSpc>
              <a:buFont typeface="Arial" panose="020B0604020202020204" pitchFamily="34" charset="0"/>
              <a:buChar char="•"/>
            </a:pPr>
            <a:r>
              <a:rPr lang="zh-CN" altLang="en-US" sz="1600" b="1" dirty="0">
                <a:solidFill>
                  <a:srgbClr val="B84E5E"/>
                </a:solidFill>
                <a:latin typeface="微软雅黑" panose="020B0503020204020204" pitchFamily="34" charset="-122"/>
                <a:ea typeface="微软雅黑" panose="020B0503020204020204" pitchFamily="34" charset="-122"/>
              </a:rPr>
              <a:t>修改 </a:t>
            </a:r>
            <a:r>
              <a:rPr lang="en-US" altLang="zh-CN" sz="1600" b="1" dirty="0" err="1">
                <a:solidFill>
                  <a:srgbClr val="B84E5E"/>
                </a:solidFill>
                <a:latin typeface="微软雅黑" panose="020B0503020204020204" pitchFamily="34" charset="-122"/>
                <a:ea typeface="微软雅黑" panose="020B0503020204020204" pitchFamily="34" charset="-122"/>
              </a:rPr>
              <a:t>api</a:t>
            </a:r>
            <a:r>
              <a:rPr lang="en-US" altLang="zh-CN" sz="1600" b="1" dirty="0">
                <a:solidFill>
                  <a:srgbClr val="B84E5E"/>
                </a:solidFill>
                <a:latin typeface="微软雅黑" panose="020B0503020204020204" pitchFamily="34" charset="-122"/>
                <a:ea typeface="微软雅黑" panose="020B0503020204020204" pitchFamily="34" charset="-122"/>
              </a:rPr>
              <a:t>/</a:t>
            </a:r>
            <a:r>
              <a:rPr lang="en-US" altLang="zh-CN" sz="1600" b="1" dirty="0" err="1">
                <a:solidFill>
                  <a:srgbClr val="B84E5E"/>
                </a:solidFill>
                <a:latin typeface="微软雅黑" panose="020B0503020204020204" pitchFamily="34" charset="-122"/>
                <a:ea typeface="微软雅黑" panose="020B0503020204020204" pitchFamily="34" charset="-122"/>
              </a:rPr>
              <a:t>auth</a:t>
            </a:r>
            <a:r>
              <a:rPr lang="en-US" altLang="zh-CN" sz="1600" b="1" dirty="0">
                <a:solidFill>
                  <a:srgbClr val="B84E5E"/>
                </a:solidFill>
                <a:latin typeface="微软雅黑" panose="020B0503020204020204" pitchFamily="34" charset="-122"/>
                <a:ea typeface="微软雅黑" panose="020B0503020204020204" pitchFamily="34" charset="-122"/>
              </a:rPr>
              <a:t>/v1/license/{id}.</a:t>
            </a:r>
            <a:r>
              <a:rPr lang="en-US" altLang="zh-CN" sz="1600" b="1" dirty="0" smtClean="0">
                <a:solidFill>
                  <a:srgbClr val="B84E5E"/>
                </a:solidFill>
                <a:latin typeface="微软雅黑" panose="020B0503020204020204" pitchFamily="34" charset="-122"/>
                <a:ea typeface="微软雅黑" panose="020B0503020204020204" pitchFamily="34" charset="-122"/>
              </a:rPr>
              <a:t>PUT (License)</a:t>
            </a:r>
            <a:endParaRPr lang="zh-CN" altLang="en-US" sz="1600" b="1" dirty="0">
              <a:solidFill>
                <a:srgbClr val="B84E5E"/>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b="1" dirty="0">
                <a:solidFill>
                  <a:srgbClr val="B84E5E"/>
                </a:solidFill>
                <a:latin typeface="微软雅黑" panose="020B0503020204020204" pitchFamily="34" charset="-122"/>
                <a:ea typeface="微软雅黑" panose="020B0503020204020204" pitchFamily="34" charset="-122"/>
              </a:rPr>
              <a:t>获取 </a:t>
            </a:r>
            <a:r>
              <a:rPr lang="en-US" altLang="zh-CN" sz="1600" b="1" dirty="0" err="1">
                <a:solidFill>
                  <a:srgbClr val="B84E5E"/>
                </a:solidFill>
                <a:latin typeface="微软雅黑" panose="020B0503020204020204" pitchFamily="34" charset="-122"/>
                <a:ea typeface="微软雅黑" panose="020B0503020204020204" pitchFamily="34" charset="-122"/>
              </a:rPr>
              <a:t>api</a:t>
            </a:r>
            <a:r>
              <a:rPr lang="en-US" altLang="zh-CN" sz="1600" b="1" dirty="0">
                <a:solidFill>
                  <a:srgbClr val="B84E5E"/>
                </a:solidFill>
                <a:latin typeface="微软雅黑" panose="020B0503020204020204" pitchFamily="34" charset="-122"/>
                <a:ea typeface="微软雅黑" panose="020B0503020204020204" pitchFamily="34" charset="-122"/>
              </a:rPr>
              <a:t>/</a:t>
            </a:r>
            <a:r>
              <a:rPr lang="en-US" altLang="zh-CN" sz="1600" b="1" dirty="0" err="1">
                <a:solidFill>
                  <a:srgbClr val="B84E5E"/>
                </a:solidFill>
                <a:latin typeface="微软雅黑" panose="020B0503020204020204" pitchFamily="34" charset="-122"/>
                <a:ea typeface="微软雅黑" panose="020B0503020204020204" pitchFamily="34" charset="-122"/>
              </a:rPr>
              <a:t>auth</a:t>
            </a:r>
            <a:r>
              <a:rPr lang="en-US" altLang="zh-CN" sz="1600" b="1" dirty="0">
                <a:solidFill>
                  <a:srgbClr val="B84E5E"/>
                </a:solidFill>
                <a:latin typeface="微软雅黑" panose="020B0503020204020204" pitchFamily="34" charset="-122"/>
                <a:ea typeface="微软雅黑" panose="020B0503020204020204" pitchFamily="34" charset="-122"/>
              </a:rPr>
              <a:t>/v1/license/{id}.GET</a:t>
            </a:r>
          </a:p>
          <a:p>
            <a:pPr marL="285750" indent="-285750">
              <a:lnSpc>
                <a:spcPct val="150000"/>
              </a:lnSpc>
              <a:buFont typeface="Arial" panose="020B0604020202020204" pitchFamily="34" charset="0"/>
              <a:buChar char="•"/>
            </a:pPr>
            <a:r>
              <a:rPr lang="zh-CN" altLang="en-US" sz="1600" b="1" dirty="0">
                <a:solidFill>
                  <a:srgbClr val="B84E5E"/>
                </a:solidFill>
                <a:latin typeface="微软雅黑" panose="020B0503020204020204" pitchFamily="34" charset="-122"/>
                <a:ea typeface="微软雅黑" panose="020B0503020204020204" pitchFamily="34" charset="-122"/>
              </a:rPr>
              <a:t>删除 </a:t>
            </a:r>
            <a:r>
              <a:rPr lang="en-US" altLang="zh-CN" sz="1600" b="1" dirty="0" err="1">
                <a:solidFill>
                  <a:srgbClr val="B84E5E"/>
                </a:solidFill>
                <a:latin typeface="微软雅黑" panose="020B0503020204020204" pitchFamily="34" charset="-122"/>
                <a:ea typeface="微软雅黑" panose="020B0503020204020204" pitchFamily="34" charset="-122"/>
              </a:rPr>
              <a:t>api</a:t>
            </a:r>
            <a:r>
              <a:rPr lang="en-US" altLang="zh-CN" sz="1600" b="1" dirty="0">
                <a:solidFill>
                  <a:srgbClr val="B84E5E"/>
                </a:solidFill>
                <a:latin typeface="微软雅黑" panose="020B0503020204020204" pitchFamily="34" charset="-122"/>
                <a:ea typeface="微软雅黑" panose="020B0503020204020204" pitchFamily="34" charset="-122"/>
              </a:rPr>
              <a:t>/</a:t>
            </a:r>
            <a:r>
              <a:rPr lang="en-US" altLang="zh-CN" sz="1600" b="1" dirty="0" err="1">
                <a:solidFill>
                  <a:srgbClr val="B84E5E"/>
                </a:solidFill>
                <a:latin typeface="微软雅黑" panose="020B0503020204020204" pitchFamily="34" charset="-122"/>
                <a:ea typeface="微软雅黑" panose="020B0503020204020204" pitchFamily="34" charset="-122"/>
              </a:rPr>
              <a:t>auth</a:t>
            </a:r>
            <a:r>
              <a:rPr lang="en-US" altLang="zh-CN" sz="1600" b="1" dirty="0">
                <a:solidFill>
                  <a:srgbClr val="B84E5E"/>
                </a:solidFill>
                <a:latin typeface="微软雅黑" panose="020B0503020204020204" pitchFamily="34" charset="-122"/>
                <a:ea typeface="微软雅黑" panose="020B0503020204020204" pitchFamily="34" charset="-122"/>
              </a:rPr>
              <a:t>/v1/license/{id}.DELETE</a:t>
            </a:r>
          </a:p>
          <a:p>
            <a:pPr marL="285750" indent="-285750">
              <a:lnSpc>
                <a:spcPct val="150000"/>
              </a:lnSpc>
              <a:buFont typeface="Arial" panose="020B0604020202020204" pitchFamily="34" charset="0"/>
              <a:buChar char="•"/>
            </a:pPr>
            <a:endParaRPr lang="en-US" altLang="zh-CN" sz="16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sz="1600" dirty="0">
              <a:solidFill>
                <a:schemeClr val="bg1"/>
              </a:solidFill>
              <a:latin typeface="微软雅黑" panose="020B0503020204020204" pitchFamily="34" charset="-122"/>
              <a:ea typeface="微软雅黑" panose="020B0503020204020204" pitchFamily="34" charset="-122"/>
            </a:endParaRPr>
          </a:p>
        </p:txBody>
      </p:sp>
      <p:grpSp>
        <p:nvGrpSpPr>
          <p:cNvPr id="16" name="组合 15">
            <a:extLst>
              <a:ext uri="{FF2B5EF4-FFF2-40B4-BE49-F238E27FC236}">
                <a16:creationId xmlns:a16="http://schemas.microsoft.com/office/drawing/2014/main" id="{2E7962BB-AA2B-47B7-9027-E34181A37090}"/>
              </a:ext>
            </a:extLst>
          </p:cNvPr>
          <p:cNvGrpSpPr/>
          <p:nvPr/>
        </p:nvGrpSpPr>
        <p:grpSpPr>
          <a:xfrm>
            <a:off x="6005382" y="-1"/>
            <a:ext cx="6186617" cy="6857995"/>
            <a:chOff x="7121165" y="-1"/>
            <a:chExt cx="5070835" cy="6857995"/>
          </a:xfrm>
        </p:grpSpPr>
        <p:sp>
          <p:nvSpPr>
            <p:cNvPr id="17" name="矩形 16">
              <a:extLst>
                <a:ext uri="{FF2B5EF4-FFF2-40B4-BE49-F238E27FC236}">
                  <a16:creationId xmlns:a16="http://schemas.microsoft.com/office/drawing/2014/main" id="{8B143932-CB6F-4D6D-9AE2-E5AB9A711C3F}"/>
                </a:ext>
              </a:extLst>
            </p:cNvPr>
            <p:cNvSpPr/>
            <p:nvPr/>
          </p:nvSpPr>
          <p:spPr>
            <a:xfrm>
              <a:off x="7121166" y="-1"/>
              <a:ext cx="5070834" cy="6857995"/>
            </a:xfrm>
            <a:prstGeom prst="rect">
              <a:avLst/>
            </a:prstGeom>
            <a:gradFill>
              <a:gsLst>
                <a:gs pos="20000">
                  <a:srgbClr val="DB5564"/>
                </a:gs>
                <a:gs pos="100000">
                  <a:srgbClr val="9D234C"/>
                </a:gs>
              </a:gsLst>
              <a:lin ang="1800000" scaled="0"/>
            </a:grad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dirty="0"/>
            </a:p>
          </p:txBody>
        </p:sp>
        <p:sp>
          <p:nvSpPr>
            <p:cNvPr id="18" name="文本框 17">
              <a:extLst>
                <a:ext uri="{FF2B5EF4-FFF2-40B4-BE49-F238E27FC236}">
                  <a16:creationId xmlns:a16="http://schemas.microsoft.com/office/drawing/2014/main" id="{5AA7CE2C-2EB9-4764-9ADF-BFE684490649}"/>
                </a:ext>
              </a:extLst>
            </p:cNvPr>
            <p:cNvSpPr txBox="1"/>
            <p:nvPr/>
          </p:nvSpPr>
          <p:spPr>
            <a:xfrm>
              <a:off x="7121165" y="1624373"/>
              <a:ext cx="4923539" cy="2862322"/>
            </a:xfrm>
            <a:prstGeom prst="rect">
              <a:avLst/>
            </a:prstGeom>
            <a:noFill/>
            <a:ln>
              <a:noFill/>
            </a:ln>
          </p:spPr>
          <p:txBody>
            <a:bodyPr wrap="square" rtlCol="0" anchor="t">
              <a:spAutoFit/>
            </a:bodyPr>
            <a:lstStyle/>
            <a:p>
              <a:pPr marL="285750" indent="-285750">
                <a:lnSpc>
                  <a:spcPct val="150000"/>
                </a:lnSpc>
                <a:buFont typeface="Arial" panose="020B0604020202020204" pitchFamily="34" charset="0"/>
                <a:buChar char="•"/>
              </a:pPr>
              <a:r>
                <a:rPr lang="en-US" altLang="zh-CN" sz="2000" dirty="0">
                  <a:solidFill>
                    <a:schemeClr val="bg1"/>
                  </a:solidFill>
                  <a:latin typeface="微软雅黑" panose="020B0503020204020204" pitchFamily="34" charset="-122"/>
                  <a:ea typeface="微软雅黑" panose="020B0503020204020204" pitchFamily="34" charset="-122"/>
                </a:rPr>
                <a:t>License</a:t>
              </a:r>
              <a:r>
                <a:rPr lang="zh-CN" altLang="en-US" sz="2000" dirty="0">
                  <a:solidFill>
                    <a:schemeClr val="bg1"/>
                  </a:solidFill>
                  <a:latin typeface="微软雅黑" panose="020B0503020204020204" pitchFamily="34" charset="-122"/>
                  <a:ea typeface="微软雅黑" panose="020B0503020204020204" pitchFamily="34" charset="-122"/>
                </a:rPr>
                <a:t>的数据是什么样子？用</a:t>
              </a:r>
              <a:r>
                <a:rPr lang="en-US" altLang="zh-CN" sz="2000" dirty="0" err="1">
                  <a:solidFill>
                    <a:schemeClr val="bg1"/>
                  </a:solidFill>
                  <a:latin typeface="微软雅黑" panose="020B0503020204020204" pitchFamily="34" charset="-122"/>
                  <a:ea typeface="微软雅黑" panose="020B0503020204020204" pitchFamily="34" charset="-122"/>
                </a:rPr>
                <a:t>json</a:t>
              </a:r>
              <a:r>
                <a:rPr lang="zh-CN" altLang="en-US" sz="2000" dirty="0">
                  <a:solidFill>
                    <a:schemeClr val="bg1"/>
                  </a:solidFill>
                  <a:latin typeface="微软雅黑" panose="020B0503020204020204" pitchFamily="34" charset="-122"/>
                  <a:ea typeface="微软雅黑" panose="020B0503020204020204" pitchFamily="34" charset="-122"/>
                </a:rPr>
                <a:t>来描述，如下：</a:t>
              </a:r>
            </a:p>
            <a:p>
              <a:pPr marL="285750" indent="-285750">
                <a:lnSpc>
                  <a:spcPct val="150000"/>
                </a:lnSpc>
                <a:buFont typeface="Arial" panose="020B0604020202020204" pitchFamily="34" charset="0"/>
                <a:buChar char="•"/>
              </a:pPr>
              <a:r>
                <a:rPr lang="en-US" altLang="zh-CN" sz="2000" dirty="0">
                  <a:solidFill>
                    <a:schemeClr val="bg1"/>
                  </a:solidFill>
                  <a:latin typeface="微软雅黑" panose="020B0503020204020204" pitchFamily="34" charset="-122"/>
                  <a:ea typeface="微软雅黑" panose="020B0503020204020204" pitchFamily="34" charset="-122"/>
                </a:rPr>
                <a:t>{</a:t>
              </a:r>
            </a:p>
            <a:p>
              <a:pPr marL="285750" indent="-285750">
                <a:lnSpc>
                  <a:spcPct val="150000"/>
                </a:lnSpc>
                <a:buFont typeface="Arial" panose="020B0604020202020204" pitchFamily="34" charset="0"/>
                <a:buChar char="•"/>
              </a:pPr>
              <a:r>
                <a:rPr lang="en-US" altLang="zh-CN" sz="2000" dirty="0">
                  <a:solidFill>
                    <a:schemeClr val="bg1"/>
                  </a:solidFill>
                  <a:latin typeface="微软雅黑" panose="020B0503020204020204" pitchFamily="34" charset="-122"/>
                  <a:ea typeface="微软雅黑" panose="020B0503020204020204" pitchFamily="34" charset="-122"/>
                </a:rPr>
                <a:t>	"id":"</a:t>
              </a:r>
              <a:r>
                <a:rPr lang="en-US" altLang="zh-CN" sz="2000" dirty="0" err="1">
                  <a:solidFill>
                    <a:schemeClr val="bg1"/>
                  </a:solidFill>
                  <a:latin typeface="微软雅黑" panose="020B0503020204020204" pitchFamily="34" charset="-122"/>
                  <a:ea typeface="微软雅黑" panose="020B0503020204020204" pitchFamily="34" charset="-122"/>
                </a:rPr>
                <a:t>xxxxxxxx</a:t>
              </a:r>
              <a:r>
                <a:rPr lang="en-US" altLang="zh-CN" sz="2000" dirty="0">
                  <a:solidFill>
                    <a:schemeClr val="bg1"/>
                  </a:solidFill>
                  <a:latin typeface="微软雅黑" panose="020B0503020204020204" pitchFamily="34" charset="-122"/>
                  <a:ea typeface="微软雅黑" panose="020B0503020204020204" pitchFamily="34" charset="-122"/>
                </a:rPr>
                <a:t>",</a:t>
              </a:r>
            </a:p>
            <a:p>
              <a:pPr marL="285750" indent="-285750">
                <a:lnSpc>
                  <a:spcPct val="150000"/>
                </a:lnSpc>
                <a:buFont typeface="Arial" panose="020B0604020202020204" pitchFamily="34" charset="0"/>
                <a:buChar char="•"/>
              </a:pPr>
              <a:r>
                <a:rPr lang="en-US" altLang="zh-CN" sz="2000" dirty="0">
                  <a:solidFill>
                    <a:schemeClr val="bg1"/>
                  </a:solidFill>
                  <a:latin typeface="微软雅黑" panose="020B0503020204020204" pitchFamily="34" charset="-122"/>
                  <a:ea typeface="微软雅黑" panose="020B0503020204020204" pitchFamily="34" charset="-122"/>
                </a:rPr>
                <a:t>	"days": 90,</a:t>
              </a:r>
            </a:p>
            <a:p>
              <a:pPr marL="285750" indent="-285750">
                <a:lnSpc>
                  <a:spcPct val="150000"/>
                </a:lnSpc>
                <a:buFont typeface="Arial" panose="020B0604020202020204" pitchFamily="34" charset="0"/>
                <a:buChar char="•"/>
              </a:pPr>
              <a:r>
                <a:rPr lang="en-US" altLang="zh-CN" sz="2000" dirty="0">
                  <a:solidFill>
                    <a:schemeClr val="bg1"/>
                  </a:solidFill>
                  <a:latin typeface="微软雅黑" panose="020B0503020204020204" pitchFamily="34" charset="-122"/>
                  <a:ea typeface="微软雅黑" panose="020B0503020204020204" pitchFamily="34" charset="-122"/>
                </a:rPr>
                <a:t>	"node": 3</a:t>
              </a:r>
            </a:p>
            <a:p>
              <a:pPr marL="285750" indent="-285750">
                <a:lnSpc>
                  <a:spcPct val="150000"/>
                </a:lnSpc>
                <a:buFont typeface="Arial" panose="020B0604020202020204" pitchFamily="34" charset="0"/>
                <a:buChar char="•"/>
              </a:pPr>
              <a:r>
                <a:rPr lang="en-US" altLang="zh-CN" sz="2000" dirty="0">
                  <a:solidFill>
                    <a:schemeClr val="bg1"/>
                  </a:solidFill>
                  <a:latin typeface="微软雅黑" panose="020B0503020204020204" pitchFamily="34" charset="-122"/>
                  <a:ea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281A2744-A991-46D5-AB72-35CEFD0A1B9E}"/>
                </a:ext>
              </a:extLst>
            </p:cNvPr>
            <p:cNvSpPr txBox="1"/>
            <p:nvPr/>
          </p:nvSpPr>
          <p:spPr>
            <a:xfrm>
              <a:off x="7351749" y="1058556"/>
              <a:ext cx="3872364" cy="461665"/>
            </a:xfrm>
            <a:prstGeom prst="rect">
              <a:avLst/>
            </a:prstGeom>
            <a:noFill/>
          </p:spPr>
          <p:txBody>
            <a:bodyPr wrap="none" rtlCol="0">
              <a:spAutoFit/>
            </a:bodyPr>
            <a:lstStyle/>
            <a:p>
              <a:r>
                <a:rPr lang="en-US" altLang="zh-CN" sz="24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HTTP</a:t>
              </a:r>
              <a:r>
                <a:rPr lang="zh-CN" altLang="en-US" sz="24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主体：描述数据是什么样子</a:t>
              </a:r>
              <a:endParaRPr lang="zh-CN" altLang="en-US" sz="2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011121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50B8B9B-9951-471E-BE85-2BF860A408E0}"/>
              </a:ext>
            </a:extLst>
          </p:cNvPr>
          <p:cNvSpPr>
            <a:spLocks noGrp="1"/>
          </p:cNvSpPr>
          <p:nvPr>
            <p:ph type="title"/>
          </p:nvPr>
        </p:nvSpPr>
        <p:spPr/>
        <p:txBody>
          <a:bodyPr>
            <a:normAutofit/>
          </a:bodyPr>
          <a:lstStyle/>
          <a:p>
            <a:r>
              <a:rPr lang="zh-CN" altLang="en-US" dirty="0" smtClean="0"/>
              <a:t>面向资源的架构</a:t>
            </a:r>
            <a:endParaRPr lang="zh-CN" altLang="en-US" dirty="0"/>
          </a:p>
        </p:txBody>
      </p:sp>
      <p:sp>
        <p:nvSpPr>
          <p:cNvPr id="10" name="标题 4">
            <a:extLst>
              <a:ext uri="{FF2B5EF4-FFF2-40B4-BE49-F238E27FC236}">
                <a16:creationId xmlns:a16="http://schemas.microsoft.com/office/drawing/2014/main" id="{92CC2786-43C4-4E36-A11F-4CF0A353768D}"/>
              </a:ext>
            </a:extLst>
          </p:cNvPr>
          <p:cNvSpPr txBox="1">
            <a:spLocks/>
          </p:cNvSpPr>
          <p:nvPr/>
        </p:nvSpPr>
        <p:spPr>
          <a:xfrm>
            <a:off x="471781" y="92142"/>
            <a:ext cx="10515600" cy="7824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a:solidFill>
                  <a:schemeClr val="bg1"/>
                </a:solidFill>
                <a:latin typeface="微软雅黑" panose="020B0503020204020204" pitchFamily="34" charset="-122"/>
                <a:ea typeface="微软雅黑" panose="020B0503020204020204" pitchFamily="34" charset="-122"/>
                <a:cs typeface="+mj-cs"/>
              </a:defRPr>
            </a:lvl1pPr>
          </a:lstStyle>
          <a:p>
            <a:endParaRPr lang="zh-CN" altLang="en-US" dirty="0"/>
          </a:p>
        </p:txBody>
      </p:sp>
      <p:grpSp>
        <p:nvGrpSpPr>
          <p:cNvPr id="869" name="组合 868">
            <a:extLst>
              <a:ext uri="{FF2B5EF4-FFF2-40B4-BE49-F238E27FC236}">
                <a16:creationId xmlns:a16="http://schemas.microsoft.com/office/drawing/2014/main" id="{6CE1E986-7CFC-4BD1-B44E-5646DB740FDA}"/>
              </a:ext>
            </a:extLst>
          </p:cNvPr>
          <p:cNvGrpSpPr/>
          <p:nvPr/>
        </p:nvGrpSpPr>
        <p:grpSpPr>
          <a:xfrm>
            <a:off x="829601" y="1644995"/>
            <a:ext cx="3703863" cy="3699897"/>
            <a:chOff x="714191" y="1644995"/>
            <a:chExt cx="3703863" cy="3699897"/>
          </a:xfrm>
        </p:grpSpPr>
        <p:grpSp>
          <p:nvGrpSpPr>
            <p:cNvPr id="870" name="Group 23">
              <a:extLst>
                <a:ext uri="{FF2B5EF4-FFF2-40B4-BE49-F238E27FC236}">
                  <a16:creationId xmlns:a16="http://schemas.microsoft.com/office/drawing/2014/main" id="{9B893EF5-1AA4-42E6-A10F-64BE4CA8229A}"/>
                </a:ext>
              </a:extLst>
            </p:cNvPr>
            <p:cNvGrpSpPr/>
            <p:nvPr/>
          </p:nvGrpSpPr>
          <p:grpSpPr>
            <a:xfrm>
              <a:off x="714191" y="1644995"/>
              <a:ext cx="3703863" cy="3699897"/>
              <a:chOff x="3089276" y="1917700"/>
              <a:chExt cx="2965450" cy="2962275"/>
            </a:xfrm>
          </p:grpSpPr>
          <p:sp>
            <p:nvSpPr>
              <p:cNvPr id="872" name="Freeform 322">
                <a:extLst>
                  <a:ext uri="{FF2B5EF4-FFF2-40B4-BE49-F238E27FC236}">
                    <a16:creationId xmlns:a16="http://schemas.microsoft.com/office/drawing/2014/main" id="{8B650116-A22D-463D-AEAF-BA3CF93AAC2B}"/>
                  </a:ext>
                </a:extLst>
              </p:cNvPr>
              <p:cNvSpPr>
                <a:spLocks noEditPoints="1"/>
              </p:cNvSpPr>
              <p:nvPr/>
            </p:nvSpPr>
            <p:spPr bwMode="auto">
              <a:xfrm>
                <a:off x="3794126" y="2622550"/>
                <a:ext cx="1555750" cy="1552575"/>
              </a:xfrm>
              <a:custGeom>
                <a:avLst/>
                <a:gdLst>
                  <a:gd name="T0" fmla="*/ 245 w 490"/>
                  <a:gd name="T1" fmla="*/ 489 h 489"/>
                  <a:gd name="T2" fmla="*/ 0 w 490"/>
                  <a:gd name="T3" fmla="*/ 245 h 489"/>
                  <a:gd name="T4" fmla="*/ 245 w 490"/>
                  <a:gd name="T5" fmla="*/ 0 h 489"/>
                  <a:gd name="T6" fmla="*/ 490 w 490"/>
                  <a:gd name="T7" fmla="*/ 245 h 489"/>
                  <a:gd name="T8" fmla="*/ 245 w 490"/>
                  <a:gd name="T9" fmla="*/ 489 h 489"/>
                  <a:gd name="T10" fmla="*/ 245 w 490"/>
                  <a:gd name="T11" fmla="*/ 20 h 489"/>
                  <a:gd name="T12" fmla="*/ 20 w 490"/>
                  <a:gd name="T13" fmla="*/ 245 h 489"/>
                  <a:gd name="T14" fmla="*/ 245 w 490"/>
                  <a:gd name="T15" fmla="*/ 469 h 489"/>
                  <a:gd name="T16" fmla="*/ 470 w 490"/>
                  <a:gd name="T17" fmla="*/ 245 h 489"/>
                  <a:gd name="T18" fmla="*/ 245 w 490"/>
                  <a:gd name="T19" fmla="*/ 20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0" h="489">
                    <a:moveTo>
                      <a:pt x="245" y="489"/>
                    </a:moveTo>
                    <a:cubicBezTo>
                      <a:pt x="110" y="489"/>
                      <a:pt x="0" y="379"/>
                      <a:pt x="0" y="245"/>
                    </a:cubicBezTo>
                    <a:cubicBezTo>
                      <a:pt x="0" y="110"/>
                      <a:pt x="110" y="0"/>
                      <a:pt x="245" y="0"/>
                    </a:cubicBezTo>
                    <a:cubicBezTo>
                      <a:pt x="380" y="0"/>
                      <a:pt x="490" y="110"/>
                      <a:pt x="490" y="245"/>
                    </a:cubicBezTo>
                    <a:cubicBezTo>
                      <a:pt x="490" y="379"/>
                      <a:pt x="380" y="489"/>
                      <a:pt x="245" y="489"/>
                    </a:cubicBezTo>
                    <a:close/>
                    <a:moveTo>
                      <a:pt x="245" y="20"/>
                    </a:moveTo>
                    <a:cubicBezTo>
                      <a:pt x="121" y="20"/>
                      <a:pt x="20" y="121"/>
                      <a:pt x="20" y="245"/>
                    </a:cubicBezTo>
                    <a:cubicBezTo>
                      <a:pt x="20" y="368"/>
                      <a:pt x="121" y="469"/>
                      <a:pt x="245" y="469"/>
                    </a:cubicBezTo>
                    <a:cubicBezTo>
                      <a:pt x="369" y="469"/>
                      <a:pt x="470" y="368"/>
                      <a:pt x="470" y="245"/>
                    </a:cubicBezTo>
                    <a:cubicBezTo>
                      <a:pt x="470" y="121"/>
                      <a:pt x="369" y="20"/>
                      <a:pt x="245" y="20"/>
                    </a:cubicBezTo>
                    <a:close/>
                  </a:path>
                </a:pathLst>
              </a:custGeom>
              <a:solidFill>
                <a:srgbClr val="3D485D">
                  <a:alpha val="49000"/>
                </a:srgbClr>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73" name="Freeform 323">
                <a:extLst>
                  <a:ext uri="{FF2B5EF4-FFF2-40B4-BE49-F238E27FC236}">
                    <a16:creationId xmlns:a16="http://schemas.microsoft.com/office/drawing/2014/main" id="{F6675068-DACC-42F6-B084-A411CA6C753B}"/>
                  </a:ext>
                </a:extLst>
              </p:cNvPr>
              <p:cNvSpPr>
                <a:spLocks noEditPoints="1"/>
              </p:cNvSpPr>
              <p:nvPr/>
            </p:nvSpPr>
            <p:spPr bwMode="auto">
              <a:xfrm>
                <a:off x="3089276" y="1917700"/>
                <a:ext cx="2965450" cy="2962275"/>
              </a:xfrm>
              <a:custGeom>
                <a:avLst/>
                <a:gdLst>
                  <a:gd name="T0" fmla="*/ 467 w 934"/>
                  <a:gd name="T1" fmla="*/ 933 h 933"/>
                  <a:gd name="T2" fmla="*/ 0 w 934"/>
                  <a:gd name="T3" fmla="*/ 467 h 933"/>
                  <a:gd name="T4" fmla="*/ 467 w 934"/>
                  <a:gd name="T5" fmla="*/ 0 h 933"/>
                  <a:gd name="T6" fmla="*/ 934 w 934"/>
                  <a:gd name="T7" fmla="*/ 467 h 933"/>
                  <a:gd name="T8" fmla="*/ 467 w 934"/>
                  <a:gd name="T9" fmla="*/ 933 h 933"/>
                  <a:gd name="T10" fmla="*/ 467 w 934"/>
                  <a:gd name="T11" fmla="*/ 40 h 933"/>
                  <a:gd name="T12" fmla="*/ 40 w 934"/>
                  <a:gd name="T13" fmla="*/ 467 h 933"/>
                  <a:gd name="T14" fmla="*/ 467 w 934"/>
                  <a:gd name="T15" fmla="*/ 893 h 933"/>
                  <a:gd name="T16" fmla="*/ 894 w 934"/>
                  <a:gd name="T17" fmla="*/ 467 h 933"/>
                  <a:gd name="T18" fmla="*/ 467 w 934"/>
                  <a:gd name="T19" fmla="*/ 40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4" h="933">
                    <a:moveTo>
                      <a:pt x="467" y="933"/>
                    </a:moveTo>
                    <a:cubicBezTo>
                      <a:pt x="210" y="933"/>
                      <a:pt x="0" y="724"/>
                      <a:pt x="0" y="467"/>
                    </a:cubicBezTo>
                    <a:cubicBezTo>
                      <a:pt x="0" y="209"/>
                      <a:pt x="210" y="0"/>
                      <a:pt x="467" y="0"/>
                    </a:cubicBezTo>
                    <a:cubicBezTo>
                      <a:pt x="724" y="0"/>
                      <a:pt x="934" y="209"/>
                      <a:pt x="934" y="467"/>
                    </a:cubicBezTo>
                    <a:cubicBezTo>
                      <a:pt x="934" y="724"/>
                      <a:pt x="724" y="933"/>
                      <a:pt x="467" y="933"/>
                    </a:cubicBezTo>
                    <a:close/>
                    <a:moveTo>
                      <a:pt x="467" y="40"/>
                    </a:moveTo>
                    <a:cubicBezTo>
                      <a:pt x="232" y="40"/>
                      <a:pt x="40" y="231"/>
                      <a:pt x="40" y="467"/>
                    </a:cubicBezTo>
                    <a:cubicBezTo>
                      <a:pt x="40" y="702"/>
                      <a:pt x="232" y="893"/>
                      <a:pt x="467" y="893"/>
                    </a:cubicBezTo>
                    <a:cubicBezTo>
                      <a:pt x="702" y="893"/>
                      <a:pt x="894" y="702"/>
                      <a:pt x="894" y="467"/>
                    </a:cubicBezTo>
                    <a:cubicBezTo>
                      <a:pt x="894" y="231"/>
                      <a:pt x="702" y="40"/>
                      <a:pt x="467" y="40"/>
                    </a:cubicBezTo>
                    <a:close/>
                  </a:path>
                </a:pathLst>
              </a:custGeom>
              <a:solidFill>
                <a:srgbClr val="3D485D">
                  <a:alpha val="43000"/>
                </a:srgbClr>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74" name="Freeform 326">
                <a:extLst>
                  <a:ext uri="{FF2B5EF4-FFF2-40B4-BE49-F238E27FC236}">
                    <a16:creationId xmlns:a16="http://schemas.microsoft.com/office/drawing/2014/main" id="{8283C135-F0E8-4298-B6BE-72C0EE4BF9C0}"/>
                  </a:ext>
                </a:extLst>
              </p:cNvPr>
              <p:cNvSpPr/>
              <p:nvPr/>
            </p:nvSpPr>
            <p:spPr bwMode="auto">
              <a:xfrm>
                <a:off x="3606801" y="3898900"/>
                <a:ext cx="1930400" cy="657225"/>
              </a:xfrm>
              <a:custGeom>
                <a:avLst/>
                <a:gdLst>
                  <a:gd name="T0" fmla="*/ 304 w 608"/>
                  <a:gd name="T1" fmla="*/ 120 h 207"/>
                  <a:gd name="T2" fmla="*/ 75 w 608"/>
                  <a:gd name="T3" fmla="*/ 0 h 207"/>
                  <a:gd name="T4" fmla="*/ 0 w 608"/>
                  <a:gd name="T5" fmla="*/ 43 h 207"/>
                  <a:gd name="T6" fmla="*/ 304 w 608"/>
                  <a:gd name="T7" fmla="*/ 207 h 207"/>
                  <a:gd name="T8" fmla="*/ 608 w 608"/>
                  <a:gd name="T9" fmla="*/ 43 h 207"/>
                  <a:gd name="T10" fmla="*/ 533 w 608"/>
                  <a:gd name="T11" fmla="*/ 0 h 207"/>
                  <a:gd name="T12" fmla="*/ 304 w 608"/>
                  <a:gd name="T13" fmla="*/ 120 h 207"/>
                </a:gdLst>
                <a:ahLst/>
                <a:cxnLst>
                  <a:cxn ang="0">
                    <a:pos x="T0" y="T1"/>
                  </a:cxn>
                  <a:cxn ang="0">
                    <a:pos x="T2" y="T3"/>
                  </a:cxn>
                  <a:cxn ang="0">
                    <a:pos x="T4" y="T5"/>
                  </a:cxn>
                  <a:cxn ang="0">
                    <a:pos x="T6" y="T7"/>
                  </a:cxn>
                  <a:cxn ang="0">
                    <a:pos x="T8" y="T9"/>
                  </a:cxn>
                  <a:cxn ang="0">
                    <a:pos x="T10" y="T11"/>
                  </a:cxn>
                  <a:cxn ang="0">
                    <a:pos x="T12" y="T13"/>
                  </a:cxn>
                </a:cxnLst>
                <a:rect l="0" t="0" r="r" b="b"/>
                <a:pathLst>
                  <a:path w="608" h="207">
                    <a:moveTo>
                      <a:pt x="304" y="120"/>
                    </a:moveTo>
                    <a:cubicBezTo>
                      <a:pt x="209" y="120"/>
                      <a:pt x="125" y="73"/>
                      <a:pt x="75" y="0"/>
                    </a:cubicBezTo>
                    <a:cubicBezTo>
                      <a:pt x="0" y="43"/>
                      <a:pt x="0" y="43"/>
                      <a:pt x="0" y="43"/>
                    </a:cubicBezTo>
                    <a:cubicBezTo>
                      <a:pt x="65" y="142"/>
                      <a:pt x="177" y="207"/>
                      <a:pt x="304" y="207"/>
                    </a:cubicBezTo>
                    <a:cubicBezTo>
                      <a:pt x="431" y="207"/>
                      <a:pt x="543" y="142"/>
                      <a:pt x="608" y="43"/>
                    </a:cubicBezTo>
                    <a:cubicBezTo>
                      <a:pt x="533" y="0"/>
                      <a:pt x="533" y="0"/>
                      <a:pt x="533" y="0"/>
                    </a:cubicBezTo>
                    <a:cubicBezTo>
                      <a:pt x="483" y="73"/>
                      <a:pt x="399" y="120"/>
                      <a:pt x="304" y="120"/>
                    </a:cubicBezTo>
                    <a:close/>
                  </a:path>
                </a:pathLst>
              </a:custGeom>
              <a:solidFill>
                <a:schemeClr val="tx2">
                  <a:lumMod val="20000"/>
                  <a:lumOff val="80000"/>
                  <a:alpha val="67000"/>
                </a:schemeClr>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75" name="Freeform 327">
                <a:extLst>
                  <a:ext uri="{FF2B5EF4-FFF2-40B4-BE49-F238E27FC236}">
                    <a16:creationId xmlns:a16="http://schemas.microsoft.com/office/drawing/2014/main" id="{C88B1D01-E8B6-4DE7-87B2-D0BF6C29064E}"/>
                  </a:ext>
                </a:extLst>
              </p:cNvPr>
              <p:cNvSpPr/>
              <p:nvPr/>
            </p:nvSpPr>
            <p:spPr bwMode="auto">
              <a:xfrm>
                <a:off x="3416301" y="2244725"/>
                <a:ext cx="1085850" cy="1670050"/>
              </a:xfrm>
              <a:custGeom>
                <a:avLst/>
                <a:gdLst>
                  <a:gd name="T0" fmla="*/ 86 w 342"/>
                  <a:gd name="T1" fmla="*/ 364 h 526"/>
                  <a:gd name="T2" fmla="*/ 342 w 342"/>
                  <a:gd name="T3" fmla="*/ 87 h 526"/>
                  <a:gd name="T4" fmla="*/ 342 w 342"/>
                  <a:gd name="T5" fmla="*/ 0 h 526"/>
                  <a:gd name="T6" fmla="*/ 0 w 342"/>
                  <a:gd name="T7" fmla="*/ 364 h 526"/>
                  <a:gd name="T8" fmla="*/ 38 w 342"/>
                  <a:gd name="T9" fmla="*/ 526 h 526"/>
                  <a:gd name="T10" fmla="*/ 113 w 342"/>
                  <a:gd name="T11" fmla="*/ 483 h 526"/>
                  <a:gd name="T12" fmla="*/ 86 w 342"/>
                  <a:gd name="T13" fmla="*/ 364 h 526"/>
                </a:gdLst>
                <a:ahLst/>
                <a:cxnLst>
                  <a:cxn ang="0">
                    <a:pos x="T0" y="T1"/>
                  </a:cxn>
                  <a:cxn ang="0">
                    <a:pos x="T2" y="T3"/>
                  </a:cxn>
                  <a:cxn ang="0">
                    <a:pos x="T4" y="T5"/>
                  </a:cxn>
                  <a:cxn ang="0">
                    <a:pos x="T6" y="T7"/>
                  </a:cxn>
                  <a:cxn ang="0">
                    <a:pos x="T8" y="T9"/>
                  </a:cxn>
                  <a:cxn ang="0">
                    <a:pos x="T10" y="T11"/>
                  </a:cxn>
                  <a:cxn ang="0">
                    <a:pos x="T12" y="T13"/>
                  </a:cxn>
                </a:cxnLst>
                <a:rect l="0" t="0" r="r" b="b"/>
                <a:pathLst>
                  <a:path w="342" h="526">
                    <a:moveTo>
                      <a:pt x="86" y="364"/>
                    </a:moveTo>
                    <a:cubicBezTo>
                      <a:pt x="86" y="217"/>
                      <a:pt x="199" y="98"/>
                      <a:pt x="342" y="87"/>
                    </a:cubicBezTo>
                    <a:cubicBezTo>
                      <a:pt x="342" y="0"/>
                      <a:pt x="342" y="0"/>
                      <a:pt x="342" y="0"/>
                    </a:cubicBezTo>
                    <a:cubicBezTo>
                      <a:pt x="151" y="11"/>
                      <a:pt x="0" y="170"/>
                      <a:pt x="0" y="364"/>
                    </a:cubicBezTo>
                    <a:cubicBezTo>
                      <a:pt x="0" y="422"/>
                      <a:pt x="14" y="477"/>
                      <a:pt x="38" y="526"/>
                    </a:cubicBezTo>
                    <a:cubicBezTo>
                      <a:pt x="113" y="483"/>
                      <a:pt x="113" y="483"/>
                      <a:pt x="113" y="483"/>
                    </a:cubicBezTo>
                    <a:cubicBezTo>
                      <a:pt x="96" y="447"/>
                      <a:pt x="86" y="406"/>
                      <a:pt x="86" y="364"/>
                    </a:cubicBezTo>
                    <a:close/>
                  </a:path>
                </a:pathLst>
              </a:custGeom>
              <a:gradFill>
                <a:gsLst>
                  <a:gs pos="20000">
                    <a:srgbClr val="DB5564"/>
                  </a:gs>
                  <a:gs pos="100000">
                    <a:srgbClr val="9D234C"/>
                  </a:gs>
                </a:gsLst>
                <a:lin ang="1800000" scaled="0"/>
              </a:gra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76" name="Freeform 328">
                <a:extLst>
                  <a:ext uri="{FF2B5EF4-FFF2-40B4-BE49-F238E27FC236}">
                    <a16:creationId xmlns:a16="http://schemas.microsoft.com/office/drawing/2014/main" id="{82668B4C-1C51-49A8-8659-24021C7F7D8F}"/>
                  </a:ext>
                </a:extLst>
              </p:cNvPr>
              <p:cNvSpPr/>
              <p:nvPr/>
            </p:nvSpPr>
            <p:spPr bwMode="auto">
              <a:xfrm>
                <a:off x="4641851" y="2244725"/>
                <a:ext cx="1085850" cy="1670050"/>
              </a:xfrm>
              <a:custGeom>
                <a:avLst/>
                <a:gdLst>
                  <a:gd name="T0" fmla="*/ 256 w 342"/>
                  <a:gd name="T1" fmla="*/ 364 h 526"/>
                  <a:gd name="T2" fmla="*/ 229 w 342"/>
                  <a:gd name="T3" fmla="*/ 483 h 526"/>
                  <a:gd name="T4" fmla="*/ 304 w 342"/>
                  <a:gd name="T5" fmla="*/ 526 h 526"/>
                  <a:gd name="T6" fmla="*/ 342 w 342"/>
                  <a:gd name="T7" fmla="*/ 364 h 526"/>
                  <a:gd name="T8" fmla="*/ 0 w 342"/>
                  <a:gd name="T9" fmla="*/ 0 h 526"/>
                  <a:gd name="T10" fmla="*/ 0 w 342"/>
                  <a:gd name="T11" fmla="*/ 87 h 526"/>
                  <a:gd name="T12" fmla="*/ 256 w 342"/>
                  <a:gd name="T13" fmla="*/ 364 h 526"/>
                </a:gdLst>
                <a:ahLst/>
                <a:cxnLst>
                  <a:cxn ang="0">
                    <a:pos x="T0" y="T1"/>
                  </a:cxn>
                  <a:cxn ang="0">
                    <a:pos x="T2" y="T3"/>
                  </a:cxn>
                  <a:cxn ang="0">
                    <a:pos x="T4" y="T5"/>
                  </a:cxn>
                  <a:cxn ang="0">
                    <a:pos x="T6" y="T7"/>
                  </a:cxn>
                  <a:cxn ang="0">
                    <a:pos x="T8" y="T9"/>
                  </a:cxn>
                  <a:cxn ang="0">
                    <a:pos x="T10" y="T11"/>
                  </a:cxn>
                  <a:cxn ang="0">
                    <a:pos x="T12" y="T13"/>
                  </a:cxn>
                </a:cxnLst>
                <a:rect l="0" t="0" r="r" b="b"/>
                <a:pathLst>
                  <a:path w="342" h="526">
                    <a:moveTo>
                      <a:pt x="256" y="364"/>
                    </a:moveTo>
                    <a:cubicBezTo>
                      <a:pt x="256" y="406"/>
                      <a:pt x="246" y="447"/>
                      <a:pt x="229" y="483"/>
                    </a:cubicBezTo>
                    <a:cubicBezTo>
                      <a:pt x="304" y="526"/>
                      <a:pt x="304" y="526"/>
                      <a:pt x="304" y="526"/>
                    </a:cubicBezTo>
                    <a:cubicBezTo>
                      <a:pt x="328" y="477"/>
                      <a:pt x="342" y="422"/>
                      <a:pt x="342" y="364"/>
                    </a:cubicBezTo>
                    <a:cubicBezTo>
                      <a:pt x="342" y="170"/>
                      <a:pt x="191" y="11"/>
                      <a:pt x="0" y="0"/>
                    </a:cubicBezTo>
                    <a:cubicBezTo>
                      <a:pt x="0" y="87"/>
                      <a:pt x="0" y="87"/>
                      <a:pt x="0" y="87"/>
                    </a:cubicBezTo>
                    <a:cubicBezTo>
                      <a:pt x="143" y="98"/>
                      <a:pt x="256" y="217"/>
                      <a:pt x="256" y="364"/>
                    </a:cubicBezTo>
                    <a:close/>
                  </a:path>
                </a:pathLst>
              </a:custGeom>
              <a:solidFill>
                <a:schemeClr val="tx2">
                  <a:lumMod val="60000"/>
                  <a:lumOff val="40000"/>
                  <a:alpha val="76000"/>
                </a:schemeClr>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871" name="TextBox 22">
              <a:extLst>
                <a:ext uri="{FF2B5EF4-FFF2-40B4-BE49-F238E27FC236}">
                  <a16:creationId xmlns:a16="http://schemas.microsoft.com/office/drawing/2014/main" id="{91CA74B0-9287-4DB1-9B43-318219EF9DD1}"/>
                </a:ext>
              </a:extLst>
            </p:cNvPr>
            <p:cNvSpPr txBox="1"/>
            <p:nvPr/>
          </p:nvSpPr>
          <p:spPr>
            <a:xfrm flipH="1">
              <a:off x="1768042" y="3242950"/>
              <a:ext cx="1693160" cy="369332"/>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微软雅黑"/>
                  <a:ea typeface="微软雅黑"/>
                  <a:cs typeface="微软雅黑"/>
                </a:rPr>
                <a:t>概念</a:t>
              </a:r>
              <a:endParaRPr kumimoji="0" lang="en-US" sz="2400" b="1" i="0" u="none" strike="noStrike" kern="0" cap="none" spc="0" normalizeH="0" baseline="0" noProof="0" dirty="0">
                <a:ln>
                  <a:noFill/>
                </a:ln>
                <a:solidFill>
                  <a:schemeClr val="bg1"/>
                </a:solidFill>
                <a:effectLst/>
                <a:uLnTx/>
                <a:uFillTx/>
                <a:latin typeface="微软雅黑"/>
                <a:ea typeface="微软雅黑"/>
                <a:cs typeface="微软雅黑"/>
              </a:endParaRPr>
            </a:p>
          </p:txBody>
        </p:sp>
      </p:grpSp>
      <p:sp>
        <p:nvSpPr>
          <p:cNvPr id="878" name="文本框 877">
            <a:extLst>
              <a:ext uri="{FF2B5EF4-FFF2-40B4-BE49-F238E27FC236}">
                <a16:creationId xmlns:a16="http://schemas.microsoft.com/office/drawing/2014/main" id="{62B0B350-7FBD-4A20-AC32-B2BB5C6A1E6B}"/>
              </a:ext>
            </a:extLst>
          </p:cNvPr>
          <p:cNvSpPr txBox="1"/>
          <p:nvPr/>
        </p:nvSpPr>
        <p:spPr>
          <a:xfrm>
            <a:off x="4790423" y="1965258"/>
            <a:ext cx="7047738" cy="1708160"/>
          </a:xfrm>
          <a:prstGeom prst="rect">
            <a:avLst/>
          </a:prstGeom>
          <a:noFill/>
        </p:spPr>
        <p:txBody>
          <a:bodyPr wrap="square" rtlCol="0">
            <a:spAutoFit/>
          </a:bodyPr>
          <a:lstStyle/>
          <a:p>
            <a:pPr marL="216000" indent="-216000">
              <a:lnSpc>
                <a:spcPct val="150000"/>
              </a:lnSpc>
              <a:buFont typeface="Arial" panose="020B0604020202020204" pitchFamily="34" charset="0"/>
              <a:buChar char="•"/>
            </a:pPr>
            <a:r>
              <a:rPr lang="zh-CN" altLang="en-US" sz="1400" dirty="0" smtClean="0">
                <a:solidFill>
                  <a:schemeClr val="bg1"/>
                </a:solidFill>
                <a:latin typeface="微软雅黑" panose="020B0503020204020204" pitchFamily="34" charset="-122"/>
                <a:ea typeface="微软雅黑" panose="020B0503020204020204" pitchFamily="34" charset="-122"/>
              </a:rPr>
              <a:t>任何</a:t>
            </a:r>
            <a:r>
              <a:rPr lang="zh-CN" altLang="en-US" sz="1400" dirty="0">
                <a:solidFill>
                  <a:schemeClr val="bg1"/>
                </a:solidFill>
                <a:latin typeface="微软雅黑" panose="020B0503020204020204" pitchFamily="34" charset="-122"/>
                <a:ea typeface="微软雅黑" panose="020B0503020204020204" pitchFamily="34" charset="-122"/>
              </a:rPr>
              <a:t>事物，只要具有被引用的必要，他就是一个资源（</a:t>
            </a:r>
            <a:r>
              <a:rPr lang="en-US" altLang="zh-CN" sz="1400" dirty="0">
                <a:solidFill>
                  <a:schemeClr val="bg1"/>
                </a:solidFill>
                <a:latin typeface="微软雅黑" panose="020B0503020204020204" pitchFamily="34" charset="-122"/>
                <a:ea typeface="微软雅黑" panose="020B0503020204020204" pitchFamily="34" charset="-122"/>
              </a:rPr>
              <a:t>resource</a:t>
            </a:r>
            <a:r>
              <a:rPr lang="zh-CN" altLang="en-US" sz="1400" dirty="0">
                <a:solidFill>
                  <a:schemeClr val="bg1"/>
                </a:solidFill>
                <a:latin typeface="微软雅黑" panose="020B0503020204020204" pitchFamily="34" charset="-122"/>
                <a:ea typeface="微软雅黑" panose="020B0503020204020204" pitchFamily="34" charset="-122"/>
              </a:rPr>
              <a:t>）。如果你的用户“想为它创建一个超文本链接，关于它作一些断言，获取或缓存它的表示，在其他表示里包含它的一部分，标注它，等等”，那么你应该将它作为一个资源。</a:t>
            </a:r>
          </a:p>
          <a:p>
            <a:pPr marL="216000" indent="-216000">
              <a:lnSpc>
                <a:spcPct val="150000"/>
              </a:lnSpc>
              <a:buFont typeface="Arial" panose="020B0604020202020204" pitchFamily="34" charset="0"/>
              <a:buChar char="•"/>
            </a:pPr>
            <a:r>
              <a:rPr lang="zh-CN" altLang="en-US" sz="1400" dirty="0">
                <a:solidFill>
                  <a:schemeClr val="bg1"/>
                </a:solidFill>
                <a:latin typeface="微软雅黑" panose="020B0503020204020204" pitchFamily="34" charset="-122"/>
                <a:ea typeface="微软雅黑" panose="020B0503020204020204" pitchFamily="34" charset="-122"/>
              </a:rPr>
              <a:t>通常，一个资源就是某个可以存放在计算机上并体现为比特流的事物，比如：一个文档、数据库里的一条记录，或者运行某算法的结果，等等。</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882" name="文本框 881">
            <a:extLst>
              <a:ext uri="{FF2B5EF4-FFF2-40B4-BE49-F238E27FC236}">
                <a16:creationId xmlns:a16="http://schemas.microsoft.com/office/drawing/2014/main" id="{32A96B73-0742-4D76-9F36-12AFE571A49C}"/>
              </a:ext>
            </a:extLst>
          </p:cNvPr>
          <p:cNvSpPr txBox="1"/>
          <p:nvPr/>
        </p:nvSpPr>
        <p:spPr>
          <a:xfrm>
            <a:off x="4769780" y="1329457"/>
            <a:ext cx="7241871" cy="631075"/>
          </a:xfrm>
          <a:prstGeom prst="rect">
            <a:avLst/>
          </a:prstGeom>
          <a:noFill/>
        </p:spPr>
        <p:txBody>
          <a:bodyPr wrap="square" rtlCol="0">
            <a:spAutoFit/>
          </a:bodyPr>
          <a:lstStyle/>
          <a:p>
            <a:pPr>
              <a:lnSpc>
                <a:spcPct val="150000"/>
              </a:lnSpc>
            </a:pPr>
            <a:r>
              <a:rPr lang="zh-CN" altLang="en-US" b="1" dirty="0" smtClean="0">
                <a:solidFill>
                  <a:srgbClr val="FA5064"/>
                </a:solidFill>
                <a:latin typeface="微软雅黑" panose="020B0503020204020204" pitchFamily="34" charset="-122"/>
                <a:ea typeface="微软雅黑" panose="020B0503020204020204" pitchFamily="34" charset="-122"/>
              </a:rPr>
              <a:t>资源</a:t>
            </a:r>
            <a:r>
              <a:rPr lang="zh-CN" altLang="en-US" b="1" dirty="0">
                <a:solidFill>
                  <a:srgbClr val="FA5064"/>
                </a:solidFill>
                <a:latin typeface="微软雅黑" panose="020B0503020204020204" pitchFamily="34" charset="-122"/>
                <a:ea typeface="微软雅黑" panose="020B0503020204020204" pitchFamily="34" charset="-122"/>
              </a:rPr>
              <a:t>（</a:t>
            </a:r>
            <a:r>
              <a:rPr lang="en-US" altLang="zh-CN" b="1" dirty="0">
                <a:solidFill>
                  <a:srgbClr val="FA5064"/>
                </a:solidFill>
                <a:latin typeface="微软雅黑" panose="020B0503020204020204" pitchFamily="34" charset="-122"/>
                <a:ea typeface="微软雅黑" panose="020B0503020204020204" pitchFamily="34" charset="-122"/>
              </a:rPr>
              <a:t>resource</a:t>
            </a:r>
            <a:r>
              <a:rPr lang="zh-CN" altLang="en-US" b="1" dirty="0">
                <a:solidFill>
                  <a:srgbClr val="FA5064"/>
                </a:solidFill>
                <a:latin typeface="微软雅黑" panose="020B0503020204020204" pitchFamily="34" charset="-122"/>
                <a:ea typeface="微软雅黑" panose="020B0503020204020204" pitchFamily="34" charset="-122"/>
              </a:rPr>
              <a:t>）</a:t>
            </a:r>
          </a:p>
        </p:txBody>
      </p:sp>
      <p:sp>
        <p:nvSpPr>
          <p:cNvPr id="23" name="文本框 22">
            <a:extLst>
              <a:ext uri="{FF2B5EF4-FFF2-40B4-BE49-F238E27FC236}">
                <a16:creationId xmlns:a16="http://schemas.microsoft.com/office/drawing/2014/main" id="{F2F70325-0A5D-404E-B6A6-8EDD776A18E6}"/>
              </a:ext>
            </a:extLst>
          </p:cNvPr>
          <p:cNvSpPr txBox="1"/>
          <p:nvPr/>
        </p:nvSpPr>
        <p:spPr>
          <a:xfrm>
            <a:off x="4829897" y="4407325"/>
            <a:ext cx="6274546" cy="1384995"/>
          </a:xfrm>
          <a:prstGeom prst="rect">
            <a:avLst/>
          </a:prstGeom>
          <a:noFill/>
        </p:spPr>
        <p:txBody>
          <a:bodyPr wrap="square" rtlCol="0">
            <a:spAutoFit/>
          </a:bodyPr>
          <a:lstStyle/>
          <a:p>
            <a:pPr marL="216000" indent="-216000">
              <a:lnSpc>
                <a:spcPct val="150000"/>
              </a:lnSpc>
              <a:buFont typeface="Arial" panose="020B0604020202020204" pitchFamily="34" charset="0"/>
              <a:buChar char="•"/>
            </a:pPr>
            <a:r>
              <a:rPr lang="zh-CN" altLang="en-US" sz="1400" dirty="0">
                <a:solidFill>
                  <a:schemeClr val="bg1"/>
                </a:solidFill>
                <a:latin typeface="微软雅黑" panose="020B0503020204020204" pitchFamily="34" charset="-122"/>
                <a:ea typeface="微软雅黑" panose="020B0503020204020204" pitchFamily="34" charset="-122"/>
              </a:rPr>
              <a:t>统一资源标识符（</a:t>
            </a:r>
            <a:r>
              <a:rPr lang="en-US" altLang="zh-CN" sz="1400" dirty="0">
                <a:solidFill>
                  <a:schemeClr val="bg1"/>
                </a:solidFill>
                <a:latin typeface="微软雅黑" panose="020B0503020204020204" pitchFamily="34" charset="-122"/>
                <a:ea typeface="微软雅黑" panose="020B0503020204020204" pitchFamily="34" charset="-122"/>
              </a:rPr>
              <a:t>Universal Resource Identifier</a:t>
            </a:r>
            <a:r>
              <a:rPr lang="zh-CN" altLang="en-US" sz="1400" dirty="0" smtClean="0">
                <a:solidFill>
                  <a:schemeClr val="bg1"/>
                </a:solidFill>
                <a:latin typeface="微软雅黑" panose="020B0503020204020204" pitchFamily="34" charset="-122"/>
                <a:ea typeface="微软雅黑" panose="020B0503020204020204" pitchFamily="34" charset="-122"/>
              </a:rPr>
              <a:t>）</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marL="216000" indent="-216000">
              <a:lnSpc>
                <a:spcPct val="150000"/>
              </a:lnSpc>
              <a:buFont typeface="Arial" panose="020B0604020202020204" pitchFamily="34" charset="0"/>
              <a:buChar char="•"/>
            </a:pPr>
            <a:r>
              <a:rPr lang="en-US" altLang="zh-CN" sz="1400" dirty="0">
                <a:solidFill>
                  <a:schemeClr val="bg1"/>
                </a:solidFill>
                <a:latin typeface="微软雅黑" panose="020B0503020204020204" pitchFamily="34" charset="-122"/>
                <a:ea typeface="微软雅黑" panose="020B0503020204020204" pitchFamily="34" charset="-122"/>
              </a:rPr>
              <a:t>URI</a:t>
            </a:r>
            <a:r>
              <a:rPr lang="zh-CN" altLang="en-US" sz="1400" dirty="0">
                <a:solidFill>
                  <a:schemeClr val="bg1"/>
                </a:solidFill>
                <a:latin typeface="微软雅黑" panose="020B0503020204020204" pitchFamily="34" charset="-122"/>
                <a:ea typeface="微软雅黑" panose="020B0503020204020204" pitchFamily="34" charset="-122"/>
              </a:rPr>
              <a:t>既是资源的名称，也是资源的地址。如果一则信息没有</a:t>
            </a:r>
            <a:r>
              <a:rPr lang="en-US" altLang="zh-CN" sz="1400" dirty="0">
                <a:solidFill>
                  <a:schemeClr val="bg1"/>
                </a:solidFill>
                <a:latin typeface="微软雅黑" panose="020B0503020204020204" pitchFamily="34" charset="-122"/>
                <a:ea typeface="微软雅黑" panose="020B0503020204020204" pitchFamily="34" charset="-122"/>
              </a:rPr>
              <a:t>URI</a:t>
            </a:r>
            <a:r>
              <a:rPr lang="zh-CN" altLang="en-US" sz="1400" dirty="0">
                <a:solidFill>
                  <a:schemeClr val="bg1"/>
                </a:solidFill>
                <a:latin typeface="微软雅黑" panose="020B0503020204020204" pitchFamily="34" charset="-122"/>
                <a:ea typeface="微软雅黑" panose="020B0503020204020204" pitchFamily="34" charset="-122"/>
              </a:rPr>
              <a:t>，它就不能算是一个资源，也不能算真正在</a:t>
            </a:r>
            <a:r>
              <a:rPr lang="en-US" altLang="zh-CN" sz="1400" dirty="0">
                <a:solidFill>
                  <a:schemeClr val="bg1"/>
                </a:solidFill>
                <a:latin typeface="微软雅黑" panose="020B0503020204020204" pitchFamily="34" charset="-122"/>
                <a:ea typeface="微软雅黑" panose="020B0503020204020204" pitchFamily="34" charset="-122"/>
              </a:rPr>
              <a:t>Web</a:t>
            </a:r>
            <a:r>
              <a:rPr lang="zh-CN" altLang="en-US" sz="1400" dirty="0">
                <a:solidFill>
                  <a:schemeClr val="bg1"/>
                </a:solidFill>
                <a:latin typeface="微软雅黑" panose="020B0503020204020204" pitchFamily="34" charset="-122"/>
                <a:ea typeface="微软雅黑" panose="020B0503020204020204" pitchFamily="34" charset="-122"/>
              </a:rPr>
              <a:t>上，而只能算作描述另一个资源的一些数据。</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C61F93FD-9E09-49BD-B355-E2A062C9B34E}"/>
              </a:ext>
            </a:extLst>
          </p:cNvPr>
          <p:cNvSpPr txBox="1"/>
          <p:nvPr/>
        </p:nvSpPr>
        <p:spPr>
          <a:xfrm>
            <a:off x="4829897" y="3777978"/>
            <a:ext cx="5042392" cy="923330"/>
          </a:xfrm>
          <a:prstGeom prst="rect">
            <a:avLst/>
          </a:prstGeom>
          <a:noFill/>
        </p:spPr>
        <p:txBody>
          <a:bodyPr wrap="square" rtlCol="0">
            <a:spAutoFit/>
          </a:bodyPr>
          <a:lstStyle/>
          <a:p>
            <a:pPr>
              <a:lnSpc>
                <a:spcPct val="150000"/>
              </a:lnSpc>
            </a:pPr>
            <a:r>
              <a:rPr lang="en-US" altLang="zh-CN" b="1" dirty="0" smtClean="0">
                <a:solidFill>
                  <a:srgbClr val="FA5064"/>
                </a:solidFill>
                <a:latin typeface="微软雅黑" panose="020B0503020204020204" pitchFamily="34" charset="-122"/>
                <a:ea typeface="微软雅黑" panose="020B0503020204020204" pitchFamily="34" charset="-122"/>
              </a:rPr>
              <a:t>URI</a:t>
            </a:r>
            <a:r>
              <a:rPr lang="zh-CN" altLang="en-US" b="1" dirty="0">
                <a:solidFill>
                  <a:srgbClr val="FA5064"/>
                </a:solidFill>
                <a:latin typeface="微软雅黑" panose="020B0503020204020204" pitchFamily="34" charset="-122"/>
                <a:ea typeface="微软雅黑" panose="020B0503020204020204" pitchFamily="34" charset="-122"/>
              </a:rPr>
              <a:t>（</a:t>
            </a:r>
            <a:r>
              <a:rPr lang="en-US" altLang="zh-CN" b="1" dirty="0">
                <a:solidFill>
                  <a:srgbClr val="FA5064"/>
                </a:solidFill>
                <a:latin typeface="微软雅黑" panose="020B0503020204020204" pitchFamily="34" charset="-122"/>
                <a:ea typeface="微软雅黑" panose="020B0503020204020204" pitchFamily="34" charset="-122"/>
              </a:rPr>
              <a:t>Universal Resource Identifier</a:t>
            </a:r>
            <a:r>
              <a:rPr lang="zh-CN" altLang="en-US" b="1" dirty="0">
                <a:solidFill>
                  <a:srgbClr val="FA5064"/>
                </a:solidFill>
                <a:latin typeface="微软雅黑" panose="020B0503020204020204" pitchFamily="34" charset="-122"/>
                <a:ea typeface="微软雅黑" panose="020B0503020204020204" pitchFamily="34" charset="-122"/>
              </a:rPr>
              <a:t>）</a:t>
            </a:r>
          </a:p>
          <a:p>
            <a:pPr>
              <a:lnSpc>
                <a:spcPct val="150000"/>
              </a:lnSpc>
            </a:pPr>
            <a:endParaRPr lang="zh-CN" altLang="en-US" b="1" dirty="0">
              <a:solidFill>
                <a:srgbClr val="FA5064"/>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1FFD4DE2-4728-7B44-B6F0-F8250E377326}"/>
              </a:ext>
            </a:extLst>
          </p:cNvPr>
          <p:cNvSpPr txBox="1"/>
          <p:nvPr/>
        </p:nvSpPr>
        <p:spPr>
          <a:xfrm>
            <a:off x="3364589" y="2516094"/>
            <a:ext cx="1044964" cy="743986"/>
          </a:xfrm>
          <a:prstGeom prst="rect">
            <a:avLst/>
          </a:prstGeom>
          <a:noFill/>
        </p:spPr>
        <p:txBody>
          <a:bodyPr wrap="square" rtlCol="0">
            <a:spAutoFit/>
          </a:bodyPr>
          <a:lstStyle/>
          <a:p>
            <a:pPr>
              <a:lnSpc>
                <a:spcPct val="150000"/>
              </a:lnSpc>
            </a:pPr>
            <a:r>
              <a:rPr lang="en-US" altLang="zh-CN" sz="3200" b="1" dirty="0" smtClean="0">
                <a:solidFill>
                  <a:schemeClr val="bg1"/>
                </a:solidFill>
                <a:latin typeface="微软雅黑" panose="020B0503020204020204" pitchFamily="34" charset="-122"/>
                <a:ea typeface="微软雅黑" panose="020B0503020204020204" pitchFamily="34" charset="-122"/>
              </a:rPr>
              <a:t>URI</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1FFD4DE2-4728-7B44-B6F0-F8250E377326}"/>
              </a:ext>
            </a:extLst>
          </p:cNvPr>
          <p:cNvSpPr txBox="1"/>
          <p:nvPr/>
        </p:nvSpPr>
        <p:spPr>
          <a:xfrm>
            <a:off x="2128173" y="4302653"/>
            <a:ext cx="1106717" cy="743986"/>
          </a:xfrm>
          <a:prstGeom prst="rect">
            <a:avLst/>
          </a:prstGeom>
          <a:noFill/>
        </p:spPr>
        <p:txBody>
          <a:bodyPr wrap="square" rtlCol="0">
            <a:spAutoFit/>
          </a:bodyPr>
          <a:lstStyle/>
          <a:p>
            <a:pPr>
              <a:lnSpc>
                <a:spcPct val="150000"/>
              </a:lnSpc>
            </a:pPr>
            <a:r>
              <a:rPr lang="zh-CN" altLang="en-US" sz="3200" b="1" dirty="0" smtClean="0">
                <a:solidFill>
                  <a:schemeClr val="bg1"/>
                </a:solidFill>
                <a:latin typeface="微软雅黑" panose="020B0503020204020204" pitchFamily="34" charset="-122"/>
                <a:ea typeface="微软雅黑" panose="020B0503020204020204" pitchFamily="34" charset="-122"/>
              </a:rPr>
              <a:t>表示</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1FFD4DE2-4728-7B44-B6F0-F8250E377326}"/>
              </a:ext>
            </a:extLst>
          </p:cNvPr>
          <p:cNvSpPr txBox="1"/>
          <p:nvPr/>
        </p:nvSpPr>
        <p:spPr>
          <a:xfrm>
            <a:off x="1031738" y="2468655"/>
            <a:ext cx="1050625" cy="743986"/>
          </a:xfrm>
          <a:prstGeom prst="rect">
            <a:avLst/>
          </a:prstGeom>
          <a:noFill/>
        </p:spPr>
        <p:txBody>
          <a:bodyPr wrap="square" rtlCol="0">
            <a:spAutoFit/>
          </a:bodyPr>
          <a:lstStyle/>
          <a:p>
            <a:pPr>
              <a:lnSpc>
                <a:spcPct val="150000"/>
              </a:lnSpc>
            </a:pPr>
            <a:r>
              <a:rPr lang="zh-CN" altLang="en-US" sz="3200" b="1" dirty="0" smtClean="0">
                <a:solidFill>
                  <a:schemeClr val="bg1"/>
                </a:solidFill>
                <a:latin typeface="微软雅黑" panose="020B0503020204020204" pitchFamily="34" charset="-122"/>
                <a:ea typeface="微软雅黑" panose="020B0503020204020204" pitchFamily="34" charset="-122"/>
              </a:rPr>
              <a:t>资源</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70797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69"/>
                                        </p:tgtEl>
                                        <p:attrNameLst>
                                          <p:attrName>style.visibility</p:attrName>
                                        </p:attrNameLst>
                                      </p:cBhvr>
                                      <p:to>
                                        <p:strVal val="visible"/>
                                      </p:to>
                                    </p:set>
                                    <p:anim calcmode="lin" valueType="num">
                                      <p:cBhvr>
                                        <p:cTn id="7" dur="500" fill="hold"/>
                                        <p:tgtEl>
                                          <p:spTgt spid="869"/>
                                        </p:tgtEl>
                                        <p:attrNameLst>
                                          <p:attrName>ppt_w</p:attrName>
                                        </p:attrNameLst>
                                      </p:cBhvr>
                                      <p:tavLst>
                                        <p:tav tm="0">
                                          <p:val>
                                            <p:fltVal val="0"/>
                                          </p:val>
                                        </p:tav>
                                        <p:tav tm="100000">
                                          <p:val>
                                            <p:strVal val="#ppt_w"/>
                                          </p:val>
                                        </p:tav>
                                      </p:tavLst>
                                    </p:anim>
                                    <p:anim calcmode="lin" valueType="num">
                                      <p:cBhvr>
                                        <p:cTn id="8" dur="500" fill="hold"/>
                                        <p:tgtEl>
                                          <p:spTgt spid="869"/>
                                        </p:tgtEl>
                                        <p:attrNameLst>
                                          <p:attrName>ppt_h</p:attrName>
                                        </p:attrNameLst>
                                      </p:cBhvr>
                                      <p:tavLst>
                                        <p:tav tm="0">
                                          <p:val>
                                            <p:fltVal val="0"/>
                                          </p:val>
                                        </p:tav>
                                        <p:tav tm="100000">
                                          <p:val>
                                            <p:strVal val="#ppt_h"/>
                                          </p:val>
                                        </p:tav>
                                      </p:tavLst>
                                    </p:anim>
                                    <p:animEffect transition="in" filter="fade">
                                      <p:cBhvr>
                                        <p:cTn id="9" dur="500"/>
                                        <p:tgtEl>
                                          <p:spTgt spid="869"/>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78"/>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88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8" grpId="0"/>
      <p:bldP spid="882" grpId="0"/>
      <p:bldP spid="23" grpId="0"/>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50B8B9B-9951-471E-BE85-2BF860A408E0}"/>
              </a:ext>
            </a:extLst>
          </p:cNvPr>
          <p:cNvSpPr>
            <a:spLocks noGrp="1"/>
          </p:cNvSpPr>
          <p:nvPr>
            <p:ph type="title"/>
          </p:nvPr>
        </p:nvSpPr>
        <p:spPr/>
        <p:txBody>
          <a:bodyPr>
            <a:normAutofit/>
          </a:bodyPr>
          <a:lstStyle/>
          <a:p>
            <a:r>
              <a:rPr lang="zh-CN" altLang="en-US" dirty="0" smtClean="0"/>
              <a:t>面向资源的架构</a:t>
            </a:r>
            <a:endParaRPr lang="zh-CN" altLang="en-US" dirty="0"/>
          </a:p>
        </p:txBody>
      </p:sp>
      <p:sp>
        <p:nvSpPr>
          <p:cNvPr id="10" name="标题 4">
            <a:extLst>
              <a:ext uri="{FF2B5EF4-FFF2-40B4-BE49-F238E27FC236}">
                <a16:creationId xmlns:a16="http://schemas.microsoft.com/office/drawing/2014/main" id="{92CC2786-43C4-4E36-A11F-4CF0A353768D}"/>
              </a:ext>
            </a:extLst>
          </p:cNvPr>
          <p:cNvSpPr txBox="1">
            <a:spLocks/>
          </p:cNvSpPr>
          <p:nvPr/>
        </p:nvSpPr>
        <p:spPr>
          <a:xfrm>
            <a:off x="471781" y="92142"/>
            <a:ext cx="10515600" cy="7824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a:solidFill>
                  <a:schemeClr val="bg1"/>
                </a:solidFill>
                <a:latin typeface="微软雅黑" panose="020B0503020204020204" pitchFamily="34" charset="-122"/>
                <a:ea typeface="微软雅黑" panose="020B0503020204020204" pitchFamily="34" charset="-122"/>
                <a:cs typeface="+mj-cs"/>
              </a:defRPr>
            </a:lvl1pPr>
          </a:lstStyle>
          <a:p>
            <a:endParaRPr lang="zh-CN" altLang="en-US" dirty="0"/>
          </a:p>
        </p:txBody>
      </p:sp>
      <p:sp>
        <p:nvSpPr>
          <p:cNvPr id="868" name="标题 1">
            <a:extLst>
              <a:ext uri="{FF2B5EF4-FFF2-40B4-BE49-F238E27FC236}">
                <a16:creationId xmlns:a16="http://schemas.microsoft.com/office/drawing/2014/main" id="{EFFB0C02-E49B-4FEE-A5EC-D37E9014A81D}"/>
              </a:ext>
            </a:extLst>
          </p:cNvPr>
          <p:cNvSpPr txBox="1">
            <a:spLocks/>
          </p:cNvSpPr>
          <p:nvPr/>
        </p:nvSpPr>
        <p:spPr>
          <a:xfrm>
            <a:off x="1076843" y="1509231"/>
            <a:ext cx="10698855" cy="499621"/>
          </a:xfrm>
          <a:prstGeom prst="rect">
            <a:avLst/>
          </a:prstGeom>
        </p:spPr>
        <p:txBody>
          <a:bodyPr>
            <a:normAutofit/>
          </a:bodyPr>
          <a:lstStyle>
            <a:lvl1pPr algn="l" defTabSz="914400" rtl="0" eaLnBrk="1" latinLnBrk="0" hangingPunct="1">
              <a:lnSpc>
                <a:spcPct val="90000"/>
              </a:lnSpc>
              <a:spcBef>
                <a:spcPct val="0"/>
              </a:spcBef>
              <a:buNone/>
              <a:defRPr sz="2800" kern="1200">
                <a:solidFill>
                  <a:schemeClr val="bg1"/>
                </a:solidFill>
                <a:latin typeface="微软雅黑" panose="020B0503020204020204" pitchFamily="34" charset="-122"/>
                <a:ea typeface="微软雅黑" panose="020B0503020204020204" pitchFamily="34" charset="-122"/>
                <a:cs typeface="+mj-cs"/>
              </a:defRPr>
            </a:lvl1pPr>
          </a:lstStyle>
          <a:p>
            <a:endParaRPr lang="zh-CN" altLang="en-US" dirty="0">
              <a:solidFill>
                <a:prstClr val="white"/>
              </a:solidFill>
            </a:endParaRPr>
          </a:p>
        </p:txBody>
      </p:sp>
      <p:grpSp>
        <p:nvGrpSpPr>
          <p:cNvPr id="877" name="组合 876">
            <a:extLst>
              <a:ext uri="{FF2B5EF4-FFF2-40B4-BE49-F238E27FC236}">
                <a16:creationId xmlns:a16="http://schemas.microsoft.com/office/drawing/2014/main" id="{4F04DCBF-772B-4333-91DF-D89AF894D345}"/>
              </a:ext>
            </a:extLst>
          </p:cNvPr>
          <p:cNvGrpSpPr/>
          <p:nvPr/>
        </p:nvGrpSpPr>
        <p:grpSpPr>
          <a:xfrm>
            <a:off x="4706953" y="1981975"/>
            <a:ext cx="7068745" cy="3025935"/>
            <a:chOff x="5030594" y="2287677"/>
            <a:chExt cx="3645443" cy="1760038"/>
          </a:xfrm>
        </p:grpSpPr>
        <p:sp>
          <p:nvSpPr>
            <p:cNvPr id="880" name="文本框 879">
              <a:extLst>
                <a:ext uri="{FF2B5EF4-FFF2-40B4-BE49-F238E27FC236}">
                  <a16:creationId xmlns:a16="http://schemas.microsoft.com/office/drawing/2014/main" id="{67AB2B1D-B4B7-4571-920B-69A64DEB1FC3}"/>
                </a:ext>
              </a:extLst>
            </p:cNvPr>
            <p:cNvSpPr txBox="1"/>
            <p:nvPr/>
          </p:nvSpPr>
          <p:spPr>
            <a:xfrm>
              <a:off x="5030594" y="2678223"/>
              <a:ext cx="3579331" cy="1369492"/>
            </a:xfrm>
            <a:prstGeom prst="rect">
              <a:avLst/>
            </a:prstGeom>
            <a:noFill/>
          </p:spPr>
          <p:txBody>
            <a:bodyPr wrap="square" rtlCol="0">
              <a:spAutoFit/>
            </a:bodyPr>
            <a:lstStyle/>
            <a:p>
              <a:pPr marL="216000" indent="-216000">
                <a:lnSpc>
                  <a:spcPct val="150000"/>
                </a:lnSpc>
                <a:buFont typeface="Arial" panose="020B0604020202020204" pitchFamily="34" charset="0"/>
                <a:buChar char="•"/>
              </a:pPr>
              <a:r>
                <a:rPr lang="zh-CN" altLang="en-US" sz="1400" dirty="0" smtClean="0">
                  <a:solidFill>
                    <a:schemeClr val="bg1"/>
                  </a:solidFill>
                  <a:latin typeface="微软雅黑" panose="020B0503020204020204" pitchFamily="34" charset="-122"/>
                  <a:ea typeface="微软雅黑" panose="020B0503020204020204" pitchFamily="34" charset="-122"/>
                </a:rPr>
                <a:t>资源</a:t>
              </a:r>
              <a:r>
                <a:rPr lang="zh-CN" altLang="en-US" sz="1400" dirty="0">
                  <a:solidFill>
                    <a:schemeClr val="bg1"/>
                  </a:solidFill>
                  <a:latin typeface="微软雅黑" panose="020B0503020204020204" pitchFamily="34" charset="-122"/>
                  <a:ea typeface="微软雅黑" panose="020B0503020204020204" pitchFamily="34" charset="-122"/>
                </a:rPr>
                <a:t>是表示（</a:t>
              </a:r>
              <a:r>
                <a:rPr lang="en-US" altLang="zh-CN" sz="1400" dirty="0">
                  <a:solidFill>
                    <a:schemeClr val="bg1"/>
                  </a:solidFill>
                  <a:latin typeface="微软雅黑" panose="020B0503020204020204" pitchFamily="34" charset="-122"/>
                  <a:ea typeface="微软雅黑" panose="020B0503020204020204" pitchFamily="34" charset="-122"/>
                </a:rPr>
                <a:t>representations</a:t>
              </a:r>
              <a:r>
                <a:rPr lang="zh-CN" altLang="en-US" sz="1400" dirty="0">
                  <a:solidFill>
                    <a:schemeClr val="bg1"/>
                  </a:solidFill>
                  <a:latin typeface="微软雅黑" panose="020B0503020204020204" pitchFamily="34" charset="-122"/>
                  <a:ea typeface="微软雅黑" panose="020B0503020204020204" pitchFamily="34" charset="-122"/>
                </a:rPr>
                <a:t>）的来源，表示只是关于资源当前状态的一些数据。因为大多数资源本身就是一些数据项（就像“待解决</a:t>
              </a:r>
              <a:r>
                <a:rPr lang="en-US" altLang="zh-CN" sz="1400" dirty="0">
                  <a:solidFill>
                    <a:schemeClr val="bg1"/>
                  </a:solidFill>
                  <a:latin typeface="微软雅黑" panose="020B0503020204020204" pitchFamily="34" charset="-122"/>
                  <a:ea typeface="微软雅黑" panose="020B0503020204020204" pitchFamily="34" charset="-122"/>
                </a:rPr>
                <a:t>bug</a:t>
              </a:r>
              <a:r>
                <a:rPr lang="zh-CN" altLang="en-US" sz="1400" dirty="0">
                  <a:solidFill>
                    <a:schemeClr val="bg1"/>
                  </a:solidFill>
                  <a:latin typeface="微软雅黑" panose="020B0503020204020204" pitchFamily="34" charset="-122"/>
                  <a:ea typeface="微软雅黑" panose="020B0503020204020204" pitchFamily="34" charset="-122"/>
                </a:rPr>
                <a:t>列表”一样），所以对一个资源来说，最容易想到的一个表示就是这些数据本身。服务器可以采用</a:t>
              </a:r>
              <a:r>
                <a:rPr lang="en-US" altLang="zh-CN" sz="1400" dirty="0">
                  <a:solidFill>
                    <a:schemeClr val="bg1"/>
                  </a:solidFill>
                  <a:latin typeface="微软雅黑" panose="020B0503020204020204" pitchFamily="34" charset="-122"/>
                  <a:ea typeface="微软雅黑" panose="020B0503020204020204" pitchFamily="34" charset="-122"/>
                </a:rPr>
                <a:t>XML</a:t>
              </a:r>
              <a:r>
                <a:rPr lang="zh-CN" altLang="en-US" sz="1400" dirty="0">
                  <a:solidFill>
                    <a:schemeClr val="bg1"/>
                  </a:solidFill>
                  <a:latin typeface="微软雅黑" panose="020B0503020204020204" pitchFamily="34" charset="-122"/>
                  <a:ea typeface="微软雅黑" panose="020B0503020204020204" pitchFamily="34" charset="-122"/>
                </a:rPr>
                <a:t>文档、网页或逗号分割文本（</a:t>
              </a:r>
              <a:r>
                <a:rPr lang="en-US" altLang="zh-CN" sz="1400" dirty="0">
                  <a:solidFill>
                    <a:schemeClr val="bg1"/>
                  </a:solidFill>
                  <a:latin typeface="微软雅黑" panose="020B0503020204020204" pitchFamily="34" charset="-122"/>
                  <a:ea typeface="微软雅黑" panose="020B0503020204020204" pitchFamily="34" charset="-122"/>
                </a:rPr>
                <a:t>comma-separated text</a:t>
              </a:r>
              <a:r>
                <a:rPr lang="zh-CN" altLang="en-US" sz="1400" dirty="0">
                  <a:solidFill>
                    <a:schemeClr val="bg1"/>
                  </a:solidFill>
                  <a:latin typeface="微软雅黑" panose="020B0503020204020204" pitchFamily="34" charset="-122"/>
                  <a:ea typeface="微软雅黑" panose="020B0503020204020204" pitchFamily="34" charset="-122"/>
                </a:rPr>
                <a:t>）格式来表达“待解决</a:t>
              </a:r>
              <a:r>
                <a:rPr lang="en-US" altLang="zh-CN" sz="1400" dirty="0">
                  <a:solidFill>
                    <a:schemeClr val="bg1"/>
                  </a:solidFill>
                  <a:latin typeface="微软雅黑" panose="020B0503020204020204" pitchFamily="34" charset="-122"/>
                  <a:ea typeface="微软雅黑" panose="020B0503020204020204" pitchFamily="34" charset="-122"/>
                </a:rPr>
                <a:t>bug</a:t>
              </a:r>
              <a:r>
                <a:rPr lang="zh-CN" altLang="en-US" sz="1400" dirty="0">
                  <a:solidFill>
                    <a:schemeClr val="bg1"/>
                  </a:solidFill>
                  <a:latin typeface="微软雅黑" panose="020B0503020204020204" pitchFamily="34" charset="-122"/>
                  <a:ea typeface="微软雅黑" panose="020B0503020204020204" pitchFamily="34" charset="-122"/>
                </a:rPr>
                <a:t>列表”。“</a:t>
              </a:r>
              <a:r>
                <a:rPr lang="en-US" altLang="zh-CN" sz="1400" dirty="0">
                  <a:solidFill>
                    <a:schemeClr val="bg1"/>
                  </a:solidFill>
                  <a:latin typeface="微软雅黑" panose="020B0503020204020204" pitchFamily="34" charset="-122"/>
                  <a:ea typeface="微软雅黑" panose="020B0503020204020204" pitchFamily="34" charset="-122"/>
                </a:rPr>
                <a:t>2004</a:t>
              </a:r>
              <a:r>
                <a:rPr lang="zh-CN" altLang="en-US" sz="1400" dirty="0">
                  <a:solidFill>
                    <a:schemeClr val="bg1"/>
                  </a:solidFill>
                  <a:latin typeface="微软雅黑" panose="020B0503020204020204" pitchFamily="34" charset="-122"/>
                  <a:ea typeface="微软雅黑" panose="020B0503020204020204" pitchFamily="34" charset="-122"/>
                </a:rPr>
                <a:t>年第</a:t>
              </a:r>
              <a:r>
                <a:rPr lang="en-US" altLang="zh-CN" sz="1400" dirty="0">
                  <a:solidFill>
                    <a:schemeClr val="bg1"/>
                  </a:solidFill>
                  <a:latin typeface="微软雅黑" panose="020B0503020204020204" pitchFamily="34" charset="-122"/>
                  <a:ea typeface="微软雅黑" panose="020B0503020204020204" pitchFamily="34" charset="-122"/>
                </a:rPr>
                <a:t>4</a:t>
              </a:r>
              <a:r>
                <a:rPr lang="zh-CN" altLang="en-US" sz="1400" dirty="0">
                  <a:solidFill>
                    <a:schemeClr val="bg1"/>
                  </a:solidFill>
                  <a:latin typeface="微软雅黑" panose="020B0503020204020204" pitchFamily="34" charset="-122"/>
                  <a:ea typeface="微软雅黑" panose="020B0503020204020204" pitchFamily="34" charset="-122"/>
                </a:rPr>
                <a:t>季度的销量”可以采用数字或图表的形式来表达。许多新闻网站在发布文章时，既提供富含广告的格式，也提供简单、便于打印的格式。它们是同一资源的不同表示。</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884" name="文本框 883">
              <a:extLst>
                <a:ext uri="{FF2B5EF4-FFF2-40B4-BE49-F238E27FC236}">
                  <a16:creationId xmlns:a16="http://schemas.microsoft.com/office/drawing/2014/main" id="{C501427E-28E9-4A75-B66D-235F122B3BDD}"/>
                </a:ext>
              </a:extLst>
            </p:cNvPr>
            <p:cNvSpPr txBox="1"/>
            <p:nvPr/>
          </p:nvSpPr>
          <p:spPr>
            <a:xfrm>
              <a:off x="5059402" y="2287677"/>
              <a:ext cx="3616635" cy="458908"/>
            </a:xfrm>
            <a:prstGeom prst="rect">
              <a:avLst/>
            </a:prstGeom>
            <a:noFill/>
          </p:spPr>
          <p:txBody>
            <a:bodyPr wrap="square" rtlCol="0">
              <a:spAutoFit/>
            </a:bodyPr>
            <a:lstStyle/>
            <a:p>
              <a:pPr>
                <a:lnSpc>
                  <a:spcPct val="150000"/>
                </a:lnSpc>
              </a:pPr>
              <a:r>
                <a:rPr lang="zh-CN" altLang="en-US" b="1" dirty="0">
                  <a:solidFill>
                    <a:srgbClr val="FA5064"/>
                  </a:solidFill>
                  <a:latin typeface="微软雅黑" panose="020B0503020204020204" pitchFamily="34" charset="-122"/>
                  <a:ea typeface="微软雅黑" panose="020B0503020204020204" pitchFamily="34" charset="-122"/>
                </a:rPr>
                <a:t>表示（</a:t>
              </a:r>
              <a:r>
                <a:rPr lang="en-US" altLang="zh-CN" b="1" dirty="0">
                  <a:solidFill>
                    <a:srgbClr val="FA5064"/>
                  </a:solidFill>
                  <a:latin typeface="微软雅黑" panose="020B0503020204020204" pitchFamily="34" charset="-122"/>
                  <a:ea typeface="微软雅黑" panose="020B0503020204020204" pitchFamily="34" charset="-122"/>
                </a:rPr>
                <a:t>representations</a:t>
              </a:r>
              <a:r>
                <a:rPr lang="zh-CN" altLang="en-US" b="1" dirty="0">
                  <a:solidFill>
                    <a:srgbClr val="FA5064"/>
                  </a:solidFill>
                  <a:latin typeface="微软雅黑" panose="020B0503020204020204" pitchFamily="34" charset="-122"/>
                  <a:ea typeface="微软雅黑" panose="020B0503020204020204" pitchFamily="34" charset="-122"/>
                </a:rPr>
                <a:t>）</a:t>
              </a:r>
            </a:p>
          </p:txBody>
        </p:sp>
      </p:grpSp>
      <p:grpSp>
        <p:nvGrpSpPr>
          <p:cNvPr id="20" name="组合 19">
            <a:extLst>
              <a:ext uri="{FF2B5EF4-FFF2-40B4-BE49-F238E27FC236}">
                <a16:creationId xmlns:a16="http://schemas.microsoft.com/office/drawing/2014/main" id="{6CE1E986-7CFC-4BD1-B44E-5646DB740FDA}"/>
              </a:ext>
            </a:extLst>
          </p:cNvPr>
          <p:cNvGrpSpPr/>
          <p:nvPr/>
        </p:nvGrpSpPr>
        <p:grpSpPr>
          <a:xfrm>
            <a:off x="829601" y="1644995"/>
            <a:ext cx="3703863" cy="3699897"/>
            <a:chOff x="714191" y="1644995"/>
            <a:chExt cx="3703863" cy="3699897"/>
          </a:xfrm>
        </p:grpSpPr>
        <p:grpSp>
          <p:nvGrpSpPr>
            <p:cNvPr id="21" name="Group 23">
              <a:extLst>
                <a:ext uri="{FF2B5EF4-FFF2-40B4-BE49-F238E27FC236}">
                  <a16:creationId xmlns:a16="http://schemas.microsoft.com/office/drawing/2014/main" id="{9B893EF5-1AA4-42E6-A10F-64BE4CA8229A}"/>
                </a:ext>
              </a:extLst>
            </p:cNvPr>
            <p:cNvGrpSpPr/>
            <p:nvPr/>
          </p:nvGrpSpPr>
          <p:grpSpPr>
            <a:xfrm>
              <a:off x="714191" y="1644995"/>
              <a:ext cx="3703863" cy="3699897"/>
              <a:chOff x="3089276" y="1917700"/>
              <a:chExt cx="2965450" cy="2962275"/>
            </a:xfrm>
          </p:grpSpPr>
          <p:sp>
            <p:nvSpPr>
              <p:cNvPr id="23" name="Freeform 322">
                <a:extLst>
                  <a:ext uri="{FF2B5EF4-FFF2-40B4-BE49-F238E27FC236}">
                    <a16:creationId xmlns:a16="http://schemas.microsoft.com/office/drawing/2014/main" id="{8B650116-A22D-463D-AEAF-BA3CF93AAC2B}"/>
                  </a:ext>
                </a:extLst>
              </p:cNvPr>
              <p:cNvSpPr>
                <a:spLocks noEditPoints="1"/>
              </p:cNvSpPr>
              <p:nvPr/>
            </p:nvSpPr>
            <p:spPr bwMode="auto">
              <a:xfrm>
                <a:off x="3794126" y="2622550"/>
                <a:ext cx="1555750" cy="1552575"/>
              </a:xfrm>
              <a:custGeom>
                <a:avLst/>
                <a:gdLst>
                  <a:gd name="T0" fmla="*/ 245 w 490"/>
                  <a:gd name="T1" fmla="*/ 489 h 489"/>
                  <a:gd name="T2" fmla="*/ 0 w 490"/>
                  <a:gd name="T3" fmla="*/ 245 h 489"/>
                  <a:gd name="T4" fmla="*/ 245 w 490"/>
                  <a:gd name="T5" fmla="*/ 0 h 489"/>
                  <a:gd name="T6" fmla="*/ 490 w 490"/>
                  <a:gd name="T7" fmla="*/ 245 h 489"/>
                  <a:gd name="T8" fmla="*/ 245 w 490"/>
                  <a:gd name="T9" fmla="*/ 489 h 489"/>
                  <a:gd name="T10" fmla="*/ 245 w 490"/>
                  <a:gd name="T11" fmla="*/ 20 h 489"/>
                  <a:gd name="T12" fmla="*/ 20 w 490"/>
                  <a:gd name="T13" fmla="*/ 245 h 489"/>
                  <a:gd name="T14" fmla="*/ 245 w 490"/>
                  <a:gd name="T15" fmla="*/ 469 h 489"/>
                  <a:gd name="T16" fmla="*/ 470 w 490"/>
                  <a:gd name="T17" fmla="*/ 245 h 489"/>
                  <a:gd name="T18" fmla="*/ 245 w 490"/>
                  <a:gd name="T19" fmla="*/ 20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0" h="489">
                    <a:moveTo>
                      <a:pt x="245" y="489"/>
                    </a:moveTo>
                    <a:cubicBezTo>
                      <a:pt x="110" y="489"/>
                      <a:pt x="0" y="379"/>
                      <a:pt x="0" y="245"/>
                    </a:cubicBezTo>
                    <a:cubicBezTo>
                      <a:pt x="0" y="110"/>
                      <a:pt x="110" y="0"/>
                      <a:pt x="245" y="0"/>
                    </a:cubicBezTo>
                    <a:cubicBezTo>
                      <a:pt x="380" y="0"/>
                      <a:pt x="490" y="110"/>
                      <a:pt x="490" y="245"/>
                    </a:cubicBezTo>
                    <a:cubicBezTo>
                      <a:pt x="490" y="379"/>
                      <a:pt x="380" y="489"/>
                      <a:pt x="245" y="489"/>
                    </a:cubicBezTo>
                    <a:close/>
                    <a:moveTo>
                      <a:pt x="245" y="20"/>
                    </a:moveTo>
                    <a:cubicBezTo>
                      <a:pt x="121" y="20"/>
                      <a:pt x="20" y="121"/>
                      <a:pt x="20" y="245"/>
                    </a:cubicBezTo>
                    <a:cubicBezTo>
                      <a:pt x="20" y="368"/>
                      <a:pt x="121" y="469"/>
                      <a:pt x="245" y="469"/>
                    </a:cubicBezTo>
                    <a:cubicBezTo>
                      <a:pt x="369" y="469"/>
                      <a:pt x="470" y="368"/>
                      <a:pt x="470" y="245"/>
                    </a:cubicBezTo>
                    <a:cubicBezTo>
                      <a:pt x="470" y="121"/>
                      <a:pt x="369" y="20"/>
                      <a:pt x="245" y="20"/>
                    </a:cubicBezTo>
                    <a:close/>
                  </a:path>
                </a:pathLst>
              </a:custGeom>
              <a:solidFill>
                <a:srgbClr val="3D485D">
                  <a:alpha val="49000"/>
                </a:srgbClr>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 name="Freeform 323">
                <a:extLst>
                  <a:ext uri="{FF2B5EF4-FFF2-40B4-BE49-F238E27FC236}">
                    <a16:creationId xmlns:a16="http://schemas.microsoft.com/office/drawing/2014/main" id="{F6675068-DACC-42F6-B084-A411CA6C753B}"/>
                  </a:ext>
                </a:extLst>
              </p:cNvPr>
              <p:cNvSpPr>
                <a:spLocks noEditPoints="1"/>
              </p:cNvSpPr>
              <p:nvPr/>
            </p:nvSpPr>
            <p:spPr bwMode="auto">
              <a:xfrm>
                <a:off x="3089276" y="1917700"/>
                <a:ext cx="2965450" cy="2962275"/>
              </a:xfrm>
              <a:custGeom>
                <a:avLst/>
                <a:gdLst>
                  <a:gd name="T0" fmla="*/ 467 w 934"/>
                  <a:gd name="T1" fmla="*/ 933 h 933"/>
                  <a:gd name="T2" fmla="*/ 0 w 934"/>
                  <a:gd name="T3" fmla="*/ 467 h 933"/>
                  <a:gd name="T4" fmla="*/ 467 w 934"/>
                  <a:gd name="T5" fmla="*/ 0 h 933"/>
                  <a:gd name="T6" fmla="*/ 934 w 934"/>
                  <a:gd name="T7" fmla="*/ 467 h 933"/>
                  <a:gd name="T8" fmla="*/ 467 w 934"/>
                  <a:gd name="T9" fmla="*/ 933 h 933"/>
                  <a:gd name="T10" fmla="*/ 467 w 934"/>
                  <a:gd name="T11" fmla="*/ 40 h 933"/>
                  <a:gd name="T12" fmla="*/ 40 w 934"/>
                  <a:gd name="T13" fmla="*/ 467 h 933"/>
                  <a:gd name="T14" fmla="*/ 467 w 934"/>
                  <a:gd name="T15" fmla="*/ 893 h 933"/>
                  <a:gd name="T16" fmla="*/ 894 w 934"/>
                  <a:gd name="T17" fmla="*/ 467 h 933"/>
                  <a:gd name="T18" fmla="*/ 467 w 934"/>
                  <a:gd name="T19" fmla="*/ 40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4" h="933">
                    <a:moveTo>
                      <a:pt x="467" y="933"/>
                    </a:moveTo>
                    <a:cubicBezTo>
                      <a:pt x="210" y="933"/>
                      <a:pt x="0" y="724"/>
                      <a:pt x="0" y="467"/>
                    </a:cubicBezTo>
                    <a:cubicBezTo>
                      <a:pt x="0" y="209"/>
                      <a:pt x="210" y="0"/>
                      <a:pt x="467" y="0"/>
                    </a:cubicBezTo>
                    <a:cubicBezTo>
                      <a:pt x="724" y="0"/>
                      <a:pt x="934" y="209"/>
                      <a:pt x="934" y="467"/>
                    </a:cubicBezTo>
                    <a:cubicBezTo>
                      <a:pt x="934" y="724"/>
                      <a:pt x="724" y="933"/>
                      <a:pt x="467" y="933"/>
                    </a:cubicBezTo>
                    <a:close/>
                    <a:moveTo>
                      <a:pt x="467" y="40"/>
                    </a:moveTo>
                    <a:cubicBezTo>
                      <a:pt x="232" y="40"/>
                      <a:pt x="40" y="231"/>
                      <a:pt x="40" y="467"/>
                    </a:cubicBezTo>
                    <a:cubicBezTo>
                      <a:pt x="40" y="702"/>
                      <a:pt x="232" y="893"/>
                      <a:pt x="467" y="893"/>
                    </a:cubicBezTo>
                    <a:cubicBezTo>
                      <a:pt x="702" y="893"/>
                      <a:pt x="894" y="702"/>
                      <a:pt x="894" y="467"/>
                    </a:cubicBezTo>
                    <a:cubicBezTo>
                      <a:pt x="894" y="231"/>
                      <a:pt x="702" y="40"/>
                      <a:pt x="467" y="40"/>
                    </a:cubicBezTo>
                    <a:close/>
                  </a:path>
                </a:pathLst>
              </a:custGeom>
              <a:solidFill>
                <a:srgbClr val="3D485D">
                  <a:alpha val="43000"/>
                </a:srgbClr>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 name="Freeform 326">
                <a:extLst>
                  <a:ext uri="{FF2B5EF4-FFF2-40B4-BE49-F238E27FC236}">
                    <a16:creationId xmlns:a16="http://schemas.microsoft.com/office/drawing/2014/main" id="{8283C135-F0E8-4298-B6BE-72C0EE4BF9C0}"/>
                  </a:ext>
                </a:extLst>
              </p:cNvPr>
              <p:cNvSpPr/>
              <p:nvPr/>
            </p:nvSpPr>
            <p:spPr bwMode="auto">
              <a:xfrm>
                <a:off x="3606801" y="3898900"/>
                <a:ext cx="1930400" cy="657225"/>
              </a:xfrm>
              <a:custGeom>
                <a:avLst/>
                <a:gdLst>
                  <a:gd name="T0" fmla="*/ 304 w 608"/>
                  <a:gd name="T1" fmla="*/ 120 h 207"/>
                  <a:gd name="T2" fmla="*/ 75 w 608"/>
                  <a:gd name="T3" fmla="*/ 0 h 207"/>
                  <a:gd name="T4" fmla="*/ 0 w 608"/>
                  <a:gd name="T5" fmla="*/ 43 h 207"/>
                  <a:gd name="T6" fmla="*/ 304 w 608"/>
                  <a:gd name="T7" fmla="*/ 207 h 207"/>
                  <a:gd name="T8" fmla="*/ 608 w 608"/>
                  <a:gd name="T9" fmla="*/ 43 h 207"/>
                  <a:gd name="T10" fmla="*/ 533 w 608"/>
                  <a:gd name="T11" fmla="*/ 0 h 207"/>
                  <a:gd name="T12" fmla="*/ 304 w 608"/>
                  <a:gd name="T13" fmla="*/ 120 h 207"/>
                </a:gdLst>
                <a:ahLst/>
                <a:cxnLst>
                  <a:cxn ang="0">
                    <a:pos x="T0" y="T1"/>
                  </a:cxn>
                  <a:cxn ang="0">
                    <a:pos x="T2" y="T3"/>
                  </a:cxn>
                  <a:cxn ang="0">
                    <a:pos x="T4" y="T5"/>
                  </a:cxn>
                  <a:cxn ang="0">
                    <a:pos x="T6" y="T7"/>
                  </a:cxn>
                  <a:cxn ang="0">
                    <a:pos x="T8" y="T9"/>
                  </a:cxn>
                  <a:cxn ang="0">
                    <a:pos x="T10" y="T11"/>
                  </a:cxn>
                  <a:cxn ang="0">
                    <a:pos x="T12" y="T13"/>
                  </a:cxn>
                </a:cxnLst>
                <a:rect l="0" t="0" r="r" b="b"/>
                <a:pathLst>
                  <a:path w="608" h="207">
                    <a:moveTo>
                      <a:pt x="304" y="120"/>
                    </a:moveTo>
                    <a:cubicBezTo>
                      <a:pt x="209" y="120"/>
                      <a:pt x="125" y="73"/>
                      <a:pt x="75" y="0"/>
                    </a:cubicBezTo>
                    <a:cubicBezTo>
                      <a:pt x="0" y="43"/>
                      <a:pt x="0" y="43"/>
                      <a:pt x="0" y="43"/>
                    </a:cubicBezTo>
                    <a:cubicBezTo>
                      <a:pt x="65" y="142"/>
                      <a:pt x="177" y="207"/>
                      <a:pt x="304" y="207"/>
                    </a:cubicBezTo>
                    <a:cubicBezTo>
                      <a:pt x="431" y="207"/>
                      <a:pt x="543" y="142"/>
                      <a:pt x="608" y="43"/>
                    </a:cubicBezTo>
                    <a:cubicBezTo>
                      <a:pt x="533" y="0"/>
                      <a:pt x="533" y="0"/>
                      <a:pt x="533" y="0"/>
                    </a:cubicBezTo>
                    <a:cubicBezTo>
                      <a:pt x="483" y="73"/>
                      <a:pt x="399" y="120"/>
                      <a:pt x="304" y="120"/>
                    </a:cubicBezTo>
                    <a:close/>
                  </a:path>
                </a:pathLst>
              </a:custGeom>
              <a:solidFill>
                <a:schemeClr val="tx2">
                  <a:lumMod val="20000"/>
                  <a:lumOff val="80000"/>
                  <a:alpha val="67000"/>
                </a:schemeClr>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 name="Freeform 327">
                <a:extLst>
                  <a:ext uri="{FF2B5EF4-FFF2-40B4-BE49-F238E27FC236}">
                    <a16:creationId xmlns:a16="http://schemas.microsoft.com/office/drawing/2014/main" id="{C88B1D01-E8B6-4DE7-87B2-D0BF6C29064E}"/>
                  </a:ext>
                </a:extLst>
              </p:cNvPr>
              <p:cNvSpPr/>
              <p:nvPr/>
            </p:nvSpPr>
            <p:spPr bwMode="auto">
              <a:xfrm>
                <a:off x="3416301" y="2244725"/>
                <a:ext cx="1085850" cy="1670050"/>
              </a:xfrm>
              <a:custGeom>
                <a:avLst/>
                <a:gdLst>
                  <a:gd name="T0" fmla="*/ 86 w 342"/>
                  <a:gd name="T1" fmla="*/ 364 h 526"/>
                  <a:gd name="T2" fmla="*/ 342 w 342"/>
                  <a:gd name="T3" fmla="*/ 87 h 526"/>
                  <a:gd name="T4" fmla="*/ 342 w 342"/>
                  <a:gd name="T5" fmla="*/ 0 h 526"/>
                  <a:gd name="T6" fmla="*/ 0 w 342"/>
                  <a:gd name="T7" fmla="*/ 364 h 526"/>
                  <a:gd name="T8" fmla="*/ 38 w 342"/>
                  <a:gd name="T9" fmla="*/ 526 h 526"/>
                  <a:gd name="T10" fmla="*/ 113 w 342"/>
                  <a:gd name="T11" fmla="*/ 483 h 526"/>
                  <a:gd name="T12" fmla="*/ 86 w 342"/>
                  <a:gd name="T13" fmla="*/ 364 h 526"/>
                </a:gdLst>
                <a:ahLst/>
                <a:cxnLst>
                  <a:cxn ang="0">
                    <a:pos x="T0" y="T1"/>
                  </a:cxn>
                  <a:cxn ang="0">
                    <a:pos x="T2" y="T3"/>
                  </a:cxn>
                  <a:cxn ang="0">
                    <a:pos x="T4" y="T5"/>
                  </a:cxn>
                  <a:cxn ang="0">
                    <a:pos x="T6" y="T7"/>
                  </a:cxn>
                  <a:cxn ang="0">
                    <a:pos x="T8" y="T9"/>
                  </a:cxn>
                  <a:cxn ang="0">
                    <a:pos x="T10" y="T11"/>
                  </a:cxn>
                  <a:cxn ang="0">
                    <a:pos x="T12" y="T13"/>
                  </a:cxn>
                </a:cxnLst>
                <a:rect l="0" t="0" r="r" b="b"/>
                <a:pathLst>
                  <a:path w="342" h="526">
                    <a:moveTo>
                      <a:pt x="86" y="364"/>
                    </a:moveTo>
                    <a:cubicBezTo>
                      <a:pt x="86" y="217"/>
                      <a:pt x="199" y="98"/>
                      <a:pt x="342" y="87"/>
                    </a:cubicBezTo>
                    <a:cubicBezTo>
                      <a:pt x="342" y="0"/>
                      <a:pt x="342" y="0"/>
                      <a:pt x="342" y="0"/>
                    </a:cubicBezTo>
                    <a:cubicBezTo>
                      <a:pt x="151" y="11"/>
                      <a:pt x="0" y="170"/>
                      <a:pt x="0" y="364"/>
                    </a:cubicBezTo>
                    <a:cubicBezTo>
                      <a:pt x="0" y="422"/>
                      <a:pt x="14" y="477"/>
                      <a:pt x="38" y="526"/>
                    </a:cubicBezTo>
                    <a:cubicBezTo>
                      <a:pt x="113" y="483"/>
                      <a:pt x="113" y="483"/>
                      <a:pt x="113" y="483"/>
                    </a:cubicBezTo>
                    <a:cubicBezTo>
                      <a:pt x="96" y="447"/>
                      <a:pt x="86" y="406"/>
                      <a:pt x="86" y="364"/>
                    </a:cubicBezTo>
                    <a:close/>
                  </a:path>
                </a:pathLst>
              </a:custGeom>
              <a:gradFill>
                <a:gsLst>
                  <a:gs pos="20000">
                    <a:srgbClr val="DB5564"/>
                  </a:gs>
                  <a:gs pos="100000">
                    <a:srgbClr val="9D234C"/>
                  </a:gs>
                </a:gsLst>
                <a:lin ang="1800000" scaled="0"/>
              </a:gra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7" name="Freeform 328">
                <a:extLst>
                  <a:ext uri="{FF2B5EF4-FFF2-40B4-BE49-F238E27FC236}">
                    <a16:creationId xmlns:a16="http://schemas.microsoft.com/office/drawing/2014/main" id="{82668B4C-1C51-49A8-8659-24021C7F7D8F}"/>
                  </a:ext>
                </a:extLst>
              </p:cNvPr>
              <p:cNvSpPr/>
              <p:nvPr/>
            </p:nvSpPr>
            <p:spPr bwMode="auto">
              <a:xfrm>
                <a:off x="4641851" y="2244725"/>
                <a:ext cx="1085850" cy="1670050"/>
              </a:xfrm>
              <a:custGeom>
                <a:avLst/>
                <a:gdLst>
                  <a:gd name="T0" fmla="*/ 256 w 342"/>
                  <a:gd name="T1" fmla="*/ 364 h 526"/>
                  <a:gd name="T2" fmla="*/ 229 w 342"/>
                  <a:gd name="T3" fmla="*/ 483 h 526"/>
                  <a:gd name="T4" fmla="*/ 304 w 342"/>
                  <a:gd name="T5" fmla="*/ 526 h 526"/>
                  <a:gd name="T6" fmla="*/ 342 w 342"/>
                  <a:gd name="T7" fmla="*/ 364 h 526"/>
                  <a:gd name="T8" fmla="*/ 0 w 342"/>
                  <a:gd name="T9" fmla="*/ 0 h 526"/>
                  <a:gd name="T10" fmla="*/ 0 w 342"/>
                  <a:gd name="T11" fmla="*/ 87 h 526"/>
                  <a:gd name="T12" fmla="*/ 256 w 342"/>
                  <a:gd name="T13" fmla="*/ 364 h 526"/>
                </a:gdLst>
                <a:ahLst/>
                <a:cxnLst>
                  <a:cxn ang="0">
                    <a:pos x="T0" y="T1"/>
                  </a:cxn>
                  <a:cxn ang="0">
                    <a:pos x="T2" y="T3"/>
                  </a:cxn>
                  <a:cxn ang="0">
                    <a:pos x="T4" y="T5"/>
                  </a:cxn>
                  <a:cxn ang="0">
                    <a:pos x="T6" y="T7"/>
                  </a:cxn>
                  <a:cxn ang="0">
                    <a:pos x="T8" y="T9"/>
                  </a:cxn>
                  <a:cxn ang="0">
                    <a:pos x="T10" y="T11"/>
                  </a:cxn>
                  <a:cxn ang="0">
                    <a:pos x="T12" y="T13"/>
                  </a:cxn>
                </a:cxnLst>
                <a:rect l="0" t="0" r="r" b="b"/>
                <a:pathLst>
                  <a:path w="342" h="526">
                    <a:moveTo>
                      <a:pt x="256" y="364"/>
                    </a:moveTo>
                    <a:cubicBezTo>
                      <a:pt x="256" y="406"/>
                      <a:pt x="246" y="447"/>
                      <a:pt x="229" y="483"/>
                    </a:cubicBezTo>
                    <a:cubicBezTo>
                      <a:pt x="304" y="526"/>
                      <a:pt x="304" y="526"/>
                      <a:pt x="304" y="526"/>
                    </a:cubicBezTo>
                    <a:cubicBezTo>
                      <a:pt x="328" y="477"/>
                      <a:pt x="342" y="422"/>
                      <a:pt x="342" y="364"/>
                    </a:cubicBezTo>
                    <a:cubicBezTo>
                      <a:pt x="342" y="170"/>
                      <a:pt x="191" y="11"/>
                      <a:pt x="0" y="0"/>
                    </a:cubicBezTo>
                    <a:cubicBezTo>
                      <a:pt x="0" y="87"/>
                      <a:pt x="0" y="87"/>
                      <a:pt x="0" y="87"/>
                    </a:cubicBezTo>
                    <a:cubicBezTo>
                      <a:pt x="143" y="98"/>
                      <a:pt x="256" y="217"/>
                      <a:pt x="256" y="364"/>
                    </a:cubicBezTo>
                    <a:close/>
                  </a:path>
                </a:pathLst>
              </a:custGeom>
              <a:solidFill>
                <a:schemeClr val="tx2">
                  <a:lumMod val="60000"/>
                  <a:lumOff val="40000"/>
                  <a:alpha val="76000"/>
                </a:schemeClr>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22" name="TextBox 22">
              <a:extLst>
                <a:ext uri="{FF2B5EF4-FFF2-40B4-BE49-F238E27FC236}">
                  <a16:creationId xmlns:a16="http://schemas.microsoft.com/office/drawing/2014/main" id="{91CA74B0-9287-4DB1-9B43-318219EF9DD1}"/>
                </a:ext>
              </a:extLst>
            </p:cNvPr>
            <p:cNvSpPr txBox="1"/>
            <p:nvPr/>
          </p:nvSpPr>
          <p:spPr>
            <a:xfrm flipH="1">
              <a:off x="1768042" y="3242950"/>
              <a:ext cx="1693160" cy="369332"/>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微软雅黑"/>
                  <a:ea typeface="微软雅黑"/>
                  <a:cs typeface="微软雅黑"/>
                </a:rPr>
                <a:t>概念</a:t>
              </a:r>
              <a:endParaRPr kumimoji="0" lang="en-US" sz="2400" b="1" i="0" u="none" strike="noStrike" kern="0" cap="none" spc="0" normalizeH="0" baseline="0" noProof="0" dirty="0">
                <a:ln>
                  <a:noFill/>
                </a:ln>
                <a:solidFill>
                  <a:schemeClr val="bg1"/>
                </a:solidFill>
                <a:effectLst/>
                <a:uLnTx/>
                <a:uFillTx/>
                <a:latin typeface="微软雅黑"/>
                <a:ea typeface="微软雅黑"/>
                <a:cs typeface="微软雅黑"/>
              </a:endParaRPr>
            </a:p>
          </p:txBody>
        </p:sp>
      </p:grpSp>
      <p:sp>
        <p:nvSpPr>
          <p:cNvPr id="28" name="文本框 27">
            <a:extLst>
              <a:ext uri="{FF2B5EF4-FFF2-40B4-BE49-F238E27FC236}">
                <a16:creationId xmlns:a16="http://schemas.microsoft.com/office/drawing/2014/main" id="{1FFD4DE2-4728-7B44-B6F0-F8250E377326}"/>
              </a:ext>
            </a:extLst>
          </p:cNvPr>
          <p:cNvSpPr txBox="1"/>
          <p:nvPr/>
        </p:nvSpPr>
        <p:spPr>
          <a:xfrm>
            <a:off x="3364589" y="2516094"/>
            <a:ext cx="1044964" cy="743986"/>
          </a:xfrm>
          <a:prstGeom prst="rect">
            <a:avLst/>
          </a:prstGeom>
          <a:noFill/>
        </p:spPr>
        <p:txBody>
          <a:bodyPr wrap="square" rtlCol="0">
            <a:spAutoFit/>
          </a:bodyPr>
          <a:lstStyle/>
          <a:p>
            <a:pPr>
              <a:lnSpc>
                <a:spcPct val="150000"/>
              </a:lnSpc>
            </a:pPr>
            <a:r>
              <a:rPr lang="en-US" altLang="zh-CN" sz="3200" b="1" dirty="0" smtClean="0">
                <a:solidFill>
                  <a:schemeClr val="bg1"/>
                </a:solidFill>
                <a:latin typeface="微软雅黑" panose="020B0503020204020204" pitchFamily="34" charset="-122"/>
                <a:ea typeface="微软雅黑" panose="020B0503020204020204" pitchFamily="34" charset="-122"/>
              </a:rPr>
              <a:t>URI</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1FFD4DE2-4728-7B44-B6F0-F8250E377326}"/>
              </a:ext>
            </a:extLst>
          </p:cNvPr>
          <p:cNvSpPr txBox="1"/>
          <p:nvPr/>
        </p:nvSpPr>
        <p:spPr>
          <a:xfrm>
            <a:off x="2128173" y="4302653"/>
            <a:ext cx="1106717" cy="743986"/>
          </a:xfrm>
          <a:prstGeom prst="rect">
            <a:avLst/>
          </a:prstGeom>
          <a:noFill/>
        </p:spPr>
        <p:txBody>
          <a:bodyPr wrap="square" rtlCol="0">
            <a:spAutoFit/>
          </a:bodyPr>
          <a:lstStyle/>
          <a:p>
            <a:pPr>
              <a:lnSpc>
                <a:spcPct val="150000"/>
              </a:lnSpc>
            </a:pPr>
            <a:r>
              <a:rPr lang="zh-CN" altLang="en-US" sz="3200" b="1" dirty="0" smtClean="0">
                <a:solidFill>
                  <a:schemeClr val="bg1"/>
                </a:solidFill>
                <a:latin typeface="微软雅黑" panose="020B0503020204020204" pitchFamily="34" charset="-122"/>
                <a:ea typeface="微软雅黑" panose="020B0503020204020204" pitchFamily="34" charset="-122"/>
              </a:rPr>
              <a:t>表示</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1FFD4DE2-4728-7B44-B6F0-F8250E377326}"/>
              </a:ext>
            </a:extLst>
          </p:cNvPr>
          <p:cNvSpPr txBox="1"/>
          <p:nvPr/>
        </p:nvSpPr>
        <p:spPr>
          <a:xfrm>
            <a:off x="1031738" y="2468655"/>
            <a:ext cx="1050625" cy="743986"/>
          </a:xfrm>
          <a:prstGeom prst="rect">
            <a:avLst/>
          </a:prstGeom>
          <a:noFill/>
        </p:spPr>
        <p:txBody>
          <a:bodyPr wrap="square" rtlCol="0">
            <a:spAutoFit/>
          </a:bodyPr>
          <a:lstStyle/>
          <a:p>
            <a:pPr>
              <a:lnSpc>
                <a:spcPct val="150000"/>
              </a:lnSpc>
            </a:pPr>
            <a:r>
              <a:rPr lang="zh-CN" altLang="en-US" sz="3200" b="1" dirty="0" smtClean="0">
                <a:solidFill>
                  <a:schemeClr val="bg1"/>
                </a:solidFill>
                <a:latin typeface="微软雅黑" panose="020B0503020204020204" pitchFamily="34" charset="-122"/>
                <a:ea typeface="微软雅黑" panose="020B0503020204020204" pitchFamily="34" charset="-122"/>
              </a:rPr>
              <a:t>资源</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52822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50B8B9B-9951-471E-BE85-2BF860A408E0}"/>
              </a:ext>
            </a:extLst>
          </p:cNvPr>
          <p:cNvSpPr>
            <a:spLocks noGrp="1"/>
          </p:cNvSpPr>
          <p:nvPr>
            <p:ph type="title"/>
          </p:nvPr>
        </p:nvSpPr>
        <p:spPr/>
        <p:txBody>
          <a:bodyPr>
            <a:normAutofit/>
          </a:bodyPr>
          <a:lstStyle/>
          <a:p>
            <a:r>
              <a:rPr lang="zh-CN" altLang="en-US" dirty="0"/>
              <a:t>面向资源的架构</a:t>
            </a:r>
          </a:p>
        </p:txBody>
      </p:sp>
      <p:sp>
        <p:nvSpPr>
          <p:cNvPr id="10" name="标题 4">
            <a:extLst>
              <a:ext uri="{FF2B5EF4-FFF2-40B4-BE49-F238E27FC236}">
                <a16:creationId xmlns:a16="http://schemas.microsoft.com/office/drawing/2014/main" id="{92CC2786-43C4-4E36-A11F-4CF0A353768D}"/>
              </a:ext>
            </a:extLst>
          </p:cNvPr>
          <p:cNvSpPr txBox="1">
            <a:spLocks/>
          </p:cNvSpPr>
          <p:nvPr/>
        </p:nvSpPr>
        <p:spPr>
          <a:xfrm>
            <a:off x="471781" y="92142"/>
            <a:ext cx="10515600" cy="7824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a:solidFill>
                  <a:schemeClr val="bg1"/>
                </a:solidFill>
                <a:latin typeface="微软雅黑" panose="020B0503020204020204" pitchFamily="34" charset="-122"/>
                <a:ea typeface="微软雅黑" panose="020B0503020204020204" pitchFamily="34" charset="-122"/>
                <a:cs typeface="+mj-cs"/>
              </a:defRPr>
            </a:lvl1pPr>
          </a:lstStyle>
          <a:p>
            <a:endParaRPr lang="zh-CN" altLang="en-US" dirty="0"/>
          </a:p>
        </p:txBody>
      </p:sp>
      <p:sp>
        <p:nvSpPr>
          <p:cNvPr id="868" name="标题 1">
            <a:extLst>
              <a:ext uri="{FF2B5EF4-FFF2-40B4-BE49-F238E27FC236}">
                <a16:creationId xmlns:a16="http://schemas.microsoft.com/office/drawing/2014/main" id="{EFFB0C02-E49B-4FEE-A5EC-D37E9014A81D}"/>
              </a:ext>
            </a:extLst>
          </p:cNvPr>
          <p:cNvSpPr txBox="1">
            <a:spLocks/>
          </p:cNvSpPr>
          <p:nvPr/>
        </p:nvSpPr>
        <p:spPr>
          <a:xfrm>
            <a:off x="1076843" y="1509231"/>
            <a:ext cx="10698855" cy="499621"/>
          </a:xfrm>
          <a:prstGeom prst="rect">
            <a:avLst/>
          </a:prstGeom>
        </p:spPr>
        <p:txBody>
          <a:bodyPr>
            <a:normAutofit/>
          </a:bodyPr>
          <a:lstStyle>
            <a:lvl1pPr algn="l" defTabSz="914400" rtl="0" eaLnBrk="1" latinLnBrk="0" hangingPunct="1">
              <a:lnSpc>
                <a:spcPct val="90000"/>
              </a:lnSpc>
              <a:spcBef>
                <a:spcPct val="0"/>
              </a:spcBef>
              <a:buNone/>
              <a:defRPr sz="2800" kern="1200">
                <a:solidFill>
                  <a:schemeClr val="bg1"/>
                </a:solidFill>
                <a:latin typeface="微软雅黑" panose="020B0503020204020204" pitchFamily="34" charset="-122"/>
                <a:ea typeface="微软雅黑" panose="020B0503020204020204" pitchFamily="34" charset="-122"/>
                <a:cs typeface="+mj-cs"/>
              </a:defRPr>
            </a:lvl1pPr>
          </a:lstStyle>
          <a:p>
            <a:endParaRPr lang="zh-CN" altLang="en-US" dirty="0">
              <a:solidFill>
                <a:prstClr val="white"/>
              </a:solidFill>
            </a:endParaRPr>
          </a:p>
        </p:txBody>
      </p:sp>
      <p:grpSp>
        <p:nvGrpSpPr>
          <p:cNvPr id="869" name="组合 868">
            <a:extLst>
              <a:ext uri="{FF2B5EF4-FFF2-40B4-BE49-F238E27FC236}">
                <a16:creationId xmlns:a16="http://schemas.microsoft.com/office/drawing/2014/main" id="{6CE1E986-7CFC-4BD1-B44E-5646DB740FDA}"/>
              </a:ext>
            </a:extLst>
          </p:cNvPr>
          <p:cNvGrpSpPr/>
          <p:nvPr/>
        </p:nvGrpSpPr>
        <p:grpSpPr>
          <a:xfrm>
            <a:off x="829601" y="1644995"/>
            <a:ext cx="3703863" cy="3699897"/>
            <a:chOff x="714191" y="1644995"/>
            <a:chExt cx="3703863" cy="3699897"/>
          </a:xfrm>
        </p:grpSpPr>
        <p:grpSp>
          <p:nvGrpSpPr>
            <p:cNvPr id="870" name="Group 23">
              <a:extLst>
                <a:ext uri="{FF2B5EF4-FFF2-40B4-BE49-F238E27FC236}">
                  <a16:creationId xmlns:a16="http://schemas.microsoft.com/office/drawing/2014/main" id="{9B893EF5-1AA4-42E6-A10F-64BE4CA8229A}"/>
                </a:ext>
              </a:extLst>
            </p:cNvPr>
            <p:cNvGrpSpPr/>
            <p:nvPr/>
          </p:nvGrpSpPr>
          <p:grpSpPr>
            <a:xfrm>
              <a:off x="714191" y="1644995"/>
              <a:ext cx="3703863" cy="3699897"/>
              <a:chOff x="3089276" y="1917700"/>
              <a:chExt cx="2965450" cy="2962275"/>
            </a:xfrm>
          </p:grpSpPr>
          <p:sp>
            <p:nvSpPr>
              <p:cNvPr id="872" name="Freeform 322">
                <a:extLst>
                  <a:ext uri="{FF2B5EF4-FFF2-40B4-BE49-F238E27FC236}">
                    <a16:creationId xmlns:a16="http://schemas.microsoft.com/office/drawing/2014/main" id="{8B650116-A22D-463D-AEAF-BA3CF93AAC2B}"/>
                  </a:ext>
                </a:extLst>
              </p:cNvPr>
              <p:cNvSpPr>
                <a:spLocks noEditPoints="1"/>
              </p:cNvSpPr>
              <p:nvPr/>
            </p:nvSpPr>
            <p:spPr bwMode="auto">
              <a:xfrm>
                <a:off x="3794126" y="2622550"/>
                <a:ext cx="1555750" cy="1552575"/>
              </a:xfrm>
              <a:custGeom>
                <a:avLst/>
                <a:gdLst>
                  <a:gd name="T0" fmla="*/ 245 w 490"/>
                  <a:gd name="T1" fmla="*/ 489 h 489"/>
                  <a:gd name="T2" fmla="*/ 0 w 490"/>
                  <a:gd name="T3" fmla="*/ 245 h 489"/>
                  <a:gd name="T4" fmla="*/ 245 w 490"/>
                  <a:gd name="T5" fmla="*/ 0 h 489"/>
                  <a:gd name="T6" fmla="*/ 490 w 490"/>
                  <a:gd name="T7" fmla="*/ 245 h 489"/>
                  <a:gd name="T8" fmla="*/ 245 w 490"/>
                  <a:gd name="T9" fmla="*/ 489 h 489"/>
                  <a:gd name="T10" fmla="*/ 245 w 490"/>
                  <a:gd name="T11" fmla="*/ 20 h 489"/>
                  <a:gd name="T12" fmla="*/ 20 w 490"/>
                  <a:gd name="T13" fmla="*/ 245 h 489"/>
                  <a:gd name="T14" fmla="*/ 245 w 490"/>
                  <a:gd name="T15" fmla="*/ 469 h 489"/>
                  <a:gd name="T16" fmla="*/ 470 w 490"/>
                  <a:gd name="T17" fmla="*/ 245 h 489"/>
                  <a:gd name="T18" fmla="*/ 245 w 490"/>
                  <a:gd name="T19" fmla="*/ 20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0" h="489">
                    <a:moveTo>
                      <a:pt x="245" y="489"/>
                    </a:moveTo>
                    <a:cubicBezTo>
                      <a:pt x="110" y="489"/>
                      <a:pt x="0" y="379"/>
                      <a:pt x="0" y="245"/>
                    </a:cubicBezTo>
                    <a:cubicBezTo>
                      <a:pt x="0" y="110"/>
                      <a:pt x="110" y="0"/>
                      <a:pt x="245" y="0"/>
                    </a:cubicBezTo>
                    <a:cubicBezTo>
                      <a:pt x="380" y="0"/>
                      <a:pt x="490" y="110"/>
                      <a:pt x="490" y="245"/>
                    </a:cubicBezTo>
                    <a:cubicBezTo>
                      <a:pt x="490" y="379"/>
                      <a:pt x="380" y="489"/>
                      <a:pt x="245" y="489"/>
                    </a:cubicBezTo>
                    <a:close/>
                    <a:moveTo>
                      <a:pt x="245" y="20"/>
                    </a:moveTo>
                    <a:cubicBezTo>
                      <a:pt x="121" y="20"/>
                      <a:pt x="20" y="121"/>
                      <a:pt x="20" y="245"/>
                    </a:cubicBezTo>
                    <a:cubicBezTo>
                      <a:pt x="20" y="368"/>
                      <a:pt x="121" y="469"/>
                      <a:pt x="245" y="469"/>
                    </a:cubicBezTo>
                    <a:cubicBezTo>
                      <a:pt x="369" y="469"/>
                      <a:pt x="470" y="368"/>
                      <a:pt x="470" y="245"/>
                    </a:cubicBezTo>
                    <a:cubicBezTo>
                      <a:pt x="470" y="121"/>
                      <a:pt x="369" y="20"/>
                      <a:pt x="245" y="20"/>
                    </a:cubicBezTo>
                    <a:close/>
                  </a:path>
                </a:pathLst>
              </a:custGeom>
              <a:solidFill>
                <a:srgbClr val="3D485D">
                  <a:alpha val="49000"/>
                </a:srgbClr>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73" name="Freeform 323">
                <a:extLst>
                  <a:ext uri="{FF2B5EF4-FFF2-40B4-BE49-F238E27FC236}">
                    <a16:creationId xmlns:a16="http://schemas.microsoft.com/office/drawing/2014/main" id="{F6675068-DACC-42F6-B084-A411CA6C753B}"/>
                  </a:ext>
                </a:extLst>
              </p:cNvPr>
              <p:cNvSpPr>
                <a:spLocks noEditPoints="1"/>
              </p:cNvSpPr>
              <p:nvPr/>
            </p:nvSpPr>
            <p:spPr bwMode="auto">
              <a:xfrm>
                <a:off x="3089276" y="1917700"/>
                <a:ext cx="2965450" cy="2962275"/>
              </a:xfrm>
              <a:custGeom>
                <a:avLst/>
                <a:gdLst>
                  <a:gd name="T0" fmla="*/ 467 w 934"/>
                  <a:gd name="T1" fmla="*/ 933 h 933"/>
                  <a:gd name="T2" fmla="*/ 0 w 934"/>
                  <a:gd name="T3" fmla="*/ 467 h 933"/>
                  <a:gd name="T4" fmla="*/ 467 w 934"/>
                  <a:gd name="T5" fmla="*/ 0 h 933"/>
                  <a:gd name="T6" fmla="*/ 934 w 934"/>
                  <a:gd name="T7" fmla="*/ 467 h 933"/>
                  <a:gd name="T8" fmla="*/ 467 w 934"/>
                  <a:gd name="T9" fmla="*/ 933 h 933"/>
                  <a:gd name="T10" fmla="*/ 467 w 934"/>
                  <a:gd name="T11" fmla="*/ 40 h 933"/>
                  <a:gd name="T12" fmla="*/ 40 w 934"/>
                  <a:gd name="T13" fmla="*/ 467 h 933"/>
                  <a:gd name="T14" fmla="*/ 467 w 934"/>
                  <a:gd name="T15" fmla="*/ 893 h 933"/>
                  <a:gd name="T16" fmla="*/ 894 w 934"/>
                  <a:gd name="T17" fmla="*/ 467 h 933"/>
                  <a:gd name="T18" fmla="*/ 467 w 934"/>
                  <a:gd name="T19" fmla="*/ 40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4" h="933">
                    <a:moveTo>
                      <a:pt x="467" y="933"/>
                    </a:moveTo>
                    <a:cubicBezTo>
                      <a:pt x="210" y="933"/>
                      <a:pt x="0" y="724"/>
                      <a:pt x="0" y="467"/>
                    </a:cubicBezTo>
                    <a:cubicBezTo>
                      <a:pt x="0" y="209"/>
                      <a:pt x="210" y="0"/>
                      <a:pt x="467" y="0"/>
                    </a:cubicBezTo>
                    <a:cubicBezTo>
                      <a:pt x="724" y="0"/>
                      <a:pt x="934" y="209"/>
                      <a:pt x="934" y="467"/>
                    </a:cubicBezTo>
                    <a:cubicBezTo>
                      <a:pt x="934" y="724"/>
                      <a:pt x="724" y="933"/>
                      <a:pt x="467" y="933"/>
                    </a:cubicBezTo>
                    <a:close/>
                    <a:moveTo>
                      <a:pt x="467" y="40"/>
                    </a:moveTo>
                    <a:cubicBezTo>
                      <a:pt x="232" y="40"/>
                      <a:pt x="40" y="231"/>
                      <a:pt x="40" y="467"/>
                    </a:cubicBezTo>
                    <a:cubicBezTo>
                      <a:pt x="40" y="702"/>
                      <a:pt x="232" y="893"/>
                      <a:pt x="467" y="893"/>
                    </a:cubicBezTo>
                    <a:cubicBezTo>
                      <a:pt x="702" y="893"/>
                      <a:pt x="894" y="702"/>
                      <a:pt x="894" y="467"/>
                    </a:cubicBezTo>
                    <a:cubicBezTo>
                      <a:pt x="894" y="231"/>
                      <a:pt x="702" y="40"/>
                      <a:pt x="467" y="40"/>
                    </a:cubicBezTo>
                    <a:close/>
                  </a:path>
                </a:pathLst>
              </a:custGeom>
              <a:solidFill>
                <a:srgbClr val="3D485D">
                  <a:alpha val="43000"/>
                </a:srgbClr>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74" name="Freeform 326">
                <a:extLst>
                  <a:ext uri="{FF2B5EF4-FFF2-40B4-BE49-F238E27FC236}">
                    <a16:creationId xmlns:a16="http://schemas.microsoft.com/office/drawing/2014/main" id="{8283C135-F0E8-4298-B6BE-72C0EE4BF9C0}"/>
                  </a:ext>
                </a:extLst>
              </p:cNvPr>
              <p:cNvSpPr/>
              <p:nvPr/>
            </p:nvSpPr>
            <p:spPr bwMode="auto">
              <a:xfrm>
                <a:off x="3606801" y="3898900"/>
                <a:ext cx="1930400" cy="657225"/>
              </a:xfrm>
              <a:custGeom>
                <a:avLst/>
                <a:gdLst>
                  <a:gd name="T0" fmla="*/ 304 w 608"/>
                  <a:gd name="T1" fmla="*/ 120 h 207"/>
                  <a:gd name="T2" fmla="*/ 75 w 608"/>
                  <a:gd name="T3" fmla="*/ 0 h 207"/>
                  <a:gd name="T4" fmla="*/ 0 w 608"/>
                  <a:gd name="T5" fmla="*/ 43 h 207"/>
                  <a:gd name="T6" fmla="*/ 304 w 608"/>
                  <a:gd name="T7" fmla="*/ 207 h 207"/>
                  <a:gd name="T8" fmla="*/ 608 w 608"/>
                  <a:gd name="T9" fmla="*/ 43 h 207"/>
                  <a:gd name="T10" fmla="*/ 533 w 608"/>
                  <a:gd name="T11" fmla="*/ 0 h 207"/>
                  <a:gd name="T12" fmla="*/ 304 w 608"/>
                  <a:gd name="T13" fmla="*/ 120 h 207"/>
                </a:gdLst>
                <a:ahLst/>
                <a:cxnLst>
                  <a:cxn ang="0">
                    <a:pos x="T0" y="T1"/>
                  </a:cxn>
                  <a:cxn ang="0">
                    <a:pos x="T2" y="T3"/>
                  </a:cxn>
                  <a:cxn ang="0">
                    <a:pos x="T4" y="T5"/>
                  </a:cxn>
                  <a:cxn ang="0">
                    <a:pos x="T6" y="T7"/>
                  </a:cxn>
                  <a:cxn ang="0">
                    <a:pos x="T8" y="T9"/>
                  </a:cxn>
                  <a:cxn ang="0">
                    <a:pos x="T10" y="T11"/>
                  </a:cxn>
                  <a:cxn ang="0">
                    <a:pos x="T12" y="T13"/>
                  </a:cxn>
                </a:cxnLst>
                <a:rect l="0" t="0" r="r" b="b"/>
                <a:pathLst>
                  <a:path w="608" h="207">
                    <a:moveTo>
                      <a:pt x="304" y="120"/>
                    </a:moveTo>
                    <a:cubicBezTo>
                      <a:pt x="209" y="120"/>
                      <a:pt x="125" y="73"/>
                      <a:pt x="75" y="0"/>
                    </a:cubicBezTo>
                    <a:cubicBezTo>
                      <a:pt x="0" y="43"/>
                      <a:pt x="0" y="43"/>
                      <a:pt x="0" y="43"/>
                    </a:cubicBezTo>
                    <a:cubicBezTo>
                      <a:pt x="65" y="142"/>
                      <a:pt x="177" y="207"/>
                      <a:pt x="304" y="207"/>
                    </a:cubicBezTo>
                    <a:cubicBezTo>
                      <a:pt x="431" y="207"/>
                      <a:pt x="543" y="142"/>
                      <a:pt x="608" y="43"/>
                    </a:cubicBezTo>
                    <a:cubicBezTo>
                      <a:pt x="533" y="0"/>
                      <a:pt x="533" y="0"/>
                      <a:pt x="533" y="0"/>
                    </a:cubicBezTo>
                    <a:cubicBezTo>
                      <a:pt x="483" y="73"/>
                      <a:pt x="399" y="120"/>
                      <a:pt x="304" y="120"/>
                    </a:cubicBezTo>
                    <a:close/>
                  </a:path>
                </a:pathLst>
              </a:custGeom>
              <a:solidFill>
                <a:schemeClr val="tx2">
                  <a:lumMod val="20000"/>
                  <a:lumOff val="80000"/>
                  <a:alpha val="67000"/>
                </a:schemeClr>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75" name="Freeform 327">
                <a:extLst>
                  <a:ext uri="{FF2B5EF4-FFF2-40B4-BE49-F238E27FC236}">
                    <a16:creationId xmlns:a16="http://schemas.microsoft.com/office/drawing/2014/main" id="{C88B1D01-E8B6-4DE7-87B2-D0BF6C29064E}"/>
                  </a:ext>
                </a:extLst>
              </p:cNvPr>
              <p:cNvSpPr/>
              <p:nvPr/>
            </p:nvSpPr>
            <p:spPr bwMode="auto">
              <a:xfrm>
                <a:off x="3416301" y="2244725"/>
                <a:ext cx="1085850" cy="1670050"/>
              </a:xfrm>
              <a:custGeom>
                <a:avLst/>
                <a:gdLst>
                  <a:gd name="T0" fmla="*/ 86 w 342"/>
                  <a:gd name="T1" fmla="*/ 364 h 526"/>
                  <a:gd name="T2" fmla="*/ 342 w 342"/>
                  <a:gd name="T3" fmla="*/ 87 h 526"/>
                  <a:gd name="T4" fmla="*/ 342 w 342"/>
                  <a:gd name="T5" fmla="*/ 0 h 526"/>
                  <a:gd name="T6" fmla="*/ 0 w 342"/>
                  <a:gd name="T7" fmla="*/ 364 h 526"/>
                  <a:gd name="T8" fmla="*/ 38 w 342"/>
                  <a:gd name="T9" fmla="*/ 526 h 526"/>
                  <a:gd name="T10" fmla="*/ 113 w 342"/>
                  <a:gd name="T11" fmla="*/ 483 h 526"/>
                  <a:gd name="T12" fmla="*/ 86 w 342"/>
                  <a:gd name="T13" fmla="*/ 364 h 526"/>
                </a:gdLst>
                <a:ahLst/>
                <a:cxnLst>
                  <a:cxn ang="0">
                    <a:pos x="T0" y="T1"/>
                  </a:cxn>
                  <a:cxn ang="0">
                    <a:pos x="T2" y="T3"/>
                  </a:cxn>
                  <a:cxn ang="0">
                    <a:pos x="T4" y="T5"/>
                  </a:cxn>
                  <a:cxn ang="0">
                    <a:pos x="T6" y="T7"/>
                  </a:cxn>
                  <a:cxn ang="0">
                    <a:pos x="T8" y="T9"/>
                  </a:cxn>
                  <a:cxn ang="0">
                    <a:pos x="T10" y="T11"/>
                  </a:cxn>
                  <a:cxn ang="0">
                    <a:pos x="T12" y="T13"/>
                  </a:cxn>
                </a:cxnLst>
                <a:rect l="0" t="0" r="r" b="b"/>
                <a:pathLst>
                  <a:path w="342" h="526">
                    <a:moveTo>
                      <a:pt x="86" y="364"/>
                    </a:moveTo>
                    <a:cubicBezTo>
                      <a:pt x="86" y="217"/>
                      <a:pt x="199" y="98"/>
                      <a:pt x="342" y="87"/>
                    </a:cubicBezTo>
                    <a:cubicBezTo>
                      <a:pt x="342" y="0"/>
                      <a:pt x="342" y="0"/>
                      <a:pt x="342" y="0"/>
                    </a:cubicBezTo>
                    <a:cubicBezTo>
                      <a:pt x="151" y="11"/>
                      <a:pt x="0" y="170"/>
                      <a:pt x="0" y="364"/>
                    </a:cubicBezTo>
                    <a:cubicBezTo>
                      <a:pt x="0" y="422"/>
                      <a:pt x="14" y="477"/>
                      <a:pt x="38" y="526"/>
                    </a:cubicBezTo>
                    <a:cubicBezTo>
                      <a:pt x="113" y="483"/>
                      <a:pt x="113" y="483"/>
                      <a:pt x="113" y="483"/>
                    </a:cubicBezTo>
                    <a:cubicBezTo>
                      <a:pt x="96" y="447"/>
                      <a:pt x="86" y="406"/>
                      <a:pt x="86" y="364"/>
                    </a:cubicBezTo>
                    <a:close/>
                  </a:path>
                </a:pathLst>
              </a:custGeom>
              <a:gradFill>
                <a:gsLst>
                  <a:gs pos="20000">
                    <a:srgbClr val="DB5564"/>
                  </a:gs>
                  <a:gs pos="100000">
                    <a:srgbClr val="9D234C"/>
                  </a:gs>
                </a:gsLst>
                <a:lin ang="1800000" scaled="0"/>
              </a:gra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76" name="Freeform 328">
                <a:extLst>
                  <a:ext uri="{FF2B5EF4-FFF2-40B4-BE49-F238E27FC236}">
                    <a16:creationId xmlns:a16="http://schemas.microsoft.com/office/drawing/2014/main" id="{82668B4C-1C51-49A8-8659-24021C7F7D8F}"/>
                  </a:ext>
                </a:extLst>
              </p:cNvPr>
              <p:cNvSpPr/>
              <p:nvPr/>
            </p:nvSpPr>
            <p:spPr bwMode="auto">
              <a:xfrm>
                <a:off x="4641851" y="2244725"/>
                <a:ext cx="1085850" cy="1670050"/>
              </a:xfrm>
              <a:custGeom>
                <a:avLst/>
                <a:gdLst>
                  <a:gd name="T0" fmla="*/ 256 w 342"/>
                  <a:gd name="T1" fmla="*/ 364 h 526"/>
                  <a:gd name="T2" fmla="*/ 229 w 342"/>
                  <a:gd name="T3" fmla="*/ 483 h 526"/>
                  <a:gd name="T4" fmla="*/ 304 w 342"/>
                  <a:gd name="T5" fmla="*/ 526 h 526"/>
                  <a:gd name="T6" fmla="*/ 342 w 342"/>
                  <a:gd name="T7" fmla="*/ 364 h 526"/>
                  <a:gd name="T8" fmla="*/ 0 w 342"/>
                  <a:gd name="T9" fmla="*/ 0 h 526"/>
                  <a:gd name="T10" fmla="*/ 0 w 342"/>
                  <a:gd name="T11" fmla="*/ 87 h 526"/>
                  <a:gd name="T12" fmla="*/ 256 w 342"/>
                  <a:gd name="T13" fmla="*/ 364 h 526"/>
                </a:gdLst>
                <a:ahLst/>
                <a:cxnLst>
                  <a:cxn ang="0">
                    <a:pos x="T0" y="T1"/>
                  </a:cxn>
                  <a:cxn ang="0">
                    <a:pos x="T2" y="T3"/>
                  </a:cxn>
                  <a:cxn ang="0">
                    <a:pos x="T4" y="T5"/>
                  </a:cxn>
                  <a:cxn ang="0">
                    <a:pos x="T6" y="T7"/>
                  </a:cxn>
                  <a:cxn ang="0">
                    <a:pos x="T8" y="T9"/>
                  </a:cxn>
                  <a:cxn ang="0">
                    <a:pos x="T10" y="T11"/>
                  </a:cxn>
                  <a:cxn ang="0">
                    <a:pos x="T12" y="T13"/>
                  </a:cxn>
                </a:cxnLst>
                <a:rect l="0" t="0" r="r" b="b"/>
                <a:pathLst>
                  <a:path w="342" h="526">
                    <a:moveTo>
                      <a:pt x="256" y="364"/>
                    </a:moveTo>
                    <a:cubicBezTo>
                      <a:pt x="256" y="406"/>
                      <a:pt x="246" y="447"/>
                      <a:pt x="229" y="483"/>
                    </a:cubicBezTo>
                    <a:cubicBezTo>
                      <a:pt x="304" y="526"/>
                      <a:pt x="304" y="526"/>
                      <a:pt x="304" y="526"/>
                    </a:cubicBezTo>
                    <a:cubicBezTo>
                      <a:pt x="328" y="477"/>
                      <a:pt x="342" y="422"/>
                      <a:pt x="342" y="364"/>
                    </a:cubicBezTo>
                    <a:cubicBezTo>
                      <a:pt x="342" y="170"/>
                      <a:pt x="191" y="11"/>
                      <a:pt x="0" y="0"/>
                    </a:cubicBezTo>
                    <a:cubicBezTo>
                      <a:pt x="0" y="87"/>
                      <a:pt x="0" y="87"/>
                      <a:pt x="0" y="87"/>
                    </a:cubicBezTo>
                    <a:cubicBezTo>
                      <a:pt x="143" y="98"/>
                      <a:pt x="256" y="217"/>
                      <a:pt x="256" y="364"/>
                    </a:cubicBezTo>
                    <a:close/>
                  </a:path>
                </a:pathLst>
              </a:custGeom>
              <a:solidFill>
                <a:schemeClr val="tx2">
                  <a:lumMod val="60000"/>
                  <a:lumOff val="40000"/>
                  <a:alpha val="76000"/>
                </a:schemeClr>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871" name="TextBox 22">
              <a:extLst>
                <a:ext uri="{FF2B5EF4-FFF2-40B4-BE49-F238E27FC236}">
                  <a16:creationId xmlns:a16="http://schemas.microsoft.com/office/drawing/2014/main" id="{91CA74B0-9287-4DB1-9B43-318219EF9DD1}"/>
                </a:ext>
              </a:extLst>
            </p:cNvPr>
            <p:cNvSpPr txBox="1"/>
            <p:nvPr/>
          </p:nvSpPr>
          <p:spPr>
            <a:xfrm flipH="1">
              <a:off x="1768042" y="3242950"/>
              <a:ext cx="1693160" cy="369332"/>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400" b="1" kern="0" dirty="0" smtClean="0">
                  <a:solidFill>
                    <a:srgbClr val="FF4F4F"/>
                  </a:solidFill>
                  <a:latin typeface="微软雅黑"/>
                  <a:ea typeface="微软雅黑"/>
                  <a:cs typeface="微软雅黑"/>
                </a:rPr>
                <a:t>ROA</a:t>
              </a:r>
              <a:r>
                <a:rPr kumimoji="0" lang="zh-CN" altLang="en-US" sz="2400" b="1" i="0" u="none" strike="noStrike" kern="0" cap="none" spc="0" normalizeH="0" baseline="0" noProof="0" dirty="0" smtClean="0">
                  <a:ln>
                    <a:noFill/>
                  </a:ln>
                  <a:solidFill>
                    <a:srgbClr val="FF4F4F"/>
                  </a:solidFill>
                  <a:effectLst/>
                  <a:uLnTx/>
                  <a:uFillTx/>
                  <a:latin typeface="微软雅黑"/>
                  <a:ea typeface="微软雅黑"/>
                  <a:cs typeface="微软雅黑"/>
                </a:rPr>
                <a:t>特性</a:t>
              </a:r>
              <a:endParaRPr kumimoji="0" lang="en-US" sz="2400" b="1" i="0" u="none" strike="noStrike" kern="0" cap="none" spc="0" normalizeH="0" baseline="0" noProof="0" dirty="0">
                <a:ln>
                  <a:noFill/>
                </a:ln>
                <a:solidFill>
                  <a:srgbClr val="FF4F4F"/>
                </a:solidFill>
                <a:effectLst/>
                <a:uLnTx/>
                <a:uFillTx/>
                <a:latin typeface="微软雅黑"/>
                <a:ea typeface="微软雅黑"/>
                <a:cs typeface="微软雅黑"/>
              </a:endParaRPr>
            </a:p>
          </p:txBody>
        </p:sp>
      </p:grpSp>
      <p:sp>
        <p:nvSpPr>
          <p:cNvPr id="878" name="文本框 877">
            <a:extLst>
              <a:ext uri="{FF2B5EF4-FFF2-40B4-BE49-F238E27FC236}">
                <a16:creationId xmlns:a16="http://schemas.microsoft.com/office/drawing/2014/main" id="{62B0B350-7FBD-4A20-AC32-B2BB5C6A1E6B}"/>
              </a:ext>
            </a:extLst>
          </p:cNvPr>
          <p:cNvSpPr txBox="1"/>
          <p:nvPr/>
        </p:nvSpPr>
        <p:spPr>
          <a:xfrm>
            <a:off x="5019428" y="2266570"/>
            <a:ext cx="6570751" cy="1061829"/>
          </a:xfrm>
          <a:prstGeom prst="rect">
            <a:avLst/>
          </a:prstGeom>
          <a:noFill/>
        </p:spPr>
        <p:txBody>
          <a:bodyPr wrap="square" rtlCol="0">
            <a:spAutoFit/>
          </a:bodyPr>
          <a:lstStyle/>
          <a:p>
            <a:pPr marL="216000" indent="-216000">
              <a:lnSpc>
                <a:spcPct val="150000"/>
              </a:lnSpc>
              <a:buFont typeface="Arial" panose="020B0604020202020204" pitchFamily="34" charset="0"/>
              <a:buChar char="•"/>
            </a:pPr>
            <a:r>
              <a:rPr lang="zh-CN" altLang="en-US" sz="1400" dirty="0">
                <a:solidFill>
                  <a:schemeClr val="bg1"/>
                </a:solidFill>
                <a:latin typeface="微软雅黑" panose="020B0503020204020204" pitchFamily="34" charset="-122"/>
                <a:ea typeface="微软雅黑" panose="020B0503020204020204" pitchFamily="34" charset="-122"/>
              </a:rPr>
              <a:t>如果一个</a:t>
            </a:r>
            <a:r>
              <a:rPr lang="en-US" altLang="zh-CN" sz="1400" dirty="0">
                <a:solidFill>
                  <a:schemeClr val="bg1"/>
                </a:solidFill>
                <a:latin typeface="微软雅黑" panose="020B0503020204020204" pitchFamily="34" charset="-122"/>
                <a:ea typeface="微软雅黑" panose="020B0503020204020204" pitchFamily="34" charset="-122"/>
              </a:rPr>
              <a:t>Web</a:t>
            </a:r>
            <a:r>
              <a:rPr lang="zh-CN" altLang="en-US" sz="1400" dirty="0">
                <a:solidFill>
                  <a:schemeClr val="bg1"/>
                </a:solidFill>
                <a:latin typeface="微软雅黑" panose="020B0503020204020204" pitchFamily="34" charset="-122"/>
                <a:ea typeface="微软雅黑" panose="020B0503020204020204" pitchFamily="34" charset="-122"/>
              </a:rPr>
              <a:t>服务将其数据集里有价值部分作为资源（</a:t>
            </a:r>
            <a:r>
              <a:rPr lang="en-US" altLang="zh-CN" sz="1400" dirty="0">
                <a:solidFill>
                  <a:schemeClr val="bg1"/>
                </a:solidFill>
                <a:latin typeface="微软雅黑" panose="020B0503020204020204" pitchFamily="34" charset="-122"/>
                <a:ea typeface="微软雅黑" panose="020B0503020204020204" pitchFamily="34" charset="-122"/>
              </a:rPr>
              <a:t>resource</a:t>
            </a:r>
            <a:r>
              <a:rPr lang="zh-CN" altLang="en-US" sz="1400" dirty="0">
                <a:solidFill>
                  <a:schemeClr val="bg1"/>
                </a:solidFill>
                <a:latin typeface="微软雅黑" panose="020B0503020204020204" pitchFamily="34" charset="-122"/>
                <a:ea typeface="微软雅黑" panose="020B0503020204020204" pitchFamily="34" charset="-122"/>
              </a:rPr>
              <a:t>）发布出来，那么该应用就是可寻址的（</a:t>
            </a:r>
            <a:r>
              <a:rPr lang="en-US" altLang="zh-CN" sz="1400" dirty="0">
                <a:solidFill>
                  <a:schemeClr val="bg1"/>
                </a:solidFill>
                <a:latin typeface="微软雅黑" panose="020B0503020204020204" pitchFamily="34" charset="-122"/>
                <a:ea typeface="微软雅黑" panose="020B0503020204020204" pitchFamily="34" charset="-122"/>
              </a:rPr>
              <a:t>addressable</a:t>
            </a:r>
            <a:r>
              <a:rPr lang="zh-CN" altLang="en-US" sz="1400" dirty="0">
                <a:solidFill>
                  <a:schemeClr val="bg1"/>
                </a:solidFill>
                <a:latin typeface="微软雅黑" panose="020B0503020204020204" pitchFamily="34" charset="-122"/>
                <a:ea typeface="微软雅黑" panose="020B0503020204020204" pitchFamily="34" charset="-122"/>
              </a:rPr>
              <a:t>）。每个资源都有唯一的</a:t>
            </a:r>
            <a:r>
              <a:rPr lang="en-US" altLang="zh-CN" sz="1400" dirty="0">
                <a:solidFill>
                  <a:schemeClr val="bg1"/>
                </a:solidFill>
                <a:latin typeface="微软雅黑" panose="020B0503020204020204" pitchFamily="34" charset="-122"/>
                <a:ea typeface="微软雅黑" panose="020B0503020204020204" pitchFamily="34" charset="-122"/>
              </a:rPr>
              <a:t>URI——</a:t>
            </a:r>
            <a:r>
              <a:rPr lang="zh-CN" altLang="en-US" sz="1400" dirty="0">
                <a:solidFill>
                  <a:schemeClr val="bg1"/>
                </a:solidFill>
                <a:latin typeface="微软雅黑" panose="020B0503020204020204" pitchFamily="34" charset="-122"/>
                <a:ea typeface="微软雅黑" panose="020B0503020204020204" pitchFamily="34" charset="-122"/>
              </a:rPr>
              <a:t>其实，</a:t>
            </a:r>
            <a:r>
              <a:rPr lang="en-US" altLang="zh-CN" sz="1400" dirty="0">
                <a:solidFill>
                  <a:schemeClr val="bg1"/>
                </a:solidFill>
                <a:latin typeface="微软雅黑" panose="020B0503020204020204" pitchFamily="34" charset="-122"/>
                <a:ea typeface="微软雅黑" panose="020B0503020204020204" pitchFamily="34" charset="-122"/>
              </a:rPr>
              <a:t>URI</a:t>
            </a:r>
            <a:r>
              <a:rPr lang="zh-CN" altLang="en-US" sz="1400" dirty="0">
                <a:solidFill>
                  <a:schemeClr val="bg1"/>
                </a:solidFill>
                <a:latin typeface="微软雅黑" panose="020B0503020204020204" pitchFamily="34" charset="-122"/>
                <a:ea typeface="微软雅黑" panose="020B0503020204020204" pitchFamily="34" charset="-122"/>
              </a:rPr>
              <a:t>正是“统一资源标识符（</a:t>
            </a:r>
            <a:r>
              <a:rPr lang="en-US" altLang="zh-CN" sz="1400" dirty="0">
                <a:solidFill>
                  <a:schemeClr val="bg1"/>
                </a:solidFill>
                <a:latin typeface="微软雅黑" panose="020B0503020204020204" pitchFamily="34" charset="-122"/>
                <a:ea typeface="微软雅黑" panose="020B0503020204020204" pitchFamily="34" charset="-122"/>
              </a:rPr>
              <a:t>Universal Resource Identifier</a:t>
            </a:r>
            <a:r>
              <a:rPr lang="zh-CN" altLang="en-US" sz="1400" dirty="0">
                <a:solidFill>
                  <a:schemeClr val="bg1"/>
                </a:solidFill>
                <a:latin typeface="微软雅黑" panose="020B0503020204020204" pitchFamily="34" charset="-122"/>
                <a:ea typeface="微软雅黑" panose="020B0503020204020204" pitchFamily="34" charset="-122"/>
              </a:rPr>
              <a:t>）”的缩写。</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879" name="文本框 878">
            <a:extLst>
              <a:ext uri="{FF2B5EF4-FFF2-40B4-BE49-F238E27FC236}">
                <a16:creationId xmlns:a16="http://schemas.microsoft.com/office/drawing/2014/main" id="{F2F70325-0A5D-404E-B6A6-8EDD776A18E6}"/>
              </a:ext>
            </a:extLst>
          </p:cNvPr>
          <p:cNvSpPr txBox="1"/>
          <p:nvPr/>
        </p:nvSpPr>
        <p:spPr>
          <a:xfrm>
            <a:off x="5014603" y="3985990"/>
            <a:ext cx="6699864" cy="1061829"/>
          </a:xfrm>
          <a:prstGeom prst="rect">
            <a:avLst/>
          </a:prstGeom>
          <a:noFill/>
        </p:spPr>
        <p:txBody>
          <a:bodyPr wrap="square" rtlCol="0">
            <a:spAutoFit/>
          </a:bodyPr>
          <a:lstStyle/>
          <a:p>
            <a:pPr marL="216000" indent="-216000">
              <a:lnSpc>
                <a:spcPct val="150000"/>
              </a:lnSpc>
              <a:buFont typeface="Arial" panose="020B0604020202020204" pitchFamily="34" charset="0"/>
              <a:buChar char="•"/>
            </a:pPr>
            <a:r>
              <a:rPr lang="zh-CN" altLang="en-US" sz="1400" dirty="0">
                <a:solidFill>
                  <a:schemeClr val="bg1"/>
                </a:solidFill>
                <a:latin typeface="微软雅黑" panose="020B0503020204020204" pitchFamily="34" charset="-122"/>
                <a:ea typeface="微软雅黑" panose="020B0503020204020204" pitchFamily="34" charset="-122"/>
              </a:rPr>
              <a:t>客户端与资源之间的所有交互，都是通过为数不多的几个</a:t>
            </a:r>
            <a:r>
              <a:rPr lang="en-US" altLang="zh-CN" sz="1400" dirty="0">
                <a:solidFill>
                  <a:schemeClr val="bg1"/>
                </a:solidFill>
                <a:latin typeface="微软雅黑" panose="020B0503020204020204" pitchFamily="34" charset="-122"/>
                <a:ea typeface="微软雅黑" panose="020B0503020204020204" pitchFamily="34" charset="-122"/>
              </a:rPr>
              <a:t>HTTP</a:t>
            </a:r>
            <a:r>
              <a:rPr lang="zh-CN" altLang="en-US" sz="1400" dirty="0">
                <a:solidFill>
                  <a:schemeClr val="bg1"/>
                </a:solidFill>
                <a:latin typeface="微软雅黑" panose="020B0503020204020204" pitchFamily="34" charset="-122"/>
                <a:ea typeface="微软雅黑" panose="020B0503020204020204" pitchFamily="34" charset="-122"/>
              </a:rPr>
              <a:t>方法进行的。任何资源都将暴露这些方法的一个子集，而且这些方法无论被哪个资源暴露，都具有相同的意义。</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882" name="文本框 881">
            <a:extLst>
              <a:ext uri="{FF2B5EF4-FFF2-40B4-BE49-F238E27FC236}">
                <a16:creationId xmlns:a16="http://schemas.microsoft.com/office/drawing/2014/main" id="{32A96B73-0742-4D76-9F36-12AFE571A49C}"/>
              </a:ext>
            </a:extLst>
          </p:cNvPr>
          <p:cNvSpPr txBox="1"/>
          <p:nvPr/>
        </p:nvSpPr>
        <p:spPr>
          <a:xfrm>
            <a:off x="5009119" y="1754936"/>
            <a:ext cx="1192315" cy="507831"/>
          </a:xfrm>
          <a:prstGeom prst="rect">
            <a:avLst/>
          </a:prstGeom>
          <a:noFill/>
        </p:spPr>
        <p:txBody>
          <a:bodyPr wrap="square" rtlCol="0">
            <a:spAutoFit/>
          </a:bodyPr>
          <a:lstStyle/>
          <a:p>
            <a:pPr>
              <a:lnSpc>
                <a:spcPct val="150000"/>
              </a:lnSpc>
            </a:pPr>
            <a:r>
              <a:rPr lang="zh-CN" altLang="en-US" b="1" dirty="0">
                <a:solidFill>
                  <a:srgbClr val="FA5064"/>
                </a:solidFill>
                <a:latin typeface="微软雅黑" panose="020B0503020204020204" pitchFamily="34" charset="-122"/>
                <a:ea typeface="微软雅黑" panose="020B0503020204020204" pitchFamily="34" charset="-122"/>
              </a:rPr>
              <a:t>可寻址性</a:t>
            </a:r>
          </a:p>
        </p:txBody>
      </p:sp>
      <p:sp>
        <p:nvSpPr>
          <p:cNvPr id="883" name="文本框 882">
            <a:extLst>
              <a:ext uri="{FF2B5EF4-FFF2-40B4-BE49-F238E27FC236}">
                <a16:creationId xmlns:a16="http://schemas.microsoft.com/office/drawing/2014/main" id="{C61F93FD-9E09-49BD-B355-E2A062C9B34E}"/>
              </a:ext>
            </a:extLst>
          </p:cNvPr>
          <p:cNvSpPr txBox="1"/>
          <p:nvPr/>
        </p:nvSpPr>
        <p:spPr>
          <a:xfrm>
            <a:off x="5008784" y="3464027"/>
            <a:ext cx="1778575" cy="507831"/>
          </a:xfrm>
          <a:prstGeom prst="rect">
            <a:avLst/>
          </a:prstGeom>
          <a:noFill/>
        </p:spPr>
        <p:txBody>
          <a:bodyPr wrap="square" rtlCol="0">
            <a:spAutoFit/>
          </a:bodyPr>
          <a:lstStyle/>
          <a:p>
            <a:pPr>
              <a:lnSpc>
                <a:spcPct val="150000"/>
              </a:lnSpc>
            </a:pPr>
            <a:r>
              <a:rPr lang="zh-CN" altLang="en-US" b="1" dirty="0" smtClean="0">
                <a:solidFill>
                  <a:srgbClr val="FA5064"/>
                </a:solidFill>
                <a:latin typeface="微软雅黑" panose="020B0503020204020204" pitchFamily="34" charset="-122"/>
                <a:ea typeface="微软雅黑" panose="020B0503020204020204" pitchFamily="34" charset="-122"/>
              </a:rPr>
              <a:t>统一</a:t>
            </a:r>
            <a:r>
              <a:rPr lang="zh-CN" altLang="en-US" b="1" dirty="0">
                <a:solidFill>
                  <a:srgbClr val="FA5064"/>
                </a:solidFill>
                <a:latin typeface="微软雅黑" panose="020B0503020204020204" pitchFamily="34" charset="-122"/>
                <a:ea typeface="微软雅黑" panose="020B0503020204020204" pitchFamily="34" charset="-122"/>
              </a:rPr>
              <a:t>接口</a:t>
            </a:r>
          </a:p>
        </p:txBody>
      </p:sp>
      <p:sp>
        <p:nvSpPr>
          <p:cNvPr id="22" name="文本框 21">
            <a:extLst>
              <a:ext uri="{FF2B5EF4-FFF2-40B4-BE49-F238E27FC236}">
                <a16:creationId xmlns:a16="http://schemas.microsoft.com/office/drawing/2014/main" id="{32A96B73-0742-4D76-9F36-12AFE571A49C}"/>
              </a:ext>
            </a:extLst>
          </p:cNvPr>
          <p:cNvSpPr txBox="1"/>
          <p:nvPr/>
        </p:nvSpPr>
        <p:spPr>
          <a:xfrm>
            <a:off x="2085374" y="1977021"/>
            <a:ext cx="1192315" cy="458908"/>
          </a:xfrm>
          <a:prstGeom prst="rect">
            <a:avLst/>
          </a:prstGeom>
          <a:noFill/>
        </p:spPr>
        <p:txBody>
          <a:bodyPr wrap="square" rtlCol="0">
            <a:spAutoFit/>
          </a:bodyPr>
          <a:lstStyle/>
          <a:p>
            <a:pPr>
              <a:lnSpc>
                <a:spcPct val="150000"/>
              </a:lnSpc>
            </a:pPr>
            <a:r>
              <a:rPr lang="zh-CN" altLang="en-US" b="1" dirty="0">
                <a:solidFill>
                  <a:schemeClr val="bg1"/>
                </a:solidFill>
                <a:latin typeface="微软雅黑" panose="020B0503020204020204" pitchFamily="34" charset="-122"/>
                <a:ea typeface="微软雅黑" panose="020B0503020204020204" pitchFamily="34" charset="-122"/>
              </a:rPr>
              <a:t>可寻址性</a:t>
            </a:r>
          </a:p>
        </p:txBody>
      </p:sp>
      <p:sp>
        <p:nvSpPr>
          <p:cNvPr id="23" name="文本框 22">
            <a:extLst>
              <a:ext uri="{FF2B5EF4-FFF2-40B4-BE49-F238E27FC236}">
                <a16:creationId xmlns:a16="http://schemas.microsoft.com/office/drawing/2014/main" id="{C61F93FD-9E09-49BD-B355-E2A062C9B34E}"/>
              </a:ext>
            </a:extLst>
          </p:cNvPr>
          <p:cNvSpPr txBox="1"/>
          <p:nvPr/>
        </p:nvSpPr>
        <p:spPr>
          <a:xfrm>
            <a:off x="3396125" y="3169040"/>
            <a:ext cx="1260632" cy="458908"/>
          </a:xfrm>
          <a:prstGeom prst="rect">
            <a:avLst/>
          </a:prstGeom>
          <a:noFill/>
        </p:spPr>
        <p:txBody>
          <a:bodyPr wrap="square" rtlCol="0">
            <a:spAutoFit/>
          </a:bodyPr>
          <a:lstStyle/>
          <a:p>
            <a:pPr>
              <a:lnSpc>
                <a:spcPct val="150000"/>
              </a:lnSpc>
            </a:pPr>
            <a:r>
              <a:rPr lang="zh-CN" altLang="en-US" b="1" dirty="0" smtClean="0">
                <a:solidFill>
                  <a:schemeClr val="bg1"/>
                </a:solidFill>
                <a:latin typeface="微软雅黑" panose="020B0503020204020204" pitchFamily="34" charset="-122"/>
                <a:ea typeface="微软雅黑" panose="020B0503020204020204" pitchFamily="34" charset="-122"/>
              </a:rPr>
              <a:t>统一</a:t>
            </a:r>
            <a:r>
              <a:rPr lang="zh-CN" altLang="en-US" b="1" dirty="0">
                <a:solidFill>
                  <a:schemeClr val="bg1"/>
                </a:solidFill>
                <a:latin typeface="微软雅黑" panose="020B0503020204020204" pitchFamily="34" charset="-122"/>
                <a:ea typeface="微软雅黑" panose="020B0503020204020204" pitchFamily="34" charset="-122"/>
              </a:rPr>
              <a:t>接口</a:t>
            </a:r>
          </a:p>
        </p:txBody>
      </p:sp>
      <p:sp>
        <p:nvSpPr>
          <p:cNvPr id="24" name="文本框 23">
            <a:extLst>
              <a:ext uri="{FF2B5EF4-FFF2-40B4-BE49-F238E27FC236}">
                <a16:creationId xmlns:a16="http://schemas.microsoft.com/office/drawing/2014/main" id="{C501427E-28E9-4A75-B66D-235F122B3BDD}"/>
              </a:ext>
            </a:extLst>
          </p:cNvPr>
          <p:cNvSpPr txBox="1"/>
          <p:nvPr/>
        </p:nvSpPr>
        <p:spPr>
          <a:xfrm>
            <a:off x="2133707" y="4488206"/>
            <a:ext cx="1192650" cy="458908"/>
          </a:xfrm>
          <a:prstGeom prst="rect">
            <a:avLst/>
          </a:prstGeom>
          <a:noFill/>
        </p:spPr>
        <p:txBody>
          <a:bodyPr wrap="square" rtlCol="0">
            <a:spAutoFit/>
          </a:bodyPr>
          <a:lstStyle/>
          <a:p>
            <a:pPr>
              <a:lnSpc>
                <a:spcPct val="150000"/>
              </a:lnSpc>
            </a:pPr>
            <a:r>
              <a:rPr lang="zh-CN" altLang="en-US" b="1" dirty="0" smtClean="0">
                <a:solidFill>
                  <a:schemeClr val="bg1"/>
                </a:solidFill>
                <a:latin typeface="微软雅黑" panose="020B0503020204020204" pitchFamily="34" charset="-122"/>
                <a:ea typeface="微软雅黑" panose="020B0503020204020204" pitchFamily="34" charset="-122"/>
              </a:rPr>
              <a:t>无</a:t>
            </a:r>
            <a:r>
              <a:rPr lang="zh-CN" altLang="en-US" b="1" dirty="0">
                <a:solidFill>
                  <a:schemeClr val="bg1"/>
                </a:solidFill>
                <a:latin typeface="微软雅黑" panose="020B0503020204020204" pitchFamily="34" charset="-122"/>
                <a:ea typeface="微软雅黑" panose="020B0503020204020204" pitchFamily="34" charset="-122"/>
              </a:rPr>
              <a:t>状态性</a:t>
            </a:r>
          </a:p>
        </p:txBody>
      </p:sp>
      <p:sp>
        <p:nvSpPr>
          <p:cNvPr id="25" name="文本框 24">
            <a:extLst>
              <a:ext uri="{FF2B5EF4-FFF2-40B4-BE49-F238E27FC236}">
                <a16:creationId xmlns:a16="http://schemas.microsoft.com/office/drawing/2014/main" id="{B1305F54-E723-4A3C-AC07-CE92708C047B}"/>
              </a:ext>
            </a:extLst>
          </p:cNvPr>
          <p:cNvSpPr txBox="1"/>
          <p:nvPr/>
        </p:nvSpPr>
        <p:spPr>
          <a:xfrm>
            <a:off x="947900" y="3149379"/>
            <a:ext cx="935552" cy="458908"/>
          </a:xfrm>
          <a:prstGeom prst="rect">
            <a:avLst/>
          </a:prstGeom>
          <a:noFill/>
        </p:spPr>
        <p:txBody>
          <a:bodyPr wrap="square" rtlCol="0">
            <a:spAutoFit/>
          </a:bodyPr>
          <a:lstStyle/>
          <a:p>
            <a:pPr>
              <a:lnSpc>
                <a:spcPct val="150000"/>
              </a:lnSpc>
            </a:pPr>
            <a:r>
              <a:rPr lang="zh-CN" altLang="en-US" b="1" dirty="0">
                <a:solidFill>
                  <a:schemeClr val="bg1"/>
                </a:solidFill>
                <a:latin typeface="微软雅黑" panose="020B0503020204020204" pitchFamily="34" charset="-122"/>
                <a:ea typeface="微软雅黑" panose="020B0503020204020204" pitchFamily="34" charset="-122"/>
              </a:rPr>
              <a:t>连通性</a:t>
            </a:r>
          </a:p>
        </p:txBody>
      </p:sp>
    </p:spTree>
    <p:extLst>
      <p:ext uri="{BB962C8B-B14F-4D97-AF65-F5344CB8AC3E}">
        <p14:creationId xmlns:p14="http://schemas.microsoft.com/office/powerpoint/2010/main" val="4101092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869"/>
                                        </p:tgtEl>
                                        <p:attrNameLst>
                                          <p:attrName>style.visibility</p:attrName>
                                        </p:attrNameLst>
                                      </p:cBhvr>
                                      <p:to>
                                        <p:strVal val="visible"/>
                                      </p:to>
                                    </p:set>
                                    <p:anim calcmode="lin" valueType="num">
                                      <p:cBhvr>
                                        <p:cTn id="7" dur="750" fill="hold"/>
                                        <p:tgtEl>
                                          <p:spTgt spid="869"/>
                                        </p:tgtEl>
                                        <p:attrNameLst>
                                          <p:attrName>ppt_w</p:attrName>
                                        </p:attrNameLst>
                                      </p:cBhvr>
                                      <p:tavLst>
                                        <p:tav tm="0">
                                          <p:val>
                                            <p:fltVal val="0"/>
                                          </p:val>
                                        </p:tav>
                                        <p:tav tm="100000">
                                          <p:val>
                                            <p:strVal val="#ppt_w"/>
                                          </p:val>
                                        </p:tav>
                                      </p:tavLst>
                                    </p:anim>
                                    <p:anim calcmode="lin" valueType="num">
                                      <p:cBhvr>
                                        <p:cTn id="8" dur="750" fill="hold"/>
                                        <p:tgtEl>
                                          <p:spTgt spid="869"/>
                                        </p:tgtEl>
                                        <p:attrNameLst>
                                          <p:attrName>ppt_h</p:attrName>
                                        </p:attrNameLst>
                                      </p:cBhvr>
                                      <p:tavLst>
                                        <p:tav tm="0">
                                          <p:val>
                                            <p:fltVal val="0"/>
                                          </p:val>
                                        </p:tav>
                                        <p:tav tm="100000">
                                          <p:val>
                                            <p:strVal val="#ppt_h"/>
                                          </p:val>
                                        </p:tav>
                                      </p:tavLst>
                                    </p:anim>
                                    <p:animEffect transition="in" filter="fade">
                                      <p:cBhvr>
                                        <p:cTn id="9" dur="750"/>
                                        <p:tgtEl>
                                          <p:spTgt spid="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50B8B9B-9951-471E-BE85-2BF860A408E0}"/>
              </a:ext>
            </a:extLst>
          </p:cNvPr>
          <p:cNvSpPr>
            <a:spLocks noGrp="1"/>
          </p:cNvSpPr>
          <p:nvPr>
            <p:ph type="title"/>
          </p:nvPr>
        </p:nvSpPr>
        <p:spPr/>
        <p:txBody>
          <a:bodyPr>
            <a:normAutofit/>
          </a:bodyPr>
          <a:lstStyle/>
          <a:p>
            <a:r>
              <a:rPr lang="zh-CN" altLang="en-US" dirty="0"/>
              <a:t>面向资源的架构</a:t>
            </a:r>
          </a:p>
        </p:txBody>
      </p:sp>
      <p:sp>
        <p:nvSpPr>
          <p:cNvPr id="10" name="标题 4">
            <a:extLst>
              <a:ext uri="{FF2B5EF4-FFF2-40B4-BE49-F238E27FC236}">
                <a16:creationId xmlns:a16="http://schemas.microsoft.com/office/drawing/2014/main" id="{92CC2786-43C4-4E36-A11F-4CF0A353768D}"/>
              </a:ext>
            </a:extLst>
          </p:cNvPr>
          <p:cNvSpPr txBox="1">
            <a:spLocks/>
          </p:cNvSpPr>
          <p:nvPr/>
        </p:nvSpPr>
        <p:spPr>
          <a:xfrm>
            <a:off x="471781" y="92142"/>
            <a:ext cx="10515600" cy="7824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a:solidFill>
                  <a:schemeClr val="bg1"/>
                </a:solidFill>
                <a:latin typeface="微软雅黑" panose="020B0503020204020204" pitchFamily="34" charset="-122"/>
                <a:ea typeface="微软雅黑" panose="020B0503020204020204" pitchFamily="34" charset="-122"/>
                <a:cs typeface="+mj-cs"/>
              </a:defRPr>
            </a:lvl1pPr>
          </a:lstStyle>
          <a:p>
            <a:endParaRPr lang="zh-CN" altLang="en-US" dirty="0"/>
          </a:p>
        </p:txBody>
      </p:sp>
      <p:sp>
        <p:nvSpPr>
          <p:cNvPr id="868" name="标题 1">
            <a:extLst>
              <a:ext uri="{FF2B5EF4-FFF2-40B4-BE49-F238E27FC236}">
                <a16:creationId xmlns:a16="http://schemas.microsoft.com/office/drawing/2014/main" id="{EFFB0C02-E49B-4FEE-A5EC-D37E9014A81D}"/>
              </a:ext>
            </a:extLst>
          </p:cNvPr>
          <p:cNvSpPr txBox="1">
            <a:spLocks/>
          </p:cNvSpPr>
          <p:nvPr/>
        </p:nvSpPr>
        <p:spPr>
          <a:xfrm>
            <a:off x="1076843" y="1509231"/>
            <a:ext cx="10698855" cy="499621"/>
          </a:xfrm>
          <a:prstGeom prst="rect">
            <a:avLst/>
          </a:prstGeom>
        </p:spPr>
        <p:txBody>
          <a:bodyPr>
            <a:normAutofit/>
          </a:bodyPr>
          <a:lstStyle>
            <a:lvl1pPr algn="l" defTabSz="914400" rtl="0" eaLnBrk="1" latinLnBrk="0" hangingPunct="1">
              <a:lnSpc>
                <a:spcPct val="90000"/>
              </a:lnSpc>
              <a:spcBef>
                <a:spcPct val="0"/>
              </a:spcBef>
              <a:buNone/>
              <a:defRPr sz="2800" kern="1200">
                <a:solidFill>
                  <a:schemeClr val="bg1"/>
                </a:solidFill>
                <a:latin typeface="微软雅黑" panose="020B0503020204020204" pitchFamily="34" charset="-122"/>
                <a:ea typeface="微软雅黑" panose="020B0503020204020204" pitchFamily="34" charset="-122"/>
                <a:cs typeface="+mj-cs"/>
              </a:defRPr>
            </a:lvl1pPr>
          </a:lstStyle>
          <a:p>
            <a:endParaRPr lang="zh-CN" altLang="en-US" dirty="0">
              <a:solidFill>
                <a:prstClr val="white"/>
              </a:solidFill>
            </a:endParaRPr>
          </a:p>
        </p:txBody>
      </p:sp>
      <p:grpSp>
        <p:nvGrpSpPr>
          <p:cNvPr id="869" name="组合 868">
            <a:extLst>
              <a:ext uri="{FF2B5EF4-FFF2-40B4-BE49-F238E27FC236}">
                <a16:creationId xmlns:a16="http://schemas.microsoft.com/office/drawing/2014/main" id="{6CE1E986-7CFC-4BD1-B44E-5646DB740FDA}"/>
              </a:ext>
            </a:extLst>
          </p:cNvPr>
          <p:cNvGrpSpPr/>
          <p:nvPr/>
        </p:nvGrpSpPr>
        <p:grpSpPr>
          <a:xfrm>
            <a:off x="829601" y="1644995"/>
            <a:ext cx="3703863" cy="3699897"/>
            <a:chOff x="714191" y="1644995"/>
            <a:chExt cx="3703863" cy="3699897"/>
          </a:xfrm>
        </p:grpSpPr>
        <p:grpSp>
          <p:nvGrpSpPr>
            <p:cNvPr id="870" name="Group 23">
              <a:extLst>
                <a:ext uri="{FF2B5EF4-FFF2-40B4-BE49-F238E27FC236}">
                  <a16:creationId xmlns:a16="http://schemas.microsoft.com/office/drawing/2014/main" id="{9B893EF5-1AA4-42E6-A10F-64BE4CA8229A}"/>
                </a:ext>
              </a:extLst>
            </p:cNvPr>
            <p:cNvGrpSpPr/>
            <p:nvPr/>
          </p:nvGrpSpPr>
          <p:grpSpPr>
            <a:xfrm>
              <a:off x="714191" y="1644995"/>
              <a:ext cx="3703863" cy="3699897"/>
              <a:chOff x="3089276" y="1917700"/>
              <a:chExt cx="2965450" cy="2962275"/>
            </a:xfrm>
          </p:grpSpPr>
          <p:sp>
            <p:nvSpPr>
              <p:cNvPr id="872" name="Freeform 322">
                <a:extLst>
                  <a:ext uri="{FF2B5EF4-FFF2-40B4-BE49-F238E27FC236}">
                    <a16:creationId xmlns:a16="http://schemas.microsoft.com/office/drawing/2014/main" id="{8B650116-A22D-463D-AEAF-BA3CF93AAC2B}"/>
                  </a:ext>
                </a:extLst>
              </p:cNvPr>
              <p:cNvSpPr>
                <a:spLocks noEditPoints="1"/>
              </p:cNvSpPr>
              <p:nvPr/>
            </p:nvSpPr>
            <p:spPr bwMode="auto">
              <a:xfrm>
                <a:off x="3794126" y="2622550"/>
                <a:ext cx="1555750" cy="1552575"/>
              </a:xfrm>
              <a:custGeom>
                <a:avLst/>
                <a:gdLst>
                  <a:gd name="T0" fmla="*/ 245 w 490"/>
                  <a:gd name="T1" fmla="*/ 489 h 489"/>
                  <a:gd name="T2" fmla="*/ 0 w 490"/>
                  <a:gd name="T3" fmla="*/ 245 h 489"/>
                  <a:gd name="T4" fmla="*/ 245 w 490"/>
                  <a:gd name="T5" fmla="*/ 0 h 489"/>
                  <a:gd name="T6" fmla="*/ 490 w 490"/>
                  <a:gd name="T7" fmla="*/ 245 h 489"/>
                  <a:gd name="T8" fmla="*/ 245 w 490"/>
                  <a:gd name="T9" fmla="*/ 489 h 489"/>
                  <a:gd name="T10" fmla="*/ 245 w 490"/>
                  <a:gd name="T11" fmla="*/ 20 h 489"/>
                  <a:gd name="T12" fmla="*/ 20 w 490"/>
                  <a:gd name="T13" fmla="*/ 245 h 489"/>
                  <a:gd name="T14" fmla="*/ 245 w 490"/>
                  <a:gd name="T15" fmla="*/ 469 h 489"/>
                  <a:gd name="T16" fmla="*/ 470 w 490"/>
                  <a:gd name="T17" fmla="*/ 245 h 489"/>
                  <a:gd name="T18" fmla="*/ 245 w 490"/>
                  <a:gd name="T19" fmla="*/ 20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0" h="489">
                    <a:moveTo>
                      <a:pt x="245" y="489"/>
                    </a:moveTo>
                    <a:cubicBezTo>
                      <a:pt x="110" y="489"/>
                      <a:pt x="0" y="379"/>
                      <a:pt x="0" y="245"/>
                    </a:cubicBezTo>
                    <a:cubicBezTo>
                      <a:pt x="0" y="110"/>
                      <a:pt x="110" y="0"/>
                      <a:pt x="245" y="0"/>
                    </a:cubicBezTo>
                    <a:cubicBezTo>
                      <a:pt x="380" y="0"/>
                      <a:pt x="490" y="110"/>
                      <a:pt x="490" y="245"/>
                    </a:cubicBezTo>
                    <a:cubicBezTo>
                      <a:pt x="490" y="379"/>
                      <a:pt x="380" y="489"/>
                      <a:pt x="245" y="489"/>
                    </a:cubicBezTo>
                    <a:close/>
                    <a:moveTo>
                      <a:pt x="245" y="20"/>
                    </a:moveTo>
                    <a:cubicBezTo>
                      <a:pt x="121" y="20"/>
                      <a:pt x="20" y="121"/>
                      <a:pt x="20" y="245"/>
                    </a:cubicBezTo>
                    <a:cubicBezTo>
                      <a:pt x="20" y="368"/>
                      <a:pt x="121" y="469"/>
                      <a:pt x="245" y="469"/>
                    </a:cubicBezTo>
                    <a:cubicBezTo>
                      <a:pt x="369" y="469"/>
                      <a:pt x="470" y="368"/>
                      <a:pt x="470" y="245"/>
                    </a:cubicBezTo>
                    <a:cubicBezTo>
                      <a:pt x="470" y="121"/>
                      <a:pt x="369" y="20"/>
                      <a:pt x="245" y="20"/>
                    </a:cubicBezTo>
                    <a:close/>
                  </a:path>
                </a:pathLst>
              </a:custGeom>
              <a:solidFill>
                <a:srgbClr val="3D485D">
                  <a:alpha val="49000"/>
                </a:srgbClr>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73" name="Freeform 323">
                <a:extLst>
                  <a:ext uri="{FF2B5EF4-FFF2-40B4-BE49-F238E27FC236}">
                    <a16:creationId xmlns:a16="http://schemas.microsoft.com/office/drawing/2014/main" id="{F6675068-DACC-42F6-B084-A411CA6C753B}"/>
                  </a:ext>
                </a:extLst>
              </p:cNvPr>
              <p:cNvSpPr>
                <a:spLocks noEditPoints="1"/>
              </p:cNvSpPr>
              <p:nvPr/>
            </p:nvSpPr>
            <p:spPr bwMode="auto">
              <a:xfrm>
                <a:off x="3089276" y="1917700"/>
                <a:ext cx="2965450" cy="2962275"/>
              </a:xfrm>
              <a:custGeom>
                <a:avLst/>
                <a:gdLst>
                  <a:gd name="T0" fmla="*/ 467 w 934"/>
                  <a:gd name="T1" fmla="*/ 933 h 933"/>
                  <a:gd name="T2" fmla="*/ 0 w 934"/>
                  <a:gd name="T3" fmla="*/ 467 h 933"/>
                  <a:gd name="T4" fmla="*/ 467 w 934"/>
                  <a:gd name="T5" fmla="*/ 0 h 933"/>
                  <a:gd name="T6" fmla="*/ 934 w 934"/>
                  <a:gd name="T7" fmla="*/ 467 h 933"/>
                  <a:gd name="T8" fmla="*/ 467 w 934"/>
                  <a:gd name="T9" fmla="*/ 933 h 933"/>
                  <a:gd name="T10" fmla="*/ 467 w 934"/>
                  <a:gd name="T11" fmla="*/ 40 h 933"/>
                  <a:gd name="T12" fmla="*/ 40 w 934"/>
                  <a:gd name="T13" fmla="*/ 467 h 933"/>
                  <a:gd name="T14" fmla="*/ 467 w 934"/>
                  <a:gd name="T15" fmla="*/ 893 h 933"/>
                  <a:gd name="T16" fmla="*/ 894 w 934"/>
                  <a:gd name="T17" fmla="*/ 467 h 933"/>
                  <a:gd name="T18" fmla="*/ 467 w 934"/>
                  <a:gd name="T19" fmla="*/ 40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4" h="933">
                    <a:moveTo>
                      <a:pt x="467" y="933"/>
                    </a:moveTo>
                    <a:cubicBezTo>
                      <a:pt x="210" y="933"/>
                      <a:pt x="0" y="724"/>
                      <a:pt x="0" y="467"/>
                    </a:cubicBezTo>
                    <a:cubicBezTo>
                      <a:pt x="0" y="209"/>
                      <a:pt x="210" y="0"/>
                      <a:pt x="467" y="0"/>
                    </a:cubicBezTo>
                    <a:cubicBezTo>
                      <a:pt x="724" y="0"/>
                      <a:pt x="934" y="209"/>
                      <a:pt x="934" y="467"/>
                    </a:cubicBezTo>
                    <a:cubicBezTo>
                      <a:pt x="934" y="724"/>
                      <a:pt x="724" y="933"/>
                      <a:pt x="467" y="933"/>
                    </a:cubicBezTo>
                    <a:close/>
                    <a:moveTo>
                      <a:pt x="467" y="40"/>
                    </a:moveTo>
                    <a:cubicBezTo>
                      <a:pt x="232" y="40"/>
                      <a:pt x="40" y="231"/>
                      <a:pt x="40" y="467"/>
                    </a:cubicBezTo>
                    <a:cubicBezTo>
                      <a:pt x="40" y="702"/>
                      <a:pt x="232" y="893"/>
                      <a:pt x="467" y="893"/>
                    </a:cubicBezTo>
                    <a:cubicBezTo>
                      <a:pt x="702" y="893"/>
                      <a:pt x="894" y="702"/>
                      <a:pt x="894" y="467"/>
                    </a:cubicBezTo>
                    <a:cubicBezTo>
                      <a:pt x="894" y="231"/>
                      <a:pt x="702" y="40"/>
                      <a:pt x="467" y="40"/>
                    </a:cubicBezTo>
                    <a:close/>
                  </a:path>
                </a:pathLst>
              </a:custGeom>
              <a:solidFill>
                <a:srgbClr val="3D485D">
                  <a:alpha val="43000"/>
                </a:srgbClr>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74" name="Freeform 326">
                <a:extLst>
                  <a:ext uri="{FF2B5EF4-FFF2-40B4-BE49-F238E27FC236}">
                    <a16:creationId xmlns:a16="http://schemas.microsoft.com/office/drawing/2014/main" id="{8283C135-F0E8-4298-B6BE-72C0EE4BF9C0}"/>
                  </a:ext>
                </a:extLst>
              </p:cNvPr>
              <p:cNvSpPr/>
              <p:nvPr/>
            </p:nvSpPr>
            <p:spPr bwMode="auto">
              <a:xfrm>
                <a:off x="3606801" y="3898900"/>
                <a:ext cx="1930400" cy="657225"/>
              </a:xfrm>
              <a:custGeom>
                <a:avLst/>
                <a:gdLst>
                  <a:gd name="T0" fmla="*/ 304 w 608"/>
                  <a:gd name="T1" fmla="*/ 120 h 207"/>
                  <a:gd name="T2" fmla="*/ 75 w 608"/>
                  <a:gd name="T3" fmla="*/ 0 h 207"/>
                  <a:gd name="T4" fmla="*/ 0 w 608"/>
                  <a:gd name="T5" fmla="*/ 43 h 207"/>
                  <a:gd name="T6" fmla="*/ 304 w 608"/>
                  <a:gd name="T7" fmla="*/ 207 h 207"/>
                  <a:gd name="T8" fmla="*/ 608 w 608"/>
                  <a:gd name="T9" fmla="*/ 43 h 207"/>
                  <a:gd name="T10" fmla="*/ 533 w 608"/>
                  <a:gd name="T11" fmla="*/ 0 h 207"/>
                  <a:gd name="T12" fmla="*/ 304 w 608"/>
                  <a:gd name="T13" fmla="*/ 120 h 207"/>
                </a:gdLst>
                <a:ahLst/>
                <a:cxnLst>
                  <a:cxn ang="0">
                    <a:pos x="T0" y="T1"/>
                  </a:cxn>
                  <a:cxn ang="0">
                    <a:pos x="T2" y="T3"/>
                  </a:cxn>
                  <a:cxn ang="0">
                    <a:pos x="T4" y="T5"/>
                  </a:cxn>
                  <a:cxn ang="0">
                    <a:pos x="T6" y="T7"/>
                  </a:cxn>
                  <a:cxn ang="0">
                    <a:pos x="T8" y="T9"/>
                  </a:cxn>
                  <a:cxn ang="0">
                    <a:pos x="T10" y="T11"/>
                  </a:cxn>
                  <a:cxn ang="0">
                    <a:pos x="T12" y="T13"/>
                  </a:cxn>
                </a:cxnLst>
                <a:rect l="0" t="0" r="r" b="b"/>
                <a:pathLst>
                  <a:path w="608" h="207">
                    <a:moveTo>
                      <a:pt x="304" y="120"/>
                    </a:moveTo>
                    <a:cubicBezTo>
                      <a:pt x="209" y="120"/>
                      <a:pt x="125" y="73"/>
                      <a:pt x="75" y="0"/>
                    </a:cubicBezTo>
                    <a:cubicBezTo>
                      <a:pt x="0" y="43"/>
                      <a:pt x="0" y="43"/>
                      <a:pt x="0" y="43"/>
                    </a:cubicBezTo>
                    <a:cubicBezTo>
                      <a:pt x="65" y="142"/>
                      <a:pt x="177" y="207"/>
                      <a:pt x="304" y="207"/>
                    </a:cubicBezTo>
                    <a:cubicBezTo>
                      <a:pt x="431" y="207"/>
                      <a:pt x="543" y="142"/>
                      <a:pt x="608" y="43"/>
                    </a:cubicBezTo>
                    <a:cubicBezTo>
                      <a:pt x="533" y="0"/>
                      <a:pt x="533" y="0"/>
                      <a:pt x="533" y="0"/>
                    </a:cubicBezTo>
                    <a:cubicBezTo>
                      <a:pt x="483" y="73"/>
                      <a:pt x="399" y="120"/>
                      <a:pt x="304" y="120"/>
                    </a:cubicBezTo>
                    <a:close/>
                  </a:path>
                </a:pathLst>
              </a:custGeom>
              <a:solidFill>
                <a:schemeClr val="tx2">
                  <a:lumMod val="20000"/>
                  <a:lumOff val="80000"/>
                  <a:alpha val="67000"/>
                </a:schemeClr>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75" name="Freeform 327">
                <a:extLst>
                  <a:ext uri="{FF2B5EF4-FFF2-40B4-BE49-F238E27FC236}">
                    <a16:creationId xmlns:a16="http://schemas.microsoft.com/office/drawing/2014/main" id="{C88B1D01-E8B6-4DE7-87B2-D0BF6C29064E}"/>
                  </a:ext>
                </a:extLst>
              </p:cNvPr>
              <p:cNvSpPr/>
              <p:nvPr/>
            </p:nvSpPr>
            <p:spPr bwMode="auto">
              <a:xfrm>
                <a:off x="3416301" y="2244725"/>
                <a:ext cx="1085850" cy="1670050"/>
              </a:xfrm>
              <a:custGeom>
                <a:avLst/>
                <a:gdLst>
                  <a:gd name="T0" fmla="*/ 86 w 342"/>
                  <a:gd name="T1" fmla="*/ 364 h 526"/>
                  <a:gd name="T2" fmla="*/ 342 w 342"/>
                  <a:gd name="T3" fmla="*/ 87 h 526"/>
                  <a:gd name="T4" fmla="*/ 342 w 342"/>
                  <a:gd name="T5" fmla="*/ 0 h 526"/>
                  <a:gd name="T6" fmla="*/ 0 w 342"/>
                  <a:gd name="T7" fmla="*/ 364 h 526"/>
                  <a:gd name="T8" fmla="*/ 38 w 342"/>
                  <a:gd name="T9" fmla="*/ 526 h 526"/>
                  <a:gd name="T10" fmla="*/ 113 w 342"/>
                  <a:gd name="T11" fmla="*/ 483 h 526"/>
                  <a:gd name="T12" fmla="*/ 86 w 342"/>
                  <a:gd name="T13" fmla="*/ 364 h 526"/>
                </a:gdLst>
                <a:ahLst/>
                <a:cxnLst>
                  <a:cxn ang="0">
                    <a:pos x="T0" y="T1"/>
                  </a:cxn>
                  <a:cxn ang="0">
                    <a:pos x="T2" y="T3"/>
                  </a:cxn>
                  <a:cxn ang="0">
                    <a:pos x="T4" y="T5"/>
                  </a:cxn>
                  <a:cxn ang="0">
                    <a:pos x="T6" y="T7"/>
                  </a:cxn>
                  <a:cxn ang="0">
                    <a:pos x="T8" y="T9"/>
                  </a:cxn>
                  <a:cxn ang="0">
                    <a:pos x="T10" y="T11"/>
                  </a:cxn>
                  <a:cxn ang="0">
                    <a:pos x="T12" y="T13"/>
                  </a:cxn>
                </a:cxnLst>
                <a:rect l="0" t="0" r="r" b="b"/>
                <a:pathLst>
                  <a:path w="342" h="526">
                    <a:moveTo>
                      <a:pt x="86" y="364"/>
                    </a:moveTo>
                    <a:cubicBezTo>
                      <a:pt x="86" y="217"/>
                      <a:pt x="199" y="98"/>
                      <a:pt x="342" y="87"/>
                    </a:cubicBezTo>
                    <a:cubicBezTo>
                      <a:pt x="342" y="0"/>
                      <a:pt x="342" y="0"/>
                      <a:pt x="342" y="0"/>
                    </a:cubicBezTo>
                    <a:cubicBezTo>
                      <a:pt x="151" y="11"/>
                      <a:pt x="0" y="170"/>
                      <a:pt x="0" y="364"/>
                    </a:cubicBezTo>
                    <a:cubicBezTo>
                      <a:pt x="0" y="422"/>
                      <a:pt x="14" y="477"/>
                      <a:pt x="38" y="526"/>
                    </a:cubicBezTo>
                    <a:cubicBezTo>
                      <a:pt x="113" y="483"/>
                      <a:pt x="113" y="483"/>
                      <a:pt x="113" y="483"/>
                    </a:cubicBezTo>
                    <a:cubicBezTo>
                      <a:pt x="96" y="447"/>
                      <a:pt x="86" y="406"/>
                      <a:pt x="86" y="364"/>
                    </a:cubicBezTo>
                    <a:close/>
                  </a:path>
                </a:pathLst>
              </a:custGeom>
              <a:gradFill>
                <a:gsLst>
                  <a:gs pos="20000">
                    <a:srgbClr val="DB5564"/>
                  </a:gs>
                  <a:gs pos="100000">
                    <a:srgbClr val="9D234C"/>
                  </a:gs>
                </a:gsLst>
                <a:lin ang="1800000" scaled="0"/>
              </a:gra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76" name="Freeform 328">
                <a:extLst>
                  <a:ext uri="{FF2B5EF4-FFF2-40B4-BE49-F238E27FC236}">
                    <a16:creationId xmlns:a16="http://schemas.microsoft.com/office/drawing/2014/main" id="{82668B4C-1C51-49A8-8659-24021C7F7D8F}"/>
                  </a:ext>
                </a:extLst>
              </p:cNvPr>
              <p:cNvSpPr/>
              <p:nvPr/>
            </p:nvSpPr>
            <p:spPr bwMode="auto">
              <a:xfrm>
                <a:off x="4641851" y="2244725"/>
                <a:ext cx="1085850" cy="1670050"/>
              </a:xfrm>
              <a:custGeom>
                <a:avLst/>
                <a:gdLst>
                  <a:gd name="T0" fmla="*/ 256 w 342"/>
                  <a:gd name="T1" fmla="*/ 364 h 526"/>
                  <a:gd name="T2" fmla="*/ 229 w 342"/>
                  <a:gd name="T3" fmla="*/ 483 h 526"/>
                  <a:gd name="T4" fmla="*/ 304 w 342"/>
                  <a:gd name="T5" fmla="*/ 526 h 526"/>
                  <a:gd name="T6" fmla="*/ 342 w 342"/>
                  <a:gd name="T7" fmla="*/ 364 h 526"/>
                  <a:gd name="T8" fmla="*/ 0 w 342"/>
                  <a:gd name="T9" fmla="*/ 0 h 526"/>
                  <a:gd name="T10" fmla="*/ 0 w 342"/>
                  <a:gd name="T11" fmla="*/ 87 h 526"/>
                  <a:gd name="T12" fmla="*/ 256 w 342"/>
                  <a:gd name="T13" fmla="*/ 364 h 526"/>
                </a:gdLst>
                <a:ahLst/>
                <a:cxnLst>
                  <a:cxn ang="0">
                    <a:pos x="T0" y="T1"/>
                  </a:cxn>
                  <a:cxn ang="0">
                    <a:pos x="T2" y="T3"/>
                  </a:cxn>
                  <a:cxn ang="0">
                    <a:pos x="T4" y="T5"/>
                  </a:cxn>
                  <a:cxn ang="0">
                    <a:pos x="T6" y="T7"/>
                  </a:cxn>
                  <a:cxn ang="0">
                    <a:pos x="T8" y="T9"/>
                  </a:cxn>
                  <a:cxn ang="0">
                    <a:pos x="T10" y="T11"/>
                  </a:cxn>
                  <a:cxn ang="0">
                    <a:pos x="T12" y="T13"/>
                  </a:cxn>
                </a:cxnLst>
                <a:rect l="0" t="0" r="r" b="b"/>
                <a:pathLst>
                  <a:path w="342" h="526">
                    <a:moveTo>
                      <a:pt x="256" y="364"/>
                    </a:moveTo>
                    <a:cubicBezTo>
                      <a:pt x="256" y="406"/>
                      <a:pt x="246" y="447"/>
                      <a:pt x="229" y="483"/>
                    </a:cubicBezTo>
                    <a:cubicBezTo>
                      <a:pt x="304" y="526"/>
                      <a:pt x="304" y="526"/>
                      <a:pt x="304" y="526"/>
                    </a:cubicBezTo>
                    <a:cubicBezTo>
                      <a:pt x="328" y="477"/>
                      <a:pt x="342" y="422"/>
                      <a:pt x="342" y="364"/>
                    </a:cubicBezTo>
                    <a:cubicBezTo>
                      <a:pt x="342" y="170"/>
                      <a:pt x="191" y="11"/>
                      <a:pt x="0" y="0"/>
                    </a:cubicBezTo>
                    <a:cubicBezTo>
                      <a:pt x="0" y="87"/>
                      <a:pt x="0" y="87"/>
                      <a:pt x="0" y="87"/>
                    </a:cubicBezTo>
                    <a:cubicBezTo>
                      <a:pt x="143" y="98"/>
                      <a:pt x="256" y="217"/>
                      <a:pt x="256" y="364"/>
                    </a:cubicBezTo>
                    <a:close/>
                  </a:path>
                </a:pathLst>
              </a:custGeom>
              <a:solidFill>
                <a:schemeClr val="tx2">
                  <a:lumMod val="60000"/>
                  <a:lumOff val="40000"/>
                  <a:alpha val="76000"/>
                </a:schemeClr>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871" name="TextBox 22">
              <a:extLst>
                <a:ext uri="{FF2B5EF4-FFF2-40B4-BE49-F238E27FC236}">
                  <a16:creationId xmlns:a16="http://schemas.microsoft.com/office/drawing/2014/main" id="{91CA74B0-9287-4DB1-9B43-318219EF9DD1}"/>
                </a:ext>
              </a:extLst>
            </p:cNvPr>
            <p:cNvSpPr txBox="1"/>
            <p:nvPr/>
          </p:nvSpPr>
          <p:spPr>
            <a:xfrm flipH="1">
              <a:off x="1768042" y="3242950"/>
              <a:ext cx="1693160" cy="369332"/>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400" b="1" kern="0" dirty="0" smtClean="0">
                  <a:solidFill>
                    <a:srgbClr val="FF4F4F"/>
                  </a:solidFill>
                  <a:latin typeface="微软雅黑"/>
                  <a:ea typeface="微软雅黑"/>
                  <a:cs typeface="微软雅黑"/>
                </a:rPr>
                <a:t>ROA</a:t>
              </a:r>
              <a:r>
                <a:rPr kumimoji="0" lang="zh-CN" altLang="en-US" sz="2400" b="1" i="0" u="none" strike="noStrike" kern="0" cap="none" spc="0" normalizeH="0" baseline="0" noProof="0" dirty="0" smtClean="0">
                  <a:ln>
                    <a:noFill/>
                  </a:ln>
                  <a:solidFill>
                    <a:srgbClr val="FF4F4F"/>
                  </a:solidFill>
                  <a:effectLst/>
                  <a:uLnTx/>
                  <a:uFillTx/>
                  <a:latin typeface="微软雅黑"/>
                  <a:ea typeface="微软雅黑"/>
                  <a:cs typeface="微软雅黑"/>
                </a:rPr>
                <a:t>特性</a:t>
              </a:r>
              <a:endParaRPr kumimoji="0" lang="en-US" sz="2400" b="1" i="0" u="none" strike="noStrike" kern="0" cap="none" spc="0" normalizeH="0" baseline="0" noProof="0" dirty="0">
                <a:ln>
                  <a:noFill/>
                </a:ln>
                <a:solidFill>
                  <a:srgbClr val="FF4F4F"/>
                </a:solidFill>
                <a:effectLst/>
                <a:uLnTx/>
                <a:uFillTx/>
                <a:latin typeface="微软雅黑"/>
                <a:ea typeface="微软雅黑"/>
                <a:cs typeface="微软雅黑"/>
              </a:endParaRPr>
            </a:p>
          </p:txBody>
        </p:sp>
      </p:grpSp>
      <p:sp>
        <p:nvSpPr>
          <p:cNvPr id="880" name="文本框 879">
            <a:extLst>
              <a:ext uri="{FF2B5EF4-FFF2-40B4-BE49-F238E27FC236}">
                <a16:creationId xmlns:a16="http://schemas.microsoft.com/office/drawing/2014/main" id="{67AB2B1D-B4B7-4571-920B-69A64DEB1FC3}"/>
              </a:ext>
            </a:extLst>
          </p:cNvPr>
          <p:cNvSpPr txBox="1"/>
          <p:nvPr/>
        </p:nvSpPr>
        <p:spPr>
          <a:xfrm>
            <a:off x="4890376" y="1388756"/>
            <a:ext cx="6330974" cy="5262979"/>
          </a:xfrm>
          <a:prstGeom prst="rect">
            <a:avLst/>
          </a:prstGeom>
          <a:noFill/>
        </p:spPr>
        <p:txBody>
          <a:bodyPr wrap="square" rtlCol="0">
            <a:spAutoFit/>
          </a:bodyPr>
          <a:lstStyle/>
          <a:p>
            <a:pPr marL="216000" indent="-216000">
              <a:lnSpc>
                <a:spcPct val="150000"/>
              </a:lnSpc>
              <a:buFont typeface="Arial" panose="020B0604020202020204" pitchFamily="34" charset="0"/>
              <a:buChar char="•"/>
            </a:pPr>
            <a:r>
              <a:rPr lang="zh-CN" altLang="en-US" sz="1400" dirty="0">
                <a:solidFill>
                  <a:schemeClr val="bg1"/>
                </a:solidFill>
                <a:latin typeface="微软雅黑" panose="020B0503020204020204" pitchFamily="34" charset="-122"/>
                <a:ea typeface="微软雅黑" panose="020B0503020204020204" pitchFamily="34" charset="-122"/>
              </a:rPr>
              <a:t>在</a:t>
            </a:r>
            <a:r>
              <a:rPr lang="en-US" altLang="zh-CN" sz="1400" dirty="0">
                <a:solidFill>
                  <a:schemeClr val="bg1"/>
                </a:solidFill>
                <a:latin typeface="微软雅黑" panose="020B0503020204020204" pitchFamily="34" charset="-122"/>
                <a:ea typeface="微软雅黑" panose="020B0503020204020204" pitchFamily="34" charset="-122"/>
              </a:rPr>
              <a:t>REST</a:t>
            </a:r>
            <a:r>
              <a:rPr lang="zh-CN" altLang="en-US" sz="1400" dirty="0">
                <a:solidFill>
                  <a:schemeClr val="bg1"/>
                </a:solidFill>
                <a:latin typeface="微软雅黑" panose="020B0503020204020204" pitchFamily="34" charset="-122"/>
                <a:ea typeface="微软雅黑" panose="020B0503020204020204" pitchFamily="34" charset="-122"/>
              </a:rPr>
              <a:t>式服务里，我们区分两种状态：资源状态（即关于资源的信息）和应用状态（即关于客户端在应用中所处状态的信息）。资源状态（</a:t>
            </a:r>
            <a:r>
              <a:rPr lang="en-US" altLang="zh-CN" sz="1400" dirty="0">
                <a:solidFill>
                  <a:schemeClr val="bg1"/>
                </a:solidFill>
                <a:latin typeface="微软雅黑" panose="020B0503020204020204" pitchFamily="34" charset="-122"/>
                <a:ea typeface="微软雅黑" panose="020B0503020204020204" pitchFamily="34" charset="-122"/>
              </a:rPr>
              <a:t>resource state</a:t>
            </a:r>
            <a:r>
              <a:rPr lang="zh-CN" altLang="en-US" sz="1400" dirty="0">
                <a:solidFill>
                  <a:schemeClr val="bg1"/>
                </a:solidFill>
                <a:latin typeface="微软雅黑" panose="020B0503020204020204" pitchFamily="34" charset="-122"/>
                <a:ea typeface="微软雅黑" panose="020B0503020204020204" pitchFamily="34" charset="-122"/>
              </a:rPr>
              <a:t>）保存在服务端，而且只能以表示（</a:t>
            </a:r>
            <a:r>
              <a:rPr lang="en-US" altLang="zh-CN" sz="1400" dirty="0">
                <a:solidFill>
                  <a:schemeClr val="bg1"/>
                </a:solidFill>
                <a:latin typeface="微软雅黑" panose="020B0503020204020204" pitchFamily="34" charset="-122"/>
                <a:ea typeface="微软雅黑" panose="020B0503020204020204" pitchFamily="34" charset="-122"/>
              </a:rPr>
              <a:t>representation</a:t>
            </a:r>
            <a:r>
              <a:rPr lang="zh-CN" altLang="en-US" sz="1400" dirty="0">
                <a:solidFill>
                  <a:schemeClr val="bg1"/>
                </a:solidFill>
                <a:latin typeface="微软雅黑" panose="020B0503020204020204" pitchFamily="34" charset="-122"/>
                <a:ea typeface="微软雅黑" panose="020B0503020204020204" pitchFamily="34" charset="-122"/>
              </a:rPr>
              <a:t>）的形式发给客户端。应用状态（</a:t>
            </a:r>
            <a:r>
              <a:rPr lang="en-US" altLang="zh-CN" sz="1400" dirty="0">
                <a:solidFill>
                  <a:schemeClr val="bg1"/>
                </a:solidFill>
                <a:latin typeface="微软雅黑" panose="020B0503020204020204" pitchFamily="34" charset="-122"/>
                <a:ea typeface="微软雅黑" panose="020B0503020204020204" pitchFamily="34" charset="-122"/>
              </a:rPr>
              <a:t>application state</a:t>
            </a:r>
            <a:r>
              <a:rPr lang="zh-CN" altLang="en-US" sz="1400" dirty="0">
                <a:solidFill>
                  <a:schemeClr val="bg1"/>
                </a:solidFill>
                <a:latin typeface="微软雅黑" panose="020B0503020204020204" pitchFamily="34" charset="-122"/>
                <a:ea typeface="微软雅黑" panose="020B0503020204020204" pitchFamily="34" charset="-122"/>
              </a:rPr>
              <a:t>）保存在客户端；当它能够用于创建、修改或删除一个资源时，它将作为</a:t>
            </a:r>
            <a:r>
              <a:rPr lang="en-US" altLang="zh-CN" sz="1400" dirty="0">
                <a:solidFill>
                  <a:schemeClr val="bg1"/>
                </a:solidFill>
                <a:latin typeface="微软雅黑" panose="020B0503020204020204" pitchFamily="34" charset="-122"/>
                <a:ea typeface="微软雅黑" panose="020B0503020204020204" pitchFamily="34" charset="-122"/>
              </a:rPr>
              <a:t>POST</a:t>
            </a:r>
            <a:r>
              <a:rPr lang="zh-CN" altLang="en-US" sz="1400" dirty="0">
                <a:solidFill>
                  <a:schemeClr val="bg1"/>
                </a:solidFill>
                <a:latin typeface="微软雅黑" panose="020B0503020204020204" pitchFamily="34" charset="-122"/>
                <a:ea typeface="微软雅黑" panose="020B0503020204020204" pitchFamily="34" charset="-122"/>
              </a:rPr>
              <a:t>、</a:t>
            </a:r>
            <a:r>
              <a:rPr lang="en-US" altLang="zh-CN" sz="1400" dirty="0">
                <a:solidFill>
                  <a:schemeClr val="bg1"/>
                </a:solidFill>
                <a:latin typeface="微软雅黑" panose="020B0503020204020204" pitchFamily="34" charset="-122"/>
                <a:ea typeface="微软雅黑" panose="020B0503020204020204" pitchFamily="34" charset="-122"/>
              </a:rPr>
              <a:t>PUT</a:t>
            </a:r>
            <a:r>
              <a:rPr lang="zh-CN" altLang="en-US" sz="1400" dirty="0">
                <a:solidFill>
                  <a:schemeClr val="bg1"/>
                </a:solidFill>
                <a:latin typeface="微软雅黑" panose="020B0503020204020204" pitchFamily="34" charset="-122"/>
                <a:ea typeface="微软雅黑" panose="020B0503020204020204" pitchFamily="34" charset="-122"/>
              </a:rPr>
              <a:t>或</a:t>
            </a:r>
            <a:r>
              <a:rPr lang="en-US" altLang="zh-CN" sz="1400" dirty="0">
                <a:solidFill>
                  <a:schemeClr val="bg1"/>
                </a:solidFill>
                <a:latin typeface="微软雅黑" panose="020B0503020204020204" pitchFamily="34" charset="-122"/>
                <a:ea typeface="微软雅黑" panose="020B0503020204020204" pitchFamily="34" charset="-122"/>
              </a:rPr>
              <a:t>DELETE</a:t>
            </a:r>
            <a:r>
              <a:rPr lang="zh-CN" altLang="en-US" sz="1400" dirty="0">
                <a:solidFill>
                  <a:schemeClr val="bg1"/>
                </a:solidFill>
                <a:latin typeface="微软雅黑" panose="020B0503020204020204" pitchFamily="34" charset="-122"/>
                <a:ea typeface="微软雅黑" panose="020B0503020204020204" pitchFamily="34" charset="-122"/>
              </a:rPr>
              <a:t>请求的一部分发送给服务器，成为资源状态。</a:t>
            </a:r>
          </a:p>
          <a:p>
            <a:pPr marL="216000" indent="-216000">
              <a:lnSpc>
                <a:spcPct val="150000"/>
              </a:lnSpc>
              <a:buFont typeface="Arial" panose="020B0604020202020204" pitchFamily="34" charset="0"/>
              <a:buChar char="•"/>
            </a:pPr>
            <a:r>
              <a:rPr lang="zh-CN" altLang="en-US" sz="1400" dirty="0">
                <a:solidFill>
                  <a:schemeClr val="bg1"/>
                </a:solidFill>
                <a:latin typeface="微软雅黑" panose="020B0503020204020204" pitchFamily="34" charset="-122"/>
                <a:ea typeface="微软雅黑" panose="020B0503020204020204" pitchFamily="34" charset="-122"/>
              </a:rPr>
              <a:t>若一个</a:t>
            </a:r>
            <a:r>
              <a:rPr lang="en-US" altLang="zh-CN" sz="1400" dirty="0">
                <a:solidFill>
                  <a:schemeClr val="bg1"/>
                </a:solidFill>
                <a:latin typeface="微软雅黑" panose="020B0503020204020204" pitchFamily="34" charset="-122"/>
                <a:ea typeface="微软雅黑" panose="020B0503020204020204" pitchFamily="34" charset="-122"/>
              </a:rPr>
              <a:t>REST</a:t>
            </a:r>
            <a:r>
              <a:rPr lang="zh-CN" altLang="en-US" sz="1400" dirty="0">
                <a:solidFill>
                  <a:schemeClr val="bg1"/>
                </a:solidFill>
                <a:latin typeface="微软雅黑" panose="020B0503020204020204" pitchFamily="34" charset="-122"/>
                <a:ea typeface="微软雅黑" panose="020B0503020204020204" pitchFamily="34" charset="-122"/>
              </a:rPr>
              <a:t>式服务从不保存任何应用状态，那么就称它为“无状态的（</a:t>
            </a:r>
            <a:r>
              <a:rPr lang="en-US" altLang="zh-CN" sz="1400" dirty="0">
                <a:solidFill>
                  <a:schemeClr val="bg1"/>
                </a:solidFill>
                <a:latin typeface="微软雅黑" panose="020B0503020204020204" pitchFamily="34" charset="-122"/>
                <a:ea typeface="微软雅黑" panose="020B0503020204020204" pitchFamily="34" charset="-122"/>
              </a:rPr>
              <a:t>stateless</a:t>
            </a:r>
            <a:r>
              <a:rPr lang="zh-CN" altLang="en-US" sz="1400" dirty="0">
                <a:solidFill>
                  <a:schemeClr val="bg1"/>
                </a:solidFill>
                <a:latin typeface="微软雅黑" panose="020B0503020204020204" pitchFamily="34" charset="-122"/>
                <a:ea typeface="微软雅黑" panose="020B0503020204020204" pitchFamily="34" charset="-122"/>
              </a:rPr>
              <a:t>）”。在一个无状态的应用里，服务是按当前的资源状态来独立处理各个客户端请求的。假如客户端希望服务器在处理请求时参考某个应用状态，那么客户端必须把这个应用状态作为请求的一部分发给服务器。比方说，客户端为每个请求附上认证证书。</a:t>
            </a:r>
          </a:p>
          <a:p>
            <a:pPr marL="216000" indent="-216000">
              <a:lnSpc>
                <a:spcPct val="150000"/>
              </a:lnSpc>
              <a:buFont typeface="Arial" panose="020B0604020202020204" pitchFamily="34" charset="0"/>
              <a:buChar char="•"/>
            </a:pPr>
            <a:r>
              <a:rPr lang="zh-CN" altLang="en-US" sz="1400" dirty="0">
                <a:solidFill>
                  <a:schemeClr val="bg1"/>
                </a:solidFill>
                <a:latin typeface="微软雅黑" panose="020B0503020204020204" pitchFamily="34" charset="-122"/>
                <a:ea typeface="微软雅黑" panose="020B0503020204020204" pitchFamily="34" charset="-122"/>
              </a:rPr>
              <a:t>客户端通过“在</a:t>
            </a:r>
            <a:r>
              <a:rPr lang="en-US" altLang="zh-CN" sz="1400" dirty="0">
                <a:solidFill>
                  <a:schemeClr val="bg1"/>
                </a:solidFill>
                <a:latin typeface="微软雅黑" panose="020B0503020204020204" pitchFamily="34" charset="-122"/>
                <a:ea typeface="微软雅黑" panose="020B0503020204020204" pitchFamily="34" charset="-122"/>
              </a:rPr>
              <a:t>PUT</a:t>
            </a:r>
            <a:r>
              <a:rPr lang="zh-CN" altLang="en-US" sz="1400" dirty="0">
                <a:solidFill>
                  <a:schemeClr val="bg1"/>
                </a:solidFill>
                <a:latin typeface="微软雅黑" panose="020B0503020204020204" pitchFamily="34" charset="-122"/>
                <a:ea typeface="微软雅黑" panose="020B0503020204020204" pitchFamily="34" charset="-122"/>
              </a:rPr>
              <a:t>或</a:t>
            </a:r>
            <a:r>
              <a:rPr lang="en-US" altLang="zh-CN" sz="1400" dirty="0">
                <a:solidFill>
                  <a:schemeClr val="bg1"/>
                </a:solidFill>
                <a:latin typeface="微软雅黑" panose="020B0503020204020204" pitchFamily="34" charset="-122"/>
                <a:ea typeface="微软雅黑" panose="020B0503020204020204" pitchFamily="34" charset="-122"/>
              </a:rPr>
              <a:t>POST</a:t>
            </a:r>
            <a:r>
              <a:rPr lang="zh-CN" altLang="en-US" sz="1400" dirty="0">
                <a:solidFill>
                  <a:schemeClr val="bg1"/>
                </a:solidFill>
                <a:latin typeface="微软雅黑" panose="020B0503020204020204" pitchFamily="34" charset="-122"/>
                <a:ea typeface="微软雅黑" panose="020B0503020204020204" pitchFamily="34" charset="-122"/>
              </a:rPr>
              <a:t>请求里附加一个表示（</a:t>
            </a:r>
            <a:r>
              <a:rPr lang="en-US" altLang="zh-CN" sz="1400" dirty="0">
                <a:solidFill>
                  <a:schemeClr val="bg1"/>
                </a:solidFill>
                <a:latin typeface="微软雅黑" panose="020B0503020204020204" pitchFamily="34" charset="-122"/>
                <a:ea typeface="微软雅黑" panose="020B0503020204020204" pitchFamily="34" charset="-122"/>
              </a:rPr>
              <a:t>representation</a:t>
            </a:r>
            <a:r>
              <a:rPr lang="zh-CN" altLang="en-US" sz="1400" dirty="0">
                <a:solidFill>
                  <a:schemeClr val="bg1"/>
                </a:solidFill>
                <a:latin typeface="微软雅黑" panose="020B0503020204020204" pitchFamily="34" charset="-122"/>
                <a:ea typeface="微软雅黑" panose="020B0503020204020204" pitchFamily="34" charset="-122"/>
              </a:rPr>
              <a:t>）”来对资源状态进行处理（</a:t>
            </a:r>
            <a:r>
              <a:rPr lang="en-US" altLang="zh-CN" sz="1400" dirty="0">
                <a:solidFill>
                  <a:schemeClr val="bg1"/>
                </a:solidFill>
                <a:latin typeface="微软雅黑" panose="020B0503020204020204" pitchFamily="34" charset="-122"/>
                <a:ea typeface="微软雅黑" panose="020B0503020204020204" pitchFamily="34" charset="-122"/>
              </a:rPr>
              <a:t>DELETE</a:t>
            </a:r>
            <a:r>
              <a:rPr lang="zh-CN" altLang="en-US" sz="1400" dirty="0">
                <a:solidFill>
                  <a:schemeClr val="bg1"/>
                </a:solidFill>
                <a:latin typeface="微软雅黑" panose="020B0503020204020204" pitchFamily="34" charset="-122"/>
                <a:ea typeface="微软雅黑" panose="020B0503020204020204" pitchFamily="34" charset="-122"/>
              </a:rPr>
              <a:t>请求也差不多，只是没有表示而已），而服务器通过“在响应客户端的</a:t>
            </a:r>
            <a:r>
              <a:rPr lang="en-US" altLang="zh-CN" sz="1400" dirty="0">
                <a:solidFill>
                  <a:schemeClr val="bg1"/>
                </a:solidFill>
                <a:latin typeface="微软雅黑" panose="020B0503020204020204" pitchFamily="34" charset="-122"/>
                <a:ea typeface="微软雅黑" panose="020B0503020204020204" pitchFamily="34" charset="-122"/>
              </a:rPr>
              <a:t>GET</a:t>
            </a:r>
            <a:r>
              <a:rPr lang="zh-CN" altLang="en-US" sz="1400" dirty="0">
                <a:solidFill>
                  <a:schemeClr val="bg1"/>
                </a:solidFill>
                <a:latin typeface="微软雅黑" panose="020B0503020204020204" pitchFamily="34" charset="-122"/>
                <a:ea typeface="微软雅黑" panose="020B0503020204020204" pitchFamily="34" charset="-122"/>
              </a:rPr>
              <a:t>请求时附上表示”来处理应用状态</a:t>
            </a:r>
            <a:r>
              <a:rPr lang="en-US" altLang="zh-CN" sz="1400" dirty="0">
                <a:solidFill>
                  <a:schemeClr val="bg1"/>
                </a:solidFill>
                <a:latin typeface="微软雅黑" panose="020B0503020204020204" pitchFamily="34" charset="-122"/>
                <a:ea typeface="微软雅黑" panose="020B0503020204020204" pitchFamily="34" charset="-122"/>
              </a:rPr>
              <a:t>——</a:t>
            </a:r>
            <a:r>
              <a:rPr lang="zh-CN" altLang="en-US" sz="1400" dirty="0">
                <a:solidFill>
                  <a:schemeClr val="bg1"/>
                </a:solidFill>
                <a:latin typeface="微软雅黑" panose="020B0503020204020204" pitchFamily="34" charset="-122"/>
                <a:ea typeface="微软雅黑" panose="020B0503020204020204" pitchFamily="34" charset="-122"/>
              </a:rPr>
              <a:t>这正是“表示性状态转移（</a:t>
            </a:r>
            <a:r>
              <a:rPr lang="en-US" altLang="zh-CN" sz="1400" dirty="0">
                <a:solidFill>
                  <a:schemeClr val="bg1"/>
                </a:solidFill>
                <a:latin typeface="微软雅黑" panose="020B0503020204020204" pitchFamily="34" charset="-122"/>
                <a:ea typeface="微软雅黑" panose="020B0503020204020204" pitchFamily="34" charset="-122"/>
              </a:rPr>
              <a:t>Representational State Transfer</a:t>
            </a:r>
            <a:r>
              <a:rPr lang="zh-CN" altLang="en-US" sz="1400" dirty="0">
                <a:solidFill>
                  <a:schemeClr val="bg1"/>
                </a:solidFill>
                <a:latin typeface="微软雅黑" panose="020B0503020204020204" pitchFamily="34" charset="-122"/>
                <a:ea typeface="微软雅黑" panose="020B0503020204020204" pitchFamily="34" charset="-122"/>
              </a:rPr>
              <a:t>，</a:t>
            </a:r>
            <a:r>
              <a:rPr lang="en-US" altLang="zh-CN" sz="1400" dirty="0">
                <a:solidFill>
                  <a:schemeClr val="bg1"/>
                </a:solidFill>
                <a:latin typeface="微软雅黑" panose="020B0503020204020204" pitchFamily="34" charset="-122"/>
                <a:ea typeface="微软雅黑" panose="020B0503020204020204" pitchFamily="34" charset="-122"/>
              </a:rPr>
              <a:t>REST</a:t>
            </a:r>
            <a:r>
              <a:rPr lang="zh-CN" altLang="en-US" sz="1400" dirty="0">
                <a:solidFill>
                  <a:schemeClr val="bg1"/>
                </a:solidFill>
                <a:latin typeface="微软雅黑" panose="020B0503020204020204" pitchFamily="34" charset="-122"/>
                <a:ea typeface="微软雅黑" panose="020B0503020204020204" pitchFamily="34" charset="-122"/>
              </a:rPr>
              <a:t>）”这个词的由来。</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884" name="文本框 883">
            <a:extLst>
              <a:ext uri="{FF2B5EF4-FFF2-40B4-BE49-F238E27FC236}">
                <a16:creationId xmlns:a16="http://schemas.microsoft.com/office/drawing/2014/main" id="{C501427E-28E9-4A75-B66D-235F122B3BDD}"/>
              </a:ext>
            </a:extLst>
          </p:cNvPr>
          <p:cNvSpPr txBox="1"/>
          <p:nvPr/>
        </p:nvSpPr>
        <p:spPr>
          <a:xfrm>
            <a:off x="4888629" y="847961"/>
            <a:ext cx="1192650" cy="507831"/>
          </a:xfrm>
          <a:prstGeom prst="rect">
            <a:avLst/>
          </a:prstGeom>
          <a:noFill/>
        </p:spPr>
        <p:txBody>
          <a:bodyPr wrap="square" rtlCol="0">
            <a:spAutoFit/>
          </a:bodyPr>
          <a:lstStyle/>
          <a:p>
            <a:pPr>
              <a:lnSpc>
                <a:spcPct val="150000"/>
              </a:lnSpc>
            </a:pPr>
            <a:r>
              <a:rPr lang="zh-CN" altLang="en-US" b="1" dirty="0" smtClean="0">
                <a:solidFill>
                  <a:srgbClr val="FA5064"/>
                </a:solidFill>
                <a:latin typeface="微软雅黑" panose="020B0503020204020204" pitchFamily="34" charset="-122"/>
                <a:ea typeface="微软雅黑" panose="020B0503020204020204" pitchFamily="34" charset="-122"/>
              </a:rPr>
              <a:t>无</a:t>
            </a:r>
            <a:r>
              <a:rPr lang="zh-CN" altLang="en-US" b="1" dirty="0">
                <a:solidFill>
                  <a:srgbClr val="FA5064"/>
                </a:solidFill>
                <a:latin typeface="微软雅黑" panose="020B0503020204020204" pitchFamily="34" charset="-122"/>
                <a:ea typeface="微软雅黑" panose="020B0503020204020204" pitchFamily="34" charset="-122"/>
              </a:rPr>
              <a:t>状态性</a:t>
            </a:r>
          </a:p>
        </p:txBody>
      </p:sp>
      <p:sp>
        <p:nvSpPr>
          <p:cNvPr id="22" name="文本框 21">
            <a:extLst>
              <a:ext uri="{FF2B5EF4-FFF2-40B4-BE49-F238E27FC236}">
                <a16:creationId xmlns:a16="http://schemas.microsoft.com/office/drawing/2014/main" id="{32A96B73-0742-4D76-9F36-12AFE571A49C}"/>
              </a:ext>
            </a:extLst>
          </p:cNvPr>
          <p:cNvSpPr txBox="1"/>
          <p:nvPr/>
        </p:nvSpPr>
        <p:spPr>
          <a:xfrm>
            <a:off x="2085374" y="1977021"/>
            <a:ext cx="1192315" cy="458908"/>
          </a:xfrm>
          <a:prstGeom prst="rect">
            <a:avLst/>
          </a:prstGeom>
          <a:noFill/>
        </p:spPr>
        <p:txBody>
          <a:bodyPr wrap="square" rtlCol="0">
            <a:spAutoFit/>
          </a:bodyPr>
          <a:lstStyle/>
          <a:p>
            <a:pPr>
              <a:lnSpc>
                <a:spcPct val="150000"/>
              </a:lnSpc>
            </a:pPr>
            <a:r>
              <a:rPr lang="zh-CN" altLang="en-US" b="1" dirty="0">
                <a:solidFill>
                  <a:schemeClr val="bg1"/>
                </a:solidFill>
                <a:latin typeface="微软雅黑" panose="020B0503020204020204" pitchFamily="34" charset="-122"/>
                <a:ea typeface="微软雅黑" panose="020B0503020204020204" pitchFamily="34" charset="-122"/>
              </a:rPr>
              <a:t>可寻址性</a:t>
            </a:r>
          </a:p>
        </p:txBody>
      </p:sp>
      <p:sp>
        <p:nvSpPr>
          <p:cNvPr id="23" name="文本框 22">
            <a:extLst>
              <a:ext uri="{FF2B5EF4-FFF2-40B4-BE49-F238E27FC236}">
                <a16:creationId xmlns:a16="http://schemas.microsoft.com/office/drawing/2014/main" id="{C61F93FD-9E09-49BD-B355-E2A062C9B34E}"/>
              </a:ext>
            </a:extLst>
          </p:cNvPr>
          <p:cNvSpPr txBox="1"/>
          <p:nvPr/>
        </p:nvSpPr>
        <p:spPr>
          <a:xfrm>
            <a:off x="3396125" y="3169040"/>
            <a:ext cx="1260632" cy="458908"/>
          </a:xfrm>
          <a:prstGeom prst="rect">
            <a:avLst/>
          </a:prstGeom>
          <a:noFill/>
        </p:spPr>
        <p:txBody>
          <a:bodyPr wrap="square" rtlCol="0">
            <a:spAutoFit/>
          </a:bodyPr>
          <a:lstStyle/>
          <a:p>
            <a:pPr>
              <a:lnSpc>
                <a:spcPct val="150000"/>
              </a:lnSpc>
            </a:pPr>
            <a:r>
              <a:rPr lang="zh-CN" altLang="en-US" b="1" dirty="0" smtClean="0">
                <a:solidFill>
                  <a:schemeClr val="bg1"/>
                </a:solidFill>
                <a:latin typeface="微软雅黑" panose="020B0503020204020204" pitchFamily="34" charset="-122"/>
                <a:ea typeface="微软雅黑" panose="020B0503020204020204" pitchFamily="34" charset="-122"/>
              </a:rPr>
              <a:t>统一</a:t>
            </a:r>
            <a:r>
              <a:rPr lang="zh-CN" altLang="en-US" b="1" dirty="0">
                <a:solidFill>
                  <a:schemeClr val="bg1"/>
                </a:solidFill>
                <a:latin typeface="微软雅黑" panose="020B0503020204020204" pitchFamily="34" charset="-122"/>
                <a:ea typeface="微软雅黑" panose="020B0503020204020204" pitchFamily="34" charset="-122"/>
              </a:rPr>
              <a:t>接口</a:t>
            </a:r>
          </a:p>
        </p:txBody>
      </p:sp>
      <p:sp>
        <p:nvSpPr>
          <p:cNvPr id="24" name="文本框 23">
            <a:extLst>
              <a:ext uri="{FF2B5EF4-FFF2-40B4-BE49-F238E27FC236}">
                <a16:creationId xmlns:a16="http://schemas.microsoft.com/office/drawing/2014/main" id="{C501427E-28E9-4A75-B66D-235F122B3BDD}"/>
              </a:ext>
            </a:extLst>
          </p:cNvPr>
          <p:cNvSpPr txBox="1"/>
          <p:nvPr/>
        </p:nvSpPr>
        <p:spPr>
          <a:xfrm>
            <a:off x="2133707" y="4488206"/>
            <a:ext cx="1192650" cy="458908"/>
          </a:xfrm>
          <a:prstGeom prst="rect">
            <a:avLst/>
          </a:prstGeom>
          <a:noFill/>
        </p:spPr>
        <p:txBody>
          <a:bodyPr wrap="square" rtlCol="0">
            <a:spAutoFit/>
          </a:bodyPr>
          <a:lstStyle/>
          <a:p>
            <a:pPr>
              <a:lnSpc>
                <a:spcPct val="150000"/>
              </a:lnSpc>
            </a:pPr>
            <a:r>
              <a:rPr lang="zh-CN" altLang="en-US" b="1" dirty="0" smtClean="0">
                <a:solidFill>
                  <a:schemeClr val="bg1"/>
                </a:solidFill>
                <a:latin typeface="微软雅黑" panose="020B0503020204020204" pitchFamily="34" charset="-122"/>
                <a:ea typeface="微软雅黑" panose="020B0503020204020204" pitchFamily="34" charset="-122"/>
              </a:rPr>
              <a:t>无</a:t>
            </a:r>
            <a:r>
              <a:rPr lang="zh-CN" altLang="en-US" b="1" dirty="0">
                <a:solidFill>
                  <a:schemeClr val="bg1"/>
                </a:solidFill>
                <a:latin typeface="微软雅黑" panose="020B0503020204020204" pitchFamily="34" charset="-122"/>
                <a:ea typeface="微软雅黑" panose="020B0503020204020204" pitchFamily="34" charset="-122"/>
              </a:rPr>
              <a:t>状态性</a:t>
            </a:r>
          </a:p>
        </p:txBody>
      </p:sp>
      <p:sp>
        <p:nvSpPr>
          <p:cNvPr id="25" name="文本框 24">
            <a:extLst>
              <a:ext uri="{FF2B5EF4-FFF2-40B4-BE49-F238E27FC236}">
                <a16:creationId xmlns:a16="http://schemas.microsoft.com/office/drawing/2014/main" id="{B1305F54-E723-4A3C-AC07-CE92708C047B}"/>
              </a:ext>
            </a:extLst>
          </p:cNvPr>
          <p:cNvSpPr txBox="1"/>
          <p:nvPr/>
        </p:nvSpPr>
        <p:spPr>
          <a:xfrm>
            <a:off x="947900" y="3149379"/>
            <a:ext cx="935552" cy="458908"/>
          </a:xfrm>
          <a:prstGeom prst="rect">
            <a:avLst/>
          </a:prstGeom>
          <a:noFill/>
        </p:spPr>
        <p:txBody>
          <a:bodyPr wrap="square" rtlCol="0">
            <a:spAutoFit/>
          </a:bodyPr>
          <a:lstStyle/>
          <a:p>
            <a:pPr>
              <a:lnSpc>
                <a:spcPct val="150000"/>
              </a:lnSpc>
            </a:pPr>
            <a:r>
              <a:rPr lang="zh-CN" altLang="en-US" b="1" dirty="0">
                <a:solidFill>
                  <a:schemeClr val="bg1"/>
                </a:solidFill>
                <a:latin typeface="微软雅黑" panose="020B0503020204020204" pitchFamily="34" charset="-122"/>
                <a:ea typeface="微软雅黑" panose="020B0503020204020204" pitchFamily="34" charset="-122"/>
              </a:rPr>
              <a:t>连通性</a:t>
            </a:r>
          </a:p>
        </p:txBody>
      </p:sp>
    </p:spTree>
    <p:extLst>
      <p:ext uri="{BB962C8B-B14F-4D97-AF65-F5344CB8AC3E}">
        <p14:creationId xmlns:p14="http://schemas.microsoft.com/office/powerpoint/2010/main" val="3696129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869"/>
                                        </p:tgtEl>
                                        <p:attrNameLst>
                                          <p:attrName>style.visibility</p:attrName>
                                        </p:attrNameLst>
                                      </p:cBhvr>
                                      <p:to>
                                        <p:strVal val="visible"/>
                                      </p:to>
                                    </p:set>
                                    <p:anim calcmode="lin" valueType="num">
                                      <p:cBhvr>
                                        <p:cTn id="7" dur="750" fill="hold"/>
                                        <p:tgtEl>
                                          <p:spTgt spid="869"/>
                                        </p:tgtEl>
                                        <p:attrNameLst>
                                          <p:attrName>ppt_w</p:attrName>
                                        </p:attrNameLst>
                                      </p:cBhvr>
                                      <p:tavLst>
                                        <p:tav tm="0">
                                          <p:val>
                                            <p:fltVal val="0"/>
                                          </p:val>
                                        </p:tav>
                                        <p:tav tm="100000">
                                          <p:val>
                                            <p:strVal val="#ppt_w"/>
                                          </p:val>
                                        </p:tav>
                                      </p:tavLst>
                                    </p:anim>
                                    <p:anim calcmode="lin" valueType="num">
                                      <p:cBhvr>
                                        <p:cTn id="8" dur="750" fill="hold"/>
                                        <p:tgtEl>
                                          <p:spTgt spid="869"/>
                                        </p:tgtEl>
                                        <p:attrNameLst>
                                          <p:attrName>ppt_h</p:attrName>
                                        </p:attrNameLst>
                                      </p:cBhvr>
                                      <p:tavLst>
                                        <p:tav tm="0">
                                          <p:val>
                                            <p:fltVal val="0"/>
                                          </p:val>
                                        </p:tav>
                                        <p:tav tm="100000">
                                          <p:val>
                                            <p:strVal val="#ppt_h"/>
                                          </p:val>
                                        </p:tav>
                                      </p:tavLst>
                                    </p:anim>
                                    <p:animEffect transition="in" filter="fade">
                                      <p:cBhvr>
                                        <p:cTn id="9" dur="750"/>
                                        <p:tgtEl>
                                          <p:spTgt spid="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50B8B9B-9951-471E-BE85-2BF860A408E0}"/>
              </a:ext>
            </a:extLst>
          </p:cNvPr>
          <p:cNvSpPr>
            <a:spLocks noGrp="1"/>
          </p:cNvSpPr>
          <p:nvPr>
            <p:ph type="title"/>
          </p:nvPr>
        </p:nvSpPr>
        <p:spPr/>
        <p:txBody>
          <a:bodyPr>
            <a:normAutofit/>
          </a:bodyPr>
          <a:lstStyle/>
          <a:p>
            <a:r>
              <a:rPr lang="zh-CN" altLang="en-US" dirty="0"/>
              <a:t>面向资源的架构</a:t>
            </a:r>
          </a:p>
        </p:txBody>
      </p:sp>
      <p:sp>
        <p:nvSpPr>
          <p:cNvPr id="10" name="标题 4">
            <a:extLst>
              <a:ext uri="{FF2B5EF4-FFF2-40B4-BE49-F238E27FC236}">
                <a16:creationId xmlns:a16="http://schemas.microsoft.com/office/drawing/2014/main" id="{92CC2786-43C4-4E36-A11F-4CF0A353768D}"/>
              </a:ext>
            </a:extLst>
          </p:cNvPr>
          <p:cNvSpPr txBox="1">
            <a:spLocks/>
          </p:cNvSpPr>
          <p:nvPr/>
        </p:nvSpPr>
        <p:spPr>
          <a:xfrm>
            <a:off x="471781" y="92142"/>
            <a:ext cx="10515600" cy="7824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a:solidFill>
                  <a:schemeClr val="bg1"/>
                </a:solidFill>
                <a:latin typeface="微软雅黑" panose="020B0503020204020204" pitchFamily="34" charset="-122"/>
                <a:ea typeface="微软雅黑" panose="020B0503020204020204" pitchFamily="34" charset="-122"/>
                <a:cs typeface="+mj-cs"/>
              </a:defRPr>
            </a:lvl1pPr>
          </a:lstStyle>
          <a:p>
            <a:endParaRPr lang="zh-CN" altLang="en-US" dirty="0"/>
          </a:p>
        </p:txBody>
      </p:sp>
      <p:sp>
        <p:nvSpPr>
          <p:cNvPr id="868" name="标题 1">
            <a:extLst>
              <a:ext uri="{FF2B5EF4-FFF2-40B4-BE49-F238E27FC236}">
                <a16:creationId xmlns:a16="http://schemas.microsoft.com/office/drawing/2014/main" id="{EFFB0C02-E49B-4FEE-A5EC-D37E9014A81D}"/>
              </a:ext>
            </a:extLst>
          </p:cNvPr>
          <p:cNvSpPr txBox="1">
            <a:spLocks/>
          </p:cNvSpPr>
          <p:nvPr/>
        </p:nvSpPr>
        <p:spPr>
          <a:xfrm>
            <a:off x="1076843" y="1509231"/>
            <a:ext cx="10698855" cy="499621"/>
          </a:xfrm>
          <a:prstGeom prst="rect">
            <a:avLst/>
          </a:prstGeom>
        </p:spPr>
        <p:txBody>
          <a:bodyPr>
            <a:normAutofit/>
          </a:bodyPr>
          <a:lstStyle>
            <a:lvl1pPr algn="l" defTabSz="914400" rtl="0" eaLnBrk="1" latinLnBrk="0" hangingPunct="1">
              <a:lnSpc>
                <a:spcPct val="90000"/>
              </a:lnSpc>
              <a:spcBef>
                <a:spcPct val="0"/>
              </a:spcBef>
              <a:buNone/>
              <a:defRPr sz="2800" kern="1200">
                <a:solidFill>
                  <a:schemeClr val="bg1"/>
                </a:solidFill>
                <a:latin typeface="微软雅黑" panose="020B0503020204020204" pitchFamily="34" charset="-122"/>
                <a:ea typeface="微软雅黑" panose="020B0503020204020204" pitchFamily="34" charset="-122"/>
                <a:cs typeface="+mj-cs"/>
              </a:defRPr>
            </a:lvl1pPr>
          </a:lstStyle>
          <a:p>
            <a:endParaRPr lang="zh-CN" altLang="en-US" dirty="0">
              <a:solidFill>
                <a:prstClr val="white"/>
              </a:solidFill>
            </a:endParaRPr>
          </a:p>
        </p:txBody>
      </p:sp>
      <p:grpSp>
        <p:nvGrpSpPr>
          <p:cNvPr id="869" name="组合 868">
            <a:extLst>
              <a:ext uri="{FF2B5EF4-FFF2-40B4-BE49-F238E27FC236}">
                <a16:creationId xmlns:a16="http://schemas.microsoft.com/office/drawing/2014/main" id="{6CE1E986-7CFC-4BD1-B44E-5646DB740FDA}"/>
              </a:ext>
            </a:extLst>
          </p:cNvPr>
          <p:cNvGrpSpPr/>
          <p:nvPr/>
        </p:nvGrpSpPr>
        <p:grpSpPr>
          <a:xfrm>
            <a:off x="829601" y="1644995"/>
            <a:ext cx="3703863" cy="3699897"/>
            <a:chOff x="714191" y="1644995"/>
            <a:chExt cx="3703863" cy="3699897"/>
          </a:xfrm>
        </p:grpSpPr>
        <p:grpSp>
          <p:nvGrpSpPr>
            <p:cNvPr id="870" name="Group 23">
              <a:extLst>
                <a:ext uri="{FF2B5EF4-FFF2-40B4-BE49-F238E27FC236}">
                  <a16:creationId xmlns:a16="http://schemas.microsoft.com/office/drawing/2014/main" id="{9B893EF5-1AA4-42E6-A10F-64BE4CA8229A}"/>
                </a:ext>
              </a:extLst>
            </p:cNvPr>
            <p:cNvGrpSpPr/>
            <p:nvPr/>
          </p:nvGrpSpPr>
          <p:grpSpPr>
            <a:xfrm>
              <a:off x="714191" y="1644995"/>
              <a:ext cx="3703863" cy="3699897"/>
              <a:chOff x="3089276" y="1917700"/>
              <a:chExt cx="2965450" cy="2962275"/>
            </a:xfrm>
          </p:grpSpPr>
          <p:sp>
            <p:nvSpPr>
              <p:cNvPr id="872" name="Freeform 322">
                <a:extLst>
                  <a:ext uri="{FF2B5EF4-FFF2-40B4-BE49-F238E27FC236}">
                    <a16:creationId xmlns:a16="http://schemas.microsoft.com/office/drawing/2014/main" id="{8B650116-A22D-463D-AEAF-BA3CF93AAC2B}"/>
                  </a:ext>
                </a:extLst>
              </p:cNvPr>
              <p:cNvSpPr>
                <a:spLocks noEditPoints="1"/>
              </p:cNvSpPr>
              <p:nvPr/>
            </p:nvSpPr>
            <p:spPr bwMode="auto">
              <a:xfrm>
                <a:off x="3794126" y="2622550"/>
                <a:ext cx="1555750" cy="1552575"/>
              </a:xfrm>
              <a:custGeom>
                <a:avLst/>
                <a:gdLst>
                  <a:gd name="T0" fmla="*/ 245 w 490"/>
                  <a:gd name="T1" fmla="*/ 489 h 489"/>
                  <a:gd name="T2" fmla="*/ 0 w 490"/>
                  <a:gd name="T3" fmla="*/ 245 h 489"/>
                  <a:gd name="T4" fmla="*/ 245 w 490"/>
                  <a:gd name="T5" fmla="*/ 0 h 489"/>
                  <a:gd name="T6" fmla="*/ 490 w 490"/>
                  <a:gd name="T7" fmla="*/ 245 h 489"/>
                  <a:gd name="T8" fmla="*/ 245 w 490"/>
                  <a:gd name="T9" fmla="*/ 489 h 489"/>
                  <a:gd name="T10" fmla="*/ 245 w 490"/>
                  <a:gd name="T11" fmla="*/ 20 h 489"/>
                  <a:gd name="T12" fmla="*/ 20 w 490"/>
                  <a:gd name="T13" fmla="*/ 245 h 489"/>
                  <a:gd name="T14" fmla="*/ 245 w 490"/>
                  <a:gd name="T15" fmla="*/ 469 h 489"/>
                  <a:gd name="T16" fmla="*/ 470 w 490"/>
                  <a:gd name="T17" fmla="*/ 245 h 489"/>
                  <a:gd name="T18" fmla="*/ 245 w 490"/>
                  <a:gd name="T19" fmla="*/ 20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0" h="489">
                    <a:moveTo>
                      <a:pt x="245" y="489"/>
                    </a:moveTo>
                    <a:cubicBezTo>
                      <a:pt x="110" y="489"/>
                      <a:pt x="0" y="379"/>
                      <a:pt x="0" y="245"/>
                    </a:cubicBezTo>
                    <a:cubicBezTo>
                      <a:pt x="0" y="110"/>
                      <a:pt x="110" y="0"/>
                      <a:pt x="245" y="0"/>
                    </a:cubicBezTo>
                    <a:cubicBezTo>
                      <a:pt x="380" y="0"/>
                      <a:pt x="490" y="110"/>
                      <a:pt x="490" y="245"/>
                    </a:cubicBezTo>
                    <a:cubicBezTo>
                      <a:pt x="490" y="379"/>
                      <a:pt x="380" y="489"/>
                      <a:pt x="245" y="489"/>
                    </a:cubicBezTo>
                    <a:close/>
                    <a:moveTo>
                      <a:pt x="245" y="20"/>
                    </a:moveTo>
                    <a:cubicBezTo>
                      <a:pt x="121" y="20"/>
                      <a:pt x="20" y="121"/>
                      <a:pt x="20" y="245"/>
                    </a:cubicBezTo>
                    <a:cubicBezTo>
                      <a:pt x="20" y="368"/>
                      <a:pt x="121" y="469"/>
                      <a:pt x="245" y="469"/>
                    </a:cubicBezTo>
                    <a:cubicBezTo>
                      <a:pt x="369" y="469"/>
                      <a:pt x="470" y="368"/>
                      <a:pt x="470" y="245"/>
                    </a:cubicBezTo>
                    <a:cubicBezTo>
                      <a:pt x="470" y="121"/>
                      <a:pt x="369" y="20"/>
                      <a:pt x="245" y="20"/>
                    </a:cubicBezTo>
                    <a:close/>
                  </a:path>
                </a:pathLst>
              </a:custGeom>
              <a:solidFill>
                <a:srgbClr val="3D485D">
                  <a:alpha val="49000"/>
                </a:srgbClr>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73" name="Freeform 323">
                <a:extLst>
                  <a:ext uri="{FF2B5EF4-FFF2-40B4-BE49-F238E27FC236}">
                    <a16:creationId xmlns:a16="http://schemas.microsoft.com/office/drawing/2014/main" id="{F6675068-DACC-42F6-B084-A411CA6C753B}"/>
                  </a:ext>
                </a:extLst>
              </p:cNvPr>
              <p:cNvSpPr>
                <a:spLocks noEditPoints="1"/>
              </p:cNvSpPr>
              <p:nvPr/>
            </p:nvSpPr>
            <p:spPr bwMode="auto">
              <a:xfrm>
                <a:off x="3089276" y="1917700"/>
                <a:ext cx="2965450" cy="2962275"/>
              </a:xfrm>
              <a:custGeom>
                <a:avLst/>
                <a:gdLst>
                  <a:gd name="T0" fmla="*/ 467 w 934"/>
                  <a:gd name="T1" fmla="*/ 933 h 933"/>
                  <a:gd name="T2" fmla="*/ 0 w 934"/>
                  <a:gd name="T3" fmla="*/ 467 h 933"/>
                  <a:gd name="T4" fmla="*/ 467 w 934"/>
                  <a:gd name="T5" fmla="*/ 0 h 933"/>
                  <a:gd name="T6" fmla="*/ 934 w 934"/>
                  <a:gd name="T7" fmla="*/ 467 h 933"/>
                  <a:gd name="T8" fmla="*/ 467 w 934"/>
                  <a:gd name="T9" fmla="*/ 933 h 933"/>
                  <a:gd name="T10" fmla="*/ 467 w 934"/>
                  <a:gd name="T11" fmla="*/ 40 h 933"/>
                  <a:gd name="T12" fmla="*/ 40 w 934"/>
                  <a:gd name="T13" fmla="*/ 467 h 933"/>
                  <a:gd name="T14" fmla="*/ 467 w 934"/>
                  <a:gd name="T15" fmla="*/ 893 h 933"/>
                  <a:gd name="T16" fmla="*/ 894 w 934"/>
                  <a:gd name="T17" fmla="*/ 467 h 933"/>
                  <a:gd name="T18" fmla="*/ 467 w 934"/>
                  <a:gd name="T19" fmla="*/ 40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4" h="933">
                    <a:moveTo>
                      <a:pt x="467" y="933"/>
                    </a:moveTo>
                    <a:cubicBezTo>
                      <a:pt x="210" y="933"/>
                      <a:pt x="0" y="724"/>
                      <a:pt x="0" y="467"/>
                    </a:cubicBezTo>
                    <a:cubicBezTo>
                      <a:pt x="0" y="209"/>
                      <a:pt x="210" y="0"/>
                      <a:pt x="467" y="0"/>
                    </a:cubicBezTo>
                    <a:cubicBezTo>
                      <a:pt x="724" y="0"/>
                      <a:pt x="934" y="209"/>
                      <a:pt x="934" y="467"/>
                    </a:cubicBezTo>
                    <a:cubicBezTo>
                      <a:pt x="934" y="724"/>
                      <a:pt x="724" y="933"/>
                      <a:pt x="467" y="933"/>
                    </a:cubicBezTo>
                    <a:close/>
                    <a:moveTo>
                      <a:pt x="467" y="40"/>
                    </a:moveTo>
                    <a:cubicBezTo>
                      <a:pt x="232" y="40"/>
                      <a:pt x="40" y="231"/>
                      <a:pt x="40" y="467"/>
                    </a:cubicBezTo>
                    <a:cubicBezTo>
                      <a:pt x="40" y="702"/>
                      <a:pt x="232" y="893"/>
                      <a:pt x="467" y="893"/>
                    </a:cubicBezTo>
                    <a:cubicBezTo>
                      <a:pt x="702" y="893"/>
                      <a:pt x="894" y="702"/>
                      <a:pt x="894" y="467"/>
                    </a:cubicBezTo>
                    <a:cubicBezTo>
                      <a:pt x="894" y="231"/>
                      <a:pt x="702" y="40"/>
                      <a:pt x="467" y="40"/>
                    </a:cubicBezTo>
                    <a:close/>
                  </a:path>
                </a:pathLst>
              </a:custGeom>
              <a:solidFill>
                <a:srgbClr val="3D485D">
                  <a:alpha val="43000"/>
                </a:srgbClr>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74" name="Freeform 326">
                <a:extLst>
                  <a:ext uri="{FF2B5EF4-FFF2-40B4-BE49-F238E27FC236}">
                    <a16:creationId xmlns:a16="http://schemas.microsoft.com/office/drawing/2014/main" id="{8283C135-F0E8-4298-B6BE-72C0EE4BF9C0}"/>
                  </a:ext>
                </a:extLst>
              </p:cNvPr>
              <p:cNvSpPr/>
              <p:nvPr/>
            </p:nvSpPr>
            <p:spPr bwMode="auto">
              <a:xfrm>
                <a:off x="3606801" y="3898900"/>
                <a:ext cx="1930400" cy="657225"/>
              </a:xfrm>
              <a:custGeom>
                <a:avLst/>
                <a:gdLst>
                  <a:gd name="T0" fmla="*/ 304 w 608"/>
                  <a:gd name="T1" fmla="*/ 120 h 207"/>
                  <a:gd name="T2" fmla="*/ 75 w 608"/>
                  <a:gd name="T3" fmla="*/ 0 h 207"/>
                  <a:gd name="T4" fmla="*/ 0 w 608"/>
                  <a:gd name="T5" fmla="*/ 43 h 207"/>
                  <a:gd name="T6" fmla="*/ 304 w 608"/>
                  <a:gd name="T7" fmla="*/ 207 h 207"/>
                  <a:gd name="T8" fmla="*/ 608 w 608"/>
                  <a:gd name="T9" fmla="*/ 43 h 207"/>
                  <a:gd name="T10" fmla="*/ 533 w 608"/>
                  <a:gd name="T11" fmla="*/ 0 h 207"/>
                  <a:gd name="T12" fmla="*/ 304 w 608"/>
                  <a:gd name="T13" fmla="*/ 120 h 207"/>
                </a:gdLst>
                <a:ahLst/>
                <a:cxnLst>
                  <a:cxn ang="0">
                    <a:pos x="T0" y="T1"/>
                  </a:cxn>
                  <a:cxn ang="0">
                    <a:pos x="T2" y="T3"/>
                  </a:cxn>
                  <a:cxn ang="0">
                    <a:pos x="T4" y="T5"/>
                  </a:cxn>
                  <a:cxn ang="0">
                    <a:pos x="T6" y="T7"/>
                  </a:cxn>
                  <a:cxn ang="0">
                    <a:pos x="T8" y="T9"/>
                  </a:cxn>
                  <a:cxn ang="0">
                    <a:pos x="T10" y="T11"/>
                  </a:cxn>
                  <a:cxn ang="0">
                    <a:pos x="T12" y="T13"/>
                  </a:cxn>
                </a:cxnLst>
                <a:rect l="0" t="0" r="r" b="b"/>
                <a:pathLst>
                  <a:path w="608" h="207">
                    <a:moveTo>
                      <a:pt x="304" y="120"/>
                    </a:moveTo>
                    <a:cubicBezTo>
                      <a:pt x="209" y="120"/>
                      <a:pt x="125" y="73"/>
                      <a:pt x="75" y="0"/>
                    </a:cubicBezTo>
                    <a:cubicBezTo>
                      <a:pt x="0" y="43"/>
                      <a:pt x="0" y="43"/>
                      <a:pt x="0" y="43"/>
                    </a:cubicBezTo>
                    <a:cubicBezTo>
                      <a:pt x="65" y="142"/>
                      <a:pt x="177" y="207"/>
                      <a:pt x="304" y="207"/>
                    </a:cubicBezTo>
                    <a:cubicBezTo>
                      <a:pt x="431" y="207"/>
                      <a:pt x="543" y="142"/>
                      <a:pt x="608" y="43"/>
                    </a:cubicBezTo>
                    <a:cubicBezTo>
                      <a:pt x="533" y="0"/>
                      <a:pt x="533" y="0"/>
                      <a:pt x="533" y="0"/>
                    </a:cubicBezTo>
                    <a:cubicBezTo>
                      <a:pt x="483" y="73"/>
                      <a:pt x="399" y="120"/>
                      <a:pt x="304" y="120"/>
                    </a:cubicBezTo>
                    <a:close/>
                  </a:path>
                </a:pathLst>
              </a:custGeom>
              <a:solidFill>
                <a:schemeClr val="tx2">
                  <a:lumMod val="20000"/>
                  <a:lumOff val="80000"/>
                  <a:alpha val="67000"/>
                </a:schemeClr>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75" name="Freeform 327">
                <a:extLst>
                  <a:ext uri="{FF2B5EF4-FFF2-40B4-BE49-F238E27FC236}">
                    <a16:creationId xmlns:a16="http://schemas.microsoft.com/office/drawing/2014/main" id="{C88B1D01-E8B6-4DE7-87B2-D0BF6C29064E}"/>
                  </a:ext>
                </a:extLst>
              </p:cNvPr>
              <p:cNvSpPr/>
              <p:nvPr/>
            </p:nvSpPr>
            <p:spPr bwMode="auto">
              <a:xfrm>
                <a:off x="3416301" y="2244725"/>
                <a:ext cx="1085850" cy="1670050"/>
              </a:xfrm>
              <a:custGeom>
                <a:avLst/>
                <a:gdLst>
                  <a:gd name="T0" fmla="*/ 86 w 342"/>
                  <a:gd name="T1" fmla="*/ 364 h 526"/>
                  <a:gd name="T2" fmla="*/ 342 w 342"/>
                  <a:gd name="T3" fmla="*/ 87 h 526"/>
                  <a:gd name="T4" fmla="*/ 342 w 342"/>
                  <a:gd name="T5" fmla="*/ 0 h 526"/>
                  <a:gd name="T6" fmla="*/ 0 w 342"/>
                  <a:gd name="T7" fmla="*/ 364 h 526"/>
                  <a:gd name="T8" fmla="*/ 38 w 342"/>
                  <a:gd name="T9" fmla="*/ 526 h 526"/>
                  <a:gd name="T10" fmla="*/ 113 w 342"/>
                  <a:gd name="T11" fmla="*/ 483 h 526"/>
                  <a:gd name="T12" fmla="*/ 86 w 342"/>
                  <a:gd name="T13" fmla="*/ 364 h 526"/>
                </a:gdLst>
                <a:ahLst/>
                <a:cxnLst>
                  <a:cxn ang="0">
                    <a:pos x="T0" y="T1"/>
                  </a:cxn>
                  <a:cxn ang="0">
                    <a:pos x="T2" y="T3"/>
                  </a:cxn>
                  <a:cxn ang="0">
                    <a:pos x="T4" y="T5"/>
                  </a:cxn>
                  <a:cxn ang="0">
                    <a:pos x="T6" y="T7"/>
                  </a:cxn>
                  <a:cxn ang="0">
                    <a:pos x="T8" y="T9"/>
                  </a:cxn>
                  <a:cxn ang="0">
                    <a:pos x="T10" y="T11"/>
                  </a:cxn>
                  <a:cxn ang="0">
                    <a:pos x="T12" y="T13"/>
                  </a:cxn>
                </a:cxnLst>
                <a:rect l="0" t="0" r="r" b="b"/>
                <a:pathLst>
                  <a:path w="342" h="526">
                    <a:moveTo>
                      <a:pt x="86" y="364"/>
                    </a:moveTo>
                    <a:cubicBezTo>
                      <a:pt x="86" y="217"/>
                      <a:pt x="199" y="98"/>
                      <a:pt x="342" y="87"/>
                    </a:cubicBezTo>
                    <a:cubicBezTo>
                      <a:pt x="342" y="0"/>
                      <a:pt x="342" y="0"/>
                      <a:pt x="342" y="0"/>
                    </a:cubicBezTo>
                    <a:cubicBezTo>
                      <a:pt x="151" y="11"/>
                      <a:pt x="0" y="170"/>
                      <a:pt x="0" y="364"/>
                    </a:cubicBezTo>
                    <a:cubicBezTo>
                      <a:pt x="0" y="422"/>
                      <a:pt x="14" y="477"/>
                      <a:pt x="38" y="526"/>
                    </a:cubicBezTo>
                    <a:cubicBezTo>
                      <a:pt x="113" y="483"/>
                      <a:pt x="113" y="483"/>
                      <a:pt x="113" y="483"/>
                    </a:cubicBezTo>
                    <a:cubicBezTo>
                      <a:pt x="96" y="447"/>
                      <a:pt x="86" y="406"/>
                      <a:pt x="86" y="364"/>
                    </a:cubicBezTo>
                    <a:close/>
                  </a:path>
                </a:pathLst>
              </a:custGeom>
              <a:gradFill>
                <a:gsLst>
                  <a:gs pos="20000">
                    <a:srgbClr val="DB5564"/>
                  </a:gs>
                  <a:gs pos="100000">
                    <a:srgbClr val="9D234C"/>
                  </a:gs>
                </a:gsLst>
                <a:lin ang="1800000" scaled="0"/>
              </a:gra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76" name="Freeform 328">
                <a:extLst>
                  <a:ext uri="{FF2B5EF4-FFF2-40B4-BE49-F238E27FC236}">
                    <a16:creationId xmlns:a16="http://schemas.microsoft.com/office/drawing/2014/main" id="{82668B4C-1C51-49A8-8659-24021C7F7D8F}"/>
                  </a:ext>
                </a:extLst>
              </p:cNvPr>
              <p:cNvSpPr/>
              <p:nvPr/>
            </p:nvSpPr>
            <p:spPr bwMode="auto">
              <a:xfrm>
                <a:off x="4641851" y="2244725"/>
                <a:ext cx="1085850" cy="1670050"/>
              </a:xfrm>
              <a:custGeom>
                <a:avLst/>
                <a:gdLst>
                  <a:gd name="T0" fmla="*/ 256 w 342"/>
                  <a:gd name="T1" fmla="*/ 364 h 526"/>
                  <a:gd name="T2" fmla="*/ 229 w 342"/>
                  <a:gd name="T3" fmla="*/ 483 h 526"/>
                  <a:gd name="T4" fmla="*/ 304 w 342"/>
                  <a:gd name="T5" fmla="*/ 526 h 526"/>
                  <a:gd name="T6" fmla="*/ 342 w 342"/>
                  <a:gd name="T7" fmla="*/ 364 h 526"/>
                  <a:gd name="T8" fmla="*/ 0 w 342"/>
                  <a:gd name="T9" fmla="*/ 0 h 526"/>
                  <a:gd name="T10" fmla="*/ 0 w 342"/>
                  <a:gd name="T11" fmla="*/ 87 h 526"/>
                  <a:gd name="T12" fmla="*/ 256 w 342"/>
                  <a:gd name="T13" fmla="*/ 364 h 526"/>
                </a:gdLst>
                <a:ahLst/>
                <a:cxnLst>
                  <a:cxn ang="0">
                    <a:pos x="T0" y="T1"/>
                  </a:cxn>
                  <a:cxn ang="0">
                    <a:pos x="T2" y="T3"/>
                  </a:cxn>
                  <a:cxn ang="0">
                    <a:pos x="T4" y="T5"/>
                  </a:cxn>
                  <a:cxn ang="0">
                    <a:pos x="T6" y="T7"/>
                  </a:cxn>
                  <a:cxn ang="0">
                    <a:pos x="T8" y="T9"/>
                  </a:cxn>
                  <a:cxn ang="0">
                    <a:pos x="T10" y="T11"/>
                  </a:cxn>
                  <a:cxn ang="0">
                    <a:pos x="T12" y="T13"/>
                  </a:cxn>
                </a:cxnLst>
                <a:rect l="0" t="0" r="r" b="b"/>
                <a:pathLst>
                  <a:path w="342" h="526">
                    <a:moveTo>
                      <a:pt x="256" y="364"/>
                    </a:moveTo>
                    <a:cubicBezTo>
                      <a:pt x="256" y="406"/>
                      <a:pt x="246" y="447"/>
                      <a:pt x="229" y="483"/>
                    </a:cubicBezTo>
                    <a:cubicBezTo>
                      <a:pt x="304" y="526"/>
                      <a:pt x="304" y="526"/>
                      <a:pt x="304" y="526"/>
                    </a:cubicBezTo>
                    <a:cubicBezTo>
                      <a:pt x="328" y="477"/>
                      <a:pt x="342" y="422"/>
                      <a:pt x="342" y="364"/>
                    </a:cubicBezTo>
                    <a:cubicBezTo>
                      <a:pt x="342" y="170"/>
                      <a:pt x="191" y="11"/>
                      <a:pt x="0" y="0"/>
                    </a:cubicBezTo>
                    <a:cubicBezTo>
                      <a:pt x="0" y="87"/>
                      <a:pt x="0" y="87"/>
                      <a:pt x="0" y="87"/>
                    </a:cubicBezTo>
                    <a:cubicBezTo>
                      <a:pt x="143" y="98"/>
                      <a:pt x="256" y="217"/>
                      <a:pt x="256" y="364"/>
                    </a:cubicBezTo>
                    <a:close/>
                  </a:path>
                </a:pathLst>
              </a:custGeom>
              <a:solidFill>
                <a:schemeClr val="tx2">
                  <a:lumMod val="60000"/>
                  <a:lumOff val="40000"/>
                  <a:alpha val="76000"/>
                </a:schemeClr>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871" name="TextBox 22">
              <a:extLst>
                <a:ext uri="{FF2B5EF4-FFF2-40B4-BE49-F238E27FC236}">
                  <a16:creationId xmlns:a16="http://schemas.microsoft.com/office/drawing/2014/main" id="{91CA74B0-9287-4DB1-9B43-318219EF9DD1}"/>
                </a:ext>
              </a:extLst>
            </p:cNvPr>
            <p:cNvSpPr txBox="1"/>
            <p:nvPr/>
          </p:nvSpPr>
          <p:spPr>
            <a:xfrm flipH="1">
              <a:off x="1768042" y="3242950"/>
              <a:ext cx="1693160" cy="369332"/>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400" b="1" kern="0" dirty="0" smtClean="0">
                  <a:solidFill>
                    <a:srgbClr val="FF4F4F"/>
                  </a:solidFill>
                  <a:latin typeface="微软雅黑"/>
                  <a:ea typeface="微软雅黑"/>
                  <a:cs typeface="微软雅黑"/>
                </a:rPr>
                <a:t>ROA</a:t>
              </a:r>
              <a:r>
                <a:rPr kumimoji="0" lang="zh-CN" altLang="en-US" sz="2400" b="1" i="0" u="none" strike="noStrike" kern="0" cap="none" spc="0" normalizeH="0" baseline="0" noProof="0" dirty="0" smtClean="0">
                  <a:ln>
                    <a:noFill/>
                  </a:ln>
                  <a:solidFill>
                    <a:srgbClr val="FF4F4F"/>
                  </a:solidFill>
                  <a:effectLst/>
                  <a:uLnTx/>
                  <a:uFillTx/>
                  <a:latin typeface="微软雅黑"/>
                  <a:ea typeface="微软雅黑"/>
                  <a:cs typeface="微软雅黑"/>
                </a:rPr>
                <a:t>特性</a:t>
              </a:r>
              <a:endParaRPr kumimoji="0" lang="en-US" sz="2400" b="1" i="0" u="none" strike="noStrike" kern="0" cap="none" spc="0" normalizeH="0" baseline="0" noProof="0" dirty="0">
                <a:ln>
                  <a:noFill/>
                </a:ln>
                <a:solidFill>
                  <a:srgbClr val="FF4F4F"/>
                </a:solidFill>
                <a:effectLst/>
                <a:uLnTx/>
                <a:uFillTx/>
                <a:latin typeface="微软雅黑"/>
                <a:ea typeface="微软雅黑"/>
                <a:cs typeface="微软雅黑"/>
              </a:endParaRPr>
            </a:p>
          </p:txBody>
        </p:sp>
      </p:grpSp>
      <p:sp>
        <p:nvSpPr>
          <p:cNvPr id="881" name="文本框 880">
            <a:extLst>
              <a:ext uri="{FF2B5EF4-FFF2-40B4-BE49-F238E27FC236}">
                <a16:creationId xmlns:a16="http://schemas.microsoft.com/office/drawing/2014/main" id="{B3EB4129-B261-4C4C-BDEA-BFA27643766B}"/>
              </a:ext>
            </a:extLst>
          </p:cNvPr>
          <p:cNvSpPr txBox="1"/>
          <p:nvPr/>
        </p:nvSpPr>
        <p:spPr>
          <a:xfrm>
            <a:off x="4914640" y="1783231"/>
            <a:ext cx="6759367" cy="4293483"/>
          </a:xfrm>
          <a:prstGeom prst="rect">
            <a:avLst/>
          </a:prstGeom>
          <a:noFill/>
        </p:spPr>
        <p:txBody>
          <a:bodyPr wrap="square" rtlCol="0">
            <a:spAutoFit/>
          </a:bodyPr>
          <a:lstStyle/>
          <a:p>
            <a:pPr marL="216000" indent="-216000">
              <a:lnSpc>
                <a:spcPct val="150000"/>
              </a:lnSpc>
              <a:buFont typeface="Arial" panose="020B0604020202020204" pitchFamily="34" charset="0"/>
              <a:buChar char="•"/>
            </a:pPr>
            <a:r>
              <a:rPr lang="zh-CN" altLang="en-US" sz="1400" dirty="0">
                <a:solidFill>
                  <a:schemeClr val="bg1"/>
                </a:solidFill>
                <a:latin typeface="微软雅黑" panose="020B0503020204020204" pitchFamily="34" charset="-122"/>
                <a:ea typeface="微软雅黑" panose="020B0503020204020204" pitchFamily="34" charset="-122"/>
              </a:rPr>
              <a:t>服务器可以通过“在表示里给出链接与表单（</a:t>
            </a:r>
            <a:r>
              <a:rPr lang="en-US" altLang="zh-CN" sz="1400" dirty="0">
                <a:solidFill>
                  <a:schemeClr val="bg1"/>
                </a:solidFill>
                <a:latin typeface="微软雅黑" panose="020B0503020204020204" pitchFamily="34" charset="-122"/>
                <a:ea typeface="微软雅黑" panose="020B0503020204020204" pitchFamily="34" charset="-122"/>
              </a:rPr>
              <a:t>links and forms</a:t>
            </a:r>
            <a:r>
              <a:rPr lang="zh-CN" altLang="en-US" sz="1400" dirty="0">
                <a:solidFill>
                  <a:schemeClr val="bg1"/>
                </a:solidFill>
                <a:latin typeface="微软雅黑" panose="020B0503020204020204" pitchFamily="34" charset="-122"/>
                <a:ea typeface="微软雅黑" panose="020B0503020204020204" pitchFamily="34" charset="-122"/>
              </a:rPr>
              <a:t>）”来引导应用状态（</a:t>
            </a:r>
            <a:r>
              <a:rPr lang="en-US" altLang="zh-CN" sz="1400" dirty="0">
                <a:solidFill>
                  <a:schemeClr val="bg1"/>
                </a:solidFill>
                <a:latin typeface="微软雅黑" panose="020B0503020204020204" pitchFamily="34" charset="-122"/>
                <a:ea typeface="微软雅黑" panose="020B0503020204020204" pitchFamily="34" charset="-122"/>
              </a:rPr>
              <a:t>application state</a:t>
            </a:r>
            <a:r>
              <a:rPr lang="zh-CN" altLang="en-US" sz="1400" dirty="0">
                <a:solidFill>
                  <a:schemeClr val="bg1"/>
                </a:solidFill>
                <a:latin typeface="微软雅黑" panose="020B0503020204020204" pitchFamily="34" charset="-122"/>
                <a:ea typeface="微软雅黑" panose="020B0503020204020204" pitchFamily="34" charset="-122"/>
              </a:rPr>
              <a:t>）的变迁。因为这里的链接与表单起到“将资源互相连接起来”的作用，所以我称之为“连通性（</a:t>
            </a:r>
            <a:r>
              <a:rPr lang="en-US" altLang="zh-CN" sz="1400" dirty="0">
                <a:solidFill>
                  <a:schemeClr val="bg1"/>
                </a:solidFill>
                <a:latin typeface="微软雅黑" panose="020B0503020204020204" pitchFamily="34" charset="-122"/>
                <a:ea typeface="微软雅黑" panose="020B0503020204020204" pitchFamily="34" charset="-122"/>
              </a:rPr>
              <a:t>connectedness</a:t>
            </a:r>
            <a:r>
              <a:rPr lang="zh-CN" altLang="en-US" sz="1400" dirty="0">
                <a:solidFill>
                  <a:schemeClr val="bg1"/>
                </a:solidFill>
                <a:latin typeface="微软雅黑" panose="020B0503020204020204" pitchFamily="34" charset="-122"/>
                <a:ea typeface="微软雅黑" panose="020B0503020204020204" pitchFamily="34" charset="-122"/>
              </a:rPr>
              <a:t>）”。</a:t>
            </a:r>
            <a:r>
              <a:rPr lang="en-US" altLang="zh-CN" sz="1400" dirty="0">
                <a:solidFill>
                  <a:schemeClr val="bg1"/>
                </a:solidFill>
                <a:latin typeface="微软雅黑" panose="020B0503020204020204" pitchFamily="34" charset="-122"/>
                <a:ea typeface="微软雅黑" panose="020B0503020204020204" pitchFamily="34" charset="-122"/>
              </a:rPr>
              <a:t>Roy Fielding</a:t>
            </a:r>
            <a:r>
              <a:rPr lang="zh-CN" altLang="en-US" sz="1400" dirty="0">
                <a:solidFill>
                  <a:schemeClr val="bg1"/>
                </a:solidFill>
                <a:latin typeface="微软雅黑" panose="020B0503020204020204" pitchFamily="34" charset="-122"/>
                <a:ea typeface="微软雅黑" panose="020B0503020204020204" pitchFamily="34" charset="-122"/>
              </a:rPr>
              <a:t>的博士论文将此称为“将超媒体作为应用状态的引擎（</a:t>
            </a:r>
            <a:r>
              <a:rPr lang="en-US" altLang="zh-CN" sz="1400" dirty="0">
                <a:solidFill>
                  <a:schemeClr val="bg1"/>
                </a:solidFill>
                <a:latin typeface="微软雅黑" panose="020B0503020204020204" pitchFamily="34" charset="-122"/>
                <a:ea typeface="微软雅黑" panose="020B0503020204020204" pitchFamily="34" charset="-122"/>
              </a:rPr>
              <a:t>hypermedia as the engine of application state</a:t>
            </a:r>
            <a:r>
              <a:rPr lang="zh-CN" altLang="en-US" sz="1400" dirty="0">
                <a:solidFill>
                  <a:schemeClr val="bg1"/>
                </a:solidFill>
                <a:latin typeface="微软雅黑" panose="020B0503020204020204" pitchFamily="34" charset="-122"/>
                <a:ea typeface="微软雅黑" panose="020B0503020204020204" pitchFamily="34" charset="-122"/>
              </a:rPr>
              <a:t>）”。</a:t>
            </a:r>
          </a:p>
          <a:p>
            <a:pPr marL="216000" indent="-216000">
              <a:lnSpc>
                <a:spcPct val="150000"/>
              </a:lnSpc>
              <a:buFont typeface="Arial" panose="020B0604020202020204" pitchFamily="34" charset="0"/>
              <a:buChar char="•"/>
            </a:pPr>
            <a:r>
              <a:rPr lang="zh-CN" altLang="en-US" sz="1400" dirty="0">
                <a:solidFill>
                  <a:schemeClr val="bg1"/>
                </a:solidFill>
                <a:latin typeface="微软雅黑" panose="020B0503020204020204" pitchFamily="34" charset="-122"/>
                <a:ea typeface="微软雅黑" panose="020B0503020204020204" pitchFamily="34" charset="-122"/>
              </a:rPr>
              <a:t>若一个服务具有较好的连通性，那么它的客户端只要通过跟随链接和提交表单就能推进应用状态了。若一个服务在连通性方面做得不够好，那么它的客户端只有按事先规定的规则来构造它要访问的</a:t>
            </a:r>
            <a:r>
              <a:rPr lang="en-US" altLang="zh-CN" sz="1400" dirty="0">
                <a:solidFill>
                  <a:schemeClr val="bg1"/>
                </a:solidFill>
                <a:latin typeface="微软雅黑" panose="020B0503020204020204" pitchFamily="34" charset="-122"/>
                <a:ea typeface="微软雅黑" panose="020B0503020204020204" pitchFamily="34" charset="-122"/>
              </a:rPr>
              <a:t>URI</a:t>
            </a:r>
            <a:r>
              <a:rPr lang="zh-CN" altLang="en-US" sz="1400" dirty="0">
                <a:solidFill>
                  <a:schemeClr val="bg1"/>
                </a:solidFill>
                <a:latin typeface="微软雅黑" panose="020B0503020204020204" pitchFamily="34" charset="-122"/>
                <a:ea typeface="微软雅黑" panose="020B0503020204020204" pitchFamily="34" charset="-122"/>
              </a:rPr>
              <a:t>。现在的</a:t>
            </a:r>
            <a:r>
              <a:rPr lang="en-US" altLang="zh-CN" sz="1400" dirty="0">
                <a:solidFill>
                  <a:schemeClr val="bg1"/>
                </a:solidFill>
                <a:latin typeface="微软雅黑" panose="020B0503020204020204" pitchFamily="34" charset="-122"/>
                <a:ea typeface="微软雅黑" panose="020B0503020204020204" pitchFamily="34" charset="-122"/>
              </a:rPr>
              <a:t>human web</a:t>
            </a:r>
            <a:r>
              <a:rPr lang="zh-CN" altLang="en-US" sz="1400" dirty="0">
                <a:solidFill>
                  <a:schemeClr val="bg1"/>
                </a:solidFill>
                <a:latin typeface="微软雅黑" panose="020B0503020204020204" pitchFamily="34" charset="-122"/>
                <a:ea typeface="微软雅黑" panose="020B0503020204020204" pitchFamily="34" charset="-122"/>
              </a:rPr>
              <a:t>连通性都很好，因为你只要跟随链接就可以从一个网站的主页进入到该网站的大部分页面。不过，目前的</a:t>
            </a:r>
            <a:r>
              <a:rPr lang="en-US" altLang="zh-CN" sz="1400" dirty="0">
                <a:solidFill>
                  <a:schemeClr val="bg1"/>
                </a:solidFill>
                <a:latin typeface="微软雅黑" panose="020B0503020204020204" pitchFamily="34" charset="-122"/>
                <a:ea typeface="微软雅黑" panose="020B0503020204020204" pitchFamily="34" charset="-122"/>
              </a:rPr>
              <a:t>programmable web</a:t>
            </a:r>
            <a:r>
              <a:rPr lang="zh-CN" altLang="en-US" sz="1400" dirty="0">
                <a:solidFill>
                  <a:schemeClr val="bg1"/>
                </a:solidFill>
                <a:latin typeface="微软雅黑" panose="020B0503020204020204" pitchFamily="34" charset="-122"/>
                <a:ea typeface="微软雅黑" panose="020B0503020204020204" pitchFamily="34" charset="-122"/>
              </a:rPr>
              <a:t>在连通性方面还有待改善。</a:t>
            </a:r>
          </a:p>
          <a:p>
            <a:pPr marL="216000" indent="-216000">
              <a:lnSpc>
                <a:spcPct val="150000"/>
              </a:lnSpc>
              <a:buFont typeface="Arial" panose="020B0604020202020204" pitchFamily="34" charset="0"/>
              <a:buChar char="•"/>
            </a:pPr>
            <a:r>
              <a:rPr lang="zh-CN" altLang="en-US" sz="1400" dirty="0">
                <a:solidFill>
                  <a:schemeClr val="bg1"/>
                </a:solidFill>
                <a:latin typeface="微软雅黑" panose="020B0503020204020204" pitchFamily="34" charset="-122"/>
                <a:ea typeface="微软雅黑" panose="020B0503020204020204" pitchFamily="34" charset="-122"/>
              </a:rPr>
              <a:t>服务器还可以通过在表示里给出链接与表单来引导资源状态（</a:t>
            </a:r>
            <a:r>
              <a:rPr lang="en-US" altLang="zh-CN" sz="1400" dirty="0">
                <a:solidFill>
                  <a:schemeClr val="bg1"/>
                </a:solidFill>
                <a:latin typeface="微软雅黑" panose="020B0503020204020204" pitchFamily="34" charset="-122"/>
                <a:ea typeface="微软雅黑" panose="020B0503020204020204" pitchFamily="34" charset="-122"/>
              </a:rPr>
              <a:t>resource state</a:t>
            </a:r>
            <a:r>
              <a:rPr lang="zh-CN" altLang="en-US" sz="1400" dirty="0">
                <a:solidFill>
                  <a:schemeClr val="bg1"/>
                </a:solidFill>
                <a:latin typeface="微软雅黑" panose="020B0503020204020204" pitchFamily="34" charset="-122"/>
                <a:ea typeface="微软雅黑" panose="020B0503020204020204" pitchFamily="34" charset="-122"/>
              </a:rPr>
              <a:t>）的变迁。表单（</a:t>
            </a:r>
            <a:r>
              <a:rPr lang="en-US" altLang="zh-CN" sz="1400" dirty="0">
                <a:solidFill>
                  <a:schemeClr val="bg1"/>
                </a:solidFill>
                <a:latin typeface="微软雅黑" panose="020B0503020204020204" pitchFamily="34" charset="-122"/>
                <a:ea typeface="微软雅黑" panose="020B0503020204020204" pitchFamily="34" charset="-122"/>
              </a:rPr>
              <a:t>forms</a:t>
            </a:r>
            <a:r>
              <a:rPr lang="zh-CN" altLang="en-US" sz="1400" dirty="0">
                <a:solidFill>
                  <a:schemeClr val="bg1"/>
                </a:solidFill>
                <a:latin typeface="微软雅黑" panose="020B0503020204020204" pitchFamily="34" charset="-122"/>
                <a:ea typeface="微软雅黑" panose="020B0503020204020204" pitchFamily="34" charset="-122"/>
              </a:rPr>
              <a:t>）通过“告诉客户端服务器将接受什么样的表示”来引导客户端用</a:t>
            </a:r>
            <a:r>
              <a:rPr lang="en-US" altLang="zh-CN" sz="1400" dirty="0">
                <a:solidFill>
                  <a:schemeClr val="bg1"/>
                </a:solidFill>
                <a:latin typeface="微软雅黑" panose="020B0503020204020204" pitchFamily="34" charset="-122"/>
                <a:ea typeface="微软雅黑" panose="020B0503020204020204" pitchFamily="34" charset="-122"/>
              </a:rPr>
              <a:t>PUT</a:t>
            </a:r>
            <a:r>
              <a:rPr lang="zh-CN" altLang="en-US" sz="1400" dirty="0">
                <a:solidFill>
                  <a:schemeClr val="bg1"/>
                </a:solidFill>
                <a:latin typeface="微软雅黑" panose="020B0503020204020204" pitchFamily="34" charset="-122"/>
                <a:ea typeface="微软雅黑" panose="020B0503020204020204" pitchFamily="34" charset="-122"/>
              </a:rPr>
              <a:t>或</a:t>
            </a:r>
            <a:r>
              <a:rPr lang="en-US" altLang="zh-CN" sz="1400" dirty="0">
                <a:solidFill>
                  <a:schemeClr val="bg1"/>
                </a:solidFill>
                <a:latin typeface="微软雅黑" panose="020B0503020204020204" pitchFamily="34" charset="-122"/>
                <a:ea typeface="微软雅黑" panose="020B0503020204020204" pitchFamily="34" charset="-122"/>
              </a:rPr>
              <a:t>POST</a:t>
            </a:r>
            <a:r>
              <a:rPr lang="zh-CN" altLang="en-US" sz="1400" dirty="0">
                <a:solidFill>
                  <a:schemeClr val="bg1"/>
                </a:solidFill>
                <a:latin typeface="微软雅黑" panose="020B0503020204020204" pitchFamily="34" charset="-122"/>
                <a:ea typeface="微软雅黑" panose="020B0503020204020204" pitchFamily="34" charset="-122"/>
              </a:rPr>
              <a:t>请求来修改资源的状态。</a:t>
            </a:r>
          </a:p>
        </p:txBody>
      </p:sp>
      <p:sp>
        <p:nvSpPr>
          <p:cNvPr id="885" name="文本框 884">
            <a:extLst>
              <a:ext uri="{FF2B5EF4-FFF2-40B4-BE49-F238E27FC236}">
                <a16:creationId xmlns:a16="http://schemas.microsoft.com/office/drawing/2014/main" id="{B1305F54-E723-4A3C-AC07-CE92708C047B}"/>
              </a:ext>
            </a:extLst>
          </p:cNvPr>
          <p:cNvSpPr txBox="1"/>
          <p:nvPr/>
        </p:nvSpPr>
        <p:spPr>
          <a:xfrm>
            <a:off x="4903999" y="1255315"/>
            <a:ext cx="935552" cy="507831"/>
          </a:xfrm>
          <a:prstGeom prst="rect">
            <a:avLst/>
          </a:prstGeom>
          <a:noFill/>
        </p:spPr>
        <p:txBody>
          <a:bodyPr wrap="square" rtlCol="0">
            <a:spAutoFit/>
          </a:bodyPr>
          <a:lstStyle/>
          <a:p>
            <a:pPr>
              <a:lnSpc>
                <a:spcPct val="150000"/>
              </a:lnSpc>
            </a:pPr>
            <a:r>
              <a:rPr lang="zh-CN" altLang="en-US" b="1" dirty="0">
                <a:solidFill>
                  <a:srgbClr val="FA5064"/>
                </a:solidFill>
                <a:latin typeface="微软雅黑" panose="020B0503020204020204" pitchFamily="34" charset="-122"/>
                <a:ea typeface="微软雅黑" panose="020B0503020204020204" pitchFamily="34" charset="-122"/>
              </a:rPr>
              <a:t>连通性</a:t>
            </a:r>
          </a:p>
        </p:txBody>
      </p:sp>
      <p:sp>
        <p:nvSpPr>
          <p:cNvPr id="22" name="文本框 21">
            <a:extLst>
              <a:ext uri="{FF2B5EF4-FFF2-40B4-BE49-F238E27FC236}">
                <a16:creationId xmlns:a16="http://schemas.microsoft.com/office/drawing/2014/main" id="{32A96B73-0742-4D76-9F36-12AFE571A49C}"/>
              </a:ext>
            </a:extLst>
          </p:cNvPr>
          <p:cNvSpPr txBox="1"/>
          <p:nvPr/>
        </p:nvSpPr>
        <p:spPr>
          <a:xfrm>
            <a:off x="2085374" y="1977021"/>
            <a:ext cx="1192315" cy="458908"/>
          </a:xfrm>
          <a:prstGeom prst="rect">
            <a:avLst/>
          </a:prstGeom>
          <a:noFill/>
        </p:spPr>
        <p:txBody>
          <a:bodyPr wrap="square" rtlCol="0">
            <a:spAutoFit/>
          </a:bodyPr>
          <a:lstStyle/>
          <a:p>
            <a:pPr>
              <a:lnSpc>
                <a:spcPct val="150000"/>
              </a:lnSpc>
            </a:pPr>
            <a:r>
              <a:rPr lang="zh-CN" altLang="en-US" b="1" dirty="0">
                <a:solidFill>
                  <a:schemeClr val="bg1"/>
                </a:solidFill>
                <a:latin typeface="微软雅黑" panose="020B0503020204020204" pitchFamily="34" charset="-122"/>
                <a:ea typeface="微软雅黑" panose="020B0503020204020204" pitchFamily="34" charset="-122"/>
              </a:rPr>
              <a:t>可寻址性</a:t>
            </a:r>
          </a:p>
        </p:txBody>
      </p:sp>
      <p:sp>
        <p:nvSpPr>
          <p:cNvPr id="23" name="文本框 22">
            <a:extLst>
              <a:ext uri="{FF2B5EF4-FFF2-40B4-BE49-F238E27FC236}">
                <a16:creationId xmlns:a16="http://schemas.microsoft.com/office/drawing/2014/main" id="{C61F93FD-9E09-49BD-B355-E2A062C9B34E}"/>
              </a:ext>
            </a:extLst>
          </p:cNvPr>
          <p:cNvSpPr txBox="1"/>
          <p:nvPr/>
        </p:nvSpPr>
        <p:spPr>
          <a:xfrm>
            <a:off x="3396125" y="3169040"/>
            <a:ext cx="1260632" cy="458908"/>
          </a:xfrm>
          <a:prstGeom prst="rect">
            <a:avLst/>
          </a:prstGeom>
          <a:noFill/>
        </p:spPr>
        <p:txBody>
          <a:bodyPr wrap="square" rtlCol="0">
            <a:spAutoFit/>
          </a:bodyPr>
          <a:lstStyle/>
          <a:p>
            <a:pPr>
              <a:lnSpc>
                <a:spcPct val="150000"/>
              </a:lnSpc>
            </a:pPr>
            <a:r>
              <a:rPr lang="zh-CN" altLang="en-US" b="1" dirty="0" smtClean="0">
                <a:solidFill>
                  <a:schemeClr val="bg1"/>
                </a:solidFill>
                <a:latin typeface="微软雅黑" panose="020B0503020204020204" pitchFamily="34" charset="-122"/>
                <a:ea typeface="微软雅黑" panose="020B0503020204020204" pitchFamily="34" charset="-122"/>
              </a:rPr>
              <a:t>统一</a:t>
            </a:r>
            <a:r>
              <a:rPr lang="zh-CN" altLang="en-US" b="1" dirty="0">
                <a:solidFill>
                  <a:schemeClr val="bg1"/>
                </a:solidFill>
                <a:latin typeface="微软雅黑" panose="020B0503020204020204" pitchFamily="34" charset="-122"/>
                <a:ea typeface="微软雅黑" panose="020B0503020204020204" pitchFamily="34" charset="-122"/>
              </a:rPr>
              <a:t>接口</a:t>
            </a:r>
          </a:p>
        </p:txBody>
      </p:sp>
      <p:sp>
        <p:nvSpPr>
          <p:cNvPr id="24" name="文本框 23">
            <a:extLst>
              <a:ext uri="{FF2B5EF4-FFF2-40B4-BE49-F238E27FC236}">
                <a16:creationId xmlns:a16="http://schemas.microsoft.com/office/drawing/2014/main" id="{C501427E-28E9-4A75-B66D-235F122B3BDD}"/>
              </a:ext>
            </a:extLst>
          </p:cNvPr>
          <p:cNvSpPr txBox="1"/>
          <p:nvPr/>
        </p:nvSpPr>
        <p:spPr>
          <a:xfrm>
            <a:off x="2133707" y="4488206"/>
            <a:ext cx="1192650" cy="458908"/>
          </a:xfrm>
          <a:prstGeom prst="rect">
            <a:avLst/>
          </a:prstGeom>
          <a:noFill/>
        </p:spPr>
        <p:txBody>
          <a:bodyPr wrap="square" rtlCol="0">
            <a:spAutoFit/>
          </a:bodyPr>
          <a:lstStyle/>
          <a:p>
            <a:pPr>
              <a:lnSpc>
                <a:spcPct val="150000"/>
              </a:lnSpc>
            </a:pPr>
            <a:r>
              <a:rPr lang="zh-CN" altLang="en-US" b="1" dirty="0" smtClean="0">
                <a:solidFill>
                  <a:schemeClr val="bg1"/>
                </a:solidFill>
                <a:latin typeface="微软雅黑" panose="020B0503020204020204" pitchFamily="34" charset="-122"/>
                <a:ea typeface="微软雅黑" panose="020B0503020204020204" pitchFamily="34" charset="-122"/>
              </a:rPr>
              <a:t>无</a:t>
            </a:r>
            <a:r>
              <a:rPr lang="zh-CN" altLang="en-US" b="1" dirty="0">
                <a:solidFill>
                  <a:schemeClr val="bg1"/>
                </a:solidFill>
                <a:latin typeface="微软雅黑" panose="020B0503020204020204" pitchFamily="34" charset="-122"/>
                <a:ea typeface="微软雅黑" panose="020B0503020204020204" pitchFamily="34" charset="-122"/>
              </a:rPr>
              <a:t>状态性</a:t>
            </a:r>
          </a:p>
        </p:txBody>
      </p:sp>
      <p:sp>
        <p:nvSpPr>
          <p:cNvPr id="25" name="文本框 24">
            <a:extLst>
              <a:ext uri="{FF2B5EF4-FFF2-40B4-BE49-F238E27FC236}">
                <a16:creationId xmlns:a16="http://schemas.microsoft.com/office/drawing/2014/main" id="{B1305F54-E723-4A3C-AC07-CE92708C047B}"/>
              </a:ext>
            </a:extLst>
          </p:cNvPr>
          <p:cNvSpPr txBox="1"/>
          <p:nvPr/>
        </p:nvSpPr>
        <p:spPr>
          <a:xfrm>
            <a:off x="947900" y="3149379"/>
            <a:ext cx="935552" cy="458908"/>
          </a:xfrm>
          <a:prstGeom prst="rect">
            <a:avLst/>
          </a:prstGeom>
          <a:noFill/>
        </p:spPr>
        <p:txBody>
          <a:bodyPr wrap="square" rtlCol="0">
            <a:spAutoFit/>
          </a:bodyPr>
          <a:lstStyle/>
          <a:p>
            <a:pPr>
              <a:lnSpc>
                <a:spcPct val="150000"/>
              </a:lnSpc>
            </a:pPr>
            <a:r>
              <a:rPr lang="zh-CN" altLang="en-US" b="1" dirty="0">
                <a:solidFill>
                  <a:schemeClr val="bg1"/>
                </a:solidFill>
                <a:latin typeface="微软雅黑" panose="020B0503020204020204" pitchFamily="34" charset="-122"/>
                <a:ea typeface="微软雅黑" panose="020B0503020204020204" pitchFamily="34" charset="-122"/>
              </a:rPr>
              <a:t>连通性</a:t>
            </a:r>
          </a:p>
        </p:txBody>
      </p:sp>
    </p:spTree>
    <p:extLst>
      <p:ext uri="{BB962C8B-B14F-4D97-AF65-F5344CB8AC3E}">
        <p14:creationId xmlns:p14="http://schemas.microsoft.com/office/powerpoint/2010/main" val="3448242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869"/>
                                        </p:tgtEl>
                                        <p:attrNameLst>
                                          <p:attrName>style.visibility</p:attrName>
                                        </p:attrNameLst>
                                      </p:cBhvr>
                                      <p:to>
                                        <p:strVal val="visible"/>
                                      </p:to>
                                    </p:set>
                                    <p:anim calcmode="lin" valueType="num">
                                      <p:cBhvr>
                                        <p:cTn id="7" dur="750" fill="hold"/>
                                        <p:tgtEl>
                                          <p:spTgt spid="869"/>
                                        </p:tgtEl>
                                        <p:attrNameLst>
                                          <p:attrName>ppt_w</p:attrName>
                                        </p:attrNameLst>
                                      </p:cBhvr>
                                      <p:tavLst>
                                        <p:tav tm="0">
                                          <p:val>
                                            <p:fltVal val="0"/>
                                          </p:val>
                                        </p:tav>
                                        <p:tav tm="100000">
                                          <p:val>
                                            <p:strVal val="#ppt_w"/>
                                          </p:val>
                                        </p:tav>
                                      </p:tavLst>
                                    </p:anim>
                                    <p:anim calcmode="lin" valueType="num">
                                      <p:cBhvr>
                                        <p:cTn id="8" dur="750" fill="hold"/>
                                        <p:tgtEl>
                                          <p:spTgt spid="869"/>
                                        </p:tgtEl>
                                        <p:attrNameLst>
                                          <p:attrName>ppt_h</p:attrName>
                                        </p:attrNameLst>
                                      </p:cBhvr>
                                      <p:tavLst>
                                        <p:tav tm="0">
                                          <p:val>
                                            <p:fltVal val="0"/>
                                          </p:val>
                                        </p:tav>
                                        <p:tav tm="100000">
                                          <p:val>
                                            <p:strVal val="#ppt_h"/>
                                          </p:val>
                                        </p:tav>
                                      </p:tavLst>
                                    </p:anim>
                                    <p:animEffect transition="in" filter="fade">
                                      <p:cBhvr>
                                        <p:cTn id="9" dur="750"/>
                                        <p:tgtEl>
                                          <p:spTgt spid="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统一接口</a:t>
            </a:r>
            <a:endParaRPr lang="en-US" dirty="0"/>
          </a:p>
        </p:txBody>
      </p:sp>
      <p:sp>
        <p:nvSpPr>
          <p:cNvPr id="5" name="文本占位符 4"/>
          <p:cNvSpPr>
            <a:spLocks noGrp="1"/>
          </p:cNvSpPr>
          <p:nvPr>
            <p:ph type="body" sz="quarter" idx="13"/>
          </p:nvPr>
        </p:nvSpPr>
        <p:spPr/>
        <p:txBody>
          <a:bodyPr/>
          <a:lstStyle/>
          <a:p>
            <a:endParaRPr lang="en-US"/>
          </a:p>
        </p:txBody>
      </p:sp>
      <p:sp>
        <p:nvSpPr>
          <p:cNvPr id="4" name="文本占位符 3"/>
          <p:cNvSpPr>
            <a:spLocks noGrp="1"/>
          </p:cNvSpPr>
          <p:nvPr>
            <p:ph type="body" sz="quarter" idx="10"/>
          </p:nvPr>
        </p:nvSpPr>
        <p:spPr/>
        <p:txBody>
          <a:bodyPr/>
          <a:lstStyle/>
          <a:p>
            <a:r>
              <a:rPr lang="en-US" altLang="zh-CN" dirty="0" smtClean="0"/>
              <a:t>PART 2.2</a:t>
            </a:r>
            <a:endParaRPr lang="en-US" dirty="0"/>
          </a:p>
        </p:txBody>
      </p:sp>
    </p:spTree>
    <p:extLst>
      <p:ext uri="{BB962C8B-B14F-4D97-AF65-F5344CB8AC3E}">
        <p14:creationId xmlns:p14="http://schemas.microsoft.com/office/powerpoint/2010/main" val="2441992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矩形 56">
            <a:extLst>
              <a:ext uri="{FF2B5EF4-FFF2-40B4-BE49-F238E27FC236}">
                <a16:creationId xmlns:a16="http://schemas.microsoft.com/office/drawing/2014/main" id="{FC4C6679-EA1A-444A-8B8F-C0235A6BA2D1}"/>
              </a:ext>
            </a:extLst>
          </p:cNvPr>
          <p:cNvSpPr/>
          <p:nvPr/>
        </p:nvSpPr>
        <p:spPr>
          <a:xfrm flipH="1">
            <a:off x="1623226" y="3623510"/>
            <a:ext cx="8304544" cy="519304"/>
          </a:xfrm>
          <a:prstGeom prst="rect">
            <a:avLst/>
          </a:prstGeom>
          <a:gradFill>
            <a:gsLst>
              <a:gs pos="100000">
                <a:srgbClr val="DB5564"/>
              </a:gs>
              <a:gs pos="0">
                <a:srgbClr val="9D234C"/>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标题 4">
            <a:extLst>
              <a:ext uri="{FF2B5EF4-FFF2-40B4-BE49-F238E27FC236}">
                <a16:creationId xmlns:a16="http://schemas.microsoft.com/office/drawing/2014/main" id="{550B8B9B-9951-471E-BE85-2BF860A408E0}"/>
              </a:ext>
            </a:extLst>
          </p:cNvPr>
          <p:cNvSpPr>
            <a:spLocks noGrp="1"/>
          </p:cNvSpPr>
          <p:nvPr>
            <p:ph type="title"/>
          </p:nvPr>
        </p:nvSpPr>
        <p:spPr/>
        <p:txBody>
          <a:bodyPr/>
          <a:lstStyle/>
          <a:p>
            <a:r>
              <a:rPr lang="zh-CN" altLang="en-US" dirty="0" smtClean="0"/>
              <a:t>统一接口</a:t>
            </a:r>
            <a:endParaRPr lang="zh-CN" altLang="en-US" dirty="0"/>
          </a:p>
        </p:txBody>
      </p:sp>
      <p:sp>
        <p:nvSpPr>
          <p:cNvPr id="46" name="矩形 45">
            <a:extLst>
              <a:ext uri="{FF2B5EF4-FFF2-40B4-BE49-F238E27FC236}">
                <a16:creationId xmlns:a16="http://schemas.microsoft.com/office/drawing/2014/main" id="{AF779980-A0A5-C647-8D72-59088322DBAD}"/>
              </a:ext>
            </a:extLst>
          </p:cNvPr>
          <p:cNvSpPr/>
          <p:nvPr/>
        </p:nvSpPr>
        <p:spPr>
          <a:xfrm>
            <a:off x="1541347" y="1769022"/>
            <a:ext cx="6949511" cy="1938992"/>
          </a:xfrm>
          <a:prstGeom prst="rect">
            <a:avLst/>
          </a:prstGeom>
        </p:spPr>
        <p:txBody>
          <a:bodyPr wrap="square">
            <a:spAutoFit/>
          </a:bodyPr>
          <a:lstStyle/>
          <a:p>
            <a:pPr marL="216000" indent="-216000">
              <a:lnSpc>
                <a:spcPct val="150000"/>
              </a:lnSpc>
              <a:buClr>
                <a:schemeClr val="bg1"/>
              </a:buClr>
              <a:buFont typeface="Arial" panose="020B0604020202020204" pitchFamily="34" charset="0"/>
              <a:buChar char="•"/>
            </a:pPr>
            <a:r>
              <a:rPr lang="en-US" altLang="zh-CN" sz="1600" dirty="0">
                <a:solidFill>
                  <a:schemeClr val="bg1"/>
                </a:solidFill>
                <a:latin typeface="微软雅黑" panose="020B0503020204020204" pitchFamily="34" charset="-122"/>
                <a:ea typeface="微软雅黑" panose="020B0503020204020204" pitchFamily="34" charset="-122"/>
              </a:rPr>
              <a:t>GET</a:t>
            </a:r>
            <a:r>
              <a:rPr lang="zh-CN" altLang="en-US" sz="1600" dirty="0">
                <a:solidFill>
                  <a:schemeClr val="bg1"/>
                </a:solidFill>
                <a:latin typeface="微软雅黑" panose="020B0503020204020204" pitchFamily="34" charset="-122"/>
                <a:ea typeface="微软雅黑" panose="020B0503020204020204" pitchFamily="34" charset="-122"/>
              </a:rPr>
              <a:t>请求用于获取关于资源的信息。这些信息将以报头（</a:t>
            </a:r>
            <a:r>
              <a:rPr lang="en-US" altLang="zh-CN" sz="1600" dirty="0">
                <a:solidFill>
                  <a:schemeClr val="bg1"/>
                </a:solidFill>
                <a:latin typeface="微软雅黑" panose="020B0503020204020204" pitchFamily="34" charset="-122"/>
                <a:ea typeface="微软雅黑" panose="020B0503020204020204" pitchFamily="34" charset="-122"/>
              </a:rPr>
              <a:t>headers</a:t>
            </a:r>
            <a:r>
              <a:rPr lang="zh-CN" altLang="en-US" sz="1600" dirty="0">
                <a:solidFill>
                  <a:schemeClr val="bg1"/>
                </a:solidFill>
                <a:latin typeface="微软雅黑" panose="020B0503020204020204" pitchFamily="34" charset="-122"/>
                <a:ea typeface="微软雅黑" panose="020B0503020204020204" pitchFamily="34" charset="-122"/>
              </a:rPr>
              <a:t>）和表示（</a:t>
            </a:r>
            <a:r>
              <a:rPr lang="en-US" altLang="zh-CN" sz="1600" dirty="0">
                <a:solidFill>
                  <a:schemeClr val="bg1"/>
                </a:solidFill>
                <a:latin typeface="微软雅黑" panose="020B0503020204020204" pitchFamily="34" charset="-122"/>
                <a:ea typeface="微软雅黑" panose="020B0503020204020204" pitchFamily="34" charset="-122"/>
              </a:rPr>
              <a:t>representation</a:t>
            </a:r>
            <a:r>
              <a:rPr lang="zh-CN" altLang="en-US" sz="1600" dirty="0">
                <a:solidFill>
                  <a:schemeClr val="bg1"/>
                </a:solidFill>
                <a:latin typeface="微软雅黑" panose="020B0503020204020204" pitchFamily="34" charset="-122"/>
                <a:ea typeface="微软雅黑" panose="020B0503020204020204" pitchFamily="34" charset="-122"/>
              </a:rPr>
              <a:t>）的形式返回给客户端。客户端在发送</a:t>
            </a:r>
            <a:r>
              <a:rPr lang="en-US" altLang="zh-CN" sz="1600" dirty="0">
                <a:solidFill>
                  <a:schemeClr val="bg1"/>
                </a:solidFill>
                <a:latin typeface="微软雅黑" panose="020B0503020204020204" pitchFamily="34" charset="-122"/>
                <a:ea typeface="微软雅黑" panose="020B0503020204020204" pitchFamily="34" charset="-122"/>
              </a:rPr>
              <a:t>GET</a:t>
            </a:r>
            <a:r>
              <a:rPr lang="zh-CN" altLang="en-US" sz="1600" dirty="0">
                <a:solidFill>
                  <a:schemeClr val="bg1"/>
                </a:solidFill>
                <a:latin typeface="微软雅黑" panose="020B0503020204020204" pitchFamily="34" charset="-122"/>
                <a:ea typeface="微软雅黑" panose="020B0503020204020204" pitchFamily="34" charset="-122"/>
              </a:rPr>
              <a:t>请求时不需提供表示（</a:t>
            </a:r>
            <a:r>
              <a:rPr lang="en-US" altLang="zh-CN" sz="1600" dirty="0">
                <a:solidFill>
                  <a:schemeClr val="bg1"/>
                </a:solidFill>
                <a:latin typeface="微软雅黑" panose="020B0503020204020204" pitchFamily="34" charset="-122"/>
                <a:ea typeface="微软雅黑" panose="020B0503020204020204" pitchFamily="34" charset="-122"/>
              </a:rPr>
              <a:t>representation</a:t>
            </a:r>
            <a:r>
              <a:rPr lang="zh-CN" altLang="en-US" sz="1600" dirty="0">
                <a:solidFill>
                  <a:schemeClr val="bg1"/>
                </a:solidFill>
                <a:latin typeface="微软雅黑" panose="020B0503020204020204" pitchFamily="34" charset="-122"/>
                <a:ea typeface="微软雅黑" panose="020B0503020204020204" pitchFamily="34" charset="-122"/>
              </a:rPr>
              <a:t>）。</a:t>
            </a:r>
          </a:p>
          <a:p>
            <a:pPr marL="216000" indent="-216000">
              <a:lnSpc>
                <a:spcPct val="150000"/>
              </a:lnSpc>
              <a:buClr>
                <a:schemeClr val="bg1"/>
              </a:buClr>
              <a:buFont typeface="Arial" panose="020B0604020202020204" pitchFamily="34" charset="0"/>
              <a:buChar char="•"/>
            </a:pPr>
            <a:r>
              <a:rPr lang="en-US" altLang="zh-CN" sz="1600" dirty="0" smtClean="0">
                <a:solidFill>
                  <a:schemeClr val="bg1"/>
                </a:solidFill>
                <a:latin typeface="微软雅黑" panose="020B0503020204020204" pitchFamily="34" charset="-122"/>
                <a:ea typeface="微软雅黑" panose="020B0503020204020204" pitchFamily="34" charset="-122"/>
              </a:rPr>
              <a:t>HEAD</a:t>
            </a:r>
            <a:r>
              <a:rPr lang="zh-CN" altLang="en-US" sz="1600" dirty="0" smtClean="0">
                <a:solidFill>
                  <a:schemeClr val="bg1"/>
                </a:solidFill>
                <a:latin typeface="微软雅黑" panose="020B0503020204020204" pitchFamily="34" charset="-122"/>
                <a:ea typeface="微软雅黑" panose="020B0503020204020204" pitchFamily="34" charset="-122"/>
              </a:rPr>
              <a:t>请求</a:t>
            </a:r>
            <a:r>
              <a:rPr lang="zh-CN" altLang="en-US" sz="1600" dirty="0">
                <a:solidFill>
                  <a:schemeClr val="bg1"/>
                </a:solidFill>
                <a:latin typeface="微软雅黑" panose="020B0503020204020204" pitchFamily="34" charset="-122"/>
                <a:ea typeface="微软雅黑" panose="020B0503020204020204" pitchFamily="34" charset="-122"/>
              </a:rPr>
              <a:t>跟</a:t>
            </a:r>
            <a:r>
              <a:rPr lang="en-US" altLang="zh-CN" sz="1600" dirty="0">
                <a:solidFill>
                  <a:schemeClr val="bg1"/>
                </a:solidFill>
                <a:latin typeface="微软雅黑" panose="020B0503020204020204" pitchFamily="34" charset="-122"/>
                <a:ea typeface="微软雅黑" panose="020B0503020204020204" pitchFamily="34" charset="-122"/>
              </a:rPr>
              <a:t>GET</a:t>
            </a:r>
            <a:r>
              <a:rPr lang="zh-CN" altLang="en-US" sz="1600" dirty="0">
                <a:solidFill>
                  <a:schemeClr val="bg1"/>
                </a:solidFill>
                <a:latin typeface="微软雅黑" panose="020B0503020204020204" pitchFamily="34" charset="-122"/>
                <a:ea typeface="微软雅黑" panose="020B0503020204020204" pitchFamily="34" charset="-122"/>
              </a:rPr>
              <a:t>请求差不多，只是它返回包头、不返回表示（</a:t>
            </a:r>
            <a:r>
              <a:rPr lang="en-US" altLang="zh-CN" sz="1600" dirty="0">
                <a:solidFill>
                  <a:schemeClr val="bg1"/>
                </a:solidFill>
                <a:latin typeface="微软雅黑" panose="020B0503020204020204" pitchFamily="34" charset="-122"/>
                <a:ea typeface="微软雅黑" panose="020B0503020204020204" pitchFamily="34" charset="-122"/>
              </a:rPr>
              <a:t>representation</a:t>
            </a:r>
            <a:r>
              <a:rPr lang="zh-CN" altLang="en-US" sz="1600" dirty="0">
                <a:solidFill>
                  <a:schemeClr val="bg1"/>
                </a:solidFill>
                <a:latin typeface="微软雅黑" panose="020B0503020204020204" pitchFamily="34" charset="-122"/>
                <a:ea typeface="微软雅黑" panose="020B0503020204020204" pitchFamily="34" charset="-122"/>
              </a:rPr>
              <a:t>）而已</a:t>
            </a:r>
            <a:r>
              <a:rPr lang="zh-CN" altLang="en-US" sz="1600" dirty="0" smtClean="0">
                <a:solidFill>
                  <a:schemeClr val="bg1"/>
                </a:solidFill>
                <a:latin typeface="微软雅黑" panose="020B0503020204020204" pitchFamily="34" charset="-122"/>
                <a:ea typeface="微软雅黑" panose="020B0503020204020204" pitchFamily="34" charset="-122"/>
              </a:rPr>
              <a:t>。</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53" name="矩形 52">
            <a:extLst>
              <a:ext uri="{FF2B5EF4-FFF2-40B4-BE49-F238E27FC236}">
                <a16:creationId xmlns:a16="http://schemas.microsoft.com/office/drawing/2014/main" id="{5A27FE9D-B186-9040-9DD0-1C22FA9325B3}"/>
              </a:ext>
            </a:extLst>
          </p:cNvPr>
          <p:cNvSpPr/>
          <p:nvPr/>
        </p:nvSpPr>
        <p:spPr>
          <a:xfrm>
            <a:off x="1623228" y="3683107"/>
            <a:ext cx="1467068" cy="400110"/>
          </a:xfrm>
          <a:prstGeom prst="rect">
            <a:avLst/>
          </a:prstGeom>
        </p:spPr>
        <p:txBody>
          <a:bodyPr wrap="none">
            <a:spAutoFit/>
          </a:bodyPr>
          <a:lstStyle/>
          <a:p>
            <a:r>
              <a:rPr lang="zh-CN" altLang="en-US" sz="20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可写的接口</a:t>
            </a:r>
            <a:endPar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4" name="矩形 53">
            <a:extLst>
              <a:ext uri="{FF2B5EF4-FFF2-40B4-BE49-F238E27FC236}">
                <a16:creationId xmlns:a16="http://schemas.microsoft.com/office/drawing/2014/main" id="{3E8B90A3-7824-DA41-AE74-C4A02A27994F}"/>
              </a:ext>
            </a:extLst>
          </p:cNvPr>
          <p:cNvSpPr/>
          <p:nvPr/>
        </p:nvSpPr>
        <p:spPr>
          <a:xfrm>
            <a:off x="1541348" y="4202411"/>
            <a:ext cx="7119327" cy="1569660"/>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dirty="0">
                <a:solidFill>
                  <a:schemeClr val="bg1"/>
                </a:solidFill>
                <a:latin typeface="微软雅黑" panose="020B0503020204020204" pitchFamily="34" charset="-122"/>
                <a:ea typeface="微软雅黑" panose="020B0503020204020204" pitchFamily="34" charset="-122"/>
              </a:rPr>
              <a:t>PUT</a:t>
            </a:r>
            <a:r>
              <a:rPr lang="zh-CN" altLang="en-US" sz="1600" dirty="0">
                <a:solidFill>
                  <a:schemeClr val="bg1"/>
                </a:solidFill>
                <a:latin typeface="微软雅黑" panose="020B0503020204020204" pitchFamily="34" charset="-122"/>
                <a:ea typeface="微软雅黑" panose="020B0503020204020204" pitchFamily="34" charset="-122"/>
              </a:rPr>
              <a:t>请求用于设定资源状态。客户端通常会在发送</a:t>
            </a:r>
            <a:r>
              <a:rPr lang="en-US" altLang="zh-CN" sz="1600" dirty="0">
                <a:solidFill>
                  <a:schemeClr val="bg1"/>
                </a:solidFill>
                <a:latin typeface="微软雅黑" panose="020B0503020204020204" pitchFamily="34" charset="-122"/>
                <a:ea typeface="微软雅黑" panose="020B0503020204020204" pitchFamily="34" charset="-122"/>
              </a:rPr>
              <a:t>PUT</a:t>
            </a:r>
            <a:r>
              <a:rPr lang="zh-CN" altLang="en-US" sz="1600" dirty="0">
                <a:solidFill>
                  <a:schemeClr val="bg1"/>
                </a:solidFill>
                <a:latin typeface="微软雅黑" panose="020B0503020204020204" pitchFamily="34" charset="-122"/>
                <a:ea typeface="微软雅黑" panose="020B0503020204020204" pitchFamily="34" charset="-122"/>
              </a:rPr>
              <a:t>请求时提供一个表示，服务器将根据此表示来创建或修改资源的状态。若客户端在向一个</a:t>
            </a:r>
            <a:r>
              <a:rPr lang="en-US" altLang="zh-CN" sz="1600" dirty="0">
                <a:solidFill>
                  <a:schemeClr val="bg1"/>
                </a:solidFill>
                <a:latin typeface="微软雅黑" panose="020B0503020204020204" pitchFamily="34" charset="-122"/>
                <a:ea typeface="微软雅黑" panose="020B0503020204020204" pitchFamily="34" charset="-122"/>
              </a:rPr>
              <a:t>URI</a:t>
            </a:r>
            <a:r>
              <a:rPr lang="zh-CN" altLang="en-US" sz="1600" dirty="0">
                <a:solidFill>
                  <a:schemeClr val="bg1"/>
                </a:solidFill>
                <a:latin typeface="微软雅黑" panose="020B0503020204020204" pitchFamily="34" charset="-122"/>
                <a:ea typeface="微软雅黑" panose="020B0503020204020204" pitchFamily="34" charset="-122"/>
              </a:rPr>
              <a:t>发送</a:t>
            </a:r>
            <a:r>
              <a:rPr lang="en-US" altLang="zh-CN" sz="1600" dirty="0">
                <a:solidFill>
                  <a:schemeClr val="bg1"/>
                </a:solidFill>
                <a:latin typeface="微软雅黑" panose="020B0503020204020204" pitchFamily="34" charset="-122"/>
                <a:ea typeface="微软雅黑" panose="020B0503020204020204" pitchFamily="34" charset="-122"/>
              </a:rPr>
              <a:t>PUT</a:t>
            </a:r>
            <a:r>
              <a:rPr lang="zh-CN" altLang="en-US" sz="1600" dirty="0">
                <a:solidFill>
                  <a:schemeClr val="bg1"/>
                </a:solidFill>
                <a:latin typeface="微软雅黑" panose="020B0503020204020204" pitchFamily="34" charset="-122"/>
                <a:ea typeface="微软雅黑" panose="020B0503020204020204" pitchFamily="34" charset="-122"/>
              </a:rPr>
              <a:t>请求时未提供表示，则表明此</a:t>
            </a:r>
            <a:r>
              <a:rPr lang="en-US" altLang="zh-CN" sz="1600" dirty="0">
                <a:solidFill>
                  <a:schemeClr val="bg1"/>
                </a:solidFill>
                <a:latin typeface="微软雅黑" panose="020B0503020204020204" pitchFamily="34" charset="-122"/>
                <a:ea typeface="微软雅黑" panose="020B0503020204020204" pitchFamily="34" charset="-122"/>
              </a:rPr>
              <a:t>URI</a:t>
            </a:r>
            <a:r>
              <a:rPr lang="zh-CN" altLang="en-US" sz="1600" dirty="0">
                <a:solidFill>
                  <a:schemeClr val="bg1"/>
                </a:solidFill>
                <a:latin typeface="微软雅黑" panose="020B0503020204020204" pitchFamily="34" charset="-122"/>
                <a:ea typeface="微软雅黑" panose="020B0503020204020204" pitchFamily="34" charset="-122"/>
              </a:rPr>
              <a:t>处应该已经存在一个资源了。</a:t>
            </a:r>
          </a:p>
          <a:p>
            <a:pPr marL="285750" indent="-285750">
              <a:lnSpc>
                <a:spcPct val="150000"/>
              </a:lnSpc>
              <a:buFont typeface="Arial" panose="020B0604020202020204" pitchFamily="34" charset="0"/>
              <a:buChar char="•"/>
            </a:pPr>
            <a:r>
              <a:rPr lang="en-US" altLang="zh-CN" sz="1600" dirty="0">
                <a:solidFill>
                  <a:schemeClr val="bg1"/>
                </a:solidFill>
                <a:latin typeface="微软雅黑" panose="020B0503020204020204" pitchFamily="34" charset="-122"/>
                <a:ea typeface="微软雅黑" panose="020B0503020204020204" pitchFamily="34" charset="-122"/>
              </a:rPr>
              <a:t>DELETE</a:t>
            </a:r>
            <a:r>
              <a:rPr lang="zh-CN" altLang="en-US" sz="1600" dirty="0">
                <a:solidFill>
                  <a:schemeClr val="bg1"/>
                </a:solidFill>
                <a:latin typeface="微软雅黑" panose="020B0503020204020204" pitchFamily="34" charset="-122"/>
                <a:ea typeface="微软雅黑" panose="020B0503020204020204" pitchFamily="34" charset="-122"/>
              </a:rPr>
              <a:t>请求用于删除资源。客户端在发送</a:t>
            </a:r>
            <a:r>
              <a:rPr lang="en-US" altLang="zh-CN" sz="1600" dirty="0">
                <a:solidFill>
                  <a:schemeClr val="bg1"/>
                </a:solidFill>
                <a:latin typeface="微软雅黑" panose="020B0503020204020204" pitchFamily="34" charset="-122"/>
                <a:ea typeface="微软雅黑" panose="020B0503020204020204" pitchFamily="34" charset="-122"/>
              </a:rPr>
              <a:t>DELETE</a:t>
            </a:r>
            <a:r>
              <a:rPr lang="zh-CN" altLang="en-US" sz="1600" dirty="0">
                <a:solidFill>
                  <a:schemeClr val="bg1"/>
                </a:solidFill>
                <a:latin typeface="微软雅黑" panose="020B0503020204020204" pitchFamily="34" charset="-122"/>
                <a:ea typeface="微软雅黑" panose="020B0503020204020204" pitchFamily="34" charset="-122"/>
              </a:rPr>
              <a:t>请求时无需提供表示。</a:t>
            </a:r>
          </a:p>
        </p:txBody>
      </p:sp>
      <p:sp>
        <p:nvSpPr>
          <p:cNvPr id="56" name="矩形 55">
            <a:extLst>
              <a:ext uri="{FF2B5EF4-FFF2-40B4-BE49-F238E27FC236}">
                <a16:creationId xmlns:a16="http://schemas.microsoft.com/office/drawing/2014/main" id="{C284739C-B11A-3640-84CE-1D1BB9007F22}"/>
              </a:ext>
            </a:extLst>
          </p:cNvPr>
          <p:cNvSpPr/>
          <p:nvPr/>
        </p:nvSpPr>
        <p:spPr>
          <a:xfrm flipH="1">
            <a:off x="1623223" y="1141657"/>
            <a:ext cx="8304548" cy="519304"/>
          </a:xfrm>
          <a:prstGeom prst="rect">
            <a:avLst/>
          </a:prstGeom>
          <a:gradFill>
            <a:gsLst>
              <a:gs pos="100000">
                <a:srgbClr val="DB5564"/>
              </a:gs>
              <a:gs pos="0">
                <a:srgbClr val="9D234C"/>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矩形 44">
            <a:extLst>
              <a:ext uri="{FF2B5EF4-FFF2-40B4-BE49-F238E27FC236}">
                <a16:creationId xmlns:a16="http://schemas.microsoft.com/office/drawing/2014/main" id="{8017B658-1FC3-EB40-851B-701066B2D12C}"/>
              </a:ext>
            </a:extLst>
          </p:cNvPr>
          <p:cNvSpPr/>
          <p:nvPr/>
        </p:nvSpPr>
        <p:spPr>
          <a:xfrm>
            <a:off x="1623227" y="1192147"/>
            <a:ext cx="1467068" cy="400110"/>
          </a:xfrm>
          <a:prstGeom prst="rect">
            <a:avLst/>
          </a:prstGeom>
        </p:spPr>
        <p:txBody>
          <a:bodyPr wrap="none">
            <a:spAutoFit/>
          </a:bodyPr>
          <a:lstStyle/>
          <a:p>
            <a:r>
              <a:rPr lang="zh-CN" altLang="en-US" sz="20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只读的接口</a:t>
            </a:r>
            <a:endPar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60" name="矩形: 圆角 7">
            <a:extLst>
              <a:ext uri="{FF2B5EF4-FFF2-40B4-BE49-F238E27FC236}">
                <a16:creationId xmlns:a16="http://schemas.microsoft.com/office/drawing/2014/main" id="{A9269E0D-9049-7C42-AB2B-7CBE5068BB30}"/>
              </a:ext>
            </a:extLst>
          </p:cNvPr>
          <p:cNvSpPr/>
          <p:nvPr/>
        </p:nvSpPr>
        <p:spPr>
          <a:xfrm>
            <a:off x="8971370" y="3005351"/>
            <a:ext cx="863669" cy="383989"/>
          </a:xfrm>
          <a:prstGeom prst="roundRect">
            <a:avLst>
              <a:gd name="adj" fmla="val 2883"/>
            </a:avLst>
          </a:prstGeom>
          <a:gradFill>
            <a:gsLst>
              <a:gs pos="20000">
                <a:srgbClr val="2E75B6"/>
              </a:gs>
              <a:gs pos="100000">
                <a:srgbClr val="48427E"/>
              </a:gs>
            </a:gsLst>
            <a:lin ang="1800000" scaled="0"/>
          </a:gra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150000"/>
              </a:lnSpc>
            </a:pPr>
            <a:r>
              <a:rPr lang="en-US" altLang="zh-CN" sz="14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HEAD</a:t>
            </a:r>
            <a:endParaRPr lang="zh-CN" altLang="en-US" sz="14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1" name="矩形: 圆角 7">
            <a:extLst>
              <a:ext uri="{FF2B5EF4-FFF2-40B4-BE49-F238E27FC236}">
                <a16:creationId xmlns:a16="http://schemas.microsoft.com/office/drawing/2014/main" id="{7BD297CA-610B-CD4E-AE8B-44DE77927361}"/>
              </a:ext>
            </a:extLst>
          </p:cNvPr>
          <p:cNvSpPr/>
          <p:nvPr/>
        </p:nvSpPr>
        <p:spPr>
          <a:xfrm>
            <a:off x="8971369" y="1916028"/>
            <a:ext cx="863669" cy="383989"/>
          </a:xfrm>
          <a:prstGeom prst="roundRect">
            <a:avLst>
              <a:gd name="adj" fmla="val 2883"/>
            </a:avLst>
          </a:prstGeom>
          <a:gradFill>
            <a:gsLst>
              <a:gs pos="20000">
                <a:srgbClr val="2E75B6"/>
              </a:gs>
              <a:gs pos="100000">
                <a:srgbClr val="48427E"/>
              </a:gs>
            </a:gsLst>
            <a:lin ang="1800000" scaled="0"/>
          </a:gra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150000"/>
              </a:lnSpc>
            </a:pPr>
            <a:r>
              <a:rPr lang="en-US" altLang="zh-CN" sz="14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GET</a:t>
            </a:r>
            <a:endParaRPr lang="zh-CN" altLang="en-US" sz="14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4" name="矩形: 圆角 7">
            <a:extLst>
              <a:ext uri="{FF2B5EF4-FFF2-40B4-BE49-F238E27FC236}">
                <a16:creationId xmlns:a16="http://schemas.microsoft.com/office/drawing/2014/main" id="{16277F5F-40F6-EE45-B68A-20B65E8AF2DF}"/>
              </a:ext>
            </a:extLst>
          </p:cNvPr>
          <p:cNvSpPr/>
          <p:nvPr/>
        </p:nvSpPr>
        <p:spPr>
          <a:xfrm>
            <a:off x="8971369" y="5388082"/>
            <a:ext cx="956399" cy="383989"/>
          </a:xfrm>
          <a:prstGeom prst="roundRect">
            <a:avLst>
              <a:gd name="adj" fmla="val 2883"/>
            </a:avLst>
          </a:prstGeom>
          <a:gradFill>
            <a:gsLst>
              <a:gs pos="20000">
                <a:srgbClr val="2E75B6"/>
              </a:gs>
              <a:gs pos="100000">
                <a:srgbClr val="48427E"/>
              </a:gs>
            </a:gsLst>
            <a:lin ang="1800000" scaled="0"/>
          </a:gra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150000"/>
              </a:lnSpc>
            </a:pPr>
            <a:r>
              <a:rPr lang="en-US" altLang="zh-CN" sz="14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DELETE</a:t>
            </a:r>
            <a:endParaRPr lang="zh-CN" altLang="en-US" sz="14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5" name="矩形: 圆角 7">
            <a:extLst>
              <a:ext uri="{FF2B5EF4-FFF2-40B4-BE49-F238E27FC236}">
                <a16:creationId xmlns:a16="http://schemas.microsoft.com/office/drawing/2014/main" id="{2D06569A-2171-E648-9D2C-2084B625B922}"/>
              </a:ext>
            </a:extLst>
          </p:cNvPr>
          <p:cNvSpPr/>
          <p:nvPr/>
        </p:nvSpPr>
        <p:spPr>
          <a:xfrm>
            <a:off x="8971369" y="4349872"/>
            <a:ext cx="956399" cy="383989"/>
          </a:xfrm>
          <a:prstGeom prst="roundRect">
            <a:avLst>
              <a:gd name="adj" fmla="val 2883"/>
            </a:avLst>
          </a:prstGeom>
          <a:gradFill>
            <a:gsLst>
              <a:gs pos="20000">
                <a:srgbClr val="2E75B6"/>
              </a:gs>
              <a:gs pos="100000">
                <a:srgbClr val="48427E"/>
              </a:gs>
            </a:gsLst>
            <a:lin ang="1800000" scaled="0"/>
          </a:gra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150000"/>
              </a:lnSpc>
            </a:pPr>
            <a:r>
              <a:rPr lang="en-US" altLang="zh-CN" sz="14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PUT</a:t>
            </a:r>
            <a:endParaRPr lang="zh-CN" altLang="en-US" sz="14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34768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5">
            <a:extLst>
              <a:ext uri="{FF2B5EF4-FFF2-40B4-BE49-F238E27FC236}">
                <a16:creationId xmlns:a16="http://schemas.microsoft.com/office/drawing/2014/main" id="{4379DAC9-6EF1-4AA7-ACC9-4ED1EA6AFA1D}"/>
              </a:ext>
            </a:extLst>
          </p:cNvPr>
          <p:cNvSpPr>
            <a:spLocks noGrp="1" noChangeArrowheads="1"/>
          </p:cNvSpPr>
          <p:nvPr/>
        </p:nvSpPr>
        <p:spPr bwMode="auto">
          <a:xfrm>
            <a:off x="5438776" y="1852646"/>
            <a:ext cx="4762499" cy="412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457200" indent="-4572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514350" indent="-514350">
              <a:lnSpc>
                <a:spcPct val="130000"/>
              </a:lnSpc>
              <a:buClr>
                <a:srgbClr val="AF3153"/>
              </a:buClr>
              <a:buSzPct val="100000"/>
              <a:buFont typeface="+mj-lt"/>
              <a:buAutoNum type="arabicPeriod"/>
              <a:defRPr/>
            </a:pPr>
            <a:r>
              <a:rPr kumimoji="0" lang="en-US" altLang="zh-CN" sz="2400" dirty="0">
                <a:solidFill>
                  <a:schemeClr val="bg2">
                    <a:lumMod val="25000"/>
                  </a:schemeClr>
                </a:solidFill>
                <a:latin typeface="PingFang SC" panose="020B0400000000000000" pitchFamily="34" charset="-122"/>
                <a:ea typeface="PingFang SC" panose="020B0400000000000000" pitchFamily="34" charset="-122"/>
                <a:sym typeface="微软雅黑" panose="020B0503020204020204" pitchFamily="34" charset="-122"/>
              </a:rPr>
              <a:t>REST</a:t>
            </a:r>
            <a:r>
              <a:rPr kumimoji="0" lang="zh-CN" altLang="en-US" sz="2400" dirty="0">
                <a:solidFill>
                  <a:schemeClr val="bg2">
                    <a:lumMod val="25000"/>
                  </a:schemeClr>
                </a:solidFill>
                <a:latin typeface="PingFang SC" panose="020B0400000000000000" pitchFamily="34" charset="-122"/>
                <a:ea typeface="PingFang SC" panose="020B0400000000000000" pitchFamily="34" charset="-122"/>
                <a:sym typeface="微软雅黑" panose="020B0503020204020204" pitchFamily="34" charset="-122"/>
              </a:rPr>
              <a:t>与</a:t>
            </a:r>
            <a:r>
              <a:rPr kumimoji="0" lang="en-US" altLang="zh-CN" sz="2400" dirty="0" smtClean="0">
                <a:solidFill>
                  <a:schemeClr val="bg2">
                    <a:lumMod val="25000"/>
                  </a:schemeClr>
                </a:solidFill>
                <a:latin typeface="PingFang SC" panose="020B0400000000000000" pitchFamily="34" charset="-122"/>
                <a:ea typeface="PingFang SC" panose="020B0400000000000000" pitchFamily="34" charset="-122"/>
                <a:sym typeface="微软雅黑" panose="020B0503020204020204" pitchFamily="34" charset="-122"/>
              </a:rPr>
              <a:t>Web</a:t>
            </a:r>
          </a:p>
          <a:p>
            <a:pPr marL="514350" indent="-514350">
              <a:lnSpc>
                <a:spcPct val="130000"/>
              </a:lnSpc>
              <a:buClr>
                <a:srgbClr val="AF3153"/>
              </a:buClr>
              <a:buSzPct val="100000"/>
              <a:buFont typeface="+mj-lt"/>
              <a:buAutoNum type="arabicPeriod"/>
              <a:defRPr/>
            </a:pPr>
            <a:r>
              <a:rPr kumimoji="0" lang="zh-CN" altLang="en-US" sz="2400" dirty="0" smtClean="0">
                <a:solidFill>
                  <a:schemeClr val="bg2">
                    <a:lumMod val="25000"/>
                  </a:schemeClr>
                </a:solidFill>
                <a:latin typeface="PingFang SC" panose="020B0400000000000000" pitchFamily="34" charset="-122"/>
                <a:ea typeface="PingFang SC" panose="020B0400000000000000" pitchFamily="34" charset="-122"/>
                <a:sym typeface="微软雅黑" panose="020B0503020204020204" pitchFamily="34" charset="-122"/>
              </a:rPr>
              <a:t>面向资源的架构</a:t>
            </a:r>
            <a:endParaRPr kumimoji="0" lang="en-US" altLang="zh-CN" sz="2400" dirty="0" smtClean="0">
              <a:solidFill>
                <a:schemeClr val="bg2">
                  <a:lumMod val="25000"/>
                </a:schemeClr>
              </a:solidFill>
              <a:latin typeface="PingFang SC" panose="020B0400000000000000" pitchFamily="34" charset="-122"/>
              <a:ea typeface="PingFang SC" panose="020B0400000000000000" pitchFamily="34" charset="-122"/>
              <a:sym typeface="微软雅黑" panose="020B0503020204020204" pitchFamily="34" charset="-122"/>
            </a:endParaRPr>
          </a:p>
          <a:p>
            <a:pPr marL="514350" indent="-514350">
              <a:lnSpc>
                <a:spcPct val="130000"/>
              </a:lnSpc>
              <a:buClr>
                <a:srgbClr val="AF3153"/>
              </a:buClr>
              <a:buSzPct val="100000"/>
              <a:buFont typeface="+mj-lt"/>
              <a:buAutoNum type="arabicPeriod"/>
              <a:defRPr/>
            </a:pPr>
            <a:r>
              <a:rPr kumimoji="0" lang="zh-CN" altLang="en-US" sz="2400" dirty="0" smtClean="0">
                <a:solidFill>
                  <a:schemeClr val="bg2">
                    <a:lumMod val="25000"/>
                  </a:schemeClr>
                </a:solidFill>
                <a:latin typeface="PingFang SC" panose="020B0400000000000000" pitchFamily="34" charset="-122"/>
                <a:ea typeface="PingFang SC" panose="020B0400000000000000" pitchFamily="34" charset="-122"/>
                <a:sym typeface="微软雅黑" panose="020B0503020204020204" pitchFamily="34" charset="-122"/>
              </a:rPr>
              <a:t>深入理解</a:t>
            </a:r>
            <a:endParaRPr kumimoji="0" lang="en-US" altLang="zh-CN" sz="2400" dirty="0" smtClean="0">
              <a:solidFill>
                <a:schemeClr val="bg2">
                  <a:lumMod val="25000"/>
                </a:schemeClr>
              </a:solidFill>
              <a:latin typeface="PingFang SC" panose="020B0400000000000000" pitchFamily="34" charset="-122"/>
              <a:ea typeface="PingFang SC" panose="020B0400000000000000" pitchFamily="34" charset="-122"/>
              <a:sym typeface="微软雅黑" panose="020B0503020204020204" pitchFamily="34" charset="-122"/>
            </a:endParaRPr>
          </a:p>
          <a:p>
            <a:pPr marL="514350" indent="-514350">
              <a:lnSpc>
                <a:spcPct val="130000"/>
              </a:lnSpc>
              <a:buClr>
                <a:srgbClr val="AF3153"/>
              </a:buClr>
              <a:buSzPct val="100000"/>
              <a:buFont typeface="+mj-lt"/>
              <a:buAutoNum type="arabicPeriod"/>
              <a:defRPr/>
            </a:pPr>
            <a:r>
              <a:rPr kumimoji="0" lang="zh-CN" altLang="en-US" sz="2400" dirty="0" smtClean="0">
                <a:solidFill>
                  <a:schemeClr val="bg2">
                    <a:lumMod val="25000"/>
                  </a:schemeClr>
                </a:solidFill>
                <a:latin typeface="PingFang SC" panose="020B0400000000000000" pitchFamily="34" charset="-122"/>
                <a:ea typeface="PingFang SC" panose="020B0400000000000000" pitchFamily="34" charset="-122"/>
                <a:sym typeface="微软雅黑" panose="020B0503020204020204" pitchFamily="34" charset="-122"/>
              </a:rPr>
              <a:t>开发工具</a:t>
            </a:r>
            <a:endParaRPr kumimoji="0" lang="en-US" altLang="zh-CN" sz="2400" dirty="0" smtClean="0">
              <a:solidFill>
                <a:schemeClr val="bg2">
                  <a:lumMod val="25000"/>
                </a:schemeClr>
              </a:solidFill>
              <a:latin typeface="PingFang SC" panose="020B0400000000000000" pitchFamily="34" charset="-122"/>
              <a:ea typeface="PingFang SC" panose="020B0400000000000000" pitchFamily="34" charset="-122"/>
              <a:sym typeface="微软雅黑" panose="020B0503020204020204" pitchFamily="34" charset="-122"/>
            </a:endParaRPr>
          </a:p>
          <a:p>
            <a:pPr marL="514350" indent="-514350">
              <a:lnSpc>
                <a:spcPct val="130000"/>
              </a:lnSpc>
              <a:buClr>
                <a:srgbClr val="AF3153"/>
              </a:buClr>
              <a:buSzPct val="100000"/>
              <a:buFont typeface="+mj-lt"/>
              <a:buAutoNum type="arabicPeriod"/>
              <a:defRPr/>
            </a:pPr>
            <a:r>
              <a:rPr kumimoji="0" lang="en-US" altLang="zh-CN" sz="2400" dirty="0" smtClean="0">
                <a:solidFill>
                  <a:schemeClr val="bg2">
                    <a:lumMod val="25000"/>
                  </a:schemeClr>
                </a:solidFill>
                <a:latin typeface="PingFang SC" panose="020B0400000000000000" pitchFamily="34" charset="-122"/>
                <a:ea typeface="PingFang SC" panose="020B0400000000000000" pitchFamily="34" charset="-122"/>
                <a:sym typeface="微软雅黑" panose="020B0503020204020204" pitchFamily="34" charset="-122"/>
              </a:rPr>
              <a:t>API</a:t>
            </a:r>
            <a:r>
              <a:rPr kumimoji="0" lang="zh-CN" altLang="en-US" sz="2400" dirty="0" smtClean="0">
                <a:solidFill>
                  <a:schemeClr val="bg2">
                    <a:lumMod val="25000"/>
                  </a:schemeClr>
                </a:solidFill>
                <a:latin typeface="PingFang SC" panose="020B0400000000000000" pitchFamily="34" charset="-122"/>
                <a:ea typeface="PingFang SC" panose="020B0400000000000000" pitchFamily="34" charset="-122"/>
                <a:sym typeface="微软雅黑" panose="020B0503020204020204" pitchFamily="34" charset="-122"/>
              </a:rPr>
              <a:t>设计规范</a:t>
            </a:r>
            <a:endParaRPr kumimoji="0" lang="en-US" altLang="zh-CN" sz="2400" dirty="0">
              <a:solidFill>
                <a:schemeClr val="bg2">
                  <a:lumMod val="25000"/>
                </a:schemeClr>
              </a:solidFill>
              <a:latin typeface="PingFang SC" panose="020B0400000000000000" pitchFamily="34" charset="-122"/>
              <a:ea typeface="PingFang SC" panose="020B0400000000000000" pitchFamily="34" charset="-122"/>
              <a:sym typeface="微软雅黑" panose="020B0503020204020204" pitchFamily="34" charset="-122"/>
            </a:endParaRPr>
          </a:p>
        </p:txBody>
      </p:sp>
      <p:sp>
        <p:nvSpPr>
          <p:cNvPr id="3" name="文本占位符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674914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矩形 56">
            <a:extLst>
              <a:ext uri="{FF2B5EF4-FFF2-40B4-BE49-F238E27FC236}">
                <a16:creationId xmlns:a16="http://schemas.microsoft.com/office/drawing/2014/main" id="{FC4C6679-EA1A-444A-8B8F-C0235A6BA2D1}"/>
              </a:ext>
            </a:extLst>
          </p:cNvPr>
          <p:cNvSpPr/>
          <p:nvPr/>
        </p:nvSpPr>
        <p:spPr>
          <a:xfrm flipH="1">
            <a:off x="1623226" y="3916476"/>
            <a:ext cx="8304544" cy="519304"/>
          </a:xfrm>
          <a:prstGeom prst="rect">
            <a:avLst/>
          </a:prstGeom>
          <a:gradFill>
            <a:gsLst>
              <a:gs pos="100000">
                <a:srgbClr val="DB5564"/>
              </a:gs>
              <a:gs pos="0">
                <a:srgbClr val="9D234C"/>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标题 4">
            <a:extLst>
              <a:ext uri="{FF2B5EF4-FFF2-40B4-BE49-F238E27FC236}">
                <a16:creationId xmlns:a16="http://schemas.microsoft.com/office/drawing/2014/main" id="{550B8B9B-9951-471E-BE85-2BF860A408E0}"/>
              </a:ext>
            </a:extLst>
          </p:cNvPr>
          <p:cNvSpPr>
            <a:spLocks noGrp="1"/>
          </p:cNvSpPr>
          <p:nvPr>
            <p:ph type="title"/>
          </p:nvPr>
        </p:nvSpPr>
        <p:spPr/>
        <p:txBody>
          <a:bodyPr/>
          <a:lstStyle/>
          <a:p>
            <a:r>
              <a:rPr lang="zh-CN" altLang="en-US" dirty="0" smtClean="0"/>
              <a:t>统一接口</a:t>
            </a:r>
            <a:endParaRPr lang="zh-CN" altLang="en-US" dirty="0"/>
          </a:p>
        </p:txBody>
      </p:sp>
      <p:sp>
        <p:nvSpPr>
          <p:cNvPr id="46" name="矩形 45">
            <a:extLst>
              <a:ext uri="{FF2B5EF4-FFF2-40B4-BE49-F238E27FC236}">
                <a16:creationId xmlns:a16="http://schemas.microsoft.com/office/drawing/2014/main" id="{AF779980-A0A5-C647-8D72-59088322DBAD}"/>
              </a:ext>
            </a:extLst>
          </p:cNvPr>
          <p:cNvSpPr/>
          <p:nvPr/>
        </p:nvSpPr>
        <p:spPr>
          <a:xfrm>
            <a:off x="1541347" y="1618098"/>
            <a:ext cx="6949511" cy="2264851"/>
          </a:xfrm>
          <a:prstGeom prst="rect">
            <a:avLst/>
          </a:prstGeom>
        </p:spPr>
        <p:txBody>
          <a:bodyPr wrap="square">
            <a:spAutoFit/>
          </a:bodyPr>
          <a:lstStyle/>
          <a:p>
            <a:pPr marL="216000" indent="-216000">
              <a:lnSpc>
                <a:spcPct val="150000"/>
              </a:lnSpc>
              <a:buClr>
                <a:schemeClr val="bg1"/>
              </a:buClr>
              <a:buFont typeface="Arial" panose="020B0604020202020204" pitchFamily="34" charset="0"/>
              <a:buChar char="•"/>
            </a:pPr>
            <a:r>
              <a:rPr lang="en-US" altLang="zh-CN" sz="1600" dirty="0">
                <a:solidFill>
                  <a:schemeClr val="bg1"/>
                </a:solidFill>
                <a:latin typeface="微软雅黑" panose="020B0503020204020204" pitchFamily="34" charset="-122"/>
                <a:ea typeface="微软雅黑" panose="020B0503020204020204" pitchFamily="34" charset="-122"/>
              </a:rPr>
              <a:t>POST</a:t>
            </a:r>
            <a:r>
              <a:rPr lang="zh-CN" altLang="en-US" sz="1600" dirty="0">
                <a:solidFill>
                  <a:schemeClr val="bg1"/>
                </a:solidFill>
                <a:latin typeface="微软雅黑" panose="020B0503020204020204" pitchFamily="34" charset="-122"/>
                <a:ea typeface="微软雅黑" panose="020B0503020204020204" pitchFamily="34" charset="-122"/>
              </a:rPr>
              <a:t>请求的作用是为已有资源创建一个从属</a:t>
            </a:r>
            <a:r>
              <a:rPr lang="zh-CN" altLang="en-US" sz="1600" dirty="0" smtClean="0">
                <a:solidFill>
                  <a:schemeClr val="bg1"/>
                </a:solidFill>
                <a:latin typeface="微软雅黑" panose="020B0503020204020204" pitchFamily="34" charset="-122"/>
                <a:ea typeface="微软雅黑" panose="020B0503020204020204" pitchFamily="34" charset="-122"/>
              </a:rPr>
              <a:t>资源。</a:t>
            </a:r>
            <a:r>
              <a:rPr lang="zh-CN" altLang="en-US" sz="1600" dirty="0">
                <a:solidFill>
                  <a:schemeClr val="bg1"/>
                </a:solidFill>
                <a:latin typeface="微软雅黑" panose="020B0503020204020204" pitchFamily="34" charset="-122"/>
                <a:ea typeface="微软雅黑" panose="020B0503020204020204" pitchFamily="34" charset="-122"/>
              </a:rPr>
              <a:t>这里的已有资源，可以是新建资源在数据结构意义上的父资源（就像树根与树叶的关系），也可以是一个专门用于生成其他资源的“工厂（</a:t>
            </a:r>
            <a:r>
              <a:rPr lang="en-US" altLang="zh-CN" sz="1600" dirty="0">
                <a:solidFill>
                  <a:schemeClr val="bg1"/>
                </a:solidFill>
                <a:latin typeface="微软雅黑" panose="020B0503020204020204" pitchFamily="34" charset="-122"/>
                <a:ea typeface="微软雅黑" panose="020B0503020204020204" pitchFamily="34" charset="-122"/>
              </a:rPr>
              <a:t>factory</a:t>
            </a:r>
            <a:r>
              <a:rPr lang="zh-CN" altLang="en-US" sz="1600" dirty="0">
                <a:solidFill>
                  <a:schemeClr val="bg1"/>
                </a:solidFill>
                <a:latin typeface="微软雅黑" panose="020B0503020204020204" pitchFamily="34" charset="-122"/>
                <a:ea typeface="微软雅黑" panose="020B0503020204020204" pitchFamily="34" charset="-122"/>
              </a:rPr>
              <a:t>）”资源。</a:t>
            </a:r>
            <a:r>
              <a:rPr lang="en-US" altLang="zh-CN" sz="1600" dirty="0">
                <a:solidFill>
                  <a:schemeClr val="bg1"/>
                </a:solidFill>
                <a:latin typeface="微软雅黑" panose="020B0503020204020204" pitchFamily="34" charset="-122"/>
                <a:ea typeface="微软雅黑" panose="020B0503020204020204" pitchFamily="34" charset="-122"/>
              </a:rPr>
              <a:t>POST</a:t>
            </a:r>
            <a:r>
              <a:rPr lang="zh-CN" altLang="en-US" sz="1600" dirty="0">
                <a:solidFill>
                  <a:schemeClr val="bg1"/>
                </a:solidFill>
                <a:latin typeface="微软雅黑" panose="020B0503020204020204" pitchFamily="34" charset="-122"/>
                <a:ea typeface="微软雅黑" panose="020B0503020204020204" pitchFamily="34" charset="-122"/>
              </a:rPr>
              <a:t>请求所携带的表示（</a:t>
            </a:r>
            <a:r>
              <a:rPr lang="en-US" altLang="zh-CN" sz="1600" dirty="0">
                <a:solidFill>
                  <a:schemeClr val="bg1"/>
                </a:solidFill>
                <a:latin typeface="微软雅黑" panose="020B0503020204020204" pitchFamily="34" charset="-122"/>
                <a:ea typeface="微软雅黑" panose="020B0503020204020204" pitchFamily="34" charset="-122"/>
              </a:rPr>
              <a:t>representation</a:t>
            </a:r>
            <a:r>
              <a:rPr lang="zh-CN" altLang="en-US" sz="1600" dirty="0">
                <a:solidFill>
                  <a:schemeClr val="bg1"/>
                </a:solidFill>
                <a:latin typeface="微软雅黑" panose="020B0503020204020204" pitchFamily="34" charset="-122"/>
                <a:ea typeface="微软雅黑" panose="020B0503020204020204" pitchFamily="34" charset="-122"/>
              </a:rPr>
              <a:t>）描述了该新资源的初始状态</a:t>
            </a:r>
            <a:r>
              <a:rPr lang="zh-CN" altLang="en-US" sz="1600" dirty="0" smtClean="0">
                <a:solidFill>
                  <a:schemeClr val="bg1"/>
                </a:solidFill>
                <a:latin typeface="微软雅黑" panose="020B0503020204020204" pitchFamily="34" charset="-122"/>
                <a:ea typeface="微软雅黑" panose="020B0503020204020204" pitchFamily="34" charset="-122"/>
              </a:rPr>
              <a:t>。</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marL="216000" indent="-216000">
              <a:lnSpc>
                <a:spcPct val="150000"/>
              </a:lnSpc>
              <a:buClr>
                <a:schemeClr val="bg1"/>
              </a:buClr>
              <a:buFont typeface="Arial" panose="020B0604020202020204" pitchFamily="34" charset="0"/>
              <a:buChar char="•"/>
            </a:pPr>
            <a:r>
              <a:rPr lang="en-US" altLang="zh-CN" sz="1600" dirty="0" smtClean="0">
                <a:solidFill>
                  <a:schemeClr val="bg1"/>
                </a:solidFill>
                <a:latin typeface="微软雅黑" panose="020B0503020204020204" pitchFamily="34" charset="-122"/>
                <a:ea typeface="微软雅黑" panose="020B0503020204020204" pitchFamily="34" charset="-122"/>
              </a:rPr>
              <a:t>POST</a:t>
            </a:r>
            <a:r>
              <a:rPr lang="zh-CN" altLang="en-US" sz="1600" dirty="0">
                <a:solidFill>
                  <a:schemeClr val="bg1"/>
                </a:solidFill>
                <a:latin typeface="微软雅黑" panose="020B0503020204020204" pitchFamily="34" charset="-122"/>
                <a:ea typeface="微软雅黑" panose="020B0503020204020204" pitchFamily="34" charset="-122"/>
              </a:rPr>
              <a:t>请求除了用于新建整个资源，还可用于往已有资源的状态里添加数据。</a:t>
            </a:r>
          </a:p>
        </p:txBody>
      </p:sp>
      <p:sp>
        <p:nvSpPr>
          <p:cNvPr id="53" name="矩形 52">
            <a:extLst>
              <a:ext uri="{FF2B5EF4-FFF2-40B4-BE49-F238E27FC236}">
                <a16:creationId xmlns:a16="http://schemas.microsoft.com/office/drawing/2014/main" id="{5A27FE9D-B186-9040-9DD0-1C22FA9325B3}"/>
              </a:ext>
            </a:extLst>
          </p:cNvPr>
          <p:cNvSpPr/>
          <p:nvPr/>
        </p:nvSpPr>
        <p:spPr>
          <a:xfrm>
            <a:off x="1623228" y="3976073"/>
            <a:ext cx="2037737" cy="400110"/>
          </a:xfrm>
          <a:prstGeom prst="rect">
            <a:avLst/>
          </a:prstGeom>
        </p:spPr>
        <p:txBody>
          <a:bodyPr wrap="none">
            <a:spAutoFit/>
          </a:bodyPr>
          <a:lstStyle/>
          <a:p>
            <a:r>
              <a:rPr lang="en-US" altLang="zh-CN" sz="20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POST(</a:t>
            </a:r>
            <a:r>
              <a:rPr lang="en-US" altLang="zh-CN" sz="2000" b="1" u="sng"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p</a:t>
            </a:r>
            <a:r>
              <a:rPr lang="en-US" altLang="zh-CN" sz="20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rocess)</a:t>
            </a:r>
            <a:endPar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4" name="矩形 53">
            <a:extLst>
              <a:ext uri="{FF2B5EF4-FFF2-40B4-BE49-F238E27FC236}">
                <a16:creationId xmlns:a16="http://schemas.microsoft.com/office/drawing/2014/main" id="{3E8B90A3-7824-DA41-AE74-C4A02A27994F}"/>
              </a:ext>
            </a:extLst>
          </p:cNvPr>
          <p:cNvSpPr/>
          <p:nvPr/>
        </p:nvSpPr>
        <p:spPr>
          <a:xfrm>
            <a:off x="1541348" y="4495377"/>
            <a:ext cx="7119327" cy="152618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a:solidFill>
                  <a:schemeClr val="bg1"/>
                </a:solidFill>
                <a:latin typeface="微软雅黑" panose="020B0503020204020204" pitchFamily="34" charset="-122"/>
                <a:ea typeface="微软雅黑" panose="020B0503020204020204" pitchFamily="34" charset="-122"/>
              </a:rPr>
              <a:t>如果觉得需要为</a:t>
            </a:r>
            <a:r>
              <a:rPr lang="en-US" altLang="zh-CN" sz="1600" dirty="0">
                <a:solidFill>
                  <a:schemeClr val="bg1"/>
                </a:solidFill>
                <a:latin typeface="微软雅黑" panose="020B0503020204020204" pitchFamily="34" charset="-122"/>
                <a:ea typeface="微软雅黑" panose="020B0503020204020204" pitchFamily="34" charset="-122"/>
              </a:rPr>
              <a:t>HTTP</a:t>
            </a:r>
            <a:r>
              <a:rPr lang="zh-CN" altLang="en-US" sz="1600" dirty="0">
                <a:solidFill>
                  <a:schemeClr val="bg1"/>
                </a:solidFill>
                <a:latin typeface="微软雅黑" panose="020B0503020204020204" pitchFamily="34" charset="-122"/>
                <a:ea typeface="微软雅黑" panose="020B0503020204020204" pitchFamily="34" charset="-122"/>
              </a:rPr>
              <a:t>增添其他方法或特性，你可以重载</a:t>
            </a:r>
            <a:r>
              <a:rPr lang="en-US" altLang="zh-CN" sz="1600" dirty="0">
                <a:solidFill>
                  <a:schemeClr val="bg1"/>
                </a:solidFill>
                <a:latin typeface="微软雅黑" panose="020B0503020204020204" pitchFamily="34" charset="-122"/>
                <a:ea typeface="微软雅黑" panose="020B0503020204020204" pitchFamily="34" charset="-122"/>
              </a:rPr>
              <a:t>POST</a:t>
            </a:r>
            <a:r>
              <a:rPr lang="zh-CN" altLang="en-US" sz="1600" dirty="0">
                <a:solidFill>
                  <a:schemeClr val="bg1"/>
                </a:solidFill>
                <a:latin typeface="微软雅黑" panose="020B0503020204020204" pitchFamily="34" charset="-122"/>
                <a:ea typeface="微软雅黑" panose="020B0503020204020204" pitchFamily="34" charset="-122"/>
              </a:rPr>
              <a:t>（参见后面的“重载</a:t>
            </a:r>
            <a:r>
              <a:rPr lang="en-US" altLang="zh-CN" sz="1600" dirty="0">
                <a:solidFill>
                  <a:schemeClr val="bg1"/>
                </a:solidFill>
                <a:latin typeface="微软雅黑" panose="020B0503020204020204" pitchFamily="34" charset="-122"/>
                <a:ea typeface="微软雅黑" panose="020B0503020204020204" pitchFamily="34" charset="-122"/>
              </a:rPr>
              <a:t>POST”</a:t>
            </a:r>
            <a:r>
              <a:rPr lang="zh-CN" altLang="en-US" sz="1600" dirty="0">
                <a:solidFill>
                  <a:schemeClr val="bg1"/>
                </a:solidFill>
                <a:latin typeface="微软雅黑" panose="020B0503020204020204" pitchFamily="34" charset="-122"/>
                <a:ea typeface="微软雅黑" panose="020B0503020204020204" pitchFamily="34" charset="-122"/>
              </a:rPr>
              <a:t>一节），不过可能需要另外增加一种资源。假如想为</a:t>
            </a:r>
            <a:r>
              <a:rPr lang="en-US" altLang="zh-CN" sz="1600" dirty="0">
                <a:solidFill>
                  <a:schemeClr val="bg1"/>
                </a:solidFill>
                <a:latin typeface="微软雅黑" panose="020B0503020204020204" pitchFamily="34" charset="-122"/>
                <a:ea typeface="微软雅黑" panose="020B0503020204020204" pitchFamily="34" charset="-122"/>
              </a:rPr>
              <a:t>HTTP</a:t>
            </a:r>
            <a:r>
              <a:rPr lang="zh-CN" altLang="en-US" sz="1600" dirty="0">
                <a:solidFill>
                  <a:schemeClr val="bg1"/>
                </a:solidFill>
                <a:latin typeface="微软雅黑" panose="020B0503020204020204" pitchFamily="34" charset="-122"/>
                <a:ea typeface="微软雅黑" panose="020B0503020204020204" pitchFamily="34" charset="-122"/>
              </a:rPr>
              <a:t>增添事务性支持（</a:t>
            </a:r>
            <a:r>
              <a:rPr lang="en-US" altLang="zh-CN" sz="1600" dirty="0">
                <a:solidFill>
                  <a:schemeClr val="bg1"/>
                </a:solidFill>
                <a:latin typeface="微软雅黑" panose="020B0503020204020204" pitchFamily="34" charset="-122"/>
                <a:ea typeface="微软雅黑" panose="020B0503020204020204" pitchFamily="34" charset="-122"/>
              </a:rPr>
              <a:t>transactional support</a:t>
            </a:r>
            <a:r>
              <a:rPr lang="zh-CN" altLang="en-US" sz="1600" dirty="0">
                <a:solidFill>
                  <a:schemeClr val="bg1"/>
                </a:solidFill>
                <a:latin typeface="微软雅黑" panose="020B0503020204020204" pitchFamily="34" charset="-122"/>
                <a:ea typeface="微软雅黑" panose="020B0503020204020204" pitchFamily="34" charset="-122"/>
              </a:rPr>
              <a:t>），那么你很可能需要把事务（</a:t>
            </a:r>
            <a:r>
              <a:rPr lang="en-US" altLang="zh-CN" sz="1600" dirty="0">
                <a:solidFill>
                  <a:schemeClr val="bg1"/>
                </a:solidFill>
                <a:latin typeface="微软雅黑" panose="020B0503020204020204" pitchFamily="34" charset="-122"/>
                <a:ea typeface="微软雅黑" panose="020B0503020204020204" pitchFamily="34" charset="-122"/>
              </a:rPr>
              <a:t>transactions</a:t>
            </a:r>
            <a:r>
              <a:rPr lang="zh-CN" altLang="en-US" sz="1600" dirty="0">
                <a:solidFill>
                  <a:schemeClr val="bg1"/>
                </a:solidFill>
                <a:latin typeface="微软雅黑" panose="020B0503020204020204" pitchFamily="34" charset="-122"/>
                <a:ea typeface="微软雅黑" panose="020B0503020204020204" pitchFamily="34" charset="-122"/>
              </a:rPr>
              <a:t>）暴露为可被创建、更新和删除的资源。</a:t>
            </a:r>
          </a:p>
        </p:txBody>
      </p:sp>
      <p:sp>
        <p:nvSpPr>
          <p:cNvPr id="56" name="矩形 55">
            <a:extLst>
              <a:ext uri="{FF2B5EF4-FFF2-40B4-BE49-F238E27FC236}">
                <a16:creationId xmlns:a16="http://schemas.microsoft.com/office/drawing/2014/main" id="{C284739C-B11A-3640-84CE-1D1BB9007F22}"/>
              </a:ext>
            </a:extLst>
          </p:cNvPr>
          <p:cNvSpPr/>
          <p:nvPr/>
        </p:nvSpPr>
        <p:spPr>
          <a:xfrm flipH="1">
            <a:off x="1623223" y="990733"/>
            <a:ext cx="8304548" cy="519304"/>
          </a:xfrm>
          <a:prstGeom prst="rect">
            <a:avLst/>
          </a:prstGeom>
          <a:gradFill>
            <a:gsLst>
              <a:gs pos="100000">
                <a:srgbClr val="DB5564"/>
              </a:gs>
              <a:gs pos="0">
                <a:srgbClr val="9D234C"/>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矩形 44">
            <a:extLst>
              <a:ext uri="{FF2B5EF4-FFF2-40B4-BE49-F238E27FC236}">
                <a16:creationId xmlns:a16="http://schemas.microsoft.com/office/drawing/2014/main" id="{8017B658-1FC3-EB40-851B-701066B2D12C}"/>
              </a:ext>
            </a:extLst>
          </p:cNvPr>
          <p:cNvSpPr/>
          <p:nvPr/>
        </p:nvSpPr>
        <p:spPr>
          <a:xfrm>
            <a:off x="1623227" y="1041223"/>
            <a:ext cx="1967205" cy="400110"/>
          </a:xfrm>
          <a:prstGeom prst="rect">
            <a:avLst/>
          </a:prstGeom>
        </p:spPr>
        <p:txBody>
          <a:bodyPr wrap="none">
            <a:spAutoFit/>
          </a:bodyPr>
          <a:lstStyle/>
          <a:p>
            <a:r>
              <a:rPr lang="en-US" altLang="zh-CN" sz="20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POST(</a:t>
            </a:r>
            <a:r>
              <a:rPr lang="en-US" altLang="zh-CN" sz="2000" b="1" u="sng"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a</a:t>
            </a:r>
            <a:r>
              <a:rPr lang="en-US" altLang="zh-CN" sz="20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ppend)</a:t>
            </a:r>
            <a:endPar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61" name="矩形: 圆角 7">
            <a:extLst>
              <a:ext uri="{FF2B5EF4-FFF2-40B4-BE49-F238E27FC236}">
                <a16:creationId xmlns:a16="http://schemas.microsoft.com/office/drawing/2014/main" id="{7BD297CA-610B-CD4E-AE8B-44DE77927361}"/>
              </a:ext>
            </a:extLst>
          </p:cNvPr>
          <p:cNvSpPr/>
          <p:nvPr/>
        </p:nvSpPr>
        <p:spPr>
          <a:xfrm>
            <a:off x="8971371" y="1693797"/>
            <a:ext cx="863669" cy="383989"/>
          </a:xfrm>
          <a:prstGeom prst="roundRect">
            <a:avLst>
              <a:gd name="adj" fmla="val 2883"/>
            </a:avLst>
          </a:prstGeom>
          <a:gradFill>
            <a:gsLst>
              <a:gs pos="20000">
                <a:srgbClr val="2E75B6"/>
              </a:gs>
              <a:gs pos="100000">
                <a:srgbClr val="48427E"/>
              </a:gs>
            </a:gsLst>
            <a:lin ang="1800000" scaled="0"/>
          </a:gra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150000"/>
              </a:lnSpc>
            </a:pPr>
            <a:r>
              <a:rPr lang="en-US" altLang="zh-CN" sz="14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POST(a)</a:t>
            </a:r>
            <a:endParaRPr lang="zh-CN" altLang="en-US" sz="14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5" name="矩形: 圆角 7">
            <a:extLst>
              <a:ext uri="{FF2B5EF4-FFF2-40B4-BE49-F238E27FC236}">
                <a16:creationId xmlns:a16="http://schemas.microsoft.com/office/drawing/2014/main" id="{2D06569A-2171-E648-9D2C-2084B625B922}"/>
              </a:ext>
            </a:extLst>
          </p:cNvPr>
          <p:cNvSpPr/>
          <p:nvPr/>
        </p:nvSpPr>
        <p:spPr>
          <a:xfrm>
            <a:off x="8971371" y="4628542"/>
            <a:ext cx="956399" cy="383989"/>
          </a:xfrm>
          <a:prstGeom prst="roundRect">
            <a:avLst>
              <a:gd name="adj" fmla="val 2883"/>
            </a:avLst>
          </a:prstGeom>
          <a:gradFill>
            <a:gsLst>
              <a:gs pos="20000">
                <a:srgbClr val="2E75B6"/>
              </a:gs>
              <a:gs pos="100000">
                <a:srgbClr val="48427E"/>
              </a:gs>
            </a:gsLst>
            <a:lin ang="1800000" scaled="0"/>
          </a:gra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150000"/>
              </a:lnSpc>
            </a:pPr>
            <a:r>
              <a:rPr lang="en-US" altLang="zh-CN" sz="14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POST(p)</a:t>
            </a:r>
            <a:endParaRPr lang="zh-CN" altLang="en-US" sz="14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25844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50B8B9B-9951-471E-BE85-2BF860A408E0}"/>
              </a:ext>
            </a:extLst>
          </p:cNvPr>
          <p:cNvSpPr>
            <a:spLocks noGrp="1"/>
          </p:cNvSpPr>
          <p:nvPr>
            <p:ph type="title"/>
          </p:nvPr>
        </p:nvSpPr>
        <p:spPr/>
        <p:txBody>
          <a:bodyPr/>
          <a:lstStyle/>
          <a:p>
            <a:r>
              <a:rPr lang="zh-CN" altLang="en-US" dirty="0" smtClean="0"/>
              <a:t>安全性、幂等性</a:t>
            </a:r>
            <a:endParaRPr lang="zh-CN" altLang="en-US" dirty="0"/>
          </a:p>
        </p:txBody>
      </p:sp>
      <p:sp>
        <p:nvSpPr>
          <p:cNvPr id="46" name="矩形 45">
            <a:extLst>
              <a:ext uri="{FF2B5EF4-FFF2-40B4-BE49-F238E27FC236}">
                <a16:creationId xmlns:a16="http://schemas.microsoft.com/office/drawing/2014/main" id="{AF779980-A0A5-C647-8D72-59088322DBAD}"/>
              </a:ext>
            </a:extLst>
          </p:cNvPr>
          <p:cNvSpPr/>
          <p:nvPr/>
        </p:nvSpPr>
        <p:spPr>
          <a:xfrm>
            <a:off x="1549584" y="2461000"/>
            <a:ext cx="6949511" cy="2264851"/>
          </a:xfrm>
          <a:prstGeom prst="rect">
            <a:avLst/>
          </a:prstGeom>
        </p:spPr>
        <p:txBody>
          <a:bodyPr wrap="square">
            <a:spAutoFit/>
          </a:bodyPr>
          <a:lstStyle/>
          <a:p>
            <a:pPr marL="216000" indent="-216000">
              <a:lnSpc>
                <a:spcPct val="150000"/>
              </a:lnSpc>
              <a:buClr>
                <a:schemeClr val="bg1"/>
              </a:buClr>
              <a:buFont typeface="Arial" panose="020B0604020202020204" pitchFamily="34" charset="0"/>
              <a:buChar char="•"/>
            </a:pPr>
            <a:r>
              <a:rPr lang="en-US" altLang="zh-CN" sz="1600" dirty="0">
                <a:solidFill>
                  <a:schemeClr val="bg1"/>
                </a:solidFill>
                <a:latin typeface="微软雅黑" panose="020B0503020204020204" pitchFamily="34" charset="-122"/>
                <a:ea typeface="微软雅黑" panose="020B0503020204020204" pitchFamily="34" charset="-122"/>
              </a:rPr>
              <a:t>GET</a:t>
            </a:r>
            <a:r>
              <a:rPr lang="zh-CN" altLang="en-US" sz="1600" dirty="0">
                <a:solidFill>
                  <a:schemeClr val="bg1"/>
                </a:solidFill>
                <a:latin typeface="微软雅黑" panose="020B0503020204020204" pitchFamily="34" charset="-122"/>
                <a:ea typeface="微软雅黑" panose="020B0503020204020204" pitchFamily="34" charset="-122"/>
              </a:rPr>
              <a:t>请求和</a:t>
            </a:r>
            <a:r>
              <a:rPr lang="en-US" altLang="zh-CN" sz="1600" dirty="0">
                <a:solidFill>
                  <a:schemeClr val="bg1"/>
                </a:solidFill>
                <a:latin typeface="微软雅黑" panose="020B0503020204020204" pitchFamily="34" charset="-122"/>
                <a:ea typeface="微软雅黑" panose="020B0503020204020204" pitchFamily="34" charset="-122"/>
              </a:rPr>
              <a:t>HEAD</a:t>
            </a:r>
            <a:r>
              <a:rPr lang="zh-CN" altLang="en-US" sz="1600" dirty="0">
                <a:solidFill>
                  <a:schemeClr val="bg1"/>
                </a:solidFill>
                <a:latin typeface="微软雅黑" panose="020B0503020204020204" pitchFamily="34" charset="-122"/>
                <a:ea typeface="微软雅黑" panose="020B0503020204020204" pitchFamily="34" charset="-122"/>
              </a:rPr>
              <a:t>请求应当是安全的（</a:t>
            </a:r>
            <a:r>
              <a:rPr lang="en-US" altLang="zh-CN" sz="1600" dirty="0">
                <a:solidFill>
                  <a:schemeClr val="bg1"/>
                </a:solidFill>
                <a:latin typeface="微软雅黑" panose="020B0503020204020204" pitchFamily="34" charset="-122"/>
                <a:ea typeface="微软雅黑" panose="020B0503020204020204" pitchFamily="34" charset="-122"/>
              </a:rPr>
              <a:t>safe</a:t>
            </a:r>
            <a:r>
              <a:rPr lang="zh-CN" altLang="en-US" sz="1600" dirty="0">
                <a:solidFill>
                  <a:schemeClr val="bg1"/>
                </a:solidFill>
                <a:latin typeface="微软雅黑" panose="020B0503020204020204" pitchFamily="34" charset="-122"/>
                <a:ea typeface="微软雅黑" panose="020B0503020204020204" pitchFamily="34" charset="-122"/>
              </a:rPr>
              <a:t>）：它们不应导致服务器状态发生任何改变</a:t>
            </a:r>
            <a:r>
              <a:rPr lang="zh-CN" altLang="en-US" sz="1600" dirty="0" smtClean="0">
                <a:solidFill>
                  <a:schemeClr val="bg1"/>
                </a:solidFill>
                <a:latin typeface="微软雅黑" panose="020B0503020204020204" pitchFamily="34" charset="-122"/>
                <a:ea typeface="微软雅黑" panose="020B0503020204020204" pitchFamily="34" charset="-122"/>
              </a:rPr>
              <a:t>。</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marL="216000" indent="-216000">
              <a:lnSpc>
                <a:spcPct val="150000"/>
              </a:lnSpc>
              <a:buClr>
                <a:schemeClr val="bg1"/>
              </a:buClr>
              <a:buFont typeface="Arial" panose="020B0604020202020204" pitchFamily="34" charset="0"/>
              <a:buChar char="•"/>
            </a:pPr>
            <a:r>
              <a:rPr lang="zh-CN" altLang="en-US" sz="1600" dirty="0" smtClean="0">
                <a:solidFill>
                  <a:schemeClr val="bg1"/>
                </a:solidFill>
                <a:latin typeface="微软雅黑" panose="020B0503020204020204" pitchFamily="34" charset="-122"/>
                <a:ea typeface="微软雅黑" panose="020B0503020204020204" pitchFamily="34" charset="-122"/>
              </a:rPr>
              <a:t>服务器</a:t>
            </a:r>
            <a:r>
              <a:rPr lang="zh-CN" altLang="en-US" sz="1600" dirty="0">
                <a:solidFill>
                  <a:schemeClr val="bg1"/>
                </a:solidFill>
                <a:latin typeface="微软雅黑" panose="020B0503020204020204" pitchFamily="34" charset="-122"/>
                <a:ea typeface="微软雅黑" panose="020B0503020204020204" pitchFamily="34" charset="-122"/>
              </a:rPr>
              <a:t>也许会出于自己的目的而改变状态（比如记录请求日志或增加访问计数器等），但这些改变不应归咎于客户端</a:t>
            </a:r>
            <a:r>
              <a:rPr lang="zh-CN" altLang="en-US" sz="1600" dirty="0" smtClean="0">
                <a:solidFill>
                  <a:schemeClr val="bg1"/>
                </a:solidFill>
                <a:latin typeface="微软雅黑" panose="020B0503020204020204" pitchFamily="34" charset="-122"/>
                <a:ea typeface="微软雅黑" panose="020B0503020204020204" pitchFamily="34" charset="-122"/>
              </a:rPr>
              <a:t>。</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marL="216000" indent="-216000">
              <a:lnSpc>
                <a:spcPct val="150000"/>
              </a:lnSpc>
              <a:buClr>
                <a:schemeClr val="bg1"/>
              </a:buClr>
              <a:buFont typeface="Arial" panose="020B0604020202020204" pitchFamily="34" charset="0"/>
              <a:buChar char="•"/>
            </a:pPr>
            <a:r>
              <a:rPr lang="zh-CN" altLang="en-US" sz="1600" dirty="0" smtClean="0">
                <a:solidFill>
                  <a:schemeClr val="bg1"/>
                </a:solidFill>
                <a:latin typeface="微软雅黑" panose="020B0503020204020204" pitchFamily="34" charset="-122"/>
                <a:ea typeface="微软雅黑" panose="020B0503020204020204" pitchFamily="34" charset="-122"/>
              </a:rPr>
              <a:t>向</a:t>
            </a:r>
            <a:r>
              <a:rPr lang="zh-CN" altLang="en-US" sz="1600" dirty="0">
                <a:solidFill>
                  <a:schemeClr val="bg1"/>
                </a:solidFill>
                <a:latin typeface="微软雅黑" panose="020B0503020204020204" pitchFamily="34" charset="-122"/>
                <a:ea typeface="微软雅黑" panose="020B0503020204020204" pitchFamily="34" charset="-122"/>
              </a:rPr>
              <a:t>一个</a:t>
            </a:r>
            <a:r>
              <a:rPr lang="en-US" altLang="zh-CN" sz="1600" dirty="0">
                <a:solidFill>
                  <a:schemeClr val="bg1"/>
                </a:solidFill>
                <a:latin typeface="微软雅黑" panose="020B0503020204020204" pitchFamily="34" charset="-122"/>
                <a:ea typeface="微软雅黑" panose="020B0503020204020204" pitchFamily="34" charset="-122"/>
              </a:rPr>
              <a:t>URI</a:t>
            </a:r>
            <a:r>
              <a:rPr lang="zh-CN" altLang="en-US" sz="1600" dirty="0">
                <a:solidFill>
                  <a:schemeClr val="bg1"/>
                </a:solidFill>
                <a:latin typeface="微软雅黑" panose="020B0503020204020204" pitchFamily="34" charset="-122"/>
                <a:ea typeface="微软雅黑" panose="020B0503020204020204" pitchFamily="34" charset="-122"/>
              </a:rPr>
              <a:t>做任意次</a:t>
            </a:r>
            <a:r>
              <a:rPr lang="en-US" altLang="zh-CN" sz="1600" dirty="0">
                <a:solidFill>
                  <a:schemeClr val="bg1"/>
                </a:solidFill>
                <a:latin typeface="微软雅黑" panose="020B0503020204020204" pitchFamily="34" charset="-122"/>
                <a:ea typeface="微软雅黑" panose="020B0503020204020204" pitchFamily="34" charset="-122"/>
              </a:rPr>
              <a:t>GET</a:t>
            </a:r>
            <a:r>
              <a:rPr lang="zh-CN" altLang="en-US" sz="1600" dirty="0">
                <a:solidFill>
                  <a:schemeClr val="bg1"/>
                </a:solidFill>
                <a:latin typeface="微软雅黑" panose="020B0503020204020204" pitchFamily="34" charset="-122"/>
                <a:ea typeface="微软雅黑" panose="020B0503020204020204" pitchFamily="34" charset="-122"/>
              </a:rPr>
              <a:t>请求，应当跟未做</a:t>
            </a:r>
            <a:r>
              <a:rPr lang="en-US" altLang="zh-CN" sz="1600" dirty="0">
                <a:solidFill>
                  <a:schemeClr val="bg1"/>
                </a:solidFill>
                <a:latin typeface="微软雅黑" panose="020B0503020204020204" pitchFamily="34" charset="-122"/>
                <a:ea typeface="微软雅黑" panose="020B0503020204020204" pitchFamily="34" charset="-122"/>
              </a:rPr>
              <a:t>GET</a:t>
            </a:r>
            <a:r>
              <a:rPr lang="zh-CN" altLang="en-US" sz="1600" dirty="0">
                <a:solidFill>
                  <a:schemeClr val="bg1"/>
                </a:solidFill>
                <a:latin typeface="微软雅黑" panose="020B0503020204020204" pitchFamily="34" charset="-122"/>
                <a:ea typeface="微软雅黑" panose="020B0503020204020204" pitchFamily="34" charset="-122"/>
              </a:rPr>
              <a:t>请求的效果（就服务器状态来说）是一样的。</a:t>
            </a:r>
          </a:p>
        </p:txBody>
      </p:sp>
      <p:sp>
        <p:nvSpPr>
          <p:cNvPr id="56" name="矩形 55">
            <a:extLst>
              <a:ext uri="{FF2B5EF4-FFF2-40B4-BE49-F238E27FC236}">
                <a16:creationId xmlns:a16="http://schemas.microsoft.com/office/drawing/2014/main" id="{C284739C-B11A-3640-84CE-1D1BB9007F22}"/>
              </a:ext>
            </a:extLst>
          </p:cNvPr>
          <p:cNvSpPr/>
          <p:nvPr/>
        </p:nvSpPr>
        <p:spPr>
          <a:xfrm flipH="1">
            <a:off x="1631460" y="1833635"/>
            <a:ext cx="8304548" cy="519304"/>
          </a:xfrm>
          <a:prstGeom prst="rect">
            <a:avLst/>
          </a:prstGeom>
          <a:gradFill>
            <a:gsLst>
              <a:gs pos="100000">
                <a:srgbClr val="DB5564"/>
              </a:gs>
              <a:gs pos="0">
                <a:srgbClr val="9D234C"/>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矩形 44">
            <a:extLst>
              <a:ext uri="{FF2B5EF4-FFF2-40B4-BE49-F238E27FC236}">
                <a16:creationId xmlns:a16="http://schemas.microsoft.com/office/drawing/2014/main" id="{8017B658-1FC3-EB40-851B-701066B2D12C}"/>
              </a:ext>
            </a:extLst>
          </p:cNvPr>
          <p:cNvSpPr/>
          <p:nvPr/>
        </p:nvSpPr>
        <p:spPr>
          <a:xfrm>
            <a:off x="1631464" y="1884125"/>
            <a:ext cx="954107" cy="400110"/>
          </a:xfrm>
          <a:prstGeom prst="rect">
            <a:avLst/>
          </a:prstGeom>
        </p:spPr>
        <p:txBody>
          <a:bodyPr wrap="none">
            <a:spAutoFit/>
          </a:bodyPr>
          <a:lstStyle/>
          <a:p>
            <a:r>
              <a:rPr lang="zh-CN" altLang="en-US" sz="20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安全性</a:t>
            </a:r>
            <a:endPar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9" name="矩形: 圆角 7">
            <a:extLst>
              <a:ext uri="{FF2B5EF4-FFF2-40B4-BE49-F238E27FC236}">
                <a16:creationId xmlns:a16="http://schemas.microsoft.com/office/drawing/2014/main" id="{98A3359B-A045-BD4E-B8F1-781CE51FDCB8}"/>
              </a:ext>
            </a:extLst>
          </p:cNvPr>
          <p:cNvSpPr/>
          <p:nvPr/>
        </p:nvSpPr>
        <p:spPr>
          <a:xfrm>
            <a:off x="8979608" y="2952842"/>
            <a:ext cx="863669" cy="383989"/>
          </a:xfrm>
          <a:prstGeom prst="roundRect">
            <a:avLst>
              <a:gd name="adj" fmla="val 2883"/>
            </a:avLst>
          </a:prstGeom>
          <a:gradFill>
            <a:gsLst>
              <a:gs pos="20000">
                <a:srgbClr val="2E75B6"/>
              </a:gs>
              <a:gs pos="100000">
                <a:srgbClr val="48427E"/>
              </a:gs>
            </a:gsLst>
            <a:lin ang="1800000" scaled="0"/>
          </a:gra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150000"/>
              </a:lnSpc>
            </a:pPr>
            <a:r>
              <a:rPr lang="en-US" altLang="zh-CN" sz="14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HEAD</a:t>
            </a:r>
            <a:endParaRPr lang="zh-CN" altLang="en-US" sz="14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1" name="矩形: 圆角 7">
            <a:extLst>
              <a:ext uri="{FF2B5EF4-FFF2-40B4-BE49-F238E27FC236}">
                <a16:creationId xmlns:a16="http://schemas.microsoft.com/office/drawing/2014/main" id="{7BD297CA-610B-CD4E-AE8B-44DE77927361}"/>
              </a:ext>
            </a:extLst>
          </p:cNvPr>
          <p:cNvSpPr/>
          <p:nvPr/>
        </p:nvSpPr>
        <p:spPr>
          <a:xfrm>
            <a:off x="8979608" y="2495187"/>
            <a:ext cx="863669" cy="383989"/>
          </a:xfrm>
          <a:prstGeom prst="roundRect">
            <a:avLst>
              <a:gd name="adj" fmla="val 2883"/>
            </a:avLst>
          </a:prstGeom>
          <a:gradFill>
            <a:gsLst>
              <a:gs pos="20000">
                <a:srgbClr val="2E75B6"/>
              </a:gs>
              <a:gs pos="100000">
                <a:srgbClr val="48427E"/>
              </a:gs>
            </a:gsLst>
            <a:lin ang="1800000" scaled="0"/>
          </a:gra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150000"/>
              </a:lnSpc>
            </a:pPr>
            <a:r>
              <a:rPr lang="en-US" altLang="zh-CN" sz="14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GET</a:t>
            </a:r>
            <a:endParaRPr lang="zh-CN" altLang="en-US" sz="14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20101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50B8B9B-9951-471E-BE85-2BF860A408E0}"/>
              </a:ext>
            </a:extLst>
          </p:cNvPr>
          <p:cNvSpPr>
            <a:spLocks noGrp="1"/>
          </p:cNvSpPr>
          <p:nvPr>
            <p:ph type="title"/>
          </p:nvPr>
        </p:nvSpPr>
        <p:spPr/>
        <p:txBody>
          <a:bodyPr/>
          <a:lstStyle/>
          <a:p>
            <a:r>
              <a:rPr lang="zh-CN" altLang="en-US" dirty="0"/>
              <a:t>安全性、幂等性</a:t>
            </a:r>
          </a:p>
        </p:txBody>
      </p:sp>
      <p:sp>
        <p:nvSpPr>
          <p:cNvPr id="46" name="矩形 45">
            <a:extLst>
              <a:ext uri="{FF2B5EF4-FFF2-40B4-BE49-F238E27FC236}">
                <a16:creationId xmlns:a16="http://schemas.microsoft.com/office/drawing/2014/main" id="{AF779980-A0A5-C647-8D72-59088322DBAD}"/>
              </a:ext>
            </a:extLst>
          </p:cNvPr>
          <p:cNvSpPr/>
          <p:nvPr/>
        </p:nvSpPr>
        <p:spPr>
          <a:xfrm>
            <a:off x="1541347" y="1769022"/>
            <a:ext cx="6949511" cy="3785652"/>
          </a:xfrm>
          <a:prstGeom prst="rect">
            <a:avLst/>
          </a:prstGeom>
        </p:spPr>
        <p:txBody>
          <a:bodyPr wrap="square">
            <a:spAutoFit/>
          </a:bodyPr>
          <a:lstStyle/>
          <a:p>
            <a:pPr marL="216000" indent="-216000">
              <a:lnSpc>
                <a:spcPct val="150000"/>
              </a:lnSpc>
              <a:buClr>
                <a:schemeClr val="bg1"/>
              </a:buClr>
              <a:buFont typeface="Arial" panose="020B0604020202020204" pitchFamily="34" charset="0"/>
              <a:buChar char="•"/>
            </a:pPr>
            <a:r>
              <a:rPr lang="en-US" altLang="zh-CN" sz="1600" dirty="0">
                <a:solidFill>
                  <a:schemeClr val="bg1"/>
                </a:solidFill>
                <a:latin typeface="微软雅黑" panose="020B0503020204020204" pitchFamily="34" charset="-122"/>
                <a:ea typeface="微软雅黑" panose="020B0503020204020204" pitchFamily="34" charset="-122"/>
              </a:rPr>
              <a:t>PUT</a:t>
            </a:r>
            <a:r>
              <a:rPr lang="zh-CN" altLang="en-US" sz="1600" dirty="0">
                <a:solidFill>
                  <a:schemeClr val="bg1"/>
                </a:solidFill>
                <a:latin typeface="微软雅黑" panose="020B0503020204020204" pitchFamily="34" charset="-122"/>
                <a:ea typeface="微软雅黑" panose="020B0503020204020204" pitchFamily="34" charset="-122"/>
              </a:rPr>
              <a:t>或</a:t>
            </a:r>
            <a:r>
              <a:rPr lang="en-US" altLang="zh-CN" sz="1600" dirty="0">
                <a:solidFill>
                  <a:schemeClr val="bg1"/>
                </a:solidFill>
                <a:latin typeface="微软雅黑" panose="020B0503020204020204" pitchFamily="34" charset="-122"/>
                <a:ea typeface="微软雅黑" panose="020B0503020204020204" pitchFamily="34" charset="-122"/>
              </a:rPr>
              <a:t>DELETE</a:t>
            </a:r>
            <a:r>
              <a:rPr lang="zh-CN" altLang="en-US" sz="1600" dirty="0">
                <a:solidFill>
                  <a:schemeClr val="bg1"/>
                </a:solidFill>
                <a:latin typeface="微软雅黑" panose="020B0503020204020204" pitchFamily="34" charset="-122"/>
                <a:ea typeface="微软雅黑" panose="020B0503020204020204" pitchFamily="34" charset="-122"/>
              </a:rPr>
              <a:t>请求应当是幂等的（</a:t>
            </a:r>
            <a:r>
              <a:rPr lang="en-US" altLang="zh-CN" sz="1600" dirty="0">
                <a:solidFill>
                  <a:schemeClr val="bg1"/>
                </a:solidFill>
                <a:latin typeface="微软雅黑" panose="020B0503020204020204" pitchFamily="34" charset="-122"/>
                <a:ea typeface="微软雅黑" panose="020B0503020204020204" pitchFamily="34" charset="-122"/>
              </a:rPr>
              <a:t>idempotent</a:t>
            </a:r>
            <a:r>
              <a:rPr lang="zh-CN" altLang="en-US" sz="1600" dirty="0">
                <a:solidFill>
                  <a:schemeClr val="bg1"/>
                </a:solidFill>
                <a:latin typeface="微软雅黑" panose="020B0503020204020204" pitchFamily="34" charset="-122"/>
                <a:ea typeface="微软雅黑" panose="020B0503020204020204" pitchFamily="34" charset="-122"/>
              </a:rPr>
              <a:t>）。向一个</a:t>
            </a:r>
            <a:r>
              <a:rPr lang="en-US" altLang="zh-CN" sz="1600" dirty="0">
                <a:solidFill>
                  <a:schemeClr val="bg1"/>
                </a:solidFill>
                <a:latin typeface="微软雅黑" panose="020B0503020204020204" pitchFamily="34" charset="-122"/>
                <a:ea typeface="微软雅黑" panose="020B0503020204020204" pitchFamily="34" charset="-122"/>
              </a:rPr>
              <a:t>URI</a:t>
            </a:r>
            <a:r>
              <a:rPr lang="zh-CN" altLang="en-US" sz="1600" dirty="0">
                <a:solidFill>
                  <a:schemeClr val="bg1"/>
                </a:solidFill>
                <a:latin typeface="微软雅黑" panose="020B0503020204020204" pitchFamily="34" charset="-122"/>
                <a:ea typeface="微软雅黑" panose="020B0503020204020204" pitchFamily="34" charset="-122"/>
              </a:rPr>
              <a:t>发送多次</a:t>
            </a:r>
            <a:r>
              <a:rPr lang="en-US" altLang="zh-CN" sz="1600" dirty="0">
                <a:solidFill>
                  <a:schemeClr val="bg1"/>
                </a:solidFill>
                <a:latin typeface="微软雅黑" panose="020B0503020204020204" pitchFamily="34" charset="-122"/>
                <a:ea typeface="微软雅黑" panose="020B0503020204020204" pitchFamily="34" charset="-122"/>
              </a:rPr>
              <a:t>PUT</a:t>
            </a:r>
            <a:r>
              <a:rPr lang="zh-CN" altLang="en-US" sz="1600" dirty="0">
                <a:solidFill>
                  <a:schemeClr val="bg1"/>
                </a:solidFill>
                <a:latin typeface="微软雅黑" panose="020B0503020204020204" pitchFamily="34" charset="-122"/>
                <a:ea typeface="微软雅黑" panose="020B0503020204020204" pitchFamily="34" charset="-122"/>
              </a:rPr>
              <a:t>或</a:t>
            </a:r>
            <a:r>
              <a:rPr lang="en-US" altLang="zh-CN" sz="1600" dirty="0">
                <a:solidFill>
                  <a:schemeClr val="bg1"/>
                </a:solidFill>
                <a:latin typeface="微软雅黑" panose="020B0503020204020204" pitchFamily="34" charset="-122"/>
                <a:ea typeface="微软雅黑" panose="020B0503020204020204" pitchFamily="34" charset="-122"/>
              </a:rPr>
              <a:t>DELETE</a:t>
            </a:r>
            <a:r>
              <a:rPr lang="zh-CN" altLang="en-US" sz="1600" dirty="0">
                <a:solidFill>
                  <a:schemeClr val="bg1"/>
                </a:solidFill>
                <a:latin typeface="微软雅黑" panose="020B0503020204020204" pitchFamily="34" charset="-122"/>
                <a:ea typeface="微软雅黑" panose="020B0503020204020204" pitchFamily="34" charset="-122"/>
              </a:rPr>
              <a:t>请求，应该跟只做过一次请求的效果一样。应该避免用</a:t>
            </a:r>
            <a:r>
              <a:rPr lang="en-US" altLang="zh-CN" sz="1600" dirty="0">
                <a:solidFill>
                  <a:schemeClr val="bg1"/>
                </a:solidFill>
                <a:latin typeface="微软雅黑" panose="020B0503020204020204" pitchFamily="34" charset="-122"/>
                <a:ea typeface="微软雅黑" panose="020B0503020204020204" pitchFamily="34" charset="-122"/>
              </a:rPr>
              <a:t>PUT</a:t>
            </a:r>
            <a:r>
              <a:rPr lang="zh-CN" altLang="en-US" sz="1600" dirty="0">
                <a:solidFill>
                  <a:schemeClr val="bg1"/>
                </a:solidFill>
                <a:latin typeface="微软雅黑" panose="020B0503020204020204" pitchFamily="34" charset="-122"/>
                <a:ea typeface="微软雅黑" panose="020B0503020204020204" pitchFamily="34" charset="-122"/>
              </a:rPr>
              <a:t>请求对资源状态作相对的改动，比方说“把</a:t>
            </a:r>
            <a:r>
              <a:rPr lang="en-US" altLang="zh-CN" sz="1600" dirty="0">
                <a:solidFill>
                  <a:schemeClr val="bg1"/>
                </a:solidFill>
                <a:latin typeface="微软雅黑" panose="020B0503020204020204" pitchFamily="34" charset="-122"/>
                <a:ea typeface="微软雅黑" panose="020B0503020204020204" pitchFamily="34" charset="-122"/>
              </a:rPr>
              <a:t>value</a:t>
            </a:r>
            <a:r>
              <a:rPr lang="zh-CN" altLang="en-US" sz="1600" dirty="0">
                <a:solidFill>
                  <a:schemeClr val="bg1"/>
                </a:solidFill>
                <a:latin typeface="微软雅黑" panose="020B0503020204020204" pitchFamily="34" charset="-122"/>
                <a:ea typeface="微软雅黑" panose="020B0503020204020204" pitchFamily="34" charset="-122"/>
              </a:rPr>
              <a:t>增加</a:t>
            </a:r>
            <a:r>
              <a:rPr lang="en-US" altLang="zh-CN" sz="1600" dirty="0">
                <a:solidFill>
                  <a:schemeClr val="bg1"/>
                </a:solidFill>
                <a:latin typeface="微软雅黑" panose="020B0503020204020204" pitchFamily="34" charset="-122"/>
                <a:ea typeface="微软雅黑" panose="020B0503020204020204" pitchFamily="34" charset="-122"/>
              </a:rPr>
              <a:t>5”</a:t>
            </a:r>
            <a:r>
              <a:rPr lang="zh-CN" altLang="en-US" sz="1600" dirty="0">
                <a:solidFill>
                  <a:schemeClr val="bg1"/>
                </a:solidFill>
                <a:latin typeface="微软雅黑" panose="020B0503020204020204" pitchFamily="34" charset="-122"/>
                <a:ea typeface="微软雅黑" panose="020B0503020204020204" pitchFamily="34" charset="-122"/>
              </a:rPr>
              <a:t>。因为这样的话，发送</a:t>
            </a:r>
            <a:r>
              <a:rPr lang="en-US" altLang="zh-CN" sz="1600" dirty="0">
                <a:solidFill>
                  <a:schemeClr val="bg1"/>
                </a:solidFill>
                <a:latin typeface="微软雅黑" panose="020B0503020204020204" pitchFamily="34" charset="-122"/>
                <a:ea typeface="微软雅黑" panose="020B0503020204020204" pitchFamily="34" charset="-122"/>
              </a:rPr>
              <a:t>10</a:t>
            </a:r>
            <a:r>
              <a:rPr lang="zh-CN" altLang="en-US" sz="1600" dirty="0">
                <a:solidFill>
                  <a:schemeClr val="bg1"/>
                </a:solidFill>
                <a:latin typeface="微软雅黑" panose="020B0503020204020204" pitchFamily="34" charset="-122"/>
                <a:ea typeface="微软雅黑" panose="020B0503020204020204" pitchFamily="34" charset="-122"/>
              </a:rPr>
              <a:t>次</a:t>
            </a:r>
            <a:r>
              <a:rPr lang="en-US" altLang="zh-CN" sz="1600" dirty="0">
                <a:solidFill>
                  <a:schemeClr val="bg1"/>
                </a:solidFill>
                <a:latin typeface="微软雅黑" panose="020B0503020204020204" pitchFamily="34" charset="-122"/>
                <a:ea typeface="微软雅黑" panose="020B0503020204020204" pitchFamily="34" charset="-122"/>
              </a:rPr>
              <a:t>PUT</a:t>
            </a:r>
            <a:r>
              <a:rPr lang="zh-CN" altLang="en-US" sz="1600" dirty="0">
                <a:solidFill>
                  <a:schemeClr val="bg1"/>
                </a:solidFill>
                <a:latin typeface="微软雅黑" panose="020B0503020204020204" pitchFamily="34" charset="-122"/>
                <a:ea typeface="微软雅黑" panose="020B0503020204020204" pitchFamily="34" charset="-122"/>
              </a:rPr>
              <a:t>请求，将跟只做一次请求存在巨大的差别。</a:t>
            </a:r>
            <a:r>
              <a:rPr lang="en-US" altLang="zh-CN" sz="1600" dirty="0">
                <a:solidFill>
                  <a:schemeClr val="bg1"/>
                </a:solidFill>
                <a:latin typeface="微软雅黑" panose="020B0503020204020204" pitchFamily="34" charset="-122"/>
                <a:ea typeface="微软雅黑" panose="020B0503020204020204" pitchFamily="34" charset="-122"/>
              </a:rPr>
              <a:t>PUT</a:t>
            </a:r>
            <a:r>
              <a:rPr lang="zh-CN" altLang="en-US" sz="1600" dirty="0">
                <a:solidFill>
                  <a:schemeClr val="bg1"/>
                </a:solidFill>
                <a:latin typeface="微软雅黑" panose="020B0503020204020204" pitchFamily="34" charset="-122"/>
                <a:ea typeface="微软雅黑" panose="020B0503020204020204" pitchFamily="34" charset="-122"/>
              </a:rPr>
              <a:t>请求应该把资源状态设为特定的值。</a:t>
            </a:r>
          </a:p>
          <a:p>
            <a:pPr marL="216000" indent="-216000">
              <a:lnSpc>
                <a:spcPct val="150000"/>
              </a:lnSpc>
              <a:buClr>
                <a:schemeClr val="bg1"/>
              </a:buClr>
              <a:buFont typeface="Arial" panose="020B0604020202020204" pitchFamily="34" charset="0"/>
              <a:buChar char="•"/>
            </a:pPr>
            <a:r>
              <a:rPr lang="en-US" altLang="zh-CN" sz="1600" dirty="0">
                <a:solidFill>
                  <a:schemeClr val="bg1"/>
                </a:solidFill>
                <a:latin typeface="微软雅黑" panose="020B0503020204020204" pitchFamily="34" charset="-122"/>
                <a:ea typeface="微软雅黑" panose="020B0503020204020204" pitchFamily="34" charset="-122"/>
              </a:rPr>
              <a:t>GET</a:t>
            </a:r>
            <a:r>
              <a:rPr lang="zh-CN" altLang="en-US" sz="1600" dirty="0">
                <a:solidFill>
                  <a:schemeClr val="bg1"/>
                </a:solidFill>
                <a:latin typeface="微软雅黑" panose="020B0503020204020204" pitchFamily="34" charset="-122"/>
                <a:ea typeface="微软雅黑" panose="020B0503020204020204" pitchFamily="34" charset="-122"/>
              </a:rPr>
              <a:t>和</a:t>
            </a:r>
            <a:r>
              <a:rPr lang="en-US" altLang="zh-CN" sz="1600" dirty="0">
                <a:solidFill>
                  <a:schemeClr val="bg1"/>
                </a:solidFill>
                <a:latin typeface="微软雅黑" panose="020B0503020204020204" pitchFamily="34" charset="-122"/>
                <a:ea typeface="微软雅黑" panose="020B0503020204020204" pitchFamily="34" charset="-122"/>
              </a:rPr>
              <a:t>HEAD</a:t>
            </a:r>
            <a:r>
              <a:rPr lang="zh-CN" altLang="en-US" sz="1600" dirty="0">
                <a:solidFill>
                  <a:schemeClr val="bg1"/>
                </a:solidFill>
                <a:latin typeface="微软雅黑" panose="020B0503020204020204" pitchFamily="34" charset="-122"/>
                <a:ea typeface="微软雅黑" panose="020B0503020204020204" pitchFamily="34" charset="-122"/>
              </a:rPr>
              <a:t>这两个安全的方法，天然具备幂等性</a:t>
            </a:r>
            <a:r>
              <a:rPr lang="zh-CN" altLang="en-US" sz="1600" dirty="0" smtClean="0">
                <a:solidFill>
                  <a:schemeClr val="bg1"/>
                </a:solidFill>
                <a:latin typeface="微软雅黑" panose="020B0503020204020204" pitchFamily="34" charset="-122"/>
                <a:ea typeface="微软雅黑" panose="020B0503020204020204" pitchFamily="34" charset="-122"/>
              </a:rPr>
              <a:t>。</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marL="216000" indent="-216000">
              <a:lnSpc>
                <a:spcPct val="150000"/>
              </a:lnSpc>
              <a:buClr>
                <a:schemeClr val="bg1"/>
              </a:buClr>
              <a:buFont typeface="Arial" panose="020B0604020202020204" pitchFamily="34" charset="0"/>
              <a:buChar char="•"/>
            </a:pPr>
            <a:r>
              <a:rPr lang="zh-CN" altLang="en-US" sz="1600" dirty="0" smtClean="0">
                <a:solidFill>
                  <a:schemeClr val="bg1"/>
                </a:solidFill>
                <a:latin typeface="微软雅黑" panose="020B0503020204020204" pitchFamily="34" charset="-122"/>
                <a:ea typeface="微软雅黑" panose="020B0503020204020204" pitchFamily="34" charset="-122"/>
              </a:rPr>
              <a:t>用于</a:t>
            </a:r>
            <a:r>
              <a:rPr lang="zh-CN" altLang="en-US" sz="1600" dirty="0">
                <a:solidFill>
                  <a:schemeClr val="bg1"/>
                </a:solidFill>
                <a:latin typeface="微软雅黑" panose="020B0503020204020204" pitchFamily="34" charset="-122"/>
                <a:ea typeface="微软雅黑" panose="020B0503020204020204" pitchFamily="34" charset="-122"/>
              </a:rPr>
              <a:t>创建资源的</a:t>
            </a:r>
            <a:r>
              <a:rPr lang="en-US" altLang="zh-CN" sz="1600" dirty="0">
                <a:solidFill>
                  <a:schemeClr val="bg1"/>
                </a:solidFill>
                <a:latin typeface="微软雅黑" panose="020B0503020204020204" pitchFamily="34" charset="-122"/>
                <a:ea typeface="微软雅黑" panose="020B0503020204020204" pitchFamily="34" charset="-122"/>
              </a:rPr>
              <a:t>POST</a:t>
            </a:r>
            <a:r>
              <a:rPr lang="zh-CN" altLang="en-US" sz="1600" dirty="0">
                <a:solidFill>
                  <a:schemeClr val="bg1"/>
                </a:solidFill>
                <a:latin typeface="微软雅黑" panose="020B0503020204020204" pitchFamily="34" charset="-122"/>
                <a:ea typeface="微软雅黑" panose="020B0503020204020204" pitchFamily="34" charset="-122"/>
              </a:rPr>
              <a:t>请求，既不是安全的，也不是幂等的</a:t>
            </a:r>
            <a:r>
              <a:rPr lang="zh-CN" altLang="en-US" sz="1600" dirty="0" smtClean="0">
                <a:solidFill>
                  <a:schemeClr val="bg1"/>
                </a:solidFill>
                <a:latin typeface="微软雅黑" panose="020B0503020204020204" pitchFamily="34" charset="-122"/>
                <a:ea typeface="微软雅黑" panose="020B0503020204020204" pitchFamily="34" charset="-122"/>
              </a:rPr>
              <a:t>。</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marL="216000" indent="-216000">
              <a:lnSpc>
                <a:spcPct val="150000"/>
              </a:lnSpc>
              <a:buClr>
                <a:schemeClr val="bg1"/>
              </a:buClr>
              <a:buFont typeface="Arial" panose="020B0604020202020204" pitchFamily="34" charset="0"/>
              <a:buChar char="•"/>
            </a:pPr>
            <a:r>
              <a:rPr lang="zh-CN" altLang="en-US" sz="1600" dirty="0" smtClean="0">
                <a:solidFill>
                  <a:schemeClr val="bg1"/>
                </a:solidFill>
                <a:latin typeface="微软雅黑" panose="020B0503020204020204" pitchFamily="34" charset="-122"/>
                <a:ea typeface="微软雅黑" panose="020B0503020204020204" pitchFamily="34" charset="-122"/>
              </a:rPr>
              <a:t>重载</a:t>
            </a:r>
            <a:r>
              <a:rPr lang="zh-CN" altLang="en-US" sz="1600" dirty="0">
                <a:solidFill>
                  <a:schemeClr val="bg1"/>
                </a:solidFill>
                <a:latin typeface="微软雅黑" panose="020B0503020204020204" pitchFamily="34" charset="-122"/>
                <a:ea typeface="微软雅黑" panose="020B0503020204020204" pitchFamily="34" charset="-122"/>
              </a:rPr>
              <a:t>的</a:t>
            </a:r>
            <a:r>
              <a:rPr lang="en-US" altLang="zh-CN" sz="1600" dirty="0">
                <a:solidFill>
                  <a:schemeClr val="bg1"/>
                </a:solidFill>
                <a:latin typeface="微软雅黑" panose="020B0503020204020204" pitchFamily="34" charset="-122"/>
                <a:ea typeface="微软雅黑" panose="020B0503020204020204" pitchFamily="34" charset="-122"/>
              </a:rPr>
              <a:t>POST</a:t>
            </a:r>
            <a:r>
              <a:rPr lang="zh-CN" altLang="en-US" sz="1600" dirty="0">
                <a:solidFill>
                  <a:schemeClr val="bg1"/>
                </a:solidFill>
                <a:latin typeface="微软雅黑" panose="020B0503020204020204" pitchFamily="34" charset="-122"/>
                <a:ea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rPr>
              <a:t>overloaded POST</a:t>
            </a:r>
            <a:r>
              <a:rPr lang="zh-CN" altLang="en-US" sz="1600" dirty="0">
                <a:solidFill>
                  <a:schemeClr val="bg1"/>
                </a:solidFill>
                <a:latin typeface="微软雅黑" panose="020B0503020204020204" pitchFamily="34" charset="-122"/>
                <a:ea typeface="微软雅黑" panose="020B0503020204020204" pitchFamily="34" charset="-122"/>
              </a:rPr>
              <a:t>）请求，它是否具备安全性，幂等性是不一定的。因为重载的</a:t>
            </a:r>
            <a:r>
              <a:rPr lang="en-US" altLang="zh-CN" sz="1600" dirty="0">
                <a:solidFill>
                  <a:schemeClr val="bg1"/>
                </a:solidFill>
                <a:latin typeface="微软雅黑" panose="020B0503020204020204" pitchFamily="34" charset="-122"/>
                <a:ea typeface="微软雅黑" panose="020B0503020204020204" pitchFamily="34" charset="-122"/>
              </a:rPr>
              <a:t>POST</a:t>
            </a:r>
            <a:r>
              <a:rPr lang="zh-CN" altLang="en-US" sz="1600" dirty="0">
                <a:solidFill>
                  <a:schemeClr val="bg1"/>
                </a:solidFill>
                <a:latin typeface="微软雅黑" panose="020B0503020204020204" pitchFamily="34" charset="-122"/>
                <a:ea typeface="微软雅黑" panose="020B0503020204020204" pitchFamily="34" charset="-122"/>
              </a:rPr>
              <a:t>可被用于实现任何操作，所以客户端无法判断。你可以通过</a:t>
            </a:r>
            <a:r>
              <a:rPr lang="en-US" altLang="zh-CN" sz="1600" dirty="0">
                <a:solidFill>
                  <a:schemeClr val="bg1"/>
                </a:solidFill>
                <a:latin typeface="微软雅黑" panose="020B0503020204020204" pitchFamily="34" charset="-122"/>
                <a:ea typeface="微软雅黑" panose="020B0503020204020204" pitchFamily="34" charset="-122"/>
              </a:rPr>
              <a:t>POST Once Exactly</a:t>
            </a:r>
            <a:r>
              <a:rPr lang="zh-CN" altLang="en-US" sz="1600" dirty="0">
                <a:solidFill>
                  <a:schemeClr val="bg1"/>
                </a:solidFill>
                <a:latin typeface="微软雅黑" panose="020B0503020204020204" pitchFamily="34" charset="-122"/>
                <a:ea typeface="微软雅黑" panose="020B0503020204020204" pitchFamily="34" charset="-122"/>
              </a:rPr>
              <a:t>令</a:t>
            </a:r>
            <a:r>
              <a:rPr lang="en-US" altLang="zh-CN" sz="1600" dirty="0">
                <a:solidFill>
                  <a:schemeClr val="bg1"/>
                </a:solidFill>
                <a:latin typeface="微软雅黑" panose="020B0503020204020204" pitchFamily="34" charset="-122"/>
                <a:ea typeface="微软雅黑" panose="020B0503020204020204" pitchFamily="34" charset="-122"/>
              </a:rPr>
              <a:t>POST</a:t>
            </a:r>
            <a:r>
              <a:rPr lang="zh-CN" altLang="en-US" sz="1600" dirty="0">
                <a:solidFill>
                  <a:schemeClr val="bg1"/>
                </a:solidFill>
                <a:latin typeface="微软雅黑" panose="020B0503020204020204" pitchFamily="34" charset="-122"/>
                <a:ea typeface="微软雅黑" panose="020B0503020204020204" pitchFamily="34" charset="-122"/>
              </a:rPr>
              <a:t>具备幂等性（参见第</a:t>
            </a:r>
            <a:r>
              <a:rPr lang="en-US" altLang="zh-CN" sz="1600" dirty="0">
                <a:solidFill>
                  <a:schemeClr val="bg1"/>
                </a:solidFill>
                <a:latin typeface="微软雅黑" panose="020B0503020204020204" pitchFamily="34" charset="-122"/>
                <a:ea typeface="微软雅黑" panose="020B0503020204020204" pitchFamily="34" charset="-122"/>
              </a:rPr>
              <a:t>9</a:t>
            </a:r>
            <a:r>
              <a:rPr lang="zh-CN" altLang="en-US" sz="1600" dirty="0">
                <a:solidFill>
                  <a:schemeClr val="bg1"/>
                </a:solidFill>
                <a:latin typeface="微软雅黑" panose="020B0503020204020204" pitchFamily="34" charset="-122"/>
                <a:ea typeface="微软雅黑" panose="020B0503020204020204" pitchFamily="34" charset="-122"/>
              </a:rPr>
              <a:t>章）。</a:t>
            </a:r>
          </a:p>
        </p:txBody>
      </p:sp>
      <p:sp>
        <p:nvSpPr>
          <p:cNvPr id="56" name="矩形 55">
            <a:extLst>
              <a:ext uri="{FF2B5EF4-FFF2-40B4-BE49-F238E27FC236}">
                <a16:creationId xmlns:a16="http://schemas.microsoft.com/office/drawing/2014/main" id="{C284739C-B11A-3640-84CE-1D1BB9007F22}"/>
              </a:ext>
            </a:extLst>
          </p:cNvPr>
          <p:cNvSpPr/>
          <p:nvPr/>
        </p:nvSpPr>
        <p:spPr>
          <a:xfrm flipH="1">
            <a:off x="1623223" y="1141657"/>
            <a:ext cx="8304548" cy="519304"/>
          </a:xfrm>
          <a:prstGeom prst="rect">
            <a:avLst/>
          </a:prstGeom>
          <a:gradFill>
            <a:gsLst>
              <a:gs pos="100000">
                <a:srgbClr val="DB5564"/>
              </a:gs>
              <a:gs pos="0">
                <a:srgbClr val="9D234C"/>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矩形 44">
            <a:extLst>
              <a:ext uri="{FF2B5EF4-FFF2-40B4-BE49-F238E27FC236}">
                <a16:creationId xmlns:a16="http://schemas.microsoft.com/office/drawing/2014/main" id="{8017B658-1FC3-EB40-851B-701066B2D12C}"/>
              </a:ext>
            </a:extLst>
          </p:cNvPr>
          <p:cNvSpPr/>
          <p:nvPr/>
        </p:nvSpPr>
        <p:spPr>
          <a:xfrm>
            <a:off x="1623227" y="1192147"/>
            <a:ext cx="954107" cy="400110"/>
          </a:xfrm>
          <a:prstGeom prst="rect">
            <a:avLst/>
          </a:prstGeom>
        </p:spPr>
        <p:txBody>
          <a:bodyPr wrap="none">
            <a:spAutoFit/>
          </a:bodyPr>
          <a:lstStyle/>
          <a:p>
            <a:r>
              <a:rPr lang="zh-CN" altLang="en-US" sz="20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幂等性</a:t>
            </a:r>
            <a:endPar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9" name="矩形: 圆角 7">
            <a:extLst>
              <a:ext uri="{FF2B5EF4-FFF2-40B4-BE49-F238E27FC236}">
                <a16:creationId xmlns:a16="http://schemas.microsoft.com/office/drawing/2014/main" id="{98A3359B-A045-BD4E-B8F1-781CE51FDCB8}"/>
              </a:ext>
            </a:extLst>
          </p:cNvPr>
          <p:cNvSpPr/>
          <p:nvPr/>
        </p:nvSpPr>
        <p:spPr>
          <a:xfrm>
            <a:off x="8971371" y="2260864"/>
            <a:ext cx="863669" cy="383989"/>
          </a:xfrm>
          <a:prstGeom prst="roundRect">
            <a:avLst>
              <a:gd name="adj" fmla="val 2883"/>
            </a:avLst>
          </a:prstGeom>
          <a:gradFill>
            <a:gsLst>
              <a:gs pos="20000">
                <a:srgbClr val="2E75B6"/>
              </a:gs>
              <a:gs pos="100000">
                <a:srgbClr val="48427E"/>
              </a:gs>
            </a:gsLst>
            <a:lin ang="1800000" scaled="0"/>
          </a:gra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150000"/>
              </a:lnSpc>
            </a:pPr>
            <a:r>
              <a:rPr lang="en-US" altLang="zh-CN" sz="14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DELETE</a:t>
            </a:r>
            <a:endParaRPr lang="zh-CN" altLang="en-US" sz="14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0" name="矩形: 圆角 7">
            <a:extLst>
              <a:ext uri="{FF2B5EF4-FFF2-40B4-BE49-F238E27FC236}">
                <a16:creationId xmlns:a16="http://schemas.microsoft.com/office/drawing/2014/main" id="{A9269E0D-9049-7C42-AB2B-7CBE5068BB30}"/>
              </a:ext>
            </a:extLst>
          </p:cNvPr>
          <p:cNvSpPr/>
          <p:nvPr/>
        </p:nvSpPr>
        <p:spPr>
          <a:xfrm>
            <a:off x="7986749" y="3554214"/>
            <a:ext cx="863669" cy="383989"/>
          </a:xfrm>
          <a:prstGeom prst="roundRect">
            <a:avLst>
              <a:gd name="adj" fmla="val 2883"/>
            </a:avLst>
          </a:prstGeom>
          <a:gradFill>
            <a:gsLst>
              <a:gs pos="20000">
                <a:srgbClr val="2E75B6"/>
              </a:gs>
              <a:gs pos="100000">
                <a:srgbClr val="48427E"/>
              </a:gs>
            </a:gsLst>
            <a:lin ang="1800000" scaled="0"/>
          </a:gra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150000"/>
              </a:lnSpc>
            </a:pPr>
            <a:r>
              <a:rPr lang="en-US" altLang="zh-CN" sz="14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GET</a:t>
            </a:r>
            <a:endParaRPr lang="zh-CN" altLang="en-US" sz="14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1" name="矩形: 圆角 7">
            <a:extLst>
              <a:ext uri="{FF2B5EF4-FFF2-40B4-BE49-F238E27FC236}">
                <a16:creationId xmlns:a16="http://schemas.microsoft.com/office/drawing/2014/main" id="{7BD297CA-610B-CD4E-AE8B-44DE77927361}"/>
              </a:ext>
            </a:extLst>
          </p:cNvPr>
          <p:cNvSpPr/>
          <p:nvPr/>
        </p:nvSpPr>
        <p:spPr>
          <a:xfrm>
            <a:off x="8971371" y="1803209"/>
            <a:ext cx="863669" cy="383989"/>
          </a:xfrm>
          <a:prstGeom prst="roundRect">
            <a:avLst>
              <a:gd name="adj" fmla="val 2883"/>
            </a:avLst>
          </a:prstGeom>
          <a:gradFill>
            <a:gsLst>
              <a:gs pos="20000">
                <a:srgbClr val="2E75B6"/>
              </a:gs>
              <a:gs pos="100000">
                <a:srgbClr val="48427E"/>
              </a:gs>
            </a:gsLst>
            <a:lin ang="1800000" scaled="0"/>
          </a:gra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150000"/>
              </a:lnSpc>
            </a:pPr>
            <a:r>
              <a:rPr lang="en-US" altLang="zh-CN" sz="14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PUT</a:t>
            </a:r>
            <a:endParaRPr lang="zh-CN" altLang="en-US" sz="14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5" name="矩形: 圆角 7">
            <a:extLst>
              <a:ext uri="{FF2B5EF4-FFF2-40B4-BE49-F238E27FC236}">
                <a16:creationId xmlns:a16="http://schemas.microsoft.com/office/drawing/2014/main" id="{A9269E0D-9049-7C42-AB2B-7CBE5068BB30}"/>
              </a:ext>
            </a:extLst>
          </p:cNvPr>
          <p:cNvSpPr/>
          <p:nvPr/>
        </p:nvSpPr>
        <p:spPr>
          <a:xfrm>
            <a:off x="8971368" y="4041307"/>
            <a:ext cx="863669" cy="383989"/>
          </a:xfrm>
          <a:prstGeom prst="roundRect">
            <a:avLst>
              <a:gd name="adj" fmla="val 2883"/>
            </a:avLst>
          </a:prstGeom>
          <a:gradFill>
            <a:gsLst>
              <a:gs pos="20000">
                <a:srgbClr val="2E75B6"/>
              </a:gs>
              <a:gs pos="100000">
                <a:srgbClr val="48427E"/>
              </a:gs>
            </a:gsLst>
            <a:lin ang="1800000" scaled="0"/>
          </a:gra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150000"/>
              </a:lnSpc>
            </a:pPr>
            <a:r>
              <a:rPr lang="en-US" altLang="zh-CN" sz="14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POST(a)</a:t>
            </a:r>
            <a:endParaRPr lang="zh-CN" altLang="en-US" sz="14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6" name="矩形: 圆角 7">
            <a:extLst>
              <a:ext uri="{FF2B5EF4-FFF2-40B4-BE49-F238E27FC236}">
                <a16:creationId xmlns:a16="http://schemas.microsoft.com/office/drawing/2014/main" id="{A9269E0D-9049-7C42-AB2B-7CBE5068BB30}"/>
              </a:ext>
            </a:extLst>
          </p:cNvPr>
          <p:cNvSpPr/>
          <p:nvPr/>
        </p:nvSpPr>
        <p:spPr>
          <a:xfrm>
            <a:off x="8971367" y="4770903"/>
            <a:ext cx="863669" cy="383989"/>
          </a:xfrm>
          <a:prstGeom prst="roundRect">
            <a:avLst>
              <a:gd name="adj" fmla="val 2883"/>
            </a:avLst>
          </a:prstGeom>
          <a:gradFill>
            <a:gsLst>
              <a:gs pos="20000">
                <a:srgbClr val="2E75B6"/>
              </a:gs>
              <a:gs pos="100000">
                <a:srgbClr val="48427E"/>
              </a:gs>
            </a:gsLst>
            <a:lin ang="1800000" scaled="0"/>
          </a:gra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150000"/>
              </a:lnSpc>
            </a:pPr>
            <a:r>
              <a:rPr lang="en-US" altLang="zh-CN" sz="14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POST(p)</a:t>
            </a:r>
            <a:endParaRPr lang="zh-CN" altLang="en-US" sz="14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7" name="矩形: 圆角 7">
            <a:extLst>
              <a:ext uri="{FF2B5EF4-FFF2-40B4-BE49-F238E27FC236}">
                <a16:creationId xmlns:a16="http://schemas.microsoft.com/office/drawing/2014/main" id="{A9269E0D-9049-7C42-AB2B-7CBE5068BB30}"/>
              </a:ext>
            </a:extLst>
          </p:cNvPr>
          <p:cNvSpPr/>
          <p:nvPr/>
        </p:nvSpPr>
        <p:spPr>
          <a:xfrm>
            <a:off x="8971368" y="3554215"/>
            <a:ext cx="863669" cy="383989"/>
          </a:xfrm>
          <a:prstGeom prst="roundRect">
            <a:avLst>
              <a:gd name="adj" fmla="val 2883"/>
            </a:avLst>
          </a:prstGeom>
          <a:gradFill>
            <a:gsLst>
              <a:gs pos="20000">
                <a:srgbClr val="2E75B6"/>
              </a:gs>
              <a:gs pos="100000">
                <a:srgbClr val="48427E"/>
              </a:gs>
            </a:gsLst>
            <a:lin ang="1800000" scaled="0"/>
          </a:gra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150000"/>
              </a:lnSpc>
            </a:pPr>
            <a:r>
              <a:rPr lang="en-US" altLang="zh-CN" sz="14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HEAD</a:t>
            </a:r>
            <a:endParaRPr lang="zh-CN" altLang="en-US" sz="14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03766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矩形 56">
            <a:extLst>
              <a:ext uri="{FF2B5EF4-FFF2-40B4-BE49-F238E27FC236}">
                <a16:creationId xmlns:a16="http://schemas.microsoft.com/office/drawing/2014/main" id="{FC4C6679-EA1A-444A-8B8F-C0235A6BA2D1}"/>
              </a:ext>
            </a:extLst>
          </p:cNvPr>
          <p:cNvSpPr/>
          <p:nvPr/>
        </p:nvSpPr>
        <p:spPr>
          <a:xfrm flipH="1">
            <a:off x="6632685" y="1601364"/>
            <a:ext cx="4949714" cy="519304"/>
          </a:xfrm>
          <a:prstGeom prst="rect">
            <a:avLst/>
          </a:prstGeom>
          <a:gradFill>
            <a:gsLst>
              <a:gs pos="100000">
                <a:srgbClr val="DB5564"/>
              </a:gs>
              <a:gs pos="0">
                <a:srgbClr val="9D234C"/>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标题 4">
            <a:extLst>
              <a:ext uri="{FF2B5EF4-FFF2-40B4-BE49-F238E27FC236}">
                <a16:creationId xmlns:a16="http://schemas.microsoft.com/office/drawing/2014/main" id="{550B8B9B-9951-471E-BE85-2BF860A408E0}"/>
              </a:ext>
            </a:extLst>
          </p:cNvPr>
          <p:cNvSpPr>
            <a:spLocks noGrp="1"/>
          </p:cNvSpPr>
          <p:nvPr>
            <p:ph type="title"/>
          </p:nvPr>
        </p:nvSpPr>
        <p:spPr/>
        <p:txBody>
          <a:bodyPr/>
          <a:lstStyle/>
          <a:p>
            <a:r>
              <a:rPr lang="zh-CN" altLang="en-US" dirty="0"/>
              <a:t>新建资源：</a:t>
            </a:r>
            <a:r>
              <a:rPr lang="en-US" altLang="zh-CN" dirty="0"/>
              <a:t>PUT vs. POST</a:t>
            </a:r>
            <a:endParaRPr lang="zh-CN" altLang="en-US" dirty="0"/>
          </a:p>
        </p:txBody>
      </p:sp>
      <p:sp>
        <p:nvSpPr>
          <p:cNvPr id="46" name="矩形 45">
            <a:extLst>
              <a:ext uri="{FF2B5EF4-FFF2-40B4-BE49-F238E27FC236}">
                <a16:creationId xmlns:a16="http://schemas.microsoft.com/office/drawing/2014/main" id="{AF779980-A0A5-C647-8D72-59088322DBAD}"/>
              </a:ext>
            </a:extLst>
          </p:cNvPr>
          <p:cNvSpPr/>
          <p:nvPr/>
        </p:nvSpPr>
        <p:spPr>
          <a:xfrm>
            <a:off x="1063553" y="2228729"/>
            <a:ext cx="4604080" cy="2677656"/>
          </a:xfrm>
          <a:prstGeom prst="rect">
            <a:avLst/>
          </a:prstGeom>
        </p:spPr>
        <p:txBody>
          <a:bodyPr wrap="square">
            <a:spAutoFit/>
          </a:bodyPr>
          <a:lstStyle/>
          <a:p>
            <a:pPr marL="216000" indent="-216000">
              <a:lnSpc>
                <a:spcPct val="150000"/>
              </a:lnSpc>
              <a:buClr>
                <a:schemeClr val="bg1"/>
              </a:buClr>
              <a:buFont typeface="Arial" panose="020B0604020202020204" pitchFamily="34" charset="0"/>
              <a:buChar char="•"/>
            </a:pPr>
            <a:r>
              <a:rPr lang="zh-CN" altLang="en-US" sz="1600" dirty="0">
                <a:solidFill>
                  <a:schemeClr val="bg1"/>
                </a:solidFill>
                <a:latin typeface="微软雅黑" panose="020B0503020204020204" pitchFamily="34" charset="-122"/>
                <a:ea typeface="微软雅黑" panose="020B0503020204020204" pitchFamily="34" charset="-122"/>
              </a:rPr>
              <a:t>只有当客户端能够自己构造出新资源的</a:t>
            </a:r>
            <a:r>
              <a:rPr lang="en-US" altLang="zh-CN" sz="1600" dirty="0">
                <a:solidFill>
                  <a:schemeClr val="bg1"/>
                </a:solidFill>
                <a:latin typeface="微软雅黑" panose="020B0503020204020204" pitchFamily="34" charset="-122"/>
                <a:ea typeface="微软雅黑" panose="020B0503020204020204" pitchFamily="34" charset="-122"/>
              </a:rPr>
              <a:t>URI</a:t>
            </a:r>
            <a:r>
              <a:rPr lang="zh-CN" altLang="en-US" sz="1600" dirty="0">
                <a:solidFill>
                  <a:schemeClr val="bg1"/>
                </a:solidFill>
                <a:latin typeface="微软雅黑" panose="020B0503020204020204" pitchFamily="34" charset="-122"/>
                <a:ea typeface="微软雅黑" panose="020B0503020204020204" pitchFamily="34" charset="-122"/>
              </a:rPr>
              <a:t>时，才能使用</a:t>
            </a:r>
            <a:r>
              <a:rPr lang="en-US" altLang="zh-CN" sz="1600" dirty="0">
                <a:solidFill>
                  <a:schemeClr val="bg1"/>
                </a:solidFill>
                <a:latin typeface="微软雅黑" panose="020B0503020204020204" pitchFamily="34" charset="-122"/>
                <a:ea typeface="微软雅黑" panose="020B0503020204020204" pitchFamily="34" charset="-122"/>
              </a:rPr>
              <a:t>PUT</a:t>
            </a:r>
            <a:r>
              <a:rPr lang="zh-CN" altLang="en-US" sz="1600" dirty="0">
                <a:solidFill>
                  <a:schemeClr val="bg1"/>
                </a:solidFill>
                <a:latin typeface="微软雅黑" panose="020B0503020204020204" pitchFamily="34" charset="-122"/>
                <a:ea typeface="微软雅黑" panose="020B0503020204020204" pitchFamily="34" charset="-122"/>
              </a:rPr>
              <a:t>来创建资源</a:t>
            </a:r>
            <a:r>
              <a:rPr lang="zh-CN" altLang="en-US" sz="1600" dirty="0" smtClean="0">
                <a:solidFill>
                  <a:schemeClr val="bg1"/>
                </a:solidFill>
                <a:latin typeface="微软雅黑" panose="020B0503020204020204" pitchFamily="34" charset="-122"/>
                <a:ea typeface="微软雅黑" panose="020B0503020204020204" pitchFamily="34" charset="-122"/>
              </a:rPr>
              <a:t>。</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marL="216000" indent="-216000">
              <a:lnSpc>
                <a:spcPct val="150000"/>
              </a:lnSpc>
              <a:buClr>
                <a:schemeClr val="bg1"/>
              </a:buClr>
              <a:buFont typeface="Arial" panose="020B0604020202020204" pitchFamily="34" charset="0"/>
              <a:buChar char="•"/>
            </a:pPr>
            <a:r>
              <a:rPr lang="zh-CN" altLang="en-US" sz="1600" dirty="0" smtClean="0">
                <a:solidFill>
                  <a:schemeClr val="bg1"/>
                </a:solidFill>
                <a:latin typeface="微软雅黑" panose="020B0503020204020204" pitchFamily="34" charset="-122"/>
                <a:ea typeface="微软雅黑" panose="020B0503020204020204" pitchFamily="34" charset="-122"/>
              </a:rPr>
              <a:t>比如</a:t>
            </a:r>
            <a:r>
              <a:rPr lang="zh-CN" altLang="en-US" sz="1600" dirty="0">
                <a:solidFill>
                  <a:schemeClr val="bg1"/>
                </a:solidFill>
                <a:latin typeface="微软雅黑" panose="020B0503020204020204" pitchFamily="34" charset="-122"/>
                <a:ea typeface="微软雅黑" panose="020B0503020204020204" pitchFamily="34" charset="-122"/>
              </a:rPr>
              <a:t>：在</a:t>
            </a:r>
            <a:r>
              <a:rPr lang="en-US" altLang="zh-CN" sz="1600" dirty="0">
                <a:solidFill>
                  <a:schemeClr val="bg1"/>
                </a:solidFill>
                <a:latin typeface="微软雅黑" panose="020B0503020204020204" pitchFamily="34" charset="-122"/>
                <a:ea typeface="微软雅黑" panose="020B0503020204020204" pitchFamily="34" charset="-122"/>
              </a:rPr>
              <a:t>Amazon S3</a:t>
            </a:r>
            <a:r>
              <a:rPr lang="zh-CN" altLang="en-US" sz="1600" dirty="0">
                <a:solidFill>
                  <a:schemeClr val="bg1"/>
                </a:solidFill>
                <a:latin typeface="微软雅黑" panose="020B0503020204020204" pitchFamily="34" charset="-122"/>
                <a:ea typeface="微软雅黑" panose="020B0503020204020204" pitchFamily="34" charset="-122"/>
              </a:rPr>
              <a:t>里，一个</a:t>
            </a:r>
            <a:r>
              <a:rPr lang="en-US" altLang="zh-CN" sz="1600" dirty="0">
                <a:solidFill>
                  <a:schemeClr val="bg1"/>
                </a:solidFill>
                <a:latin typeface="微软雅黑" panose="020B0503020204020204" pitchFamily="34" charset="-122"/>
                <a:ea typeface="微软雅黑" panose="020B0503020204020204" pitchFamily="34" charset="-122"/>
              </a:rPr>
              <a:t>S3</a:t>
            </a:r>
            <a:r>
              <a:rPr lang="zh-CN" altLang="en-US" sz="1600" dirty="0">
                <a:solidFill>
                  <a:schemeClr val="bg1"/>
                </a:solidFill>
                <a:latin typeface="微软雅黑" panose="020B0503020204020204" pitchFamily="34" charset="-122"/>
                <a:ea typeface="微软雅黑" panose="020B0503020204020204" pitchFamily="34" charset="-122"/>
              </a:rPr>
              <a:t>桶（</a:t>
            </a:r>
            <a:r>
              <a:rPr lang="en-US" altLang="zh-CN" sz="1600" dirty="0">
                <a:solidFill>
                  <a:schemeClr val="bg1"/>
                </a:solidFill>
                <a:latin typeface="微软雅黑" panose="020B0503020204020204" pitchFamily="34" charset="-122"/>
                <a:ea typeface="微软雅黑" panose="020B0503020204020204" pitchFamily="34" charset="-122"/>
              </a:rPr>
              <a:t>bucket</a:t>
            </a:r>
            <a:r>
              <a:rPr lang="zh-CN" altLang="en-US" sz="1600" dirty="0">
                <a:solidFill>
                  <a:schemeClr val="bg1"/>
                </a:solidFill>
                <a:latin typeface="微软雅黑" panose="020B0503020204020204" pitchFamily="34" charset="-122"/>
                <a:ea typeface="微软雅黑" panose="020B0503020204020204" pitchFamily="34" charset="-122"/>
              </a:rPr>
              <a:t>）的</a:t>
            </a:r>
            <a:r>
              <a:rPr lang="en-US" altLang="zh-CN" sz="1600" dirty="0">
                <a:solidFill>
                  <a:schemeClr val="bg1"/>
                </a:solidFill>
                <a:latin typeface="微软雅黑" panose="020B0503020204020204" pitchFamily="34" charset="-122"/>
                <a:ea typeface="微软雅黑" panose="020B0503020204020204" pitchFamily="34" charset="-122"/>
              </a:rPr>
              <a:t>URI</a:t>
            </a:r>
            <a:r>
              <a:rPr lang="zh-CN" altLang="en-US" sz="1600" dirty="0">
                <a:solidFill>
                  <a:schemeClr val="bg1"/>
                </a:solidFill>
                <a:latin typeface="微软雅黑" panose="020B0503020204020204" pitchFamily="34" charset="-122"/>
                <a:ea typeface="微软雅黑" panose="020B0503020204020204" pitchFamily="34" charset="-122"/>
              </a:rPr>
              <a:t>路径为</a:t>
            </a:r>
            <a:r>
              <a:rPr lang="en-US" altLang="zh-CN" sz="1600" dirty="0">
                <a:solidFill>
                  <a:schemeClr val="bg1"/>
                </a:solidFill>
                <a:latin typeface="微软雅黑" panose="020B0503020204020204" pitchFamily="34" charset="-122"/>
                <a:ea typeface="微软雅黑" panose="020B0503020204020204" pitchFamily="34" charset="-122"/>
              </a:rPr>
              <a:t>/{bucket-name}</a:t>
            </a:r>
            <a:r>
              <a:rPr lang="zh-CN" altLang="en-US" sz="1600" dirty="0">
                <a:solidFill>
                  <a:schemeClr val="bg1"/>
                </a:solidFill>
                <a:latin typeface="微软雅黑" panose="020B0503020204020204" pitchFamily="34" charset="-122"/>
                <a:ea typeface="微软雅黑" panose="020B0503020204020204" pitchFamily="34" charset="-122"/>
              </a:rPr>
              <a:t>；由于桶名（</a:t>
            </a:r>
            <a:r>
              <a:rPr lang="en-US" altLang="zh-CN" sz="1600" dirty="0">
                <a:solidFill>
                  <a:schemeClr val="bg1"/>
                </a:solidFill>
                <a:latin typeface="微软雅黑" panose="020B0503020204020204" pitchFamily="34" charset="-122"/>
                <a:ea typeface="微软雅黑" panose="020B0503020204020204" pitchFamily="34" charset="-122"/>
              </a:rPr>
              <a:t>bucket name</a:t>
            </a:r>
            <a:r>
              <a:rPr lang="zh-CN" altLang="en-US" sz="1600" dirty="0">
                <a:solidFill>
                  <a:schemeClr val="bg1"/>
                </a:solidFill>
                <a:latin typeface="微软雅黑" panose="020B0503020204020204" pitchFamily="34" charset="-122"/>
                <a:ea typeface="微软雅黑" panose="020B0503020204020204" pitchFamily="34" charset="-122"/>
              </a:rPr>
              <a:t>）是由客户端自己决定的，所以客户端可以通过“自己构造</a:t>
            </a:r>
            <a:r>
              <a:rPr lang="en-US" altLang="zh-CN" sz="1600" dirty="0">
                <a:solidFill>
                  <a:schemeClr val="bg1"/>
                </a:solidFill>
                <a:latin typeface="微软雅黑" panose="020B0503020204020204" pitchFamily="34" charset="-122"/>
                <a:ea typeface="微软雅黑" panose="020B0503020204020204" pitchFamily="34" charset="-122"/>
              </a:rPr>
              <a:t>URI</a:t>
            </a:r>
            <a:r>
              <a:rPr lang="zh-CN" altLang="en-US" sz="1600" dirty="0">
                <a:solidFill>
                  <a:schemeClr val="bg1"/>
                </a:solidFill>
                <a:latin typeface="微软雅黑" panose="020B0503020204020204" pitchFamily="34" charset="-122"/>
                <a:ea typeface="微软雅黑" panose="020B0503020204020204" pitchFamily="34" charset="-122"/>
              </a:rPr>
              <a:t>，然后向该</a:t>
            </a:r>
            <a:r>
              <a:rPr lang="en-US" altLang="zh-CN" sz="1600" dirty="0">
                <a:solidFill>
                  <a:schemeClr val="bg1"/>
                </a:solidFill>
                <a:latin typeface="微软雅黑" panose="020B0503020204020204" pitchFamily="34" charset="-122"/>
                <a:ea typeface="微软雅黑" panose="020B0503020204020204" pitchFamily="34" charset="-122"/>
              </a:rPr>
              <a:t>URI</a:t>
            </a:r>
            <a:r>
              <a:rPr lang="zh-CN" altLang="en-US" sz="1600" dirty="0">
                <a:solidFill>
                  <a:schemeClr val="bg1"/>
                </a:solidFill>
                <a:latin typeface="微软雅黑" panose="020B0503020204020204" pitchFamily="34" charset="-122"/>
                <a:ea typeface="微软雅黑" panose="020B0503020204020204" pitchFamily="34" charset="-122"/>
              </a:rPr>
              <a:t>发送</a:t>
            </a:r>
            <a:r>
              <a:rPr lang="en-US" altLang="zh-CN" sz="1600" dirty="0">
                <a:solidFill>
                  <a:schemeClr val="bg1"/>
                </a:solidFill>
                <a:latin typeface="微软雅黑" panose="020B0503020204020204" pitchFamily="34" charset="-122"/>
                <a:ea typeface="微软雅黑" panose="020B0503020204020204" pitchFamily="34" charset="-122"/>
              </a:rPr>
              <a:t>PUT</a:t>
            </a:r>
            <a:r>
              <a:rPr lang="zh-CN" altLang="en-US" sz="1600" dirty="0">
                <a:solidFill>
                  <a:schemeClr val="bg1"/>
                </a:solidFill>
                <a:latin typeface="微软雅黑" panose="020B0503020204020204" pitchFamily="34" charset="-122"/>
                <a:ea typeface="微软雅黑" panose="020B0503020204020204" pitchFamily="34" charset="-122"/>
              </a:rPr>
              <a:t>请求”来创建一个桶。</a:t>
            </a:r>
          </a:p>
        </p:txBody>
      </p:sp>
      <p:sp>
        <p:nvSpPr>
          <p:cNvPr id="53" name="矩形 52">
            <a:extLst>
              <a:ext uri="{FF2B5EF4-FFF2-40B4-BE49-F238E27FC236}">
                <a16:creationId xmlns:a16="http://schemas.microsoft.com/office/drawing/2014/main" id="{5A27FE9D-B186-9040-9DD0-1C22FA9325B3}"/>
              </a:ext>
            </a:extLst>
          </p:cNvPr>
          <p:cNvSpPr/>
          <p:nvPr/>
        </p:nvSpPr>
        <p:spPr>
          <a:xfrm>
            <a:off x="6632688" y="1660961"/>
            <a:ext cx="883575" cy="400110"/>
          </a:xfrm>
          <a:prstGeom prst="rect">
            <a:avLst/>
          </a:prstGeom>
        </p:spPr>
        <p:txBody>
          <a:bodyPr wrap="none">
            <a:spAutoFit/>
          </a:bodyPr>
          <a:lstStyle/>
          <a:p>
            <a:r>
              <a:rPr lang="en-US" altLang="zh-CN" sz="20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POST</a:t>
            </a:r>
            <a:endPar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4" name="矩形 53">
            <a:extLst>
              <a:ext uri="{FF2B5EF4-FFF2-40B4-BE49-F238E27FC236}">
                <a16:creationId xmlns:a16="http://schemas.microsoft.com/office/drawing/2014/main" id="{3E8B90A3-7824-DA41-AE74-C4A02A27994F}"/>
              </a:ext>
            </a:extLst>
          </p:cNvPr>
          <p:cNvSpPr/>
          <p:nvPr/>
        </p:nvSpPr>
        <p:spPr>
          <a:xfrm>
            <a:off x="6550808" y="2180265"/>
            <a:ext cx="5122207" cy="2677656"/>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a:solidFill>
                  <a:schemeClr val="bg1"/>
                </a:solidFill>
                <a:latin typeface="微软雅黑" panose="020B0503020204020204" pitchFamily="34" charset="-122"/>
                <a:ea typeface="微软雅黑" panose="020B0503020204020204" pitchFamily="34" charset="-122"/>
              </a:rPr>
              <a:t>对于</a:t>
            </a:r>
            <a:r>
              <a:rPr lang="en-US" altLang="zh-CN" sz="1600" dirty="0">
                <a:solidFill>
                  <a:schemeClr val="bg1"/>
                </a:solidFill>
                <a:latin typeface="微软雅黑" panose="020B0503020204020204" pitchFamily="34" charset="-122"/>
                <a:ea typeface="微软雅黑" panose="020B0503020204020204" pitchFamily="34" charset="-122"/>
              </a:rPr>
              <a:t>Rails Web</a:t>
            </a:r>
            <a:r>
              <a:rPr lang="zh-CN" altLang="en-US" sz="1600" dirty="0">
                <a:solidFill>
                  <a:schemeClr val="bg1"/>
                </a:solidFill>
                <a:latin typeface="微软雅黑" panose="020B0503020204020204" pitchFamily="34" charset="-122"/>
                <a:ea typeface="微软雅黑" panose="020B0503020204020204" pitchFamily="34" charset="-122"/>
              </a:rPr>
              <a:t>服务里的资源，其</a:t>
            </a:r>
            <a:r>
              <a:rPr lang="en-US" altLang="zh-CN" sz="1600" dirty="0">
                <a:solidFill>
                  <a:schemeClr val="bg1"/>
                </a:solidFill>
                <a:latin typeface="微软雅黑" panose="020B0503020204020204" pitchFamily="34" charset="-122"/>
                <a:ea typeface="微软雅黑" panose="020B0503020204020204" pitchFamily="34" charset="-122"/>
              </a:rPr>
              <a:t>URI</a:t>
            </a:r>
            <a:r>
              <a:rPr lang="zh-CN" altLang="en-US" sz="1600" dirty="0">
                <a:solidFill>
                  <a:schemeClr val="bg1"/>
                </a:solidFill>
                <a:latin typeface="微软雅黑" panose="020B0503020204020204" pitchFamily="34" charset="-122"/>
                <a:ea typeface="微软雅黑" panose="020B0503020204020204" pitchFamily="34" charset="-122"/>
              </a:rPr>
              <a:t>一般是这样的：</a:t>
            </a:r>
            <a:r>
              <a:rPr lang="en-US" altLang="zh-CN" sz="1600" dirty="0">
                <a:solidFill>
                  <a:schemeClr val="bg1"/>
                </a:solidFill>
                <a:latin typeface="微软雅黑" panose="020B0503020204020204" pitchFamily="34" charset="-122"/>
                <a:ea typeface="微软雅黑" panose="020B0503020204020204" pitchFamily="34" charset="-122"/>
              </a:rPr>
              <a:t>/{database-table-name}/{database-ID}</a:t>
            </a:r>
            <a:r>
              <a:rPr lang="zh-CN" altLang="en-US" sz="1600" dirty="0">
                <a:solidFill>
                  <a:schemeClr val="bg1"/>
                </a:solidFill>
                <a:latin typeface="微软雅黑" panose="020B0503020204020204" pitchFamily="34" charset="-122"/>
                <a:ea typeface="微软雅黑" panose="020B0503020204020204" pitchFamily="34" charset="-122"/>
              </a:rPr>
              <a:t>。客户端可以事先知道数据库表名，但无法事先知道新资源的</a:t>
            </a:r>
            <a:r>
              <a:rPr lang="en-US" altLang="zh-CN" sz="1600" dirty="0">
                <a:solidFill>
                  <a:schemeClr val="bg1"/>
                </a:solidFill>
                <a:latin typeface="微软雅黑" panose="020B0503020204020204" pitchFamily="34" charset="-122"/>
                <a:ea typeface="微软雅黑" panose="020B0503020204020204" pitchFamily="34" charset="-122"/>
              </a:rPr>
              <a:t>ID——</a:t>
            </a:r>
            <a:r>
              <a:rPr lang="zh-CN" altLang="en-US" sz="1600" dirty="0">
                <a:solidFill>
                  <a:schemeClr val="bg1"/>
                </a:solidFill>
                <a:latin typeface="微软雅黑" panose="020B0503020204020204" pitchFamily="34" charset="-122"/>
                <a:ea typeface="微软雅黑" panose="020B0503020204020204" pitchFamily="34" charset="-122"/>
              </a:rPr>
              <a:t>该</a:t>
            </a:r>
            <a:r>
              <a:rPr lang="en-US" altLang="zh-CN" sz="1600" dirty="0">
                <a:solidFill>
                  <a:schemeClr val="bg1"/>
                </a:solidFill>
                <a:latin typeface="微软雅黑" panose="020B0503020204020204" pitchFamily="34" charset="-122"/>
                <a:ea typeface="微软雅黑" panose="020B0503020204020204" pitchFamily="34" charset="-122"/>
              </a:rPr>
              <a:t>ID</a:t>
            </a:r>
            <a:r>
              <a:rPr lang="zh-CN" altLang="en-US" sz="1600" dirty="0">
                <a:solidFill>
                  <a:schemeClr val="bg1"/>
                </a:solidFill>
                <a:latin typeface="微软雅黑" panose="020B0503020204020204" pitchFamily="34" charset="-122"/>
                <a:ea typeface="微软雅黑" panose="020B0503020204020204" pitchFamily="34" charset="-122"/>
              </a:rPr>
              <a:t>要直到往数据库里保存记录时才能确定；所以，客户端必须通过向一个位于</a:t>
            </a:r>
            <a:r>
              <a:rPr lang="en-US" altLang="zh-CN" sz="1600" dirty="0">
                <a:solidFill>
                  <a:schemeClr val="bg1"/>
                </a:solidFill>
                <a:latin typeface="微软雅黑" panose="020B0503020204020204" pitchFamily="34" charset="-122"/>
                <a:ea typeface="微软雅黑" panose="020B0503020204020204" pitchFamily="34" charset="-122"/>
              </a:rPr>
              <a:t>/{database-table-name}</a:t>
            </a:r>
            <a:r>
              <a:rPr lang="zh-CN" altLang="en-US" sz="1600" dirty="0">
                <a:solidFill>
                  <a:schemeClr val="bg1"/>
                </a:solidFill>
                <a:latin typeface="微软雅黑" panose="020B0503020204020204" pitchFamily="34" charset="-122"/>
                <a:ea typeface="微软雅黑" panose="020B0503020204020204" pitchFamily="34" charset="-122"/>
              </a:rPr>
              <a:t>的“工厂”资源发送</a:t>
            </a:r>
            <a:r>
              <a:rPr lang="en-US" altLang="zh-CN" sz="1600" dirty="0">
                <a:solidFill>
                  <a:schemeClr val="bg1"/>
                </a:solidFill>
                <a:latin typeface="微软雅黑" panose="020B0503020204020204" pitchFamily="34" charset="-122"/>
                <a:ea typeface="微软雅黑" panose="020B0503020204020204" pitchFamily="34" charset="-122"/>
              </a:rPr>
              <a:t>POST</a:t>
            </a:r>
            <a:r>
              <a:rPr lang="zh-CN" altLang="en-US" sz="1600" dirty="0">
                <a:solidFill>
                  <a:schemeClr val="bg1"/>
                </a:solidFill>
                <a:latin typeface="微软雅黑" panose="020B0503020204020204" pitchFamily="34" charset="-122"/>
                <a:ea typeface="微软雅黑" panose="020B0503020204020204" pitchFamily="34" charset="-122"/>
              </a:rPr>
              <a:t>请求来创建资源，让服务器为新资源分配</a:t>
            </a:r>
            <a:r>
              <a:rPr lang="en-US" altLang="zh-CN" sz="1600" dirty="0">
                <a:solidFill>
                  <a:schemeClr val="bg1"/>
                </a:solidFill>
                <a:latin typeface="微软雅黑" panose="020B0503020204020204" pitchFamily="34" charset="-122"/>
                <a:ea typeface="微软雅黑" panose="020B0503020204020204" pitchFamily="34" charset="-122"/>
              </a:rPr>
              <a:t>URI</a:t>
            </a:r>
            <a:r>
              <a:rPr lang="zh-CN" altLang="en-US" sz="1600" dirty="0">
                <a:solidFill>
                  <a:schemeClr val="bg1"/>
                </a:solidFill>
                <a:latin typeface="微软雅黑" panose="020B0503020204020204" pitchFamily="34" charset="-122"/>
                <a:ea typeface="微软雅黑" panose="020B0503020204020204" pitchFamily="34" charset="-122"/>
              </a:rPr>
              <a:t>。</a:t>
            </a:r>
          </a:p>
        </p:txBody>
      </p:sp>
      <p:sp>
        <p:nvSpPr>
          <p:cNvPr id="56" name="矩形 55">
            <a:extLst>
              <a:ext uri="{FF2B5EF4-FFF2-40B4-BE49-F238E27FC236}">
                <a16:creationId xmlns:a16="http://schemas.microsoft.com/office/drawing/2014/main" id="{C284739C-B11A-3640-84CE-1D1BB9007F22}"/>
              </a:ext>
            </a:extLst>
          </p:cNvPr>
          <p:cNvSpPr/>
          <p:nvPr/>
        </p:nvSpPr>
        <p:spPr>
          <a:xfrm flipH="1">
            <a:off x="1145428" y="1601364"/>
            <a:ext cx="4365685" cy="519304"/>
          </a:xfrm>
          <a:prstGeom prst="rect">
            <a:avLst/>
          </a:prstGeom>
          <a:gradFill>
            <a:gsLst>
              <a:gs pos="100000">
                <a:srgbClr val="DB5564"/>
              </a:gs>
              <a:gs pos="0">
                <a:srgbClr val="9D234C"/>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矩形 44">
            <a:extLst>
              <a:ext uri="{FF2B5EF4-FFF2-40B4-BE49-F238E27FC236}">
                <a16:creationId xmlns:a16="http://schemas.microsoft.com/office/drawing/2014/main" id="{8017B658-1FC3-EB40-851B-701066B2D12C}"/>
              </a:ext>
            </a:extLst>
          </p:cNvPr>
          <p:cNvSpPr/>
          <p:nvPr/>
        </p:nvSpPr>
        <p:spPr>
          <a:xfrm>
            <a:off x="1145433" y="1651854"/>
            <a:ext cx="699230" cy="400110"/>
          </a:xfrm>
          <a:prstGeom prst="rect">
            <a:avLst/>
          </a:prstGeom>
        </p:spPr>
        <p:txBody>
          <a:bodyPr wrap="none">
            <a:spAutoFit/>
          </a:bodyPr>
          <a:lstStyle/>
          <a:p>
            <a:r>
              <a:rPr lang="en-US" altLang="zh-CN" sz="20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PUT</a:t>
            </a:r>
            <a:endPar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839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50B8B9B-9951-471E-BE85-2BF860A408E0}"/>
              </a:ext>
            </a:extLst>
          </p:cNvPr>
          <p:cNvSpPr>
            <a:spLocks noGrp="1"/>
          </p:cNvSpPr>
          <p:nvPr>
            <p:ph type="title"/>
          </p:nvPr>
        </p:nvSpPr>
        <p:spPr/>
        <p:txBody>
          <a:bodyPr/>
          <a:lstStyle/>
          <a:p>
            <a:r>
              <a:rPr lang="zh-CN" altLang="en-US" dirty="0" smtClean="0"/>
              <a:t>重载</a:t>
            </a:r>
            <a:r>
              <a:rPr lang="en-US" altLang="zh-CN" dirty="0" smtClean="0"/>
              <a:t>POST</a:t>
            </a:r>
            <a:endParaRPr lang="zh-CN" altLang="en-US" dirty="0"/>
          </a:p>
        </p:txBody>
      </p:sp>
      <p:sp>
        <p:nvSpPr>
          <p:cNvPr id="46" name="矩形 45">
            <a:extLst>
              <a:ext uri="{FF2B5EF4-FFF2-40B4-BE49-F238E27FC236}">
                <a16:creationId xmlns:a16="http://schemas.microsoft.com/office/drawing/2014/main" id="{AF779980-A0A5-C647-8D72-59088322DBAD}"/>
              </a:ext>
            </a:extLst>
          </p:cNvPr>
          <p:cNvSpPr/>
          <p:nvPr/>
        </p:nvSpPr>
        <p:spPr>
          <a:xfrm>
            <a:off x="956460" y="1793736"/>
            <a:ext cx="9340837" cy="4154984"/>
          </a:xfrm>
          <a:prstGeom prst="rect">
            <a:avLst/>
          </a:prstGeom>
        </p:spPr>
        <p:txBody>
          <a:bodyPr wrap="square">
            <a:spAutoFit/>
          </a:bodyPr>
          <a:lstStyle/>
          <a:p>
            <a:pPr marL="216000" indent="-216000">
              <a:lnSpc>
                <a:spcPct val="150000"/>
              </a:lnSpc>
              <a:buClr>
                <a:schemeClr val="bg1"/>
              </a:buClr>
              <a:buFont typeface="Arial" panose="020B0604020202020204" pitchFamily="34" charset="0"/>
              <a:buChar char="•"/>
            </a:pPr>
            <a:r>
              <a:rPr lang="zh-CN" altLang="en-US" sz="1600" dirty="0">
                <a:solidFill>
                  <a:schemeClr val="bg1"/>
                </a:solidFill>
                <a:latin typeface="微软雅黑" panose="020B0503020204020204" pitchFamily="34" charset="-122"/>
                <a:ea typeface="微软雅黑" panose="020B0503020204020204" pitchFamily="34" charset="-122"/>
              </a:rPr>
              <a:t>除了创建新资源和往表示里增添数据，</a:t>
            </a:r>
            <a:r>
              <a:rPr lang="en-US" altLang="zh-CN" sz="1600" dirty="0">
                <a:solidFill>
                  <a:schemeClr val="bg1"/>
                </a:solidFill>
                <a:latin typeface="微软雅黑" panose="020B0503020204020204" pitchFamily="34" charset="-122"/>
                <a:ea typeface="微软雅黑" panose="020B0503020204020204" pitchFamily="34" charset="-122"/>
              </a:rPr>
              <a:t>POST</a:t>
            </a:r>
            <a:r>
              <a:rPr lang="zh-CN" altLang="en-US" sz="1600" dirty="0">
                <a:solidFill>
                  <a:schemeClr val="bg1"/>
                </a:solidFill>
                <a:latin typeface="微软雅黑" panose="020B0503020204020204" pitchFamily="34" charset="-122"/>
                <a:ea typeface="微软雅黑" panose="020B0503020204020204" pitchFamily="34" charset="-122"/>
              </a:rPr>
              <a:t>还可用于其他用途。你可以用</a:t>
            </a:r>
            <a:r>
              <a:rPr lang="en-US" altLang="zh-CN" sz="1600" dirty="0">
                <a:solidFill>
                  <a:schemeClr val="bg1"/>
                </a:solidFill>
                <a:latin typeface="微软雅黑" panose="020B0503020204020204" pitchFamily="34" charset="-122"/>
                <a:ea typeface="微软雅黑" panose="020B0503020204020204" pitchFamily="34" charset="-122"/>
              </a:rPr>
              <a:t>POST</a:t>
            </a:r>
            <a:r>
              <a:rPr lang="zh-CN" altLang="en-US" sz="1600" dirty="0">
                <a:solidFill>
                  <a:schemeClr val="bg1"/>
                </a:solidFill>
                <a:latin typeface="微软雅黑" panose="020B0503020204020204" pitchFamily="34" charset="-122"/>
                <a:ea typeface="微软雅黑" panose="020B0503020204020204" pitchFamily="34" charset="-122"/>
              </a:rPr>
              <a:t>把一个资源变成一个</a:t>
            </a:r>
            <a:r>
              <a:rPr lang="en-US" altLang="zh-CN" sz="1600" dirty="0">
                <a:solidFill>
                  <a:schemeClr val="bg1"/>
                </a:solidFill>
                <a:latin typeface="微软雅黑" panose="020B0503020204020204" pitchFamily="34" charset="-122"/>
                <a:ea typeface="微软雅黑" panose="020B0503020204020204" pitchFamily="34" charset="-122"/>
              </a:rPr>
              <a:t>RPC</a:t>
            </a:r>
            <a:r>
              <a:rPr lang="zh-CN" altLang="en-US" sz="1600" dirty="0">
                <a:solidFill>
                  <a:schemeClr val="bg1"/>
                </a:solidFill>
                <a:latin typeface="微软雅黑" panose="020B0503020204020204" pitchFamily="34" charset="-122"/>
                <a:ea typeface="微软雅黑" panose="020B0503020204020204" pitchFamily="34" charset="-122"/>
              </a:rPr>
              <a:t>式小型消息处理器</a:t>
            </a:r>
            <a:r>
              <a:rPr lang="zh-CN" altLang="en-US" sz="1600" dirty="0" smtClean="0">
                <a:solidFill>
                  <a:schemeClr val="bg1"/>
                </a:solidFill>
                <a:latin typeface="微软雅黑" panose="020B0503020204020204" pitchFamily="34" charset="-122"/>
                <a:ea typeface="微软雅黑" panose="020B0503020204020204" pitchFamily="34" charset="-122"/>
              </a:rPr>
              <a:t>。</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marL="216000" indent="-216000">
              <a:lnSpc>
                <a:spcPct val="150000"/>
              </a:lnSpc>
              <a:buClr>
                <a:schemeClr val="bg1"/>
              </a:buClr>
              <a:buFont typeface="Arial" panose="020B0604020202020204" pitchFamily="34" charset="0"/>
              <a:buChar char="•"/>
            </a:pPr>
            <a:r>
              <a:rPr lang="zh-CN" altLang="en-US" sz="1600" dirty="0" smtClean="0">
                <a:solidFill>
                  <a:schemeClr val="bg1"/>
                </a:solidFill>
                <a:latin typeface="微软雅黑" panose="020B0503020204020204" pitchFamily="34" charset="-122"/>
                <a:ea typeface="微软雅黑" panose="020B0503020204020204" pitchFamily="34" charset="-122"/>
              </a:rPr>
              <a:t>资源</a:t>
            </a:r>
            <a:r>
              <a:rPr lang="zh-CN" altLang="en-US" sz="1600" dirty="0">
                <a:solidFill>
                  <a:schemeClr val="bg1"/>
                </a:solidFill>
                <a:latin typeface="微软雅黑" panose="020B0503020204020204" pitchFamily="34" charset="-122"/>
                <a:ea typeface="微软雅黑" panose="020B0503020204020204" pitchFamily="34" charset="-122"/>
              </a:rPr>
              <a:t>在收到一个重载</a:t>
            </a:r>
            <a:r>
              <a:rPr lang="en-US" altLang="zh-CN" sz="1600" dirty="0">
                <a:solidFill>
                  <a:schemeClr val="bg1"/>
                </a:solidFill>
                <a:latin typeface="微软雅黑" panose="020B0503020204020204" pitchFamily="34" charset="-122"/>
                <a:ea typeface="微软雅黑" panose="020B0503020204020204" pitchFamily="34" charset="-122"/>
              </a:rPr>
              <a:t>POST</a:t>
            </a:r>
            <a:r>
              <a:rPr lang="zh-CN" altLang="en-US" sz="1600" dirty="0">
                <a:solidFill>
                  <a:schemeClr val="bg1"/>
                </a:solidFill>
                <a:latin typeface="微软雅黑" panose="020B0503020204020204" pitchFamily="34" charset="-122"/>
                <a:ea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rPr>
              <a:t>overloaded POST</a:t>
            </a:r>
            <a:r>
              <a:rPr lang="zh-CN" altLang="en-US" sz="1600" dirty="0">
                <a:solidFill>
                  <a:schemeClr val="bg1"/>
                </a:solidFill>
                <a:latin typeface="微软雅黑" panose="020B0503020204020204" pitchFamily="34" charset="-122"/>
                <a:ea typeface="微软雅黑" panose="020B0503020204020204" pitchFamily="34" charset="-122"/>
              </a:rPr>
              <a:t>）请求时，可以在收到的表示里寻找另外的方法信息（</a:t>
            </a:r>
            <a:r>
              <a:rPr lang="en-US" altLang="zh-CN" sz="1600" dirty="0">
                <a:solidFill>
                  <a:schemeClr val="bg1"/>
                </a:solidFill>
                <a:latin typeface="微软雅黑" panose="020B0503020204020204" pitchFamily="34" charset="-122"/>
                <a:ea typeface="微软雅黑" panose="020B0503020204020204" pitchFamily="34" charset="-122"/>
              </a:rPr>
              <a:t>method information</a:t>
            </a:r>
            <a:r>
              <a:rPr lang="zh-CN" altLang="en-US" sz="1600" dirty="0">
                <a:solidFill>
                  <a:schemeClr val="bg1"/>
                </a:solidFill>
                <a:latin typeface="微软雅黑" panose="020B0503020204020204" pitchFamily="34" charset="-122"/>
                <a:ea typeface="微软雅黑" panose="020B0503020204020204" pitchFamily="34" charset="-122"/>
              </a:rPr>
              <a:t>），并据此执行一定的操作。通过重载的</a:t>
            </a:r>
            <a:r>
              <a:rPr lang="en-US" altLang="zh-CN" sz="1600" dirty="0">
                <a:solidFill>
                  <a:schemeClr val="bg1"/>
                </a:solidFill>
                <a:latin typeface="微软雅黑" panose="020B0503020204020204" pitchFamily="34" charset="-122"/>
                <a:ea typeface="微软雅黑" panose="020B0503020204020204" pitchFamily="34" charset="-122"/>
              </a:rPr>
              <a:t>POST</a:t>
            </a:r>
            <a:r>
              <a:rPr lang="zh-CN" altLang="en-US" sz="1600" dirty="0">
                <a:solidFill>
                  <a:schemeClr val="bg1"/>
                </a:solidFill>
                <a:latin typeface="微软雅黑" panose="020B0503020204020204" pitchFamily="34" charset="-122"/>
                <a:ea typeface="微软雅黑" panose="020B0503020204020204" pitchFamily="34" charset="-122"/>
              </a:rPr>
              <a:t>，该资源将拥有比统一接口更丰富的词汇。</a:t>
            </a:r>
          </a:p>
          <a:p>
            <a:pPr marL="216000" indent="-216000">
              <a:lnSpc>
                <a:spcPct val="150000"/>
              </a:lnSpc>
              <a:buClr>
                <a:schemeClr val="bg1"/>
              </a:buClr>
              <a:buFont typeface="Arial" panose="020B0604020202020204" pitchFamily="34" charset="0"/>
              <a:buChar char="•"/>
            </a:pPr>
            <a:r>
              <a:rPr lang="zh-CN" altLang="en-US" sz="1600" dirty="0" smtClean="0">
                <a:solidFill>
                  <a:schemeClr val="bg1"/>
                </a:solidFill>
                <a:latin typeface="微软雅黑" panose="020B0503020204020204" pitchFamily="34" charset="-122"/>
                <a:ea typeface="微软雅黑" panose="020B0503020204020204" pitchFamily="34" charset="-122"/>
              </a:rPr>
              <a:t>用于</a:t>
            </a:r>
            <a:r>
              <a:rPr lang="zh-CN" altLang="en-US" sz="1600" dirty="0">
                <a:solidFill>
                  <a:schemeClr val="bg1"/>
                </a:solidFill>
                <a:latin typeface="微软雅黑" panose="020B0503020204020204" pitchFamily="34" charset="-122"/>
                <a:ea typeface="微软雅黑" panose="020B0503020204020204" pitchFamily="34" charset="-122"/>
              </a:rPr>
              <a:t>为</a:t>
            </a:r>
            <a:r>
              <a:rPr lang="en-US" altLang="zh-CN" sz="1600" dirty="0">
                <a:solidFill>
                  <a:schemeClr val="bg1"/>
                </a:solidFill>
                <a:latin typeface="微软雅黑" panose="020B0503020204020204" pitchFamily="34" charset="-122"/>
                <a:ea typeface="微软雅黑" panose="020B0503020204020204" pitchFamily="34" charset="-122"/>
              </a:rPr>
              <a:t>Web</a:t>
            </a:r>
            <a:r>
              <a:rPr lang="zh-CN" altLang="en-US" sz="1600" dirty="0">
                <a:solidFill>
                  <a:schemeClr val="bg1"/>
                </a:solidFill>
                <a:latin typeface="微软雅黑" panose="020B0503020204020204" pitchFamily="34" charset="-122"/>
                <a:ea typeface="微软雅黑" panose="020B0503020204020204" pitchFamily="34" charset="-122"/>
              </a:rPr>
              <a:t>浏览器这种不支持</a:t>
            </a:r>
            <a:r>
              <a:rPr lang="en-US" altLang="zh-CN" sz="1600" dirty="0">
                <a:solidFill>
                  <a:schemeClr val="bg1"/>
                </a:solidFill>
                <a:latin typeface="微软雅黑" panose="020B0503020204020204" pitchFamily="34" charset="-122"/>
                <a:ea typeface="微软雅黑" panose="020B0503020204020204" pitchFamily="34" charset="-122"/>
              </a:rPr>
              <a:t>PUT</a:t>
            </a:r>
            <a:r>
              <a:rPr lang="zh-CN" altLang="en-US" sz="1600" dirty="0">
                <a:solidFill>
                  <a:schemeClr val="bg1"/>
                </a:solidFill>
                <a:latin typeface="微软雅黑" panose="020B0503020204020204" pitchFamily="34" charset="-122"/>
                <a:ea typeface="微软雅黑" panose="020B0503020204020204" pitchFamily="34" charset="-122"/>
              </a:rPr>
              <a:t>和</a:t>
            </a:r>
            <a:r>
              <a:rPr lang="en-US" altLang="zh-CN" sz="1600" dirty="0">
                <a:solidFill>
                  <a:schemeClr val="bg1"/>
                </a:solidFill>
                <a:latin typeface="微软雅黑" panose="020B0503020204020204" pitchFamily="34" charset="-122"/>
                <a:ea typeface="微软雅黑" panose="020B0503020204020204" pitchFamily="34" charset="-122"/>
              </a:rPr>
              <a:t>DELETE</a:t>
            </a:r>
            <a:r>
              <a:rPr lang="zh-CN" altLang="en-US" sz="1600" dirty="0">
                <a:solidFill>
                  <a:schemeClr val="bg1"/>
                </a:solidFill>
                <a:latin typeface="微软雅黑" panose="020B0503020204020204" pitchFamily="34" charset="-122"/>
                <a:ea typeface="微软雅黑" panose="020B0503020204020204" pitchFamily="34" charset="-122"/>
              </a:rPr>
              <a:t>的客户端模拟</a:t>
            </a:r>
            <a:r>
              <a:rPr lang="en-US" altLang="zh-CN" sz="1600" dirty="0">
                <a:solidFill>
                  <a:schemeClr val="bg1"/>
                </a:solidFill>
                <a:latin typeface="微软雅黑" panose="020B0503020204020204" pitchFamily="34" charset="-122"/>
                <a:ea typeface="微软雅黑" panose="020B0503020204020204" pitchFamily="34" charset="-122"/>
              </a:rPr>
              <a:t>HTTP</a:t>
            </a:r>
            <a:r>
              <a:rPr lang="zh-CN" altLang="en-US" sz="1600" dirty="0">
                <a:solidFill>
                  <a:schemeClr val="bg1"/>
                </a:solidFill>
                <a:latin typeface="微软雅黑" panose="020B0503020204020204" pitchFamily="34" charset="-122"/>
                <a:ea typeface="微软雅黑" panose="020B0503020204020204" pitchFamily="34" charset="-122"/>
              </a:rPr>
              <a:t>统一</a:t>
            </a:r>
            <a:r>
              <a:rPr lang="zh-CN" altLang="en-US" sz="1600" dirty="0" smtClean="0">
                <a:solidFill>
                  <a:schemeClr val="bg1"/>
                </a:solidFill>
                <a:latin typeface="微软雅黑" panose="020B0503020204020204" pitchFamily="34" charset="-122"/>
                <a:ea typeface="微软雅黑" panose="020B0503020204020204" pitchFamily="34" charset="-122"/>
              </a:rPr>
              <a:t>接口</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marL="216000" indent="-216000">
              <a:lnSpc>
                <a:spcPct val="150000"/>
              </a:lnSpc>
              <a:buClr>
                <a:schemeClr val="bg1"/>
              </a:buClr>
              <a:buFont typeface="Arial" panose="020B0604020202020204" pitchFamily="34" charset="0"/>
              <a:buChar char="•"/>
            </a:pPr>
            <a:r>
              <a:rPr lang="zh-CN" altLang="en-US" sz="1600" dirty="0" smtClean="0">
                <a:solidFill>
                  <a:schemeClr val="bg1"/>
                </a:solidFill>
                <a:latin typeface="微软雅黑" panose="020B0503020204020204" pitchFamily="34" charset="-122"/>
                <a:ea typeface="微软雅黑" panose="020B0503020204020204" pitchFamily="34" charset="-122"/>
              </a:rPr>
              <a:t>用于</a:t>
            </a:r>
            <a:r>
              <a:rPr lang="zh-CN" altLang="en-US" sz="1600" dirty="0">
                <a:solidFill>
                  <a:schemeClr val="bg1"/>
                </a:solidFill>
                <a:latin typeface="微软雅黑" panose="020B0503020204020204" pitchFamily="34" charset="-122"/>
                <a:ea typeface="微软雅黑" panose="020B0503020204020204" pitchFamily="34" charset="-122"/>
              </a:rPr>
              <a:t>绕过</a:t>
            </a:r>
            <a:r>
              <a:rPr lang="en-US" altLang="zh-CN" sz="1600" dirty="0">
                <a:solidFill>
                  <a:schemeClr val="bg1"/>
                </a:solidFill>
                <a:latin typeface="微软雅黑" panose="020B0503020204020204" pitchFamily="34" charset="-122"/>
                <a:ea typeface="微软雅黑" panose="020B0503020204020204" pitchFamily="34" charset="-122"/>
              </a:rPr>
              <a:t>URI</a:t>
            </a:r>
            <a:r>
              <a:rPr lang="zh-CN" altLang="en-US" sz="1600" dirty="0">
                <a:solidFill>
                  <a:schemeClr val="bg1"/>
                </a:solidFill>
                <a:latin typeface="微软雅黑" panose="020B0503020204020204" pitchFamily="34" charset="-122"/>
                <a:ea typeface="微软雅黑" panose="020B0503020204020204" pitchFamily="34" charset="-122"/>
              </a:rPr>
              <a:t>的最大长度限制。虽然</a:t>
            </a:r>
            <a:r>
              <a:rPr lang="en-US" altLang="zh-CN" sz="1600" dirty="0">
                <a:solidFill>
                  <a:schemeClr val="bg1"/>
                </a:solidFill>
                <a:latin typeface="微软雅黑" panose="020B0503020204020204" pitchFamily="34" charset="-122"/>
                <a:ea typeface="微软雅黑" panose="020B0503020204020204" pitchFamily="34" charset="-122"/>
              </a:rPr>
              <a:t>HTTP</a:t>
            </a:r>
            <a:r>
              <a:rPr lang="zh-CN" altLang="en-US" sz="1600" dirty="0">
                <a:solidFill>
                  <a:schemeClr val="bg1"/>
                </a:solidFill>
                <a:latin typeface="微软雅黑" panose="020B0503020204020204" pitchFamily="34" charset="-122"/>
                <a:ea typeface="微软雅黑" panose="020B0503020204020204" pitchFamily="34" charset="-122"/>
              </a:rPr>
              <a:t>标准没有限定</a:t>
            </a:r>
            <a:r>
              <a:rPr lang="en-US" altLang="zh-CN" sz="1600" dirty="0">
                <a:solidFill>
                  <a:schemeClr val="bg1"/>
                </a:solidFill>
                <a:latin typeface="微软雅黑" panose="020B0503020204020204" pitchFamily="34" charset="-122"/>
                <a:ea typeface="微软雅黑" panose="020B0503020204020204" pitchFamily="34" charset="-122"/>
              </a:rPr>
              <a:t>URI</a:t>
            </a:r>
            <a:r>
              <a:rPr lang="zh-CN" altLang="en-US" sz="1600" dirty="0">
                <a:solidFill>
                  <a:schemeClr val="bg1"/>
                </a:solidFill>
                <a:latin typeface="微软雅黑" panose="020B0503020204020204" pitchFamily="34" charset="-122"/>
                <a:ea typeface="微软雅黑" panose="020B0503020204020204" pitchFamily="34" charset="-122"/>
              </a:rPr>
              <a:t>的最大长度，但许多客户端和服务器都对此有一定限制：比如</a:t>
            </a:r>
            <a:r>
              <a:rPr lang="en-US" altLang="zh-CN" sz="1600" dirty="0">
                <a:solidFill>
                  <a:schemeClr val="bg1"/>
                </a:solidFill>
                <a:latin typeface="微软雅黑" panose="020B0503020204020204" pitchFamily="34" charset="-122"/>
                <a:ea typeface="微软雅黑" panose="020B0503020204020204" pitchFamily="34" charset="-122"/>
              </a:rPr>
              <a:t>Apache</a:t>
            </a:r>
            <a:r>
              <a:rPr lang="zh-CN" altLang="en-US" sz="1600" dirty="0">
                <a:solidFill>
                  <a:schemeClr val="bg1"/>
                </a:solidFill>
                <a:latin typeface="微软雅黑" panose="020B0503020204020204" pitchFamily="34" charset="-122"/>
                <a:ea typeface="微软雅黑" panose="020B0503020204020204" pitchFamily="34" charset="-122"/>
              </a:rPr>
              <a:t>就拒绝处理</a:t>
            </a:r>
            <a:r>
              <a:rPr lang="en-US" altLang="zh-CN" sz="1600" dirty="0">
                <a:solidFill>
                  <a:schemeClr val="bg1"/>
                </a:solidFill>
                <a:latin typeface="微软雅黑" panose="020B0503020204020204" pitchFamily="34" charset="-122"/>
                <a:ea typeface="微软雅黑" panose="020B0503020204020204" pitchFamily="34" charset="-122"/>
              </a:rPr>
              <a:t>URI</a:t>
            </a:r>
            <a:r>
              <a:rPr lang="zh-CN" altLang="en-US" sz="1600" dirty="0">
                <a:solidFill>
                  <a:schemeClr val="bg1"/>
                </a:solidFill>
                <a:latin typeface="微软雅黑" panose="020B0503020204020204" pitchFamily="34" charset="-122"/>
                <a:ea typeface="微软雅黑" panose="020B0503020204020204" pitchFamily="34" charset="-122"/>
              </a:rPr>
              <a:t>长度超过</a:t>
            </a:r>
            <a:r>
              <a:rPr lang="en-US" altLang="zh-CN" sz="1600" dirty="0">
                <a:solidFill>
                  <a:schemeClr val="bg1"/>
                </a:solidFill>
                <a:latin typeface="微软雅黑" panose="020B0503020204020204" pitchFamily="34" charset="-122"/>
                <a:ea typeface="微软雅黑" panose="020B0503020204020204" pitchFamily="34" charset="-122"/>
              </a:rPr>
              <a:t>8KB</a:t>
            </a:r>
            <a:r>
              <a:rPr lang="zh-CN" altLang="en-US" sz="1600" dirty="0">
                <a:solidFill>
                  <a:schemeClr val="bg1"/>
                </a:solidFill>
                <a:latin typeface="微软雅黑" panose="020B0503020204020204" pitchFamily="34" charset="-122"/>
                <a:ea typeface="微软雅黑" panose="020B0503020204020204" pitchFamily="34" charset="-122"/>
              </a:rPr>
              <a:t>的</a:t>
            </a:r>
            <a:r>
              <a:rPr lang="en-US" altLang="zh-CN" sz="1600" dirty="0">
                <a:solidFill>
                  <a:schemeClr val="bg1"/>
                </a:solidFill>
                <a:latin typeface="微软雅黑" panose="020B0503020204020204" pitchFamily="34" charset="-122"/>
                <a:ea typeface="微软雅黑" panose="020B0503020204020204" pitchFamily="34" charset="-122"/>
              </a:rPr>
              <a:t>HTTP</a:t>
            </a:r>
            <a:r>
              <a:rPr lang="zh-CN" altLang="en-US" sz="1600" dirty="0">
                <a:solidFill>
                  <a:schemeClr val="bg1"/>
                </a:solidFill>
                <a:latin typeface="微软雅黑" panose="020B0503020204020204" pitchFamily="34" charset="-122"/>
                <a:ea typeface="微软雅黑" panose="020B0503020204020204" pitchFamily="34" charset="-122"/>
              </a:rPr>
              <a:t>请求。若客户端由于</a:t>
            </a:r>
            <a:r>
              <a:rPr lang="en-US" altLang="zh-CN" sz="1600" dirty="0">
                <a:solidFill>
                  <a:schemeClr val="bg1"/>
                </a:solidFill>
                <a:latin typeface="微软雅黑" panose="020B0503020204020204" pitchFamily="34" charset="-122"/>
                <a:ea typeface="微软雅黑" panose="020B0503020204020204" pitchFamily="34" charset="-122"/>
              </a:rPr>
              <a:t>URI</a:t>
            </a:r>
            <a:r>
              <a:rPr lang="zh-CN" altLang="en-US" sz="1600" dirty="0">
                <a:solidFill>
                  <a:schemeClr val="bg1"/>
                </a:solidFill>
                <a:latin typeface="微软雅黑" panose="020B0503020204020204" pitchFamily="34" charset="-122"/>
                <a:ea typeface="微软雅黑" panose="020B0503020204020204" pitchFamily="34" charset="-122"/>
              </a:rPr>
              <a:t>长度限制的原因，无法向</a:t>
            </a:r>
            <a:r>
              <a:rPr lang="en-US" altLang="zh-CN" sz="1600" dirty="0">
                <a:solidFill>
                  <a:schemeClr val="bg1"/>
                </a:solidFill>
                <a:latin typeface="微软雅黑" panose="020B0503020204020204" pitchFamily="34" charset="-122"/>
                <a:ea typeface="微软雅黑" panose="020B0503020204020204" pitchFamily="34" charset="-122"/>
              </a:rPr>
              <a:t>http://www.example.com/numbers/111111</a:t>
            </a:r>
            <a:r>
              <a:rPr lang="zh-CN" altLang="en-US" sz="1600" dirty="0">
                <a:solidFill>
                  <a:schemeClr val="bg1"/>
                </a:solidFill>
                <a:latin typeface="微软雅黑" panose="020B0503020204020204" pitchFamily="34" charset="-122"/>
                <a:ea typeface="微软雅黑" panose="020B0503020204020204" pitchFamily="34" charset="-122"/>
              </a:rPr>
              <a:t>发出</a:t>
            </a:r>
            <a:r>
              <a:rPr lang="en-US" altLang="zh-CN" sz="1600" dirty="0">
                <a:solidFill>
                  <a:schemeClr val="bg1"/>
                </a:solidFill>
                <a:latin typeface="微软雅黑" panose="020B0503020204020204" pitchFamily="34" charset="-122"/>
                <a:ea typeface="微软雅黑" panose="020B0503020204020204" pitchFamily="34" charset="-122"/>
              </a:rPr>
              <a:t>GET</a:t>
            </a:r>
            <a:r>
              <a:rPr lang="zh-CN" altLang="en-US" sz="1600" dirty="0">
                <a:solidFill>
                  <a:schemeClr val="bg1"/>
                </a:solidFill>
                <a:latin typeface="微软雅黑" panose="020B0503020204020204" pitchFamily="34" charset="-122"/>
                <a:ea typeface="微软雅黑" panose="020B0503020204020204" pitchFamily="34" charset="-122"/>
              </a:rPr>
              <a:t>请求，那么它可以采取“向</a:t>
            </a:r>
            <a:r>
              <a:rPr lang="en-US" altLang="zh-CN" sz="1600" dirty="0">
                <a:solidFill>
                  <a:schemeClr val="bg1"/>
                </a:solidFill>
                <a:latin typeface="微软雅黑" panose="020B0503020204020204" pitchFamily="34" charset="-122"/>
                <a:ea typeface="微软雅黑" panose="020B0503020204020204" pitchFamily="34" charset="-122"/>
              </a:rPr>
              <a:t>http://www.example.com/numbers?_method=GET</a:t>
            </a:r>
            <a:r>
              <a:rPr lang="zh-CN" altLang="en-US" sz="1600" dirty="0">
                <a:solidFill>
                  <a:schemeClr val="bg1"/>
                </a:solidFill>
                <a:latin typeface="微软雅黑" panose="020B0503020204020204" pitchFamily="34" charset="-122"/>
                <a:ea typeface="微软雅黑" panose="020B0503020204020204" pitchFamily="34" charset="-122"/>
              </a:rPr>
              <a:t>发送</a:t>
            </a:r>
            <a:r>
              <a:rPr lang="en-US" altLang="zh-CN" sz="1600" dirty="0">
                <a:solidFill>
                  <a:schemeClr val="bg1"/>
                </a:solidFill>
                <a:latin typeface="微软雅黑" panose="020B0503020204020204" pitchFamily="34" charset="-122"/>
                <a:ea typeface="微软雅黑" panose="020B0503020204020204" pitchFamily="34" charset="-122"/>
              </a:rPr>
              <a:t>POST</a:t>
            </a:r>
            <a:r>
              <a:rPr lang="zh-CN" altLang="en-US" sz="1600" dirty="0">
                <a:solidFill>
                  <a:schemeClr val="bg1"/>
                </a:solidFill>
                <a:latin typeface="微软雅黑" panose="020B0503020204020204" pitchFamily="34" charset="-122"/>
                <a:ea typeface="微软雅黑" panose="020B0503020204020204" pitchFamily="34" charset="-122"/>
              </a:rPr>
              <a:t>请求，并把‘</a:t>
            </a:r>
            <a:r>
              <a:rPr lang="en-US" altLang="zh-CN" sz="1600" dirty="0">
                <a:solidFill>
                  <a:schemeClr val="bg1"/>
                </a:solidFill>
                <a:latin typeface="微软雅黑" panose="020B0503020204020204" pitchFamily="34" charset="-122"/>
                <a:ea typeface="微软雅黑" panose="020B0503020204020204" pitchFamily="34" charset="-122"/>
              </a:rPr>
              <a:t>1111111’</a:t>
            </a:r>
            <a:r>
              <a:rPr lang="zh-CN" altLang="en-US" sz="1600" dirty="0">
                <a:solidFill>
                  <a:schemeClr val="bg1"/>
                </a:solidFill>
                <a:latin typeface="微软雅黑" panose="020B0503020204020204" pitchFamily="34" charset="-122"/>
                <a:ea typeface="微软雅黑" panose="020B0503020204020204" pitchFamily="34" charset="-122"/>
              </a:rPr>
              <a:t>放在实体主体里”的办法来绕过此限制</a:t>
            </a:r>
            <a:r>
              <a:rPr lang="zh-CN" altLang="en-US" sz="1600" dirty="0" smtClean="0">
                <a:solidFill>
                  <a:schemeClr val="bg1"/>
                </a:solidFill>
                <a:latin typeface="微软雅黑" panose="020B0503020204020204" pitchFamily="34" charset="-122"/>
                <a:ea typeface="微软雅黑" panose="020B0503020204020204" pitchFamily="34" charset="-122"/>
              </a:rPr>
              <a:t>。</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56" name="矩形 55">
            <a:extLst>
              <a:ext uri="{FF2B5EF4-FFF2-40B4-BE49-F238E27FC236}">
                <a16:creationId xmlns:a16="http://schemas.microsoft.com/office/drawing/2014/main" id="{C284739C-B11A-3640-84CE-1D1BB9007F22}"/>
              </a:ext>
            </a:extLst>
          </p:cNvPr>
          <p:cNvSpPr/>
          <p:nvPr/>
        </p:nvSpPr>
        <p:spPr>
          <a:xfrm flipH="1">
            <a:off x="1038335" y="1166371"/>
            <a:ext cx="7533821" cy="519304"/>
          </a:xfrm>
          <a:prstGeom prst="rect">
            <a:avLst/>
          </a:prstGeom>
          <a:gradFill>
            <a:gsLst>
              <a:gs pos="100000">
                <a:srgbClr val="DB5564"/>
              </a:gs>
              <a:gs pos="0">
                <a:srgbClr val="9D234C"/>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矩形 44">
            <a:extLst>
              <a:ext uri="{FF2B5EF4-FFF2-40B4-BE49-F238E27FC236}">
                <a16:creationId xmlns:a16="http://schemas.microsoft.com/office/drawing/2014/main" id="{8017B658-1FC3-EB40-851B-701066B2D12C}"/>
              </a:ext>
            </a:extLst>
          </p:cNvPr>
          <p:cNvSpPr/>
          <p:nvPr/>
        </p:nvSpPr>
        <p:spPr>
          <a:xfrm>
            <a:off x="1038341" y="1216861"/>
            <a:ext cx="3912600" cy="400110"/>
          </a:xfrm>
          <a:prstGeom prst="rect">
            <a:avLst/>
          </a:prstGeom>
        </p:spPr>
        <p:txBody>
          <a:bodyPr wrap="square">
            <a:spAutoFit/>
          </a:bodyPr>
          <a:lstStyle/>
          <a:p>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两个无可争议的用途</a:t>
            </a:r>
          </a:p>
        </p:txBody>
      </p:sp>
    </p:spTree>
    <p:extLst>
      <p:ext uri="{BB962C8B-B14F-4D97-AF65-F5344CB8AC3E}">
        <p14:creationId xmlns:p14="http://schemas.microsoft.com/office/powerpoint/2010/main" val="1105545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50B8B9B-9951-471E-BE85-2BF860A408E0}"/>
              </a:ext>
            </a:extLst>
          </p:cNvPr>
          <p:cNvSpPr>
            <a:spLocks noGrp="1"/>
          </p:cNvSpPr>
          <p:nvPr>
            <p:ph type="title"/>
          </p:nvPr>
        </p:nvSpPr>
        <p:spPr/>
        <p:txBody>
          <a:bodyPr/>
          <a:lstStyle/>
          <a:p>
            <a:r>
              <a:rPr lang="zh-CN" altLang="en-US" dirty="0" smtClean="0"/>
              <a:t>重载</a:t>
            </a:r>
            <a:r>
              <a:rPr lang="en-US" altLang="zh-CN" dirty="0" smtClean="0"/>
              <a:t>POST</a:t>
            </a:r>
            <a:endParaRPr lang="zh-CN" altLang="en-US" dirty="0"/>
          </a:p>
        </p:txBody>
      </p:sp>
      <p:sp>
        <p:nvSpPr>
          <p:cNvPr id="46" name="矩形 45">
            <a:extLst>
              <a:ext uri="{FF2B5EF4-FFF2-40B4-BE49-F238E27FC236}">
                <a16:creationId xmlns:a16="http://schemas.microsoft.com/office/drawing/2014/main" id="{AF779980-A0A5-C647-8D72-59088322DBAD}"/>
              </a:ext>
            </a:extLst>
          </p:cNvPr>
          <p:cNvSpPr/>
          <p:nvPr/>
        </p:nvSpPr>
        <p:spPr>
          <a:xfrm>
            <a:off x="822761" y="2057347"/>
            <a:ext cx="10296426" cy="3416320"/>
          </a:xfrm>
          <a:prstGeom prst="rect">
            <a:avLst/>
          </a:prstGeom>
        </p:spPr>
        <p:txBody>
          <a:bodyPr wrap="square">
            <a:spAutoFit/>
          </a:bodyPr>
          <a:lstStyle/>
          <a:p>
            <a:pPr marL="216000" indent="-216000">
              <a:lnSpc>
                <a:spcPct val="150000"/>
              </a:lnSpc>
              <a:buClr>
                <a:schemeClr val="bg1"/>
              </a:buClr>
              <a:buFont typeface="Arial" panose="020B0604020202020204" pitchFamily="34" charset="0"/>
              <a:buChar char="•"/>
            </a:pPr>
            <a:r>
              <a:rPr lang="zh-CN" altLang="en-US" sz="1600" dirty="0" smtClean="0">
                <a:solidFill>
                  <a:schemeClr val="bg1"/>
                </a:solidFill>
                <a:latin typeface="微软雅黑" panose="020B0503020204020204" pitchFamily="34" charset="-122"/>
                <a:ea typeface="微软雅黑" panose="020B0503020204020204" pitchFamily="34" charset="-122"/>
              </a:rPr>
              <a:t>假如</a:t>
            </a:r>
            <a:r>
              <a:rPr lang="zh-CN" altLang="en-US" sz="1600" dirty="0">
                <a:solidFill>
                  <a:schemeClr val="bg1"/>
                </a:solidFill>
                <a:latin typeface="微软雅黑" panose="020B0503020204020204" pitchFamily="34" charset="-122"/>
                <a:ea typeface="微软雅黑" panose="020B0503020204020204" pitchFamily="34" charset="-122"/>
              </a:rPr>
              <a:t>统一接口真的不适合你的服务，或者不值得为之努力，那么你可以放心地采用重载的 </a:t>
            </a:r>
            <a:r>
              <a:rPr lang="en-US" altLang="zh-CN" sz="1600" dirty="0">
                <a:solidFill>
                  <a:schemeClr val="bg1"/>
                </a:solidFill>
                <a:latin typeface="微软雅黑" panose="020B0503020204020204" pitchFamily="34" charset="-122"/>
                <a:ea typeface="微软雅黑" panose="020B0503020204020204" pitchFamily="34" charset="-122"/>
              </a:rPr>
              <a:t>POST (overloaded POST</a:t>
            </a:r>
            <a:r>
              <a:rPr lang="zh-CN" altLang="en-US" sz="1600" dirty="0">
                <a:solidFill>
                  <a:schemeClr val="bg1"/>
                </a:solidFill>
                <a:latin typeface="微软雅黑" panose="020B0503020204020204" pitchFamily="34" charset="-122"/>
                <a:ea typeface="微软雅黑" panose="020B0503020204020204" pitchFamily="34" charset="-122"/>
              </a:rPr>
              <a:t>），不过不要因此丢失面向资源的设计</a:t>
            </a:r>
            <a:r>
              <a:rPr lang="zh-CN" altLang="en-US" sz="1600" dirty="0" smtClean="0">
                <a:solidFill>
                  <a:schemeClr val="bg1"/>
                </a:solidFill>
                <a:latin typeface="微软雅黑" panose="020B0503020204020204" pitchFamily="34" charset="-122"/>
                <a:ea typeface="微软雅黑" panose="020B0503020204020204" pitchFamily="34" charset="-122"/>
              </a:rPr>
              <a:t>。</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marL="216000" indent="-216000">
              <a:lnSpc>
                <a:spcPct val="150000"/>
              </a:lnSpc>
              <a:buClr>
                <a:schemeClr val="bg1"/>
              </a:buClr>
              <a:buFont typeface="Arial" panose="020B0604020202020204" pitchFamily="34" charset="0"/>
              <a:buChar char="•"/>
            </a:pPr>
            <a:r>
              <a:rPr lang="zh-CN" altLang="en-US" sz="1600" dirty="0" smtClean="0">
                <a:solidFill>
                  <a:schemeClr val="bg1"/>
                </a:solidFill>
                <a:latin typeface="微软雅黑" panose="020B0503020204020204" pitchFamily="34" charset="-122"/>
                <a:ea typeface="微软雅黑" panose="020B0503020204020204" pitchFamily="34" charset="-122"/>
              </a:rPr>
              <a:t>你</a:t>
            </a:r>
            <a:r>
              <a:rPr lang="zh-CN" altLang="en-US" sz="1600" dirty="0">
                <a:solidFill>
                  <a:schemeClr val="bg1"/>
                </a:solidFill>
                <a:latin typeface="微软雅黑" panose="020B0503020204020204" pitchFamily="34" charset="-122"/>
                <a:ea typeface="微软雅黑" panose="020B0503020204020204" pitchFamily="34" charset="-122"/>
              </a:rPr>
              <a:t>暴露的每个</a:t>
            </a:r>
            <a:r>
              <a:rPr lang="en-US" altLang="zh-CN" sz="1600" dirty="0">
                <a:solidFill>
                  <a:schemeClr val="bg1"/>
                </a:solidFill>
                <a:latin typeface="微软雅黑" panose="020B0503020204020204" pitchFamily="34" charset="-122"/>
                <a:ea typeface="微软雅黑" panose="020B0503020204020204" pitchFamily="34" charset="-122"/>
              </a:rPr>
              <a:t>URI</a:t>
            </a:r>
            <a:r>
              <a:rPr lang="zh-CN" altLang="en-US" sz="1600" dirty="0">
                <a:solidFill>
                  <a:schemeClr val="bg1"/>
                </a:solidFill>
                <a:latin typeface="微软雅黑" panose="020B0503020204020204" pitchFamily="34" charset="-122"/>
                <a:ea typeface="微软雅黑" panose="020B0503020204020204" pitchFamily="34" charset="-122"/>
              </a:rPr>
              <a:t>仍然应该是一个资源，即可能被客户端链接到的事物</a:t>
            </a:r>
            <a:r>
              <a:rPr lang="zh-CN" altLang="en-US" sz="1600" dirty="0" smtClean="0">
                <a:solidFill>
                  <a:schemeClr val="bg1"/>
                </a:solidFill>
                <a:latin typeface="微软雅黑" panose="020B0503020204020204" pitchFamily="34" charset="-122"/>
                <a:ea typeface="微软雅黑" panose="020B0503020204020204" pitchFamily="34" charset="-122"/>
              </a:rPr>
              <a:t>。</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marL="216000" indent="-216000">
              <a:lnSpc>
                <a:spcPct val="150000"/>
              </a:lnSpc>
              <a:buClr>
                <a:schemeClr val="bg1"/>
              </a:buClr>
              <a:buFont typeface="Arial" panose="020B0604020202020204" pitchFamily="34" charset="0"/>
              <a:buChar char="•"/>
            </a:pPr>
            <a:r>
              <a:rPr lang="zh-CN" altLang="en-US" sz="1600" dirty="0" smtClean="0">
                <a:solidFill>
                  <a:schemeClr val="bg1"/>
                </a:solidFill>
                <a:latin typeface="微软雅黑" panose="020B0503020204020204" pitchFamily="34" charset="-122"/>
                <a:ea typeface="微软雅黑" panose="020B0503020204020204" pitchFamily="34" charset="-122"/>
              </a:rPr>
              <a:t>许多</a:t>
            </a:r>
            <a:r>
              <a:rPr lang="en-US" altLang="zh-CN" sz="1600" dirty="0">
                <a:solidFill>
                  <a:schemeClr val="bg1"/>
                </a:solidFill>
                <a:latin typeface="微软雅黑" panose="020B0503020204020204" pitchFamily="34" charset="-122"/>
                <a:ea typeface="微软雅黑" panose="020B0503020204020204" pitchFamily="34" charset="-122"/>
              </a:rPr>
              <a:t>Web</a:t>
            </a:r>
            <a:r>
              <a:rPr lang="zh-CN" altLang="en-US" sz="1600" dirty="0">
                <a:solidFill>
                  <a:schemeClr val="bg1"/>
                </a:solidFill>
                <a:latin typeface="微软雅黑" panose="020B0503020204020204" pitchFamily="34" charset="-122"/>
                <a:ea typeface="微软雅黑" panose="020B0503020204020204" pitchFamily="34" charset="-122"/>
              </a:rPr>
              <a:t>应用会给“通过重载</a:t>
            </a:r>
            <a:r>
              <a:rPr lang="en-US" altLang="zh-CN" sz="1600" dirty="0">
                <a:solidFill>
                  <a:schemeClr val="bg1"/>
                </a:solidFill>
                <a:latin typeface="微软雅黑" panose="020B0503020204020204" pitchFamily="34" charset="-122"/>
                <a:ea typeface="微软雅黑" panose="020B0503020204020204" pitchFamily="34" charset="-122"/>
              </a:rPr>
              <a:t>POST</a:t>
            </a:r>
            <a:r>
              <a:rPr lang="zh-CN" altLang="en-US" sz="1600" dirty="0">
                <a:solidFill>
                  <a:schemeClr val="bg1"/>
                </a:solidFill>
                <a:latin typeface="微软雅黑" panose="020B0503020204020204" pitchFamily="34" charset="-122"/>
                <a:ea typeface="微软雅黑" panose="020B0503020204020204" pitchFamily="34" charset="-122"/>
              </a:rPr>
              <a:t>暴露的操作（</a:t>
            </a:r>
            <a:r>
              <a:rPr lang="en-US" altLang="zh-CN" sz="1600" dirty="0">
                <a:solidFill>
                  <a:schemeClr val="bg1"/>
                </a:solidFill>
                <a:latin typeface="微软雅黑" panose="020B0503020204020204" pitchFamily="34" charset="-122"/>
                <a:ea typeface="微软雅黑" panose="020B0503020204020204" pitchFamily="34" charset="-122"/>
              </a:rPr>
              <a:t>operation</a:t>
            </a:r>
            <a:r>
              <a:rPr lang="zh-CN" altLang="en-US" sz="1600" dirty="0">
                <a:solidFill>
                  <a:schemeClr val="bg1"/>
                </a:solidFill>
                <a:latin typeface="微软雅黑" panose="020B0503020204020204" pitchFamily="34" charset="-122"/>
                <a:ea typeface="微软雅黑" panose="020B0503020204020204" pitchFamily="34" charset="-122"/>
              </a:rPr>
              <a:t>）”新分配个</a:t>
            </a:r>
            <a:r>
              <a:rPr lang="en-US" altLang="zh-CN" sz="1600" dirty="0">
                <a:solidFill>
                  <a:schemeClr val="bg1"/>
                </a:solidFill>
                <a:latin typeface="微软雅黑" panose="020B0503020204020204" pitchFamily="34" charset="-122"/>
                <a:ea typeface="微软雅黑" panose="020B0503020204020204" pitchFamily="34" charset="-122"/>
              </a:rPr>
              <a:t>URI</a:t>
            </a:r>
            <a:r>
              <a:rPr lang="zh-CN" altLang="en-US" sz="1600" dirty="0">
                <a:solidFill>
                  <a:schemeClr val="bg1"/>
                </a:solidFill>
                <a:latin typeface="微软雅黑" panose="020B0503020204020204" pitchFamily="34" charset="-122"/>
                <a:ea typeface="微软雅黑" panose="020B0503020204020204" pitchFamily="34" charset="-122"/>
              </a:rPr>
              <a:t>，比方说</a:t>
            </a:r>
            <a:r>
              <a:rPr lang="en-US" altLang="zh-CN" sz="1600" dirty="0">
                <a:solidFill>
                  <a:schemeClr val="bg1"/>
                </a:solidFill>
                <a:latin typeface="微软雅黑" panose="020B0503020204020204" pitchFamily="34" charset="-122"/>
                <a:ea typeface="微软雅黑" panose="020B0503020204020204" pitchFamily="34" charset="-122"/>
              </a:rPr>
              <a:t>/weblog/</a:t>
            </a:r>
            <a:r>
              <a:rPr lang="en-US" altLang="zh-CN" sz="1600" dirty="0" err="1">
                <a:solidFill>
                  <a:schemeClr val="bg1"/>
                </a:solidFill>
                <a:latin typeface="微软雅黑" panose="020B0503020204020204" pitchFamily="34" charset="-122"/>
                <a:ea typeface="微软雅黑" panose="020B0503020204020204" pitchFamily="34" charset="-122"/>
              </a:rPr>
              <a:t>myweblog</a:t>
            </a:r>
            <a:r>
              <a:rPr lang="en-US" altLang="zh-CN" sz="1600" dirty="0">
                <a:solidFill>
                  <a:schemeClr val="bg1"/>
                </a:solidFill>
                <a:latin typeface="微软雅黑" panose="020B0503020204020204" pitchFamily="34" charset="-122"/>
                <a:ea typeface="微软雅黑" panose="020B0503020204020204" pitchFamily="34" charset="-122"/>
              </a:rPr>
              <a:t>/rebui1d-index</a:t>
            </a:r>
            <a:r>
              <a:rPr lang="zh-CN" altLang="en-US" sz="1600" dirty="0" smtClean="0">
                <a:solidFill>
                  <a:schemeClr val="bg1"/>
                </a:solidFill>
                <a:latin typeface="微软雅黑" panose="020B0503020204020204" pitchFamily="34" charset="-122"/>
                <a:ea typeface="微软雅黑" panose="020B0503020204020204" pitchFamily="34" charset="-122"/>
              </a:rPr>
              <a:t>；这种</a:t>
            </a:r>
            <a:r>
              <a:rPr lang="en-US" altLang="zh-CN" sz="1600" dirty="0">
                <a:solidFill>
                  <a:schemeClr val="bg1"/>
                </a:solidFill>
                <a:latin typeface="微软雅黑" panose="020B0503020204020204" pitchFamily="34" charset="-122"/>
                <a:ea typeface="微软雅黑" panose="020B0503020204020204" pitchFamily="34" charset="-122"/>
              </a:rPr>
              <a:t>URI</a:t>
            </a:r>
            <a:r>
              <a:rPr lang="zh-CN" altLang="en-US" sz="1600" dirty="0">
                <a:solidFill>
                  <a:schemeClr val="bg1"/>
                </a:solidFill>
                <a:latin typeface="微软雅黑" panose="020B0503020204020204" pitchFamily="34" charset="-122"/>
                <a:ea typeface="微软雅黑" panose="020B0503020204020204" pitchFamily="34" charset="-122"/>
              </a:rPr>
              <a:t>并不好，它不该把方法信息</a:t>
            </a:r>
            <a:r>
              <a:rPr lang="en-US" altLang="zh-CN" sz="1600" dirty="0">
                <a:solidFill>
                  <a:schemeClr val="bg1"/>
                </a:solidFill>
                <a:latin typeface="微软雅黑" panose="020B0503020204020204" pitchFamily="34" charset="-122"/>
                <a:ea typeface="微软雅黑" panose="020B0503020204020204" pitchFamily="34" charset="-122"/>
              </a:rPr>
              <a:t>(rebuild-index)</a:t>
            </a:r>
            <a:r>
              <a:rPr lang="zh-CN" altLang="en-US" sz="1600" dirty="0">
                <a:solidFill>
                  <a:schemeClr val="bg1"/>
                </a:solidFill>
                <a:latin typeface="微软雅黑" panose="020B0503020204020204" pitchFamily="34" charset="-122"/>
                <a:ea typeface="微软雅黑" panose="020B0503020204020204" pitchFamily="34" charset="-122"/>
              </a:rPr>
              <a:t>放在</a:t>
            </a:r>
            <a:r>
              <a:rPr lang="en-US" altLang="zh-CN" sz="1600" dirty="0">
                <a:solidFill>
                  <a:schemeClr val="bg1"/>
                </a:solidFill>
                <a:latin typeface="微软雅黑" panose="020B0503020204020204" pitchFamily="34" charset="-122"/>
                <a:ea typeface="微软雅黑" panose="020B0503020204020204" pitchFamily="34" charset="-122"/>
              </a:rPr>
              <a:t>URI</a:t>
            </a:r>
            <a:r>
              <a:rPr lang="zh-CN" altLang="en-US" sz="1600" dirty="0">
                <a:solidFill>
                  <a:schemeClr val="bg1"/>
                </a:solidFill>
                <a:latin typeface="微软雅黑" panose="020B0503020204020204" pitchFamily="34" charset="-122"/>
                <a:ea typeface="微软雅黑" panose="020B0503020204020204" pitchFamily="34" charset="-122"/>
              </a:rPr>
              <a:t>里</a:t>
            </a:r>
            <a:r>
              <a:rPr lang="zh-CN" altLang="en-US" sz="1600" dirty="0" smtClean="0">
                <a:solidFill>
                  <a:schemeClr val="bg1"/>
                </a:solidFill>
                <a:latin typeface="微软雅黑" panose="020B0503020204020204" pitchFamily="34" charset="-122"/>
                <a:ea typeface="微软雅黑" panose="020B0503020204020204" pitchFamily="34" charset="-122"/>
              </a:rPr>
              <a:t>。</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marL="216000" indent="-216000">
              <a:lnSpc>
                <a:spcPct val="150000"/>
              </a:lnSpc>
              <a:buClr>
                <a:schemeClr val="bg1"/>
              </a:buClr>
              <a:buFont typeface="Arial" panose="020B0604020202020204" pitchFamily="34" charset="0"/>
              <a:buChar char="•"/>
            </a:pPr>
            <a:r>
              <a:rPr lang="zh-CN" altLang="en-US" sz="1600" dirty="0" smtClean="0">
                <a:solidFill>
                  <a:schemeClr val="bg1"/>
                </a:solidFill>
                <a:latin typeface="微软雅黑" panose="020B0503020204020204" pitchFamily="34" charset="-122"/>
                <a:ea typeface="微软雅黑" panose="020B0503020204020204" pitchFamily="34" charset="-122"/>
              </a:rPr>
              <a:t>应该</a:t>
            </a:r>
            <a:r>
              <a:rPr lang="zh-CN" altLang="en-US" sz="1600" dirty="0">
                <a:solidFill>
                  <a:schemeClr val="bg1"/>
                </a:solidFill>
                <a:latin typeface="微软雅黑" panose="020B0503020204020204" pitchFamily="34" charset="-122"/>
                <a:ea typeface="微软雅黑" panose="020B0503020204020204" pitchFamily="34" charset="-122"/>
              </a:rPr>
              <a:t>为已有资源（</a:t>
            </a:r>
            <a:r>
              <a:rPr lang="en-US" altLang="zh-CN" sz="1600" dirty="0">
                <a:solidFill>
                  <a:schemeClr val="bg1"/>
                </a:solidFill>
                <a:latin typeface="微软雅黑" panose="020B0503020204020204" pitchFamily="34" charset="-122"/>
                <a:ea typeface="微软雅黑" panose="020B0503020204020204" pitchFamily="34" charset="-122"/>
              </a:rPr>
              <a:t>/weblog/</a:t>
            </a:r>
            <a:r>
              <a:rPr lang="en-US" altLang="zh-CN" sz="1600" dirty="0" err="1">
                <a:solidFill>
                  <a:schemeClr val="bg1"/>
                </a:solidFill>
                <a:latin typeface="微软雅黑" panose="020B0503020204020204" pitchFamily="34" charset="-122"/>
                <a:ea typeface="微软雅黑" panose="020B0503020204020204" pitchFamily="34" charset="-122"/>
              </a:rPr>
              <a:t>myweblog</a:t>
            </a:r>
            <a:r>
              <a:rPr lang="zh-CN" altLang="en-US" sz="1600" dirty="0">
                <a:solidFill>
                  <a:schemeClr val="bg1"/>
                </a:solidFill>
                <a:latin typeface="微软雅黑" panose="020B0503020204020204" pitchFamily="34" charset="-122"/>
                <a:ea typeface="微软雅黑" panose="020B0503020204020204" pitchFamily="34" charset="-122"/>
              </a:rPr>
              <a:t>）暴露重载的</a:t>
            </a:r>
            <a:r>
              <a:rPr lang="en-US" altLang="zh-CN" sz="1600" dirty="0">
                <a:solidFill>
                  <a:schemeClr val="bg1"/>
                </a:solidFill>
                <a:latin typeface="微软雅黑" panose="020B0503020204020204" pitchFamily="34" charset="-122"/>
                <a:ea typeface="微软雅黑" panose="020B0503020204020204" pitchFamily="34" charset="-122"/>
              </a:rPr>
              <a:t>POST</a:t>
            </a:r>
            <a:r>
              <a:rPr lang="zh-CN" altLang="en-US" sz="1600" dirty="0">
                <a:solidFill>
                  <a:schemeClr val="bg1"/>
                </a:solidFill>
                <a:latin typeface="微软雅黑" panose="020B0503020204020204" pitchFamily="34" charset="-122"/>
                <a:ea typeface="微软雅黑" panose="020B0503020204020204" pitchFamily="34" charset="-122"/>
              </a:rPr>
              <a:t>，并把方法信息（</a:t>
            </a:r>
            <a:r>
              <a:rPr lang="en-US" altLang="zh-CN" sz="1600" dirty="0">
                <a:solidFill>
                  <a:schemeClr val="bg1"/>
                </a:solidFill>
                <a:latin typeface="微软雅黑" panose="020B0503020204020204" pitchFamily="34" charset="-122"/>
                <a:ea typeface="微软雅黑" panose="020B0503020204020204" pitchFamily="34" charset="-122"/>
              </a:rPr>
              <a:t>method=rebuild-index</a:t>
            </a:r>
            <a:r>
              <a:rPr lang="zh-CN" altLang="en-US" sz="1600" dirty="0">
                <a:solidFill>
                  <a:schemeClr val="bg1"/>
                </a:solidFill>
                <a:latin typeface="微软雅黑" panose="020B0503020204020204" pitchFamily="34" charset="-122"/>
                <a:ea typeface="微软雅黑" panose="020B0503020204020204" pitchFamily="34" charset="-122"/>
              </a:rPr>
              <a:t>）放在表示（</a:t>
            </a:r>
            <a:r>
              <a:rPr lang="en-US" altLang="zh-CN" sz="1600" dirty="0">
                <a:solidFill>
                  <a:schemeClr val="bg1"/>
                </a:solidFill>
                <a:latin typeface="微软雅黑" panose="020B0503020204020204" pitchFamily="34" charset="-122"/>
                <a:ea typeface="微软雅黑" panose="020B0503020204020204" pitchFamily="34" charset="-122"/>
              </a:rPr>
              <a:t>representation)</a:t>
            </a:r>
            <a:r>
              <a:rPr lang="zh-CN" altLang="en-US" sz="1600" dirty="0">
                <a:solidFill>
                  <a:schemeClr val="bg1"/>
                </a:solidFill>
                <a:latin typeface="微软雅黑" panose="020B0503020204020204" pitchFamily="34" charset="-122"/>
                <a:ea typeface="微软雅黑" panose="020B0503020204020204" pitchFamily="34" charset="-122"/>
              </a:rPr>
              <a:t>里</a:t>
            </a:r>
            <a:r>
              <a:rPr lang="zh-CN" altLang="en-US" sz="1600" dirty="0" smtClean="0">
                <a:solidFill>
                  <a:schemeClr val="bg1"/>
                </a:solidFill>
                <a:latin typeface="微软雅黑" panose="020B0503020204020204" pitchFamily="34" charset="-122"/>
                <a:ea typeface="微软雅黑" panose="020B0503020204020204" pitchFamily="34" charset="-122"/>
              </a:rPr>
              <a:t>。</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marL="216000" indent="-216000">
              <a:lnSpc>
                <a:spcPct val="150000"/>
              </a:lnSpc>
              <a:buClr>
                <a:schemeClr val="bg1"/>
              </a:buClr>
              <a:buFont typeface="Arial" panose="020B0604020202020204" pitchFamily="34" charset="0"/>
              <a:buChar char="•"/>
            </a:pPr>
            <a:r>
              <a:rPr lang="zh-CN" altLang="en-US" sz="1600" dirty="0" smtClean="0">
                <a:solidFill>
                  <a:schemeClr val="bg1"/>
                </a:solidFill>
                <a:latin typeface="微软雅黑" panose="020B0503020204020204" pitchFamily="34" charset="-122"/>
                <a:ea typeface="微软雅黑" panose="020B0503020204020204" pitchFamily="34" charset="-122"/>
              </a:rPr>
              <a:t>这样</a:t>
            </a:r>
            <a:r>
              <a:rPr lang="zh-CN" altLang="en-US" sz="1600" dirty="0">
                <a:solidFill>
                  <a:schemeClr val="bg1"/>
                </a:solidFill>
                <a:latin typeface="微软雅黑" panose="020B0503020204020204" pitchFamily="34" charset="-122"/>
                <a:ea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rPr>
              <a:t>/</a:t>
            </a:r>
            <a:r>
              <a:rPr lang="en-US" altLang="zh-CN" sz="1600" dirty="0" err="1">
                <a:solidFill>
                  <a:schemeClr val="bg1"/>
                </a:solidFill>
                <a:latin typeface="微软雅黑" panose="020B0503020204020204" pitchFamily="34" charset="-122"/>
                <a:ea typeface="微软雅黑" panose="020B0503020204020204" pitchFamily="34" charset="-122"/>
              </a:rPr>
              <a:t>webog</a:t>
            </a:r>
            <a:r>
              <a:rPr lang="en-US" altLang="zh-CN" sz="1600" dirty="0">
                <a:solidFill>
                  <a:schemeClr val="bg1"/>
                </a:solidFill>
                <a:latin typeface="微软雅黑" panose="020B0503020204020204" pitchFamily="34" charset="-122"/>
                <a:ea typeface="微软雅黑" panose="020B0503020204020204" pitchFamily="34" charset="-122"/>
              </a:rPr>
              <a:t>/myweb1og</a:t>
            </a:r>
            <a:r>
              <a:rPr lang="zh-CN" altLang="en-US" sz="1600" dirty="0">
                <a:solidFill>
                  <a:schemeClr val="bg1"/>
                </a:solidFill>
                <a:latin typeface="微软雅黑" panose="020B0503020204020204" pitchFamily="34" charset="-122"/>
                <a:ea typeface="微软雅黑" panose="020B0503020204020204" pitchFamily="34" charset="-122"/>
              </a:rPr>
              <a:t>就像资源的样子了，虽然它不完全符合统一接口。它可以响应</a:t>
            </a:r>
            <a:r>
              <a:rPr lang="en-US" altLang="zh-CN" sz="1600" dirty="0">
                <a:solidFill>
                  <a:schemeClr val="bg1"/>
                </a:solidFill>
                <a:latin typeface="微软雅黑" panose="020B0503020204020204" pitchFamily="34" charset="-122"/>
                <a:ea typeface="微软雅黑" panose="020B0503020204020204" pitchFamily="34" charset="-122"/>
              </a:rPr>
              <a:t>GET</a:t>
            </a:r>
            <a:r>
              <a:rPr lang="zh-CN" altLang="en-US" sz="1600" dirty="0">
                <a:solidFill>
                  <a:schemeClr val="bg1"/>
                </a:solidFill>
                <a:latin typeface="微软雅黑" panose="020B0503020204020204" pitchFamily="34" charset="-122"/>
                <a:ea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rPr>
              <a:t>PUT</a:t>
            </a:r>
            <a:r>
              <a:rPr lang="zh-CN" altLang="en-US" sz="1600" dirty="0">
                <a:solidFill>
                  <a:schemeClr val="bg1"/>
                </a:solidFill>
                <a:latin typeface="微软雅黑" panose="020B0503020204020204" pitchFamily="34" charset="-122"/>
                <a:ea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rPr>
              <a:t>DELETE</a:t>
            </a:r>
            <a:r>
              <a:rPr lang="zh-CN" altLang="en-US" sz="1600" dirty="0">
                <a:solidFill>
                  <a:schemeClr val="bg1"/>
                </a:solidFill>
                <a:latin typeface="微软雅黑" panose="020B0503020204020204" pitchFamily="34" charset="-122"/>
                <a:ea typeface="微软雅黑" panose="020B0503020204020204" pitchFamily="34" charset="-122"/>
              </a:rPr>
              <a:t>，还可以通过重载的</a:t>
            </a:r>
            <a:r>
              <a:rPr lang="en-US" altLang="zh-CN" sz="1600" dirty="0">
                <a:solidFill>
                  <a:schemeClr val="bg1"/>
                </a:solidFill>
                <a:latin typeface="微软雅黑" panose="020B0503020204020204" pitchFamily="34" charset="-122"/>
                <a:ea typeface="微软雅黑" panose="020B0503020204020204" pitchFamily="34" charset="-122"/>
              </a:rPr>
              <a:t>POST</a:t>
            </a:r>
            <a:r>
              <a:rPr lang="zh-CN" altLang="en-US" sz="1600" dirty="0">
                <a:solidFill>
                  <a:schemeClr val="bg1"/>
                </a:solidFill>
                <a:latin typeface="微软雅黑" panose="020B0503020204020204" pitchFamily="34" charset="-122"/>
                <a:ea typeface="微软雅黑" panose="020B0503020204020204" pitchFamily="34" charset="-122"/>
              </a:rPr>
              <a:t>响应</a:t>
            </a:r>
            <a:r>
              <a:rPr lang="en-US" altLang="zh-CN" sz="1600" dirty="0">
                <a:solidFill>
                  <a:schemeClr val="bg1"/>
                </a:solidFill>
                <a:latin typeface="微软雅黑" panose="020B0503020204020204" pitchFamily="34" charset="-122"/>
                <a:ea typeface="微软雅黑" panose="020B0503020204020204" pitchFamily="34" charset="-122"/>
              </a:rPr>
              <a:t>"rebuild-index"</a:t>
            </a:r>
            <a:r>
              <a:rPr lang="zh-CN" altLang="en-US" sz="1600" dirty="0">
                <a:solidFill>
                  <a:schemeClr val="bg1"/>
                </a:solidFill>
                <a:latin typeface="微软雅黑" panose="020B0503020204020204" pitchFamily="34" charset="-122"/>
                <a:ea typeface="微软雅黑" panose="020B0503020204020204" pitchFamily="34" charset="-122"/>
              </a:rPr>
              <a:t>这个“方法”。它仍是一个面向对象意义上的对象。</a:t>
            </a:r>
          </a:p>
        </p:txBody>
      </p:sp>
      <p:sp>
        <p:nvSpPr>
          <p:cNvPr id="56" name="矩形 55">
            <a:extLst>
              <a:ext uri="{FF2B5EF4-FFF2-40B4-BE49-F238E27FC236}">
                <a16:creationId xmlns:a16="http://schemas.microsoft.com/office/drawing/2014/main" id="{C284739C-B11A-3640-84CE-1D1BB9007F22}"/>
              </a:ext>
            </a:extLst>
          </p:cNvPr>
          <p:cNvSpPr/>
          <p:nvPr/>
        </p:nvSpPr>
        <p:spPr>
          <a:xfrm flipH="1">
            <a:off x="904637" y="1429982"/>
            <a:ext cx="8304548" cy="519304"/>
          </a:xfrm>
          <a:prstGeom prst="rect">
            <a:avLst/>
          </a:prstGeom>
          <a:gradFill>
            <a:gsLst>
              <a:gs pos="100000">
                <a:srgbClr val="DB5564"/>
              </a:gs>
              <a:gs pos="0">
                <a:srgbClr val="9D234C"/>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矩形 44">
            <a:extLst>
              <a:ext uri="{FF2B5EF4-FFF2-40B4-BE49-F238E27FC236}">
                <a16:creationId xmlns:a16="http://schemas.microsoft.com/office/drawing/2014/main" id="{8017B658-1FC3-EB40-851B-701066B2D12C}"/>
              </a:ext>
            </a:extLst>
          </p:cNvPr>
          <p:cNvSpPr/>
          <p:nvPr/>
        </p:nvSpPr>
        <p:spPr>
          <a:xfrm>
            <a:off x="904641" y="1480472"/>
            <a:ext cx="3005951" cy="400110"/>
          </a:xfrm>
          <a:prstGeom prst="rect">
            <a:avLst/>
          </a:prstGeom>
        </p:spPr>
        <p:txBody>
          <a:bodyPr wrap="none">
            <a:spAutoFit/>
          </a:bodyPr>
          <a:lstStyle/>
          <a:p>
            <a:r>
              <a:rPr lang="zh-CN" altLang="en-US" sz="20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不要丢失</a:t>
            </a: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面向资源的设计</a:t>
            </a:r>
          </a:p>
        </p:txBody>
      </p:sp>
    </p:spTree>
    <p:extLst>
      <p:ext uri="{BB962C8B-B14F-4D97-AF65-F5344CB8AC3E}">
        <p14:creationId xmlns:p14="http://schemas.microsoft.com/office/powerpoint/2010/main" val="4085242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ROA</a:t>
            </a:r>
            <a:r>
              <a:rPr lang="zh-CN" altLang="en-US" dirty="0" smtClean="0"/>
              <a:t>设计</a:t>
            </a:r>
            <a:endParaRPr lang="en-US" dirty="0"/>
          </a:p>
        </p:txBody>
      </p:sp>
      <p:sp>
        <p:nvSpPr>
          <p:cNvPr id="5" name="文本占位符 4"/>
          <p:cNvSpPr>
            <a:spLocks noGrp="1"/>
          </p:cNvSpPr>
          <p:nvPr>
            <p:ph type="body" sz="quarter" idx="13"/>
          </p:nvPr>
        </p:nvSpPr>
        <p:spPr/>
        <p:txBody>
          <a:bodyPr/>
          <a:lstStyle/>
          <a:p>
            <a:endParaRPr lang="en-US"/>
          </a:p>
        </p:txBody>
      </p:sp>
      <p:sp>
        <p:nvSpPr>
          <p:cNvPr id="4" name="文本占位符 3"/>
          <p:cNvSpPr>
            <a:spLocks noGrp="1"/>
          </p:cNvSpPr>
          <p:nvPr>
            <p:ph type="body" sz="quarter" idx="10"/>
          </p:nvPr>
        </p:nvSpPr>
        <p:spPr/>
        <p:txBody>
          <a:bodyPr/>
          <a:lstStyle/>
          <a:p>
            <a:r>
              <a:rPr lang="en-US" altLang="zh-CN" dirty="0" smtClean="0"/>
              <a:t>PART 2.3</a:t>
            </a:r>
            <a:endParaRPr lang="en-US" dirty="0"/>
          </a:p>
        </p:txBody>
      </p:sp>
    </p:spTree>
    <p:extLst>
      <p:ext uri="{BB962C8B-B14F-4D97-AF65-F5344CB8AC3E}">
        <p14:creationId xmlns:p14="http://schemas.microsoft.com/office/powerpoint/2010/main" val="1121726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50B8B9B-9951-471E-BE85-2BF860A408E0}"/>
              </a:ext>
            </a:extLst>
          </p:cNvPr>
          <p:cNvSpPr>
            <a:spLocks noGrp="1"/>
          </p:cNvSpPr>
          <p:nvPr>
            <p:ph type="title"/>
          </p:nvPr>
        </p:nvSpPr>
        <p:spPr/>
        <p:txBody>
          <a:bodyPr/>
          <a:lstStyle/>
          <a:p>
            <a:r>
              <a:rPr lang="en-US" altLang="zh-CN" dirty="0" smtClean="0"/>
              <a:t>ROA</a:t>
            </a:r>
            <a:r>
              <a:rPr lang="zh-CN" altLang="en-US" dirty="0" smtClean="0"/>
              <a:t>设计步骤</a:t>
            </a:r>
            <a:endParaRPr lang="zh-CN" altLang="en-US" dirty="0"/>
          </a:p>
        </p:txBody>
      </p:sp>
      <p:sp>
        <p:nvSpPr>
          <p:cNvPr id="46" name="矩形 45">
            <a:extLst>
              <a:ext uri="{FF2B5EF4-FFF2-40B4-BE49-F238E27FC236}">
                <a16:creationId xmlns:a16="http://schemas.microsoft.com/office/drawing/2014/main" id="{AF779980-A0A5-C647-8D72-59088322DBAD}"/>
              </a:ext>
            </a:extLst>
          </p:cNvPr>
          <p:cNvSpPr/>
          <p:nvPr/>
        </p:nvSpPr>
        <p:spPr>
          <a:xfrm>
            <a:off x="1541347" y="1769022"/>
            <a:ext cx="6949511" cy="3416320"/>
          </a:xfrm>
          <a:prstGeom prst="rect">
            <a:avLst/>
          </a:prstGeom>
        </p:spPr>
        <p:txBody>
          <a:bodyPr wrap="square">
            <a:spAutoFit/>
          </a:bodyPr>
          <a:lstStyle/>
          <a:p>
            <a:pPr marL="216000" indent="-216000">
              <a:lnSpc>
                <a:spcPct val="150000"/>
              </a:lnSpc>
              <a:buClr>
                <a:schemeClr val="bg1"/>
              </a:buClr>
              <a:buFont typeface="Arial" panose="020B0604020202020204" pitchFamily="34" charset="0"/>
              <a:buChar char="•"/>
            </a:pPr>
            <a:r>
              <a:rPr lang="zh-CN" altLang="en-US" sz="1600" dirty="0">
                <a:solidFill>
                  <a:schemeClr val="bg1"/>
                </a:solidFill>
                <a:latin typeface="微软雅黑" panose="020B0503020204020204" pitchFamily="34" charset="-122"/>
                <a:ea typeface="微软雅黑" panose="020B0503020204020204" pitchFamily="34" charset="-122"/>
              </a:rPr>
              <a:t>①规划数据</a:t>
            </a:r>
            <a:r>
              <a:rPr lang="zh-CN" altLang="en-US" sz="1600" dirty="0" smtClean="0">
                <a:solidFill>
                  <a:schemeClr val="bg1"/>
                </a:solidFill>
                <a:latin typeface="微软雅黑" panose="020B0503020204020204" pitchFamily="34" charset="-122"/>
                <a:ea typeface="微软雅黑" panose="020B0503020204020204" pitchFamily="34" charset="-122"/>
              </a:rPr>
              <a:t>集</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marL="216000" indent="-216000">
              <a:lnSpc>
                <a:spcPct val="150000"/>
              </a:lnSpc>
              <a:buClr>
                <a:schemeClr val="bg1"/>
              </a:buClr>
              <a:buFont typeface="Arial" panose="020B0604020202020204" pitchFamily="34" charset="0"/>
              <a:buChar char="•"/>
            </a:pPr>
            <a:r>
              <a:rPr lang="zh-CN" altLang="en-US" sz="1600" dirty="0" smtClean="0">
                <a:solidFill>
                  <a:schemeClr val="bg1"/>
                </a:solidFill>
                <a:latin typeface="微软雅黑" panose="020B0503020204020204" pitchFamily="34" charset="-122"/>
                <a:ea typeface="微软雅黑" panose="020B0503020204020204" pitchFamily="34" charset="-122"/>
              </a:rPr>
              <a:t>②</a:t>
            </a:r>
            <a:r>
              <a:rPr lang="zh-CN" altLang="en-US" sz="1600" dirty="0">
                <a:solidFill>
                  <a:schemeClr val="bg1"/>
                </a:solidFill>
                <a:latin typeface="微软雅黑" panose="020B0503020204020204" pitchFamily="34" charset="-122"/>
                <a:ea typeface="微软雅黑" panose="020B0503020204020204" pitchFamily="34" charset="-122"/>
              </a:rPr>
              <a:t>把数据集划分为资源，对于其中每种资源</a:t>
            </a:r>
            <a:r>
              <a:rPr lang="zh-CN" altLang="en-US" sz="1600" dirty="0" smtClean="0">
                <a:solidFill>
                  <a:schemeClr val="bg1"/>
                </a:solidFill>
                <a:latin typeface="微软雅黑" panose="020B0503020204020204" pitchFamily="34" charset="-122"/>
                <a:ea typeface="微软雅黑" panose="020B0503020204020204" pitchFamily="34" charset="-122"/>
              </a:rPr>
              <a:t>：</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marL="216000" indent="-216000">
              <a:lnSpc>
                <a:spcPct val="150000"/>
              </a:lnSpc>
              <a:buClr>
                <a:schemeClr val="bg1"/>
              </a:buClr>
              <a:buFont typeface="Arial" panose="020B0604020202020204" pitchFamily="34" charset="0"/>
              <a:buChar char="•"/>
            </a:pPr>
            <a:r>
              <a:rPr lang="zh-CN" altLang="en-US" sz="1600" dirty="0" smtClean="0">
                <a:solidFill>
                  <a:schemeClr val="bg1"/>
                </a:solidFill>
                <a:latin typeface="微软雅黑" panose="020B0503020204020204" pitchFamily="34" charset="-122"/>
                <a:ea typeface="微软雅黑" panose="020B0503020204020204" pitchFamily="34" charset="-122"/>
              </a:rPr>
              <a:t>③</a:t>
            </a:r>
            <a:r>
              <a:rPr lang="zh-CN" altLang="en-US" sz="1600" dirty="0">
                <a:solidFill>
                  <a:schemeClr val="bg1"/>
                </a:solidFill>
                <a:latin typeface="微软雅黑" panose="020B0503020204020204" pitchFamily="34" charset="-122"/>
                <a:ea typeface="微软雅黑" panose="020B0503020204020204" pitchFamily="34" charset="-122"/>
              </a:rPr>
              <a:t>用</a:t>
            </a:r>
            <a:r>
              <a:rPr lang="en-US" altLang="zh-CN" sz="1600" dirty="0">
                <a:solidFill>
                  <a:schemeClr val="bg1"/>
                </a:solidFill>
                <a:latin typeface="微软雅黑" panose="020B0503020204020204" pitchFamily="34" charset="-122"/>
                <a:ea typeface="微软雅黑" panose="020B0503020204020204" pitchFamily="34" charset="-122"/>
              </a:rPr>
              <a:t>URI</a:t>
            </a:r>
            <a:r>
              <a:rPr lang="zh-CN" altLang="en-US" sz="1600" dirty="0">
                <a:solidFill>
                  <a:schemeClr val="bg1"/>
                </a:solidFill>
                <a:latin typeface="微软雅黑" panose="020B0503020204020204" pitchFamily="34" charset="-122"/>
                <a:ea typeface="微软雅黑" panose="020B0503020204020204" pitchFamily="34" charset="-122"/>
              </a:rPr>
              <a:t>为该资源</a:t>
            </a:r>
            <a:r>
              <a:rPr lang="zh-CN" altLang="en-US" sz="1600" dirty="0" smtClean="0">
                <a:solidFill>
                  <a:schemeClr val="bg1"/>
                </a:solidFill>
                <a:latin typeface="微软雅黑" panose="020B0503020204020204" pitchFamily="34" charset="-122"/>
                <a:ea typeface="微软雅黑" panose="020B0503020204020204" pitchFamily="34" charset="-122"/>
              </a:rPr>
              <a:t>命名</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marL="216000" indent="-216000">
              <a:lnSpc>
                <a:spcPct val="150000"/>
              </a:lnSpc>
              <a:buClr>
                <a:schemeClr val="bg1"/>
              </a:buClr>
              <a:buFont typeface="Arial" panose="020B0604020202020204" pitchFamily="34" charset="0"/>
              <a:buChar char="•"/>
            </a:pPr>
            <a:r>
              <a:rPr lang="zh-CN" altLang="en-US" sz="1600" dirty="0" smtClean="0">
                <a:solidFill>
                  <a:schemeClr val="bg1"/>
                </a:solidFill>
                <a:latin typeface="微软雅黑" panose="020B0503020204020204" pitchFamily="34" charset="-122"/>
                <a:ea typeface="微软雅黑" panose="020B0503020204020204" pitchFamily="34" charset="-122"/>
              </a:rPr>
              <a:t>④</a:t>
            </a:r>
            <a:r>
              <a:rPr lang="zh-CN" altLang="en-US" sz="1600" dirty="0">
                <a:solidFill>
                  <a:schemeClr val="bg1"/>
                </a:solidFill>
                <a:latin typeface="微软雅黑" panose="020B0503020204020204" pitchFamily="34" charset="-122"/>
                <a:ea typeface="微软雅黑" panose="020B0503020204020204" pitchFamily="34" charset="-122"/>
              </a:rPr>
              <a:t>暴露一个统一接口的</a:t>
            </a:r>
            <a:r>
              <a:rPr lang="zh-CN" altLang="en-US" sz="1600" dirty="0" smtClean="0">
                <a:solidFill>
                  <a:schemeClr val="bg1"/>
                </a:solidFill>
                <a:latin typeface="微软雅黑" panose="020B0503020204020204" pitchFamily="34" charset="-122"/>
                <a:ea typeface="微软雅黑" panose="020B0503020204020204" pitchFamily="34" charset="-122"/>
              </a:rPr>
              <a:t>子集</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marL="216000" indent="-216000">
              <a:lnSpc>
                <a:spcPct val="150000"/>
              </a:lnSpc>
              <a:buClr>
                <a:schemeClr val="bg1"/>
              </a:buClr>
              <a:buFont typeface="Arial" panose="020B0604020202020204" pitchFamily="34" charset="0"/>
              <a:buChar char="•"/>
            </a:pPr>
            <a:r>
              <a:rPr lang="zh-CN" altLang="en-US" sz="1600" dirty="0" smtClean="0">
                <a:solidFill>
                  <a:schemeClr val="bg1"/>
                </a:solidFill>
                <a:latin typeface="微软雅黑" panose="020B0503020204020204" pitchFamily="34" charset="-122"/>
                <a:ea typeface="微软雅黑" panose="020B0503020204020204" pitchFamily="34" charset="-122"/>
              </a:rPr>
              <a:t>⑤</a:t>
            </a:r>
            <a:r>
              <a:rPr lang="zh-CN" altLang="en-US" sz="1600" dirty="0">
                <a:solidFill>
                  <a:schemeClr val="bg1"/>
                </a:solidFill>
                <a:latin typeface="微软雅黑" panose="020B0503020204020204" pitchFamily="34" charset="-122"/>
                <a:ea typeface="微软雅黑" panose="020B0503020204020204" pitchFamily="34" charset="-122"/>
              </a:rPr>
              <a:t>设计来自客户端的</a:t>
            </a:r>
            <a:r>
              <a:rPr lang="zh-CN" altLang="en-US" sz="1600" dirty="0" smtClean="0">
                <a:solidFill>
                  <a:schemeClr val="bg1"/>
                </a:solidFill>
                <a:latin typeface="微软雅黑" panose="020B0503020204020204" pitchFamily="34" charset="-122"/>
                <a:ea typeface="微软雅黑" panose="020B0503020204020204" pitchFamily="34" charset="-122"/>
              </a:rPr>
              <a:t>表示</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marL="216000" indent="-216000">
              <a:lnSpc>
                <a:spcPct val="150000"/>
              </a:lnSpc>
              <a:buClr>
                <a:schemeClr val="bg1"/>
              </a:buClr>
              <a:buFont typeface="Arial" panose="020B0604020202020204" pitchFamily="34" charset="0"/>
              <a:buChar char="•"/>
            </a:pPr>
            <a:r>
              <a:rPr lang="zh-CN" altLang="en-US" sz="1600" dirty="0" smtClean="0">
                <a:solidFill>
                  <a:schemeClr val="bg1"/>
                </a:solidFill>
                <a:latin typeface="微软雅黑" panose="020B0503020204020204" pitchFamily="34" charset="-122"/>
                <a:ea typeface="微软雅黑" panose="020B0503020204020204" pitchFamily="34" charset="-122"/>
              </a:rPr>
              <a:t>⑥</a:t>
            </a:r>
            <a:r>
              <a:rPr lang="zh-CN" altLang="en-US" sz="1600" dirty="0">
                <a:solidFill>
                  <a:schemeClr val="bg1"/>
                </a:solidFill>
                <a:latin typeface="微软雅黑" panose="020B0503020204020204" pitchFamily="34" charset="-122"/>
                <a:ea typeface="微软雅黑" panose="020B0503020204020204" pitchFamily="34" charset="-122"/>
              </a:rPr>
              <a:t>设计发给客户端的</a:t>
            </a:r>
            <a:r>
              <a:rPr lang="zh-CN" altLang="en-US" sz="1600" dirty="0" smtClean="0">
                <a:solidFill>
                  <a:schemeClr val="bg1"/>
                </a:solidFill>
                <a:latin typeface="微软雅黑" panose="020B0503020204020204" pitchFamily="34" charset="-122"/>
                <a:ea typeface="微软雅黑" panose="020B0503020204020204" pitchFamily="34" charset="-122"/>
              </a:rPr>
              <a:t>表示</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marL="216000" indent="-216000">
              <a:lnSpc>
                <a:spcPct val="150000"/>
              </a:lnSpc>
              <a:buClr>
                <a:schemeClr val="bg1"/>
              </a:buClr>
              <a:buFont typeface="Arial" panose="020B0604020202020204" pitchFamily="34" charset="0"/>
              <a:buChar char="•"/>
            </a:pPr>
            <a:r>
              <a:rPr lang="zh-CN" altLang="en-US" sz="1600" dirty="0" smtClean="0">
                <a:solidFill>
                  <a:schemeClr val="bg1"/>
                </a:solidFill>
                <a:latin typeface="微软雅黑" panose="020B0503020204020204" pitchFamily="34" charset="-122"/>
                <a:ea typeface="微软雅黑" panose="020B0503020204020204" pitchFamily="34" charset="-122"/>
              </a:rPr>
              <a:t>⑦</a:t>
            </a:r>
            <a:r>
              <a:rPr lang="zh-CN" altLang="en-US" sz="1600" dirty="0">
                <a:solidFill>
                  <a:schemeClr val="bg1"/>
                </a:solidFill>
                <a:latin typeface="微软雅黑" panose="020B0503020204020204" pitchFamily="34" charset="-122"/>
                <a:ea typeface="微软雅黑" panose="020B0503020204020204" pitchFamily="34" charset="-122"/>
              </a:rPr>
              <a:t>用超链接和表单把资源与已有资源联系</a:t>
            </a:r>
            <a:r>
              <a:rPr lang="zh-CN" altLang="en-US" sz="1600" dirty="0" smtClean="0">
                <a:solidFill>
                  <a:schemeClr val="bg1"/>
                </a:solidFill>
                <a:latin typeface="微软雅黑" panose="020B0503020204020204" pitchFamily="34" charset="-122"/>
                <a:ea typeface="微软雅黑" panose="020B0503020204020204" pitchFamily="34" charset="-122"/>
              </a:rPr>
              <a:t>起来</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marL="216000" indent="-216000">
              <a:lnSpc>
                <a:spcPct val="150000"/>
              </a:lnSpc>
              <a:buClr>
                <a:schemeClr val="bg1"/>
              </a:buClr>
              <a:buFont typeface="Arial" panose="020B0604020202020204" pitchFamily="34" charset="0"/>
              <a:buChar char="•"/>
            </a:pPr>
            <a:r>
              <a:rPr lang="zh-CN" altLang="en-US" sz="1600" dirty="0" smtClean="0">
                <a:solidFill>
                  <a:schemeClr val="bg1"/>
                </a:solidFill>
                <a:latin typeface="微软雅黑" panose="020B0503020204020204" pitchFamily="34" charset="-122"/>
                <a:ea typeface="微软雅黑" panose="020B0503020204020204" pitchFamily="34" charset="-122"/>
              </a:rPr>
              <a:t>⑧</a:t>
            </a:r>
            <a:r>
              <a:rPr lang="zh-CN" altLang="en-US" sz="1600" dirty="0">
                <a:solidFill>
                  <a:schemeClr val="bg1"/>
                </a:solidFill>
                <a:latin typeface="微软雅黑" panose="020B0503020204020204" pitchFamily="34" charset="-122"/>
                <a:ea typeface="微软雅黑" panose="020B0503020204020204" pitchFamily="34" charset="-122"/>
              </a:rPr>
              <a:t>考虑有哪些典型的事件</a:t>
            </a:r>
            <a:r>
              <a:rPr lang="zh-CN" altLang="en-US" sz="1600" dirty="0" smtClean="0">
                <a:solidFill>
                  <a:schemeClr val="bg1"/>
                </a:solidFill>
                <a:latin typeface="微软雅黑" panose="020B0503020204020204" pitchFamily="34" charset="-122"/>
                <a:ea typeface="微软雅黑" panose="020B0503020204020204" pitchFamily="34" charset="-122"/>
              </a:rPr>
              <a:t>经过</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marL="216000" indent="-216000">
              <a:lnSpc>
                <a:spcPct val="150000"/>
              </a:lnSpc>
              <a:buClr>
                <a:schemeClr val="bg1"/>
              </a:buClr>
              <a:buFont typeface="Arial" panose="020B0604020202020204" pitchFamily="34" charset="0"/>
              <a:buChar char="•"/>
            </a:pPr>
            <a:r>
              <a:rPr lang="zh-CN" altLang="en-US" sz="1600" dirty="0" smtClean="0">
                <a:solidFill>
                  <a:schemeClr val="bg1"/>
                </a:solidFill>
                <a:latin typeface="微软雅黑" panose="020B0503020204020204" pitchFamily="34" charset="-122"/>
                <a:ea typeface="微软雅黑" panose="020B0503020204020204" pitchFamily="34" charset="-122"/>
              </a:rPr>
              <a:t>⑨</a:t>
            </a:r>
            <a:r>
              <a:rPr lang="zh-CN" altLang="en-US" sz="1600" dirty="0">
                <a:solidFill>
                  <a:schemeClr val="bg1"/>
                </a:solidFill>
                <a:latin typeface="微软雅黑" panose="020B0503020204020204" pitchFamily="34" charset="-122"/>
                <a:ea typeface="微软雅黑" panose="020B0503020204020204" pitchFamily="34" charset="-122"/>
              </a:rPr>
              <a:t>考虑可能出现哪些错误情况</a:t>
            </a:r>
          </a:p>
        </p:txBody>
      </p:sp>
      <p:sp>
        <p:nvSpPr>
          <p:cNvPr id="56" name="矩形 55">
            <a:extLst>
              <a:ext uri="{FF2B5EF4-FFF2-40B4-BE49-F238E27FC236}">
                <a16:creationId xmlns:a16="http://schemas.microsoft.com/office/drawing/2014/main" id="{C284739C-B11A-3640-84CE-1D1BB9007F22}"/>
              </a:ext>
            </a:extLst>
          </p:cNvPr>
          <p:cNvSpPr/>
          <p:nvPr/>
        </p:nvSpPr>
        <p:spPr>
          <a:xfrm flipH="1">
            <a:off x="1623223" y="1141657"/>
            <a:ext cx="8304548" cy="519304"/>
          </a:xfrm>
          <a:prstGeom prst="rect">
            <a:avLst/>
          </a:prstGeom>
          <a:gradFill>
            <a:gsLst>
              <a:gs pos="100000">
                <a:srgbClr val="DB5564"/>
              </a:gs>
              <a:gs pos="0">
                <a:srgbClr val="9D234C"/>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矩形 44">
            <a:extLst>
              <a:ext uri="{FF2B5EF4-FFF2-40B4-BE49-F238E27FC236}">
                <a16:creationId xmlns:a16="http://schemas.microsoft.com/office/drawing/2014/main" id="{8017B658-1FC3-EB40-851B-701066B2D12C}"/>
              </a:ext>
            </a:extLst>
          </p:cNvPr>
          <p:cNvSpPr/>
          <p:nvPr/>
        </p:nvSpPr>
        <p:spPr>
          <a:xfrm>
            <a:off x="1623227" y="1192147"/>
            <a:ext cx="4461478" cy="400110"/>
          </a:xfrm>
          <a:prstGeom prst="rect">
            <a:avLst/>
          </a:prstGeom>
        </p:spPr>
        <p:txBody>
          <a:bodyPr wrap="none">
            <a:spAutoFit/>
          </a:bodyPr>
          <a:lstStyle/>
          <a:p>
            <a:r>
              <a:rPr lang="zh-CN" altLang="en-US" sz="20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根据问题创建</a:t>
            </a:r>
            <a:r>
              <a:rPr lang="en-US" altLang="zh-CN" sz="20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REST</a:t>
            </a:r>
            <a:r>
              <a:rPr lang="zh-CN" altLang="en-US" sz="20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式资源的通用步骤</a:t>
            </a:r>
            <a:endPar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873311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矩形 56">
            <a:extLst>
              <a:ext uri="{FF2B5EF4-FFF2-40B4-BE49-F238E27FC236}">
                <a16:creationId xmlns:a16="http://schemas.microsoft.com/office/drawing/2014/main" id="{FC4C6679-EA1A-444A-8B8F-C0235A6BA2D1}"/>
              </a:ext>
            </a:extLst>
          </p:cNvPr>
          <p:cNvSpPr/>
          <p:nvPr/>
        </p:nvSpPr>
        <p:spPr>
          <a:xfrm flipH="1">
            <a:off x="1623226" y="3623510"/>
            <a:ext cx="8304544" cy="519304"/>
          </a:xfrm>
          <a:prstGeom prst="rect">
            <a:avLst/>
          </a:prstGeom>
          <a:gradFill>
            <a:gsLst>
              <a:gs pos="100000">
                <a:srgbClr val="DB5564"/>
              </a:gs>
              <a:gs pos="0">
                <a:srgbClr val="9D234C"/>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标题 4">
            <a:extLst>
              <a:ext uri="{FF2B5EF4-FFF2-40B4-BE49-F238E27FC236}">
                <a16:creationId xmlns:a16="http://schemas.microsoft.com/office/drawing/2014/main" id="{550B8B9B-9951-471E-BE85-2BF860A408E0}"/>
              </a:ext>
            </a:extLst>
          </p:cNvPr>
          <p:cNvSpPr>
            <a:spLocks noGrp="1"/>
          </p:cNvSpPr>
          <p:nvPr>
            <p:ph type="title"/>
          </p:nvPr>
        </p:nvSpPr>
        <p:spPr/>
        <p:txBody>
          <a:bodyPr/>
          <a:lstStyle/>
          <a:p>
            <a:r>
              <a:rPr lang="en-US" altLang="zh-CN" dirty="0"/>
              <a:t>ROA</a:t>
            </a:r>
            <a:r>
              <a:rPr lang="zh-CN" altLang="en-US" dirty="0"/>
              <a:t>设计步骤</a:t>
            </a:r>
          </a:p>
        </p:txBody>
      </p:sp>
      <p:sp>
        <p:nvSpPr>
          <p:cNvPr id="46" name="矩形 45">
            <a:extLst>
              <a:ext uri="{FF2B5EF4-FFF2-40B4-BE49-F238E27FC236}">
                <a16:creationId xmlns:a16="http://schemas.microsoft.com/office/drawing/2014/main" id="{AF779980-A0A5-C647-8D72-59088322DBAD}"/>
              </a:ext>
            </a:extLst>
          </p:cNvPr>
          <p:cNvSpPr/>
          <p:nvPr/>
        </p:nvSpPr>
        <p:spPr>
          <a:xfrm>
            <a:off x="1541347" y="1769022"/>
            <a:ext cx="6949511" cy="1569660"/>
          </a:xfrm>
          <a:prstGeom prst="rect">
            <a:avLst/>
          </a:prstGeom>
        </p:spPr>
        <p:txBody>
          <a:bodyPr wrap="square">
            <a:spAutoFit/>
          </a:bodyPr>
          <a:lstStyle/>
          <a:p>
            <a:pPr marL="216000" indent="-216000">
              <a:lnSpc>
                <a:spcPct val="150000"/>
              </a:lnSpc>
              <a:buClr>
                <a:schemeClr val="bg1"/>
              </a:buClr>
              <a:buFont typeface="Arial" panose="020B0604020202020204" pitchFamily="34" charset="0"/>
              <a:buChar char="•"/>
            </a:pPr>
            <a:r>
              <a:rPr lang="zh-CN" altLang="en-US" sz="1600" dirty="0">
                <a:solidFill>
                  <a:schemeClr val="bg1"/>
                </a:solidFill>
                <a:latin typeface="微软雅黑" panose="020B0503020204020204" pitchFamily="34" charset="-122"/>
                <a:ea typeface="微软雅黑" panose="020B0503020204020204" pitchFamily="34" charset="-122"/>
              </a:rPr>
              <a:t>“我有一个巨牛叉的</a:t>
            </a:r>
            <a:r>
              <a:rPr lang="en-US" altLang="zh-CN" sz="1600" dirty="0">
                <a:solidFill>
                  <a:schemeClr val="bg1"/>
                </a:solidFill>
                <a:latin typeface="微软雅黑" panose="020B0503020204020204" pitchFamily="34" charset="-122"/>
                <a:ea typeface="微软雅黑" panose="020B0503020204020204" pitchFamily="34" charset="-122"/>
              </a:rPr>
              <a:t>idea</a:t>
            </a:r>
            <a:r>
              <a:rPr lang="zh-CN" altLang="en-US" sz="1600" dirty="0">
                <a:solidFill>
                  <a:schemeClr val="bg1"/>
                </a:solidFill>
                <a:latin typeface="微软雅黑" panose="020B0503020204020204" pitchFamily="34" charset="-122"/>
                <a:ea typeface="微软雅黑" panose="020B0503020204020204" pitchFamily="34" charset="-122"/>
              </a:rPr>
              <a:t>，就差一个程序员了！</a:t>
            </a:r>
            <a:r>
              <a:rPr lang="zh-CN" altLang="en-US" sz="1600" dirty="0" smtClean="0">
                <a:solidFill>
                  <a:schemeClr val="bg1"/>
                </a:solidFill>
                <a:latin typeface="微软雅黑" panose="020B0503020204020204" pitchFamily="34" charset="-122"/>
                <a:ea typeface="微软雅黑" panose="020B0503020204020204" pitchFamily="34" charset="-122"/>
              </a:rPr>
              <a:t>”</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marL="216000" indent="-216000">
              <a:lnSpc>
                <a:spcPct val="150000"/>
              </a:lnSpc>
              <a:buClr>
                <a:schemeClr val="bg1"/>
              </a:buClr>
              <a:buFont typeface="Arial" panose="020B0604020202020204" pitchFamily="34" charset="0"/>
              <a:buChar char="•"/>
            </a:pPr>
            <a:r>
              <a:rPr lang="zh-CN" altLang="en-US" sz="1600" dirty="0" smtClean="0">
                <a:solidFill>
                  <a:schemeClr val="bg1"/>
                </a:solidFill>
                <a:latin typeface="微软雅黑" panose="020B0503020204020204" pitchFamily="34" charset="-122"/>
                <a:ea typeface="微软雅黑" panose="020B0503020204020204" pitchFamily="34" charset="-122"/>
              </a:rPr>
              <a:t>对</a:t>
            </a:r>
            <a:r>
              <a:rPr lang="zh-CN" altLang="en-US" sz="1600" dirty="0">
                <a:solidFill>
                  <a:schemeClr val="bg1"/>
                </a:solidFill>
                <a:latin typeface="微软雅黑" panose="020B0503020204020204" pitchFamily="34" charset="-122"/>
                <a:ea typeface="微软雅黑" panose="020B0503020204020204" pitchFamily="34" charset="-122"/>
              </a:rPr>
              <a:t>服务的初步设想：提供什么服务、包含哪些</a:t>
            </a:r>
            <a:r>
              <a:rPr lang="zh-CN" altLang="en-US" sz="1600" dirty="0" smtClean="0">
                <a:solidFill>
                  <a:schemeClr val="bg1"/>
                </a:solidFill>
                <a:latin typeface="微软雅黑" panose="020B0503020204020204" pitchFamily="34" charset="-122"/>
                <a:ea typeface="微软雅黑" panose="020B0503020204020204" pitchFamily="34" charset="-122"/>
              </a:rPr>
              <a:t>数据</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marL="216000" indent="-216000">
              <a:lnSpc>
                <a:spcPct val="150000"/>
              </a:lnSpc>
              <a:buClr>
                <a:schemeClr val="bg1"/>
              </a:buClr>
              <a:buFont typeface="Arial" panose="020B0604020202020204" pitchFamily="34" charset="0"/>
              <a:buChar char="•"/>
            </a:pPr>
            <a:r>
              <a:rPr lang="zh-CN" altLang="en-US" sz="1600" dirty="0" smtClean="0">
                <a:solidFill>
                  <a:schemeClr val="bg1"/>
                </a:solidFill>
                <a:latin typeface="微软雅黑" panose="020B0503020204020204" pitchFamily="34" charset="-122"/>
                <a:ea typeface="微软雅黑" panose="020B0503020204020204" pitchFamily="34" charset="-122"/>
              </a:rPr>
              <a:t>比如</a:t>
            </a:r>
            <a:r>
              <a:rPr lang="zh-CN" altLang="en-US" sz="1600" dirty="0">
                <a:solidFill>
                  <a:schemeClr val="bg1"/>
                </a:solidFill>
                <a:latin typeface="微软雅黑" panose="020B0503020204020204" pitchFamily="34" charset="-122"/>
                <a:ea typeface="微软雅黑" panose="020B0503020204020204" pitchFamily="34" charset="-122"/>
              </a:rPr>
              <a:t>：地图服务支持查找地图、搜索地点、导航等，包含各种地图数据（公路地图、行政地图等）</a:t>
            </a:r>
          </a:p>
        </p:txBody>
      </p:sp>
      <p:sp>
        <p:nvSpPr>
          <p:cNvPr id="53" name="矩形 52">
            <a:extLst>
              <a:ext uri="{FF2B5EF4-FFF2-40B4-BE49-F238E27FC236}">
                <a16:creationId xmlns:a16="http://schemas.microsoft.com/office/drawing/2014/main" id="{5A27FE9D-B186-9040-9DD0-1C22FA9325B3}"/>
              </a:ext>
            </a:extLst>
          </p:cNvPr>
          <p:cNvSpPr/>
          <p:nvPr/>
        </p:nvSpPr>
        <p:spPr>
          <a:xfrm>
            <a:off x="1623228" y="3683107"/>
            <a:ext cx="2492990" cy="400110"/>
          </a:xfrm>
          <a:prstGeom prst="rect">
            <a:avLst/>
          </a:prstGeom>
        </p:spPr>
        <p:txBody>
          <a:bodyPr wrap="none">
            <a:spAutoFit/>
          </a:bodyPr>
          <a:lstStyle/>
          <a:p>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把数据集划分为资源</a:t>
            </a:r>
          </a:p>
        </p:txBody>
      </p:sp>
      <p:sp>
        <p:nvSpPr>
          <p:cNvPr id="54" name="矩形 53">
            <a:extLst>
              <a:ext uri="{FF2B5EF4-FFF2-40B4-BE49-F238E27FC236}">
                <a16:creationId xmlns:a16="http://schemas.microsoft.com/office/drawing/2014/main" id="{3E8B90A3-7824-DA41-AE74-C4A02A27994F}"/>
              </a:ext>
            </a:extLst>
          </p:cNvPr>
          <p:cNvSpPr/>
          <p:nvPr/>
        </p:nvSpPr>
        <p:spPr>
          <a:xfrm>
            <a:off x="1541348" y="4202411"/>
            <a:ext cx="7119327" cy="1200329"/>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a:solidFill>
                  <a:schemeClr val="bg1"/>
                </a:solidFill>
                <a:latin typeface="微软雅黑" panose="020B0503020204020204" pitchFamily="34" charset="-122"/>
                <a:ea typeface="微软雅黑" panose="020B0503020204020204" pitchFamily="34" charset="-122"/>
              </a:rPr>
              <a:t>“程序员有了，从划分资源开始！</a:t>
            </a:r>
            <a:r>
              <a:rPr lang="zh-CN" altLang="en-US" sz="1600" dirty="0" smtClean="0">
                <a:solidFill>
                  <a:schemeClr val="bg1"/>
                </a:solidFill>
                <a:latin typeface="微软雅黑" panose="020B0503020204020204" pitchFamily="34" charset="-122"/>
                <a:ea typeface="微软雅黑" panose="020B0503020204020204" pitchFamily="34" charset="-122"/>
              </a:rPr>
              <a:t>”</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solidFill>
                  <a:schemeClr val="bg1"/>
                </a:solidFill>
                <a:latin typeface="微软雅黑" panose="020B0503020204020204" pitchFamily="34" charset="-122"/>
                <a:ea typeface="微软雅黑" panose="020B0503020204020204" pitchFamily="34" charset="-122"/>
              </a:rPr>
              <a:t>比如</a:t>
            </a:r>
            <a:r>
              <a:rPr lang="zh-CN" altLang="en-US" sz="1600" dirty="0">
                <a:solidFill>
                  <a:schemeClr val="bg1"/>
                </a:solidFill>
                <a:latin typeface="微软雅黑" panose="020B0503020204020204" pitchFamily="34" charset="-122"/>
                <a:ea typeface="微软雅黑" panose="020B0503020204020204" pitchFamily="34" charset="-122"/>
              </a:rPr>
              <a:t>：地图服务，星球列表、星球上的一个点、星球上符合一定搜索条件的地点列表</a:t>
            </a:r>
          </a:p>
        </p:txBody>
      </p:sp>
      <p:sp>
        <p:nvSpPr>
          <p:cNvPr id="56" name="矩形 55">
            <a:extLst>
              <a:ext uri="{FF2B5EF4-FFF2-40B4-BE49-F238E27FC236}">
                <a16:creationId xmlns:a16="http://schemas.microsoft.com/office/drawing/2014/main" id="{C284739C-B11A-3640-84CE-1D1BB9007F22}"/>
              </a:ext>
            </a:extLst>
          </p:cNvPr>
          <p:cNvSpPr/>
          <p:nvPr/>
        </p:nvSpPr>
        <p:spPr>
          <a:xfrm flipH="1">
            <a:off x="1623223" y="1141657"/>
            <a:ext cx="8304548" cy="519304"/>
          </a:xfrm>
          <a:prstGeom prst="rect">
            <a:avLst/>
          </a:prstGeom>
          <a:gradFill>
            <a:gsLst>
              <a:gs pos="100000">
                <a:srgbClr val="DB5564"/>
              </a:gs>
              <a:gs pos="0">
                <a:srgbClr val="9D234C"/>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矩形 44">
            <a:extLst>
              <a:ext uri="{FF2B5EF4-FFF2-40B4-BE49-F238E27FC236}">
                <a16:creationId xmlns:a16="http://schemas.microsoft.com/office/drawing/2014/main" id="{8017B658-1FC3-EB40-851B-701066B2D12C}"/>
              </a:ext>
            </a:extLst>
          </p:cNvPr>
          <p:cNvSpPr/>
          <p:nvPr/>
        </p:nvSpPr>
        <p:spPr>
          <a:xfrm>
            <a:off x="1623227" y="1192147"/>
            <a:ext cx="1467068" cy="400110"/>
          </a:xfrm>
          <a:prstGeom prst="rect">
            <a:avLst/>
          </a:prstGeom>
        </p:spPr>
        <p:txBody>
          <a:bodyPr wrap="none">
            <a:spAutoFit/>
          </a:bodyPr>
          <a:lstStyle/>
          <a:p>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规划数据集</a:t>
            </a:r>
          </a:p>
        </p:txBody>
      </p:sp>
    </p:spTree>
    <p:extLst>
      <p:ext uri="{BB962C8B-B14F-4D97-AF65-F5344CB8AC3E}">
        <p14:creationId xmlns:p14="http://schemas.microsoft.com/office/powerpoint/2010/main" val="2313906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矩形 56">
            <a:extLst>
              <a:ext uri="{FF2B5EF4-FFF2-40B4-BE49-F238E27FC236}">
                <a16:creationId xmlns:a16="http://schemas.microsoft.com/office/drawing/2014/main" id="{FC4C6679-EA1A-444A-8B8F-C0235A6BA2D1}"/>
              </a:ext>
            </a:extLst>
          </p:cNvPr>
          <p:cNvSpPr/>
          <p:nvPr/>
        </p:nvSpPr>
        <p:spPr>
          <a:xfrm flipH="1">
            <a:off x="1623226" y="4093069"/>
            <a:ext cx="8304544" cy="519304"/>
          </a:xfrm>
          <a:prstGeom prst="rect">
            <a:avLst/>
          </a:prstGeom>
          <a:gradFill>
            <a:gsLst>
              <a:gs pos="100000">
                <a:srgbClr val="DB5564"/>
              </a:gs>
              <a:gs pos="0">
                <a:srgbClr val="9D234C"/>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标题 4">
            <a:extLst>
              <a:ext uri="{FF2B5EF4-FFF2-40B4-BE49-F238E27FC236}">
                <a16:creationId xmlns:a16="http://schemas.microsoft.com/office/drawing/2014/main" id="{550B8B9B-9951-471E-BE85-2BF860A408E0}"/>
              </a:ext>
            </a:extLst>
          </p:cNvPr>
          <p:cNvSpPr>
            <a:spLocks noGrp="1"/>
          </p:cNvSpPr>
          <p:nvPr>
            <p:ph type="title"/>
          </p:nvPr>
        </p:nvSpPr>
        <p:spPr/>
        <p:txBody>
          <a:bodyPr/>
          <a:lstStyle/>
          <a:p>
            <a:r>
              <a:rPr lang="en-US" altLang="zh-CN" dirty="0"/>
              <a:t>ROA</a:t>
            </a:r>
            <a:r>
              <a:rPr lang="zh-CN" altLang="en-US" dirty="0"/>
              <a:t>设计步骤</a:t>
            </a:r>
          </a:p>
        </p:txBody>
      </p:sp>
      <p:sp>
        <p:nvSpPr>
          <p:cNvPr id="46" name="矩形 45">
            <a:extLst>
              <a:ext uri="{FF2B5EF4-FFF2-40B4-BE49-F238E27FC236}">
                <a16:creationId xmlns:a16="http://schemas.microsoft.com/office/drawing/2014/main" id="{AF779980-A0A5-C647-8D72-59088322DBAD}"/>
              </a:ext>
            </a:extLst>
          </p:cNvPr>
          <p:cNvSpPr/>
          <p:nvPr/>
        </p:nvSpPr>
        <p:spPr>
          <a:xfrm>
            <a:off x="1541348" y="1769022"/>
            <a:ext cx="9176080" cy="1938992"/>
          </a:xfrm>
          <a:prstGeom prst="rect">
            <a:avLst/>
          </a:prstGeom>
        </p:spPr>
        <p:txBody>
          <a:bodyPr wrap="square">
            <a:spAutoFit/>
          </a:bodyPr>
          <a:lstStyle/>
          <a:p>
            <a:pPr marL="216000" indent="-216000">
              <a:lnSpc>
                <a:spcPct val="150000"/>
              </a:lnSpc>
              <a:buClr>
                <a:schemeClr val="bg1"/>
              </a:buClr>
              <a:buFont typeface="Arial" panose="020B0604020202020204" pitchFamily="34" charset="0"/>
              <a:buChar char="•"/>
            </a:pPr>
            <a:r>
              <a:rPr lang="zh-CN" altLang="en-US" sz="1600" dirty="0">
                <a:solidFill>
                  <a:schemeClr val="bg1"/>
                </a:solidFill>
                <a:latin typeface="微软雅黑" panose="020B0503020204020204" pitchFamily="34" charset="-122"/>
                <a:ea typeface="微软雅黑" panose="020B0503020204020204" pitchFamily="34" charset="-122"/>
              </a:rPr>
              <a:t>即给资源设计</a:t>
            </a:r>
            <a:r>
              <a:rPr lang="en-US" altLang="zh-CN" sz="1600" dirty="0" smtClean="0">
                <a:solidFill>
                  <a:schemeClr val="bg1"/>
                </a:solidFill>
                <a:latin typeface="微软雅黑" panose="020B0503020204020204" pitchFamily="34" charset="-122"/>
                <a:ea typeface="微软雅黑" panose="020B0503020204020204" pitchFamily="34" charset="-122"/>
              </a:rPr>
              <a:t>URI</a:t>
            </a:r>
          </a:p>
          <a:p>
            <a:pPr marL="216000" indent="-216000">
              <a:lnSpc>
                <a:spcPct val="150000"/>
              </a:lnSpc>
              <a:buClr>
                <a:schemeClr val="bg1"/>
              </a:buClr>
              <a:buFont typeface="Arial" panose="020B0604020202020204" pitchFamily="34" charset="0"/>
              <a:buChar char="•"/>
            </a:pPr>
            <a:r>
              <a:rPr lang="zh-CN" altLang="en-US" sz="1600" dirty="0" smtClean="0">
                <a:solidFill>
                  <a:schemeClr val="bg1"/>
                </a:solidFill>
                <a:latin typeface="微软雅黑" panose="020B0503020204020204" pitchFamily="34" charset="-122"/>
                <a:ea typeface="微软雅黑" panose="020B0503020204020204" pitchFamily="34" charset="-122"/>
              </a:rPr>
              <a:t>比如：</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marL="216000" indent="-216000">
              <a:lnSpc>
                <a:spcPct val="150000"/>
              </a:lnSpc>
              <a:buClr>
                <a:schemeClr val="bg1"/>
              </a:buClr>
              <a:buFont typeface="Arial" panose="020B0604020202020204" pitchFamily="34" charset="0"/>
              <a:buChar char="•"/>
            </a:pPr>
            <a:r>
              <a:rPr lang="zh-CN" altLang="en-US" sz="1600" dirty="0" smtClean="0">
                <a:solidFill>
                  <a:schemeClr val="bg1"/>
                </a:solidFill>
                <a:latin typeface="微软雅黑" panose="020B0503020204020204" pitchFamily="34" charset="-122"/>
                <a:ea typeface="微软雅黑" panose="020B0503020204020204" pitchFamily="34" charset="-122"/>
              </a:rPr>
              <a:t>星球</a:t>
            </a:r>
            <a:r>
              <a:rPr lang="zh-CN" altLang="en-US" sz="1600" dirty="0">
                <a:solidFill>
                  <a:schemeClr val="bg1"/>
                </a:solidFill>
                <a:latin typeface="微软雅黑" panose="020B0503020204020204" pitchFamily="34" charset="-122"/>
                <a:ea typeface="微软雅黑" panose="020B0503020204020204" pitchFamily="34" charset="-122"/>
              </a:rPr>
              <a:t>列表：</a:t>
            </a:r>
            <a:r>
              <a:rPr lang="en-US" altLang="zh-CN" sz="1600" dirty="0">
                <a:solidFill>
                  <a:schemeClr val="bg1"/>
                </a:solidFill>
                <a:latin typeface="微软雅黑" panose="020B0503020204020204" pitchFamily="34" charset="-122"/>
                <a:ea typeface="微软雅黑" panose="020B0503020204020204" pitchFamily="34" charset="-122"/>
                <a:hlinkClick r:id="rId3"/>
              </a:rPr>
              <a:t>http://maps.example.com/</a:t>
            </a:r>
            <a:r>
              <a:rPr lang="zh-CN" altLang="en-US" sz="1600" dirty="0" smtClean="0">
                <a:solidFill>
                  <a:schemeClr val="bg1"/>
                </a:solidFill>
                <a:latin typeface="微软雅黑" panose="020B0503020204020204" pitchFamily="34" charset="-122"/>
                <a:ea typeface="微软雅黑" panose="020B0503020204020204" pitchFamily="34" charset="-122"/>
              </a:rPr>
              <a:t>；</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marL="216000" indent="-216000">
              <a:lnSpc>
                <a:spcPct val="150000"/>
              </a:lnSpc>
              <a:buClr>
                <a:schemeClr val="bg1"/>
              </a:buClr>
              <a:buFont typeface="Arial" panose="020B0604020202020204" pitchFamily="34" charset="0"/>
              <a:buChar char="•"/>
            </a:pPr>
            <a:r>
              <a:rPr lang="zh-CN" altLang="en-US" sz="1600" dirty="0" smtClean="0">
                <a:solidFill>
                  <a:schemeClr val="bg1"/>
                </a:solidFill>
                <a:latin typeface="微软雅黑" panose="020B0503020204020204" pitchFamily="34" charset="-122"/>
                <a:ea typeface="微软雅黑" panose="020B0503020204020204" pitchFamily="34" charset="-122"/>
              </a:rPr>
              <a:t>星球</a:t>
            </a:r>
            <a:r>
              <a:rPr lang="zh-CN" altLang="en-US" sz="1600" dirty="0">
                <a:solidFill>
                  <a:schemeClr val="bg1"/>
                </a:solidFill>
                <a:latin typeface="微软雅黑" panose="020B0503020204020204" pitchFamily="34" charset="-122"/>
                <a:ea typeface="微软雅黑" panose="020B0503020204020204" pitchFamily="34" charset="-122"/>
              </a:rPr>
              <a:t>上的一个点：</a:t>
            </a:r>
            <a:r>
              <a:rPr lang="en-US" altLang="zh-CN" sz="1600" dirty="0">
                <a:solidFill>
                  <a:schemeClr val="bg1"/>
                </a:solidFill>
                <a:latin typeface="微软雅黑" panose="020B0503020204020204" pitchFamily="34" charset="-122"/>
                <a:ea typeface="微软雅黑" panose="020B0503020204020204" pitchFamily="34" charset="-122"/>
                <a:hlinkClick r:id="rId4"/>
              </a:rPr>
              <a:t>http://maps.example.com/radar/Earth/65.9,7.00</a:t>
            </a:r>
            <a:r>
              <a:rPr lang="zh-CN" altLang="en-US" sz="1600" dirty="0" smtClean="0">
                <a:solidFill>
                  <a:schemeClr val="bg1"/>
                </a:solidFill>
                <a:latin typeface="微软雅黑" panose="020B0503020204020204" pitchFamily="34" charset="-122"/>
                <a:ea typeface="微软雅黑" panose="020B0503020204020204" pitchFamily="34" charset="-122"/>
              </a:rPr>
              <a:t>；</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marL="216000" indent="-216000">
              <a:lnSpc>
                <a:spcPct val="150000"/>
              </a:lnSpc>
              <a:buClr>
                <a:schemeClr val="bg1"/>
              </a:buClr>
              <a:buFont typeface="Arial" panose="020B0604020202020204" pitchFamily="34" charset="0"/>
              <a:buChar char="•"/>
            </a:pPr>
            <a:r>
              <a:rPr lang="zh-CN" altLang="en-US" sz="1600" dirty="0" smtClean="0">
                <a:solidFill>
                  <a:schemeClr val="bg1"/>
                </a:solidFill>
                <a:latin typeface="微软雅黑" panose="020B0503020204020204" pitchFamily="34" charset="-122"/>
                <a:ea typeface="微软雅黑" panose="020B0503020204020204" pitchFamily="34" charset="-122"/>
              </a:rPr>
              <a:t>星球</a:t>
            </a:r>
            <a:r>
              <a:rPr lang="zh-CN" altLang="en-US" sz="1600" dirty="0">
                <a:solidFill>
                  <a:schemeClr val="bg1"/>
                </a:solidFill>
                <a:latin typeface="微软雅黑" panose="020B0503020204020204" pitchFamily="34" charset="-122"/>
                <a:ea typeface="微软雅黑" panose="020B0503020204020204" pitchFamily="34" charset="-122"/>
              </a:rPr>
              <a:t>上符合一定搜索条件的地点列表：</a:t>
            </a:r>
            <a:r>
              <a:rPr lang="en-US" altLang="zh-CN" sz="1600" dirty="0">
                <a:solidFill>
                  <a:schemeClr val="bg1"/>
                </a:solidFill>
                <a:latin typeface="微软雅黑" panose="020B0503020204020204" pitchFamily="34" charset="-122"/>
                <a:ea typeface="微软雅黑" panose="020B0503020204020204" pitchFamily="34" charset="-122"/>
                <a:hlinkClick r:id="rId5"/>
              </a:rPr>
              <a:t>http://</a:t>
            </a:r>
            <a:r>
              <a:rPr lang="en-US" altLang="zh-CN" sz="1600" dirty="0" smtClean="0">
                <a:solidFill>
                  <a:schemeClr val="bg1"/>
                </a:solidFill>
                <a:latin typeface="微软雅黑" panose="020B0503020204020204" pitchFamily="34" charset="-122"/>
                <a:ea typeface="微软雅黑" panose="020B0503020204020204" pitchFamily="34" charset="-122"/>
                <a:hlinkClick r:id="rId5"/>
              </a:rPr>
              <a:t>maps.example.com/Earth?show=Springfield</a:t>
            </a:r>
            <a:r>
              <a:rPr lang="zh-CN" altLang="en-US" sz="1600" dirty="0" smtClean="0">
                <a:solidFill>
                  <a:schemeClr val="bg1"/>
                </a:solidFill>
                <a:latin typeface="微软雅黑" panose="020B0503020204020204" pitchFamily="34" charset="-122"/>
                <a:ea typeface="微软雅黑" panose="020B0503020204020204" pitchFamily="34" charset="-122"/>
              </a:rPr>
              <a:t>；</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53" name="矩形 52">
            <a:extLst>
              <a:ext uri="{FF2B5EF4-FFF2-40B4-BE49-F238E27FC236}">
                <a16:creationId xmlns:a16="http://schemas.microsoft.com/office/drawing/2014/main" id="{5A27FE9D-B186-9040-9DD0-1C22FA9325B3}"/>
              </a:ext>
            </a:extLst>
          </p:cNvPr>
          <p:cNvSpPr/>
          <p:nvPr/>
        </p:nvSpPr>
        <p:spPr>
          <a:xfrm>
            <a:off x="1623228" y="4152666"/>
            <a:ext cx="3005951" cy="400110"/>
          </a:xfrm>
          <a:prstGeom prst="rect">
            <a:avLst/>
          </a:prstGeom>
        </p:spPr>
        <p:txBody>
          <a:bodyPr wrap="none">
            <a:spAutoFit/>
          </a:bodyPr>
          <a:lstStyle/>
          <a:p>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暴露一个统一接口的子集</a:t>
            </a:r>
          </a:p>
        </p:txBody>
      </p:sp>
      <p:sp>
        <p:nvSpPr>
          <p:cNvPr id="54" name="矩形 53">
            <a:extLst>
              <a:ext uri="{FF2B5EF4-FFF2-40B4-BE49-F238E27FC236}">
                <a16:creationId xmlns:a16="http://schemas.microsoft.com/office/drawing/2014/main" id="{3E8B90A3-7824-DA41-AE74-C4A02A27994F}"/>
              </a:ext>
            </a:extLst>
          </p:cNvPr>
          <p:cNvSpPr/>
          <p:nvPr/>
        </p:nvSpPr>
        <p:spPr>
          <a:xfrm>
            <a:off x="1541348" y="4671970"/>
            <a:ext cx="7119327" cy="41819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a:solidFill>
                  <a:schemeClr val="bg1"/>
                </a:solidFill>
                <a:latin typeface="微软雅黑" panose="020B0503020204020204" pitchFamily="34" charset="-122"/>
                <a:ea typeface="微软雅黑" panose="020B0503020204020204" pitchFamily="34" charset="-122"/>
              </a:rPr>
              <a:t>用哪个</a:t>
            </a:r>
            <a:r>
              <a:rPr lang="en-US" altLang="zh-CN" sz="1600" dirty="0">
                <a:solidFill>
                  <a:schemeClr val="bg1"/>
                </a:solidFill>
                <a:latin typeface="微软雅黑" panose="020B0503020204020204" pitchFamily="34" charset="-122"/>
                <a:ea typeface="微软雅黑" panose="020B0503020204020204" pitchFamily="34" charset="-122"/>
              </a:rPr>
              <a:t>HTTP</a:t>
            </a:r>
            <a:r>
              <a:rPr lang="zh-CN" altLang="en-US" sz="1600" dirty="0">
                <a:solidFill>
                  <a:schemeClr val="bg1"/>
                </a:solidFill>
                <a:latin typeface="微软雅黑" panose="020B0503020204020204" pitchFamily="34" charset="-122"/>
                <a:ea typeface="微软雅黑" panose="020B0503020204020204" pitchFamily="34" charset="-122"/>
              </a:rPr>
              <a:t>方法更</a:t>
            </a:r>
            <a:r>
              <a:rPr lang="zh-CN" altLang="en-US" sz="1600" dirty="0" smtClean="0">
                <a:solidFill>
                  <a:schemeClr val="bg1"/>
                </a:solidFill>
                <a:latin typeface="微软雅黑" panose="020B0503020204020204" pitchFamily="34" charset="-122"/>
                <a:ea typeface="微软雅黑" panose="020B0503020204020204" pitchFamily="34" charset="-122"/>
              </a:rPr>
              <a:t>合适</a:t>
            </a:r>
            <a:endParaRPr lang="en-US" altLang="zh-CN" sz="1600" dirty="0" smtClean="0">
              <a:solidFill>
                <a:schemeClr val="bg1"/>
              </a:solidFill>
              <a:latin typeface="微软雅黑" panose="020B0503020204020204" pitchFamily="34" charset="-122"/>
              <a:ea typeface="微软雅黑" panose="020B0503020204020204" pitchFamily="34" charset="-122"/>
            </a:endParaRPr>
          </a:p>
        </p:txBody>
      </p:sp>
      <p:sp>
        <p:nvSpPr>
          <p:cNvPr id="56" name="矩形 55">
            <a:extLst>
              <a:ext uri="{FF2B5EF4-FFF2-40B4-BE49-F238E27FC236}">
                <a16:creationId xmlns:a16="http://schemas.microsoft.com/office/drawing/2014/main" id="{C284739C-B11A-3640-84CE-1D1BB9007F22}"/>
              </a:ext>
            </a:extLst>
          </p:cNvPr>
          <p:cNvSpPr/>
          <p:nvPr/>
        </p:nvSpPr>
        <p:spPr>
          <a:xfrm flipH="1">
            <a:off x="1623223" y="1141657"/>
            <a:ext cx="8304548" cy="519304"/>
          </a:xfrm>
          <a:prstGeom prst="rect">
            <a:avLst/>
          </a:prstGeom>
          <a:gradFill>
            <a:gsLst>
              <a:gs pos="100000">
                <a:srgbClr val="DB5564"/>
              </a:gs>
              <a:gs pos="0">
                <a:srgbClr val="9D234C"/>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矩形 44">
            <a:extLst>
              <a:ext uri="{FF2B5EF4-FFF2-40B4-BE49-F238E27FC236}">
                <a16:creationId xmlns:a16="http://schemas.microsoft.com/office/drawing/2014/main" id="{8017B658-1FC3-EB40-851B-701066B2D12C}"/>
              </a:ext>
            </a:extLst>
          </p:cNvPr>
          <p:cNvSpPr/>
          <p:nvPr/>
        </p:nvSpPr>
        <p:spPr>
          <a:xfrm>
            <a:off x="1623227" y="1192147"/>
            <a:ext cx="1210588" cy="400110"/>
          </a:xfrm>
          <a:prstGeom prst="rect">
            <a:avLst/>
          </a:prstGeom>
        </p:spPr>
        <p:txBody>
          <a:bodyPr wrap="none">
            <a:spAutoFit/>
          </a:bodyPr>
          <a:lstStyle/>
          <a:p>
            <a:r>
              <a:rPr lang="zh-CN" altLang="en-US" sz="20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命名资源</a:t>
            </a:r>
            <a:endPar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15" name="矩形: 圆角 7">
            <a:extLst>
              <a:ext uri="{FF2B5EF4-FFF2-40B4-BE49-F238E27FC236}">
                <a16:creationId xmlns:a16="http://schemas.microsoft.com/office/drawing/2014/main" id="{98A3359B-A045-BD4E-B8F1-781CE51FDCB8}"/>
              </a:ext>
            </a:extLst>
          </p:cNvPr>
          <p:cNvSpPr/>
          <p:nvPr/>
        </p:nvSpPr>
        <p:spPr>
          <a:xfrm>
            <a:off x="6155457" y="5234648"/>
            <a:ext cx="863669" cy="383989"/>
          </a:xfrm>
          <a:prstGeom prst="roundRect">
            <a:avLst>
              <a:gd name="adj" fmla="val 2883"/>
            </a:avLst>
          </a:prstGeom>
          <a:gradFill>
            <a:gsLst>
              <a:gs pos="20000">
                <a:srgbClr val="2E75B6"/>
              </a:gs>
              <a:gs pos="100000">
                <a:srgbClr val="48427E"/>
              </a:gs>
            </a:gsLst>
            <a:lin ang="1800000" scaled="0"/>
          </a:gra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150000"/>
              </a:lnSpc>
            </a:pPr>
            <a:r>
              <a:rPr lang="en-US" altLang="zh-CN" sz="14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DELETE</a:t>
            </a:r>
            <a:endParaRPr lang="zh-CN" altLang="en-US" sz="14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6" name="矩形: 圆角 7">
            <a:extLst>
              <a:ext uri="{FF2B5EF4-FFF2-40B4-BE49-F238E27FC236}">
                <a16:creationId xmlns:a16="http://schemas.microsoft.com/office/drawing/2014/main" id="{A9269E0D-9049-7C42-AB2B-7CBE5068BB30}"/>
              </a:ext>
            </a:extLst>
          </p:cNvPr>
          <p:cNvSpPr/>
          <p:nvPr/>
        </p:nvSpPr>
        <p:spPr>
          <a:xfrm>
            <a:off x="1937673" y="5234649"/>
            <a:ext cx="863669" cy="383989"/>
          </a:xfrm>
          <a:prstGeom prst="roundRect">
            <a:avLst>
              <a:gd name="adj" fmla="val 2883"/>
            </a:avLst>
          </a:prstGeom>
          <a:gradFill>
            <a:gsLst>
              <a:gs pos="20000">
                <a:srgbClr val="2E75B6"/>
              </a:gs>
              <a:gs pos="100000">
                <a:srgbClr val="48427E"/>
              </a:gs>
            </a:gsLst>
            <a:lin ang="1800000" scaled="0"/>
          </a:gra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150000"/>
              </a:lnSpc>
            </a:pPr>
            <a:r>
              <a:rPr lang="en-US" altLang="zh-CN" sz="14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GET</a:t>
            </a:r>
            <a:endParaRPr lang="zh-CN" altLang="en-US" sz="14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7" name="矩形: 圆角 7">
            <a:extLst>
              <a:ext uri="{FF2B5EF4-FFF2-40B4-BE49-F238E27FC236}">
                <a16:creationId xmlns:a16="http://schemas.microsoft.com/office/drawing/2014/main" id="{7BD297CA-610B-CD4E-AE8B-44DE77927361}"/>
              </a:ext>
            </a:extLst>
          </p:cNvPr>
          <p:cNvSpPr/>
          <p:nvPr/>
        </p:nvSpPr>
        <p:spPr>
          <a:xfrm>
            <a:off x="4046565" y="5220959"/>
            <a:ext cx="863669" cy="383989"/>
          </a:xfrm>
          <a:prstGeom prst="roundRect">
            <a:avLst>
              <a:gd name="adj" fmla="val 2883"/>
            </a:avLst>
          </a:prstGeom>
          <a:gradFill>
            <a:gsLst>
              <a:gs pos="20000">
                <a:srgbClr val="2E75B6"/>
              </a:gs>
              <a:gs pos="100000">
                <a:srgbClr val="48427E"/>
              </a:gs>
            </a:gsLst>
            <a:lin ang="1800000" scaled="0"/>
          </a:gra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150000"/>
              </a:lnSpc>
            </a:pPr>
            <a:r>
              <a:rPr lang="en-US" altLang="zh-CN" sz="14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PUT</a:t>
            </a:r>
            <a:endParaRPr lang="zh-CN" altLang="en-US" sz="14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8" name="矩形: 圆角 7">
            <a:extLst>
              <a:ext uri="{FF2B5EF4-FFF2-40B4-BE49-F238E27FC236}">
                <a16:creationId xmlns:a16="http://schemas.microsoft.com/office/drawing/2014/main" id="{A9269E0D-9049-7C42-AB2B-7CBE5068BB30}"/>
              </a:ext>
            </a:extLst>
          </p:cNvPr>
          <p:cNvSpPr/>
          <p:nvPr/>
        </p:nvSpPr>
        <p:spPr>
          <a:xfrm>
            <a:off x="5101011" y="5227100"/>
            <a:ext cx="863669" cy="383989"/>
          </a:xfrm>
          <a:prstGeom prst="roundRect">
            <a:avLst>
              <a:gd name="adj" fmla="val 2883"/>
            </a:avLst>
          </a:prstGeom>
          <a:gradFill>
            <a:gsLst>
              <a:gs pos="20000">
                <a:srgbClr val="2E75B6"/>
              </a:gs>
              <a:gs pos="100000">
                <a:srgbClr val="48427E"/>
              </a:gs>
            </a:gsLst>
            <a:lin ang="1800000" scaled="0"/>
          </a:gra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150000"/>
              </a:lnSpc>
            </a:pPr>
            <a:r>
              <a:rPr lang="en-US" altLang="zh-CN" sz="14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POST</a:t>
            </a:r>
            <a:endParaRPr lang="zh-CN" altLang="en-US" sz="14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0" name="矩形: 圆角 7">
            <a:extLst>
              <a:ext uri="{FF2B5EF4-FFF2-40B4-BE49-F238E27FC236}">
                <a16:creationId xmlns:a16="http://schemas.microsoft.com/office/drawing/2014/main" id="{A9269E0D-9049-7C42-AB2B-7CBE5068BB30}"/>
              </a:ext>
            </a:extLst>
          </p:cNvPr>
          <p:cNvSpPr/>
          <p:nvPr/>
        </p:nvSpPr>
        <p:spPr>
          <a:xfrm>
            <a:off x="2992119" y="5227101"/>
            <a:ext cx="863669" cy="383989"/>
          </a:xfrm>
          <a:prstGeom prst="roundRect">
            <a:avLst>
              <a:gd name="adj" fmla="val 2883"/>
            </a:avLst>
          </a:prstGeom>
          <a:gradFill>
            <a:gsLst>
              <a:gs pos="20000">
                <a:srgbClr val="2E75B6"/>
              </a:gs>
              <a:gs pos="100000">
                <a:srgbClr val="48427E"/>
              </a:gs>
            </a:gsLst>
            <a:lin ang="1800000" scaled="0"/>
          </a:gra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150000"/>
              </a:lnSpc>
            </a:pPr>
            <a:r>
              <a:rPr lang="en-US" altLang="zh-CN" sz="14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HEAD</a:t>
            </a:r>
            <a:endParaRPr lang="zh-CN" altLang="en-US" sz="14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83471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3"/>
          <p:cNvSpPr txBox="1">
            <a:spLocks/>
          </p:cNvSpPr>
          <p:nvPr/>
        </p:nvSpPr>
        <p:spPr bwMode="auto">
          <a:xfrm>
            <a:off x="4331803" y="1936833"/>
            <a:ext cx="352839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a:endParaRPr lang="zh-CN" altLang="en-US" sz="4800" dirty="0">
              <a:solidFill>
                <a:schemeClr val="bg1"/>
              </a:solidFill>
              <a:latin typeface="PingFang SC" panose="020B0400000000000000" pitchFamily="34" charset="-122"/>
              <a:ea typeface="PingFang SC" panose="020B0400000000000000" pitchFamily="34" charset="-122"/>
            </a:endParaRPr>
          </a:p>
        </p:txBody>
      </p:sp>
      <p:sp>
        <p:nvSpPr>
          <p:cNvPr id="10" name="文本占位符 3"/>
          <p:cNvSpPr txBox="1">
            <a:spLocks/>
          </p:cNvSpPr>
          <p:nvPr/>
        </p:nvSpPr>
        <p:spPr bwMode="auto">
          <a:xfrm>
            <a:off x="2092271" y="2707737"/>
            <a:ext cx="7129221" cy="1261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a:lnSpc>
                <a:spcPct val="150000"/>
              </a:lnSpc>
              <a:buClr>
                <a:srgbClr val="D00000"/>
              </a:buClr>
              <a:buSzPct val="150000"/>
              <a:defRPr/>
            </a:pPr>
            <a:endParaRPr lang="en-US" altLang="zh-CN" sz="4800" dirty="0">
              <a:solidFill>
                <a:schemeClr val="bg1"/>
              </a:solidFill>
              <a:latin typeface="PingFang SC" panose="020B0400000000000000" pitchFamily="34" charset="-122"/>
              <a:ea typeface="PingFang SC" panose="020B0400000000000000" pitchFamily="34" charset="-122"/>
              <a:sym typeface="微软雅黑" panose="020B0503020204020204" pitchFamily="34" charset="-122"/>
            </a:endParaRPr>
          </a:p>
        </p:txBody>
      </p:sp>
      <p:sp>
        <p:nvSpPr>
          <p:cNvPr id="3" name="标题 2"/>
          <p:cNvSpPr>
            <a:spLocks noGrp="1"/>
          </p:cNvSpPr>
          <p:nvPr>
            <p:ph type="title"/>
          </p:nvPr>
        </p:nvSpPr>
        <p:spPr/>
        <p:txBody>
          <a:bodyPr>
            <a:normAutofit/>
          </a:bodyPr>
          <a:lstStyle/>
          <a:p>
            <a:r>
              <a:rPr lang="en-US" dirty="0"/>
              <a:t>REST</a:t>
            </a:r>
            <a:r>
              <a:rPr lang="zh-CN" altLang="en-US" dirty="0"/>
              <a:t>与</a:t>
            </a:r>
            <a:r>
              <a:rPr lang="en-US" dirty="0" smtClean="0"/>
              <a:t>Web</a:t>
            </a:r>
            <a:endParaRPr lang="en-US" dirty="0"/>
          </a:p>
        </p:txBody>
      </p:sp>
      <p:sp>
        <p:nvSpPr>
          <p:cNvPr id="5" name="文本占位符 4"/>
          <p:cNvSpPr>
            <a:spLocks noGrp="1"/>
          </p:cNvSpPr>
          <p:nvPr>
            <p:ph type="body" sz="quarter" idx="10"/>
          </p:nvPr>
        </p:nvSpPr>
        <p:spPr/>
        <p:txBody>
          <a:bodyPr/>
          <a:lstStyle/>
          <a:p>
            <a:r>
              <a:rPr lang="en-US" dirty="0" smtClean="0"/>
              <a:t>P</a:t>
            </a:r>
            <a:r>
              <a:rPr lang="en-US" altLang="zh-CN" dirty="0" smtClean="0"/>
              <a:t>art</a:t>
            </a:r>
            <a:r>
              <a:rPr lang="en-US" dirty="0" smtClean="0"/>
              <a:t> </a:t>
            </a:r>
            <a:r>
              <a:rPr lang="en-US" dirty="0"/>
              <a:t>1</a:t>
            </a:r>
          </a:p>
        </p:txBody>
      </p:sp>
      <p:sp>
        <p:nvSpPr>
          <p:cNvPr id="6" name="文本占位符 5"/>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1807473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Effect transition="in" filter="fade">
                                      <p:cBhvr>
                                        <p:cTn id="7" dur="750"/>
                                        <p:tgtEl>
                                          <p:spTgt spid="9"/>
                                        </p:tgtEl>
                                      </p:cBhvr>
                                    </p:animEffect>
                                    <p:anim calcmode="lin" valueType="num">
                                      <p:cBhvr>
                                        <p:cTn id="8" dur="750" fill="hold"/>
                                        <p:tgtEl>
                                          <p:spTgt spid="9"/>
                                        </p:tgtEl>
                                        <p:attrNameLst>
                                          <p:attrName>ppt_x</p:attrName>
                                        </p:attrNameLst>
                                      </p:cBhvr>
                                      <p:tavLst>
                                        <p:tav tm="0">
                                          <p:val>
                                            <p:strVal val="#ppt_x"/>
                                          </p:val>
                                        </p:tav>
                                        <p:tav tm="100000">
                                          <p:val>
                                            <p:strVal val="#ppt_x"/>
                                          </p:val>
                                        </p:tav>
                                      </p:tavLst>
                                    </p:anim>
                                    <p:anim calcmode="lin" valueType="num">
                                      <p:cBhvr>
                                        <p:cTn id="9" dur="75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10" presetClass="entr" presetSubtype="0" fill="hold" grpId="0" nodeType="afterEffect" nodePh="1">
                                  <p:stCondLst>
                                    <p:cond delay="0"/>
                                  </p:stCondLst>
                                  <p:endCondLst>
                                    <p:cond evt="begin" delay="0">
                                      <p:tn val="11"/>
                                    </p:cond>
                                  </p:end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矩形 56">
            <a:extLst>
              <a:ext uri="{FF2B5EF4-FFF2-40B4-BE49-F238E27FC236}">
                <a16:creationId xmlns:a16="http://schemas.microsoft.com/office/drawing/2014/main" id="{FC4C6679-EA1A-444A-8B8F-C0235A6BA2D1}"/>
              </a:ext>
            </a:extLst>
          </p:cNvPr>
          <p:cNvSpPr/>
          <p:nvPr/>
        </p:nvSpPr>
        <p:spPr>
          <a:xfrm flipH="1">
            <a:off x="1623227" y="2756594"/>
            <a:ext cx="8304544" cy="519304"/>
          </a:xfrm>
          <a:prstGeom prst="rect">
            <a:avLst/>
          </a:prstGeom>
          <a:gradFill>
            <a:gsLst>
              <a:gs pos="100000">
                <a:srgbClr val="DB5564"/>
              </a:gs>
              <a:gs pos="0">
                <a:srgbClr val="9D234C"/>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标题 4">
            <a:extLst>
              <a:ext uri="{FF2B5EF4-FFF2-40B4-BE49-F238E27FC236}">
                <a16:creationId xmlns:a16="http://schemas.microsoft.com/office/drawing/2014/main" id="{550B8B9B-9951-471E-BE85-2BF860A408E0}"/>
              </a:ext>
            </a:extLst>
          </p:cNvPr>
          <p:cNvSpPr>
            <a:spLocks noGrp="1"/>
          </p:cNvSpPr>
          <p:nvPr>
            <p:ph type="title"/>
          </p:nvPr>
        </p:nvSpPr>
        <p:spPr/>
        <p:txBody>
          <a:bodyPr/>
          <a:lstStyle/>
          <a:p>
            <a:r>
              <a:rPr lang="en-US" altLang="zh-CN" dirty="0"/>
              <a:t>ROA</a:t>
            </a:r>
            <a:r>
              <a:rPr lang="zh-CN" altLang="en-US" dirty="0"/>
              <a:t>设计步骤</a:t>
            </a:r>
          </a:p>
        </p:txBody>
      </p:sp>
      <p:sp>
        <p:nvSpPr>
          <p:cNvPr id="46" name="矩形 45">
            <a:extLst>
              <a:ext uri="{FF2B5EF4-FFF2-40B4-BE49-F238E27FC236}">
                <a16:creationId xmlns:a16="http://schemas.microsoft.com/office/drawing/2014/main" id="{AF779980-A0A5-C647-8D72-59088322DBAD}"/>
              </a:ext>
            </a:extLst>
          </p:cNvPr>
          <p:cNvSpPr/>
          <p:nvPr/>
        </p:nvSpPr>
        <p:spPr>
          <a:xfrm>
            <a:off x="1541347" y="1834925"/>
            <a:ext cx="6949511" cy="418191"/>
          </a:xfrm>
          <a:prstGeom prst="rect">
            <a:avLst/>
          </a:prstGeom>
        </p:spPr>
        <p:txBody>
          <a:bodyPr wrap="square">
            <a:spAutoFit/>
          </a:bodyPr>
          <a:lstStyle/>
          <a:p>
            <a:pPr marL="216000" indent="-216000">
              <a:lnSpc>
                <a:spcPct val="150000"/>
              </a:lnSpc>
              <a:buClr>
                <a:schemeClr val="bg1"/>
              </a:buClr>
              <a:buFont typeface="Arial" panose="020B0604020202020204" pitchFamily="34" charset="0"/>
              <a:buChar char="•"/>
            </a:pPr>
            <a:r>
              <a:rPr lang="en-US" altLang="zh-CN" sz="1600" dirty="0">
                <a:solidFill>
                  <a:schemeClr val="bg1"/>
                </a:solidFill>
                <a:latin typeface="微软雅黑" panose="020B0503020204020204" pitchFamily="34" charset="-122"/>
                <a:ea typeface="微软雅黑" panose="020B0503020204020204" pitchFamily="34" charset="-122"/>
              </a:rPr>
              <a:t>JSON</a:t>
            </a:r>
            <a:r>
              <a:rPr lang="zh-CN" altLang="en-US" sz="1600" dirty="0">
                <a:solidFill>
                  <a:schemeClr val="bg1"/>
                </a:solidFill>
                <a:latin typeface="微软雅黑" panose="020B0503020204020204" pitchFamily="34" charset="-122"/>
                <a:ea typeface="微软雅黑" panose="020B0503020204020204" pitchFamily="34" charset="-122"/>
              </a:rPr>
              <a:t>等</a:t>
            </a:r>
          </a:p>
        </p:txBody>
      </p:sp>
      <p:sp>
        <p:nvSpPr>
          <p:cNvPr id="53" name="矩形 52">
            <a:extLst>
              <a:ext uri="{FF2B5EF4-FFF2-40B4-BE49-F238E27FC236}">
                <a16:creationId xmlns:a16="http://schemas.microsoft.com/office/drawing/2014/main" id="{5A27FE9D-B186-9040-9DD0-1C22FA9325B3}"/>
              </a:ext>
            </a:extLst>
          </p:cNvPr>
          <p:cNvSpPr/>
          <p:nvPr/>
        </p:nvSpPr>
        <p:spPr>
          <a:xfrm>
            <a:off x="1623229" y="2816191"/>
            <a:ext cx="2749471" cy="400110"/>
          </a:xfrm>
          <a:prstGeom prst="rect">
            <a:avLst/>
          </a:prstGeom>
        </p:spPr>
        <p:txBody>
          <a:bodyPr wrap="none">
            <a:spAutoFit/>
          </a:bodyPr>
          <a:lstStyle/>
          <a:p>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设计发给客户端的表示</a:t>
            </a:r>
          </a:p>
        </p:txBody>
      </p:sp>
      <p:sp>
        <p:nvSpPr>
          <p:cNvPr id="54" name="矩形 53">
            <a:extLst>
              <a:ext uri="{FF2B5EF4-FFF2-40B4-BE49-F238E27FC236}">
                <a16:creationId xmlns:a16="http://schemas.microsoft.com/office/drawing/2014/main" id="{3E8B90A3-7824-DA41-AE74-C4A02A27994F}"/>
              </a:ext>
            </a:extLst>
          </p:cNvPr>
          <p:cNvSpPr/>
          <p:nvPr/>
        </p:nvSpPr>
        <p:spPr>
          <a:xfrm>
            <a:off x="1541349" y="3335495"/>
            <a:ext cx="7119327" cy="41819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dirty="0">
                <a:solidFill>
                  <a:schemeClr val="bg1"/>
                </a:solidFill>
                <a:latin typeface="微软雅黑" panose="020B0503020204020204" pitchFamily="34" charset="-122"/>
                <a:ea typeface="微软雅黑" panose="020B0503020204020204" pitchFamily="34" charset="-122"/>
              </a:rPr>
              <a:t>JSON</a:t>
            </a:r>
            <a:r>
              <a:rPr lang="zh-CN" altLang="en-US" sz="1600" dirty="0">
                <a:solidFill>
                  <a:schemeClr val="bg1"/>
                </a:solidFill>
                <a:latin typeface="微软雅黑" panose="020B0503020204020204" pitchFamily="34" charset="-122"/>
                <a:ea typeface="微软雅黑" panose="020B0503020204020204" pitchFamily="34" charset="-122"/>
              </a:rPr>
              <a:t>等</a:t>
            </a:r>
          </a:p>
        </p:txBody>
      </p:sp>
      <p:sp>
        <p:nvSpPr>
          <p:cNvPr id="56" name="矩形 55">
            <a:extLst>
              <a:ext uri="{FF2B5EF4-FFF2-40B4-BE49-F238E27FC236}">
                <a16:creationId xmlns:a16="http://schemas.microsoft.com/office/drawing/2014/main" id="{C284739C-B11A-3640-84CE-1D1BB9007F22}"/>
              </a:ext>
            </a:extLst>
          </p:cNvPr>
          <p:cNvSpPr/>
          <p:nvPr/>
        </p:nvSpPr>
        <p:spPr>
          <a:xfrm flipH="1">
            <a:off x="1623223" y="1207560"/>
            <a:ext cx="8304548" cy="519304"/>
          </a:xfrm>
          <a:prstGeom prst="rect">
            <a:avLst/>
          </a:prstGeom>
          <a:gradFill>
            <a:gsLst>
              <a:gs pos="100000">
                <a:srgbClr val="DB5564"/>
              </a:gs>
              <a:gs pos="0">
                <a:srgbClr val="9D234C"/>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矩形 44">
            <a:extLst>
              <a:ext uri="{FF2B5EF4-FFF2-40B4-BE49-F238E27FC236}">
                <a16:creationId xmlns:a16="http://schemas.microsoft.com/office/drawing/2014/main" id="{8017B658-1FC3-EB40-851B-701066B2D12C}"/>
              </a:ext>
            </a:extLst>
          </p:cNvPr>
          <p:cNvSpPr/>
          <p:nvPr/>
        </p:nvSpPr>
        <p:spPr>
          <a:xfrm>
            <a:off x="1623227" y="1258050"/>
            <a:ext cx="2749471" cy="400110"/>
          </a:xfrm>
          <a:prstGeom prst="rect">
            <a:avLst/>
          </a:prstGeom>
        </p:spPr>
        <p:txBody>
          <a:bodyPr wrap="none">
            <a:spAutoFit/>
          </a:bodyPr>
          <a:lstStyle/>
          <a:p>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设计来自客户端的表示</a:t>
            </a:r>
          </a:p>
        </p:txBody>
      </p:sp>
      <p:sp>
        <p:nvSpPr>
          <p:cNvPr id="15" name="矩形 14">
            <a:extLst>
              <a:ext uri="{FF2B5EF4-FFF2-40B4-BE49-F238E27FC236}">
                <a16:creationId xmlns:a16="http://schemas.microsoft.com/office/drawing/2014/main" id="{FC4C6679-EA1A-444A-8B8F-C0235A6BA2D1}"/>
              </a:ext>
            </a:extLst>
          </p:cNvPr>
          <p:cNvSpPr/>
          <p:nvPr/>
        </p:nvSpPr>
        <p:spPr>
          <a:xfrm flipH="1">
            <a:off x="1623227" y="4229833"/>
            <a:ext cx="8304544" cy="519304"/>
          </a:xfrm>
          <a:prstGeom prst="rect">
            <a:avLst/>
          </a:prstGeom>
          <a:gradFill>
            <a:gsLst>
              <a:gs pos="100000">
                <a:srgbClr val="DB5564"/>
              </a:gs>
              <a:gs pos="0">
                <a:srgbClr val="9D234C"/>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15">
            <a:extLst>
              <a:ext uri="{FF2B5EF4-FFF2-40B4-BE49-F238E27FC236}">
                <a16:creationId xmlns:a16="http://schemas.microsoft.com/office/drawing/2014/main" id="{5A27FE9D-B186-9040-9DD0-1C22FA9325B3}"/>
              </a:ext>
            </a:extLst>
          </p:cNvPr>
          <p:cNvSpPr/>
          <p:nvPr/>
        </p:nvSpPr>
        <p:spPr>
          <a:xfrm>
            <a:off x="1623229" y="4289430"/>
            <a:ext cx="5057795" cy="400110"/>
          </a:xfrm>
          <a:prstGeom prst="rect">
            <a:avLst/>
          </a:prstGeom>
        </p:spPr>
        <p:txBody>
          <a:bodyPr wrap="none">
            <a:spAutoFit/>
          </a:bodyPr>
          <a:lstStyle/>
          <a:p>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用超链接和表单把资源与已有资源联系起来</a:t>
            </a:r>
          </a:p>
        </p:txBody>
      </p:sp>
      <p:sp>
        <p:nvSpPr>
          <p:cNvPr id="17" name="矩形 16">
            <a:extLst>
              <a:ext uri="{FF2B5EF4-FFF2-40B4-BE49-F238E27FC236}">
                <a16:creationId xmlns:a16="http://schemas.microsoft.com/office/drawing/2014/main" id="{3E8B90A3-7824-DA41-AE74-C4A02A27994F}"/>
              </a:ext>
            </a:extLst>
          </p:cNvPr>
          <p:cNvSpPr/>
          <p:nvPr/>
        </p:nvSpPr>
        <p:spPr>
          <a:xfrm>
            <a:off x="1541349" y="4808734"/>
            <a:ext cx="7119327" cy="41819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a:solidFill>
                  <a:schemeClr val="bg1"/>
                </a:solidFill>
                <a:latin typeface="微软雅黑" panose="020B0503020204020204" pitchFamily="34" charset="-122"/>
                <a:ea typeface="微软雅黑" panose="020B0503020204020204" pitchFamily="34" charset="-122"/>
              </a:rPr>
              <a:t>考虑连通性</a:t>
            </a:r>
          </a:p>
        </p:txBody>
      </p:sp>
    </p:spTree>
    <p:extLst>
      <p:ext uri="{BB962C8B-B14F-4D97-AF65-F5344CB8AC3E}">
        <p14:creationId xmlns:p14="http://schemas.microsoft.com/office/powerpoint/2010/main" val="3047706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矩形 56">
            <a:extLst>
              <a:ext uri="{FF2B5EF4-FFF2-40B4-BE49-F238E27FC236}">
                <a16:creationId xmlns:a16="http://schemas.microsoft.com/office/drawing/2014/main" id="{FC4C6679-EA1A-444A-8B8F-C0235A6BA2D1}"/>
              </a:ext>
            </a:extLst>
          </p:cNvPr>
          <p:cNvSpPr/>
          <p:nvPr/>
        </p:nvSpPr>
        <p:spPr>
          <a:xfrm flipH="1">
            <a:off x="1623227" y="3827518"/>
            <a:ext cx="8304544" cy="519304"/>
          </a:xfrm>
          <a:prstGeom prst="rect">
            <a:avLst/>
          </a:prstGeom>
          <a:gradFill>
            <a:gsLst>
              <a:gs pos="100000">
                <a:srgbClr val="DB5564"/>
              </a:gs>
              <a:gs pos="0">
                <a:srgbClr val="9D234C"/>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标题 4">
            <a:extLst>
              <a:ext uri="{FF2B5EF4-FFF2-40B4-BE49-F238E27FC236}">
                <a16:creationId xmlns:a16="http://schemas.microsoft.com/office/drawing/2014/main" id="{550B8B9B-9951-471E-BE85-2BF860A408E0}"/>
              </a:ext>
            </a:extLst>
          </p:cNvPr>
          <p:cNvSpPr>
            <a:spLocks noGrp="1"/>
          </p:cNvSpPr>
          <p:nvPr>
            <p:ph type="title"/>
          </p:nvPr>
        </p:nvSpPr>
        <p:spPr/>
        <p:txBody>
          <a:bodyPr/>
          <a:lstStyle/>
          <a:p>
            <a:r>
              <a:rPr lang="en-US" altLang="zh-CN" dirty="0"/>
              <a:t>ROA</a:t>
            </a:r>
            <a:r>
              <a:rPr lang="zh-CN" altLang="en-US" dirty="0"/>
              <a:t>设计步骤</a:t>
            </a:r>
          </a:p>
        </p:txBody>
      </p:sp>
      <p:sp>
        <p:nvSpPr>
          <p:cNvPr id="46" name="矩形 45">
            <a:extLst>
              <a:ext uri="{FF2B5EF4-FFF2-40B4-BE49-F238E27FC236}">
                <a16:creationId xmlns:a16="http://schemas.microsoft.com/office/drawing/2014/main" id="{AF779980-A0A5-C647-8D72-59088322DBAD}"/>
              </a:ext>
            </a:extLst>
          </p:cNvPr>
          <p:cNvSpPr/>
          <p:nvPr/>
        </p:nvSpPr>
        <p:spPr>
          <a:xfrm>
            <a:off x="1541347" y="1834925"/>
            <a:ext cx="6949511" cy="1526187"/>
          </a:xfrm>
          <a:prstGeom prst="rect">
            <a:avLst/>
          </a:prstGeom>
        </p:spPr>
        <p:txBody>
          <a:bodyPr wrap="square">
            <a:spAutoFit/>
          </a:bodyPr>
          <a:lstStyle/>
          <a:p>
            <a:pPr marL="216000" indent="-216000">
              <a:lnSpc>
                <a:spcPct val="150000"/>
              </a:lnSpc>
              <a:buClr>
                <a:schemeClr val="bg1"/>
              </a:buClr>
              <a:buFont typeface="Arial" panose="020B0604020202020204" pitchFamily="34" charset="0"/>
              <a:buChar char="•"/>
            </a:pPr>
            <a:r>
              <a:rPr lang="zh-CN" altLang="en-US" sz="1600" dirty="0">
                <a:solidFill>
                  <a:schemeClr val="bg1"/>
                </a:solidFill>
                <a:latin typeface="微软雅黑" panose="020B0503020204020204" pitchFamily="34" charset="-122"/>
                <a:ea typeface="微软雅黑" panose="020B0503020204020204" pitchFamily="34" charset="-122"/>
              </a:rPr>
              <a:t>考虑</a:t>
            </a:r>
            <a:r>
              <a:rPr lang="en-US" altLang="zh-CN" sz="1600" dirty="0">
                <a:solidFill>
                  <a:schemeClr val="bg1"/>
                </a:solidFill>
                <a:latin typeface="微软雅黑" panose="020B0503020204020204" pitchFamily="34" charset="-122"/>
                <a:ea typeface="微软雅黑" panose="020B0503020204020204" pitchFamily="34" charset="-122"/>
              </a:rPr>
              <a:t>HTTP</a:t>
            </a:r>
            <a:r>
              <a:rPr lang="zh-CN" altLang="en-US" sz="1600" dirty="0">
                <a:solidFill>
                  <a:schemeClr val="bg1"/>
                </a:solidFill>
                <a:latin typeface="微软雅黑" panose="020B0503020204020204" pitchFamily="34" charset="-122"/>
                <a:ea typeface="微软雅黑" panose="020B0503020204020204" pitchFamily="34" charset="-122"/>
              </a:rPr>
              <a:t>报头和</a:t>
            </a:r>
            <a:r>
              <a:rPr lang="en-US" altLang="zh-CN" sz="1600" dirty="0">
                <a:solidFill>
                  <a:schemeClr val="bg1"/>
                </a:solidFill>
                <a:latin typeface="微软雅黑" panose="020B0503020204020204" pitchFamily="34" charset="-122"/>
                <a:ea typeface="微软雅黑" panose="020B0503020204020204" pitchFamily="34" charset="-122"/>
              </a:rPr>
              <a:t>HTTP</a:t>
            </a:r>
            <a:r>
              <a:rPr lang="zh-CN" altLang="en-US" sz="1600" dirty="0">
                <a:solidFill>
                  <a:schemeClr val="bg1"/>
                </a:solidFill>
                <a:latin typeface="微软雅黑" panose="020B0503020204020204" pitchFamily="34" charset="-122"/>
                <a:ea typeface="微软雅黑" panose="020B0503020204020204" pitchFamily="34" charset="-122"/>
              </a:rPr>
              <a:t>响应</a:t>
            </a:r>
            <a:r>
              <a:rPr lang="zh-CN" altLang="en-US" sz="1600" dirty="0" smtClean="0">
                <a:solidFill>
                  <a:schemeClr val="bg1"/>
                </a:solidFill>
                <a:latin typeface="微软雅黑" panose="020B0503020204020204" pitchFamily="34" charset="-122"/>
                <a:ea typeface="微软雅黑" panose="020B0503020204020204" pitchFamily="34" charset="-122"/>
              </a:rPr>
              <a:t>代码</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marL="216000" indent="-216000">
              <a:lnSpc>
                <a:spcPct val="150000"/>
              </a:lnSpc>
              <a:buClr>
                <a:schemeClr val="bg1"/>
              </a:buClr>
              <a:buFont typeface="Arial" panose="020B0604020202020204" pitchFamily="34" charset="0"/>
              <a:buChar char="•"/>
            </a:pPr>
            <a:r>
              <a:rPr lang="zh-CN" altLang="en-US" sz="1600" dirty="0" smtClean="0">
                <a:solidFill>
                  <a:schemeClr val="bg1"/>
                </a:solidFill>
                <a:latin typeface="微软雅黑" panose="020B0503020204020204" pitchFamily="34" charset="-122"/>
                <a:ea typeface="微软雅黑" panose="020B0503020204020204" pitchFamily="34" charset="-122"/>
              </a:rPr>
              <a:t>如</a:t>
            </a:r>
            <a:r>
              <a:rPr lang="zh-CN" altLang="en-US" sz="1600" dirty="0">
                <a:solidFill>
                  <a:schemeClr val="bg1"/>
                </a:solidFill>
                <a:latin typeface="微软雅黑" panose="020B0503020204020204" pitchFamily="34" charset="-122"/>
                <a:ea typeface="微软雅黑" panose="020B0503020204020204" pitchFamily="34" charset="-122"/>
              </a:rPr>
              <a:t>：条件</a:t>
            </a:r>
            <a:r>
              <a:rPr lang="en-US" altLang="zh-CN" sz="1600" dirty="0">
                <a:solidFill>
                  <a:schemeClr val="bg1"/>
                </a:solidFill>
                <a:latin typeface="微软雅黑" panose="020B0503020204020204" pitchFamily="34" charset="-122"/>
                <a:ea typeface="微软雅黑" panose="020B0503020204020204" pitchFamily="34" charset="-122"/>
              </a:rPr>
              <a:t>HTTP GET</a:t>
            </a:r>
            <a:r>
              <a:rPr lang="zh-CN" altLang="en-US" sz="1600" dirty="0">
                <a:solidFill>
                  <a:schemeClr val="bg1"/>
                </a:solidFill>
                <a:latin typeface="微软雅黑" panose="020B0503020204020204" pitchFamily="34" charset="-122"/>
                <a:ea typeface="微软雅黑" panose="020B0503020204020204" pitchFamily="34" charset="-122"/>
              </a:rPr>
              <a:t>，两个响应报头（</a:t>
            </a:r>
            <a:r>
              <a:rPr lang="en-US" altLang="zh-CN" sz="1600" dirty="0">
                <a:solidFill>
                  <a:schemeClr val="bg1"/>
                </a:solidFill>
                <a:latin typeface="微软雅黑" panose="020B0503020204020204" pitchFamily="34" charset="-122"/>
                <a:ea typeface="微软雅黑" panose="020B0503020204020204" pitchFamily="34" charset="-122"/>
              </a:rPr>
              <a:t>Last-Modified</a:t>
            </a:r>
            <a:r>
              <a:rPr lang="zh-CN" altLang="en-US" sz="1600" dirty="0">
                <a:solidFill>
                  <a:schemeClr val="bg1"/>
                </a:solidFill>
                <a:latin typeface="微软雅黑" panose="020B0503020204020204" pitchFamily="34" charset="-122"/>
                <a:ea typeface="微软雅黑" panose="020B0503020204020204" pitchFamily="34" charset="-122"/>
              </a:rPr>
              <a:t>和</a:t>
            </a:r>
            <a:r>
              <a:rPr lang="en-US" altLang="zh-CN" sz="1600" dirty="0" err="1">
                <a:solidFill>
                  <a:schemeClr val="bg1"/>
                </a:solidFill>
                <a:latin typeface="微软雅黑" panose="020B0503020204020204" pitchFamily="34" charset="-122"/>
                <a:ea typeface="微软雅黑" panose="020B0503020204020204" pitchFamily="34" charset="-122"/>
              </a:rPr>
              <a:t>ETag</a:t>
            </a:r>
            <a:r>
              <a:rPr lang="zh-CN" altLang="en-US" sz="1600" dirty="0">
                <a:solidFill>
                  <a:schemeClr val="bg1"/>
                </a:solidFill>
                <a:latin typeface="微软雅黑" panose="020B0503020204020204" pitchFamily="34" charset="-122"/>
                <a:ea typeface="微软雅黑" panose="020B0503020204020204" pitchFamily="34" charset="-122"/>
              </a:rPr>
              <a:t>）和两个请求报头（</a:t>
            </a:r>
            <a:r>
              <a:rPr lang="en-US" altLang="zh-CN" sz="1600" dirty="0" err="1">
                <a:solidFill>
                  <a:schemeClr val="bg1"/>
                </a:solidFill>
                <a:latin typeface="微软雅黑" panose="020B0503020204020204" pitchFamily="34" charset="-122"/>
                <a:ea typeface="微软雅黑" panose="020B0503020204020204" pitchFamily="34" charset="-122"/>
              </a:rPr>
              <a:t>IfModified</a:t>
            </a:r>
            <a:r>
              <a:rPr lang="en-US" altLang="zh-CN" sz="1600" dirty="0">
                <a:solidFill>
                  <a:schemeClr val="bg1"/>
                </a:solidFill>
                <a:latin typeface="微软雅黑" panose="020B0503020204020204" pitchFamily="34" charset="-122"/>
                <a:ea typeface="微软雅黑" panose="020B0503020204020204" pitchFamily="34" charset="-122"/>
              </a:rPr>
              <a:t>-Since</a:t>
            </a:r>
            <a:r>
              <a:rPr lang="zh-CN" altLang="en-US" sz="1600" dirty="0">
                <a:solidFill>
                  <a:schemeClr val="bg1"/>
                </a:solidFill>
                <a:latin typeface="微软雅黑" panose="020B0503020204020204" pitchFamily="34" charset="-122"/>
                <a:ea typeface="微软雅黑" panose="020B0503020204020204" pitchFamily="34" charset="-122"/>
              </a:rPr>
              <a:t>和</a:t>
            </a:r>
            <a:r>
              <a:rPr lang="en-US" altLang="zh-CN" sz="1600" dirty="0">
                <a:solidFill>
                  <a:schemeClr val="bg1"/>
                </a:solidFill>
                <a:latin typeface="微软雅黑" panose="020B0503020204020204" pitchFamily="34" charset="-122"/>
                <a:ea typeface="微软雅黑" panose="020B0503020204020204" pitchFamily="34" charset="-122"/>
              </a:rPr>
              <a:t>If-None-Match</a:t>
            </a:r>
            <a:r>
              <a:rPr lang="zh-CN" altLang="en-US" sz="1600" dirty="0">
                <a:solidFill>
                  <a:schemeClr val="bg1"/>
                </a:solidFill>
                <a:latin typeface="微软雅黑" panose="020B0503020204020204" pitchFamily="34" charset="-122"/>
                <a:ea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rPr>
              <a:t>201</a:t>
            </a:r>
            <a:r>
              <a:rPr lang="zh-CN" altLang="en-US" sz="1600" dirty="0">
                <a:solidFill>
                  <a:schemeClr val="bg1"/>
                </a:solidFill>
                <a:latin typeface="微软雅黑" panose="020B0503020204020204" pitchFamily="34" charset="-122"/>
                <a:ea typeface="微软雅黑" panose="020B0503020204020204" pitchFamily="34" charset="-122"/>
              </a:rPr>
              <a:t>响应代码</a:t>
            </a:r>
            <a:r>
              <a:rPr lang="en-US" altLang="zh-CN" sz="1600" dirty="0">
                <a:solidFill>
                  <a:schemeClr val="bg1"/>
                </a:solidFill>
                <a:latin typeface="微软雅黑" panose="020B0503020204020204" pitchFamily="34" charset="-122"/>
                <a:ea typeface="微软雅黑" panose="020B0503020204020204" pitchFamily="34" charset="-122"/>
              </a:rPr>
              <a:t>+</a:t>
            </a:r>
            <a:r>
              <a:rPr lang="zh-CN" altLang="en-US" sz="1600" dirty="0">
                <a:solidFill>
                  <a:schemeClr val="bg1"/>
                </a:solidFill>
                <a:latin typeface="微软雅黑" panose="020B0503020204020204" pitchFamily="34" charset="-122"/>
                <a:ea typeface="微软雅黑" panose="020B0503020204020204" pitchFamily="34" charset="-122"/>
              </a:rPr>
              <a:t>报头</a:t>
            </a:r>
            <a:r>
              <a:rPr lang="en-US" altLang="zh-CN" sz="1600" dirty="0">
                <a:solidFill>
                  <a:schemeClr val="bg1"/>
                </a:solidFill>
                <a:latin typeface="微软雅黑" panose="020B0503020204020204" pitchFamily="34" charset="-122"/>
                <a:ea typeface="微软雅黑" panose="020B0503020204020204" pitchFamily="34" charset="-122"/>
              </a:rPr>
              <a:t>Location</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53" name="矩形 52">
            <a:extLst>
              <a:ext uri="{FF2B5EF4-FFF2-40B4-BE49-F238E27FC236}">
                <a16:creationId xmlns:a16="http://schemas.microsoft.com/office/drawing/2014/main" id="{5A27FE9D-B186-9040-9DD0-1C22FA9325B3}"/>
              </a:ext>
            </a:extLst>
          </p:cNvPr>
          <p:cNvSpPr/>
          <p:nvPr/>
        </p:nvSpPr>
        <p:spPr>
          <a:xfrm>
            <a:off x="1623229" y="3887115"/>
            <a:ext cx="3262432" cy="400110"/>
          </a:xfrm>
          <a:prstGeom prst="rect">
            <a:avLst/>
          </a:prstGeom>
        </p:spPr>
        <p:txBody>
          <a:bodyPr wrap="none">
            <a:spAutoFit/>
          </a:bodyPr>
          <a:lstStyle/>
          <a:p>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考虑可能出现哪些错误情况</a:t>
            </a:r>
          </a:p>
        </p:txBody>
      </p:sp>
      <p:sp>
        <p:nvSpPr>
          <p:cNvPr id="54" name="矩形 53">
            <a:extLst>
              <a:ext uri="{FF2B5EF4-FFF2-40B4-BE49-F238E27FC236}">
                <a16:creationId xmlns:a16="http://schemas.microsoft.com/office/drawing/2014/main" id="{3E8B90A3-7824-DA41-AE74-C4A02A27994F}"/>
              </a:ext>
            </a:extLst>
          </p:cNvPr>
          <p:cNvSpPr/>
          <p:nvPr/>
        </p:nvSpPr>
        <p:spPr>
          <a:xfrm>
            <a:off x="1541349" y="4406419"/>
            <a:ext cx="7119327" cy="787523"/>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a:solidFill>
                  <a:schemeClr val="bg1"/>
                </a:solidFill>
                <a:latin typeface="微软雅黑" panose="020B0503020204020204" pitchFamily="34" charset="-122"/>
                <a:ea typeface="微软雅黑" panose="020B0503020204020204" pitchFamily="34" charset="-122"/>
              </a:rPr>
              <a:t>在哪些情况下，响应应该返回错误代码而不是</a:t>
            </a:r>
            <a:r>
              <a:rPr lang="zh-CN" altLang="en-US" sz="1600" dirty="0" smtClean="0">
                <a:solidFill>
                  <a:schemeClr val="bg1"/>
                </a:solidFill>
                <a:latin typeface="微软雅黑" panose="020B0503020204020204" pitchFamily="34" charset="-122"/>
                <a:ea typeface="微软雅黑" panose="020B0503020204020204" pitchFamily="34" charset="-122"/>
              </a:rPr>
              <a:t>表示</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solidFill>
                  <a:schemeClr val="bg1"/>
                </a:solidFill>
                <a:latin typeface="微软雅黑" panose="020B0503020204020204" pitchFamily="34" charset="-122"/>
                <a:ea typeface="微软雅黑" panose="020B0503020204020204" pitchFamily="34" charset="-122"/>
              </a:rPr>
              <a:t>如</a:t>
            </a:r>
            <a:r>
              <a:rPr lang="zh-CN" altLang="en-US" sz="1600" dirty="0">
                <a:solidFill>
                  <a:schemeClr val="bg1"/>
                </a:solidFill>
                <a:latin typeface="微软雅黑" panose="020B0503020204020204" pitchFamily="34" charset="-122"/>
                <a:ea typeface="微软雅黑" panose="020B0503020204020204" pitchFamily="34" charset="-122"/>
              </a:rPr>
              <a:t>：状态码：</a:t>
            </a:r>
            <a:r>
              <a:rPr lang="en-US" altLang="zh-CN" sz="1600" dirty="0">
                <a:solidFill>
                  <a:schemeClr val="bg1"/>
                </a:solidFill>
                <a:latin typeface="微软雅黑" panose="020B0503020204020204" pitchFamily="34" charset="-122"/>
                <a:ea typeface="微软雅黑" panose="020B0503020204020204" pitchFamily="34" charset="-122"/>
              </a:rPr>
              <a:t>3xx</a:t>
            </a:r>
            <a:r>
              <a:rPr lang="zh-CN" altLang="en-US" sz="1600" dirty="0">
                <a:solidFill>
                  <a:schemeClr val="bg1"/>
                </a:solidFill>
                <a:latin typeface="微软雅黑" panose="020B0503020204020204" pitchFamily="34" charset="-122"/>
                <a:ea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rPr>
              <a:t>4xx</a:t>
            </a:r>
            <a:r>
              <a:rPr lang="zh-CN" altLang="en-US" sz="1600" dirty="0">
                <a:solidFill>
                  <a:schemeClr val="bg1"/>
                </a:solidFill>
                <a:latin typeface="微软雅黑" panose="020B0503020204020204" pitchFamily="34" charset="-122"/>
                <a:ea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rPr>
              <a:t>5xx</a:t>
            </a:r>
            <a:r>
              <a:rPr lang="zh-CN" altLang="en-US" sz="1600" dirty="0">
                <a:solidFill>
                  <a:schemeClr val="bg1"/>
                </a:solidFill>
                <a:latin typeface="微软雅黑" panose="020B0503020204020204" pitchFamily="34" charset="-122"/>
                <a:ea typeface="微软雅黑" panose="020B0503020204020204" pitchFamily="34" charset="-122"/>
              </a:rPr>
              <a:t>，报头：</a:t>
            </a:r>
            <a:r>
              <a:rPr lang="en-US" altLang="zh-CN" sz="1600" dirty="0">
                <a:solidFill>
                  <a:schemeClr val="bg1"/>
                </a:solidFill>
                <a:latin typeface="微软雅黑" panose="020B0503020204020204" pitchFamily="34" charset="-122"/>
                <a:ea typeface="微软雅黑" panose="020B0503020204020204" pitchFamily="34" charset="-122"/>
              </a:rPr>
              <a:t>Location</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56" name="矩形 55">
            <a:extLst>
              <a:ext uri="{FF2B5EF4-FFF2-40B4-BE49-F238E27FC236}">
                <a16:creationId xmlns:a16="http://schemas.microsoft.com/office/drawing/2014/main" id="{C284739C-B11A-3640-84CE-1D1BB9007F22}"/>
              </a:ext>
            </a:extLst>
          </p:cNvPr>
          <p:cNvSpPr/>
          <p:nvPr/>
        </p:nvSpPr>
        <p:spPr>
          <a:xfrm flipH="1">
            <a:off x="1623223" y="1207560"/>
            <a:ext cx="8304548" cy="519304"/>
          </a:xfrm>
          <a:prstGeom prst="rect">
            <a:avLst/>
          </a:prstGeom>
          <a:gradFill>
            <a:gsLst>
              <a:gs pos="100000">
                <a:srgbClr val="DB5564"/>
              </a:gs>
              <a:gs pos="0">
                <a:srgbClr val="9D234C"/>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矩形 44">
            <a:extLst>
              <a:ext uri="{FF2B5EF4-FFF2-40B4-BE49-F238E27FC236}">
                <a16:creationId xmlns:a16="http://schemas.microsoft.com/office/drawing/2014/main" id="{8017B658-1FC3-EB40-851B-701066B2D12C}"/>
              </a:ext>
            </a:extLst>
          </p:cNvPr>
          <p:cNvSpPr/>
          <p:nvPr/>
        </p:nvSpPr>
        <p:spPr>
          <a:xfrm>
            <a:off x="1623227" y="1258050"/>
            <a:ext cx="3262432" cy="400110"/>
          </a:xfrm>
          <a:prstGeom prst="rect">
            <a:avLst/>
          </a:prstGeom>
        </p:spPr>
        <p:txBody>
          <a:bodyPr wrap="none">
            <a:spAutoFit/>
          </a:bodyPr>
          <a:lstStyle/>
          <a:p>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考虑有哪些典型的事件经过</a:t>
            </a:r>
          </a:p>
        </p:txBody>
      </p:sp>
    </p:spTree>
    <p:extLst>
      <p:ext uri="{BB962C8B-B14F-4D97-AF65-F5344CB8AC3E}">
        <p14:creationId xmlns:p14="http://schemas.microsoft.com/office/powerpoint/2010/main" val="1125154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矩形 56">
            <a:extLst>
              <a:ext uri="{FF2B5EF4-FFF2-40B4-BE49-F238E27FC236}">
                <a16:creationId xmlns:a16="http://schemas.microsoft.com/office/drawing/2014/main" id="{FC4C6679-EA1A-444A-8B8F-C0235A6BA2D1}"/>
              </a:ext>
            </a:extLst>
          </p:cNvPr>
          <p:cNvSpPr/>
          <p:nvPr/>
        </p:nvSpPr>
        <p:spPr>
          <a:xfrm flipH="1">
            <a:off x="1623226" y="3022146"/>
            <a:ext cx="8304544" cy="519304"/>
          </a:xfrm>
          <a:prstGeom prst="rect">
            <a:avLst/>
          </a:prstGeom>
          <a:gradFill>
            <a:gsLst>
              <a:gs pos="100000">
                <a:srgbClr val="DB5564"/>
              </a:gs>
              <a:gs pos="0">
                <a:srgbClr val="9D234C"/>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标题 4">
            <a:extLst>
              <a:ext uri="{FF2B5EF4-FFF2-40B4-BE49-F238E27FC236}">
                <a16:creationId xmlns:a16="http://schemas.microsoft.com/office/drawing/2014/main" id="{550B8B9B-9951-471E-BE85-2BF860A408E0}"/>
              </a:ext>
            </a:extLst>
          </p:cNvPr>
          <p:cNvSpPr>
            <a:spLocks noGrp="1"/>
          </p:cNvSpPr>
          <p:nvPr>
            <p:ph type="title"/>
          </p:nvPr>
        </p:nvSpPr>
        <p:spPr/>
        <p:txBody>
          <a:bodyPr/>
          <a:lstStyle/>
          <a:p>
            <a:r>
              <a:rPr lang="zh-CN" altLang="en-US" dirty="0"/>
              <a:t>资源</a:t>
            </a:r>
            <a:r>
              <a:rPr lang="zh-CN" altLang="en-US" dirty="0" smtClean="0"/>
              <a:t>设计：分类</a:t>
            </a:r>
            <a:endParaRPr lang="zh-CN" altLang="en-US" dirty="0"/>
          </a:p>
        </p:txBody>
      </p:sp>
      <p:sp>
        <p:nvSpPr>
          <p:cNvPr id="46" name="矩形 45">
            <a:extLst>
              <a:ext uri="{FF2B5EF4-FFF2-40B4-BE49-F238E27FC236}">
                <a16:creationId xmlns:a16="http://schemas.microsoft.com/office/drawing/2014/main" id="{AF779980-A0A5-C647-8D72-59088322DBAD}"/>
              </a:ext>
            </a:extLst>
          </p:cNvPr>
          <p:cNvSpPr/>
          <p:nvPr/>
        </p:nvSpPr>
        <p:spPr>
          <a:xfrm>
            <a:off x="1541347" y="1769022"/>
            <a:ext cx="6949511" cy="1156855"/>
          </a:xfrm>
          <a:prstGeom prst="rect">
            <a:avLst/>
          </a:prstGeom>
        </p:spPr>
        <p:txBody>
          <a:bodyPr wrap="square">
            <a:spAutoFit/>
          </a:bodyPr>
          <a:lstStyle/>
          <a:p>
            <a:pPr marL="216000" indent="-216000">
              <a:lnSpc>
                <a:spcPct val="150000"/>
              </a:lnSpc>
              <a:buClr>
                <a:schemeClr val="bg1"/>
              </a:buClr>
              <a:buFont typeface="Arial" panose="020B0604020202020204" pitchFamily="34" charset="0"/>
              <a:buChar char="•"/>
            </a:pPr>
            <a:r>
              <a:rPr lang="zh-CN" altLang="en-US" sz="1600" dirty="0">
                <a:solidFill>
                  <a:schemeClr val="bg1"/>
                </a:solidFill>
                <a:latin typeface="微软雅黑" panose="020B0503020204020204" pitchFamily="34" charset="-122"/>
                <a:ea typeface="微软雅黑" panose="020B0503020204020204" pitchFamily="34" charset="-122"/>
              </a:rPr>
              <a:t>比如服务的主页，或者指向其他资源的静态链接列表。这类资源的数量不多，它可能是面向对象系统里的一个类</a:t>
            </a:r>
            <a:r>
              <a:rPr lang="en-US" altLang="zh-CN" sz="1600" dirty="0">
                <a:solidFill>
                  <a:schemeClr val="bg1"/>
                </a:solidFill>
                <a:latin typeface="微软雅黑" panose="020B0503020204020204" pitchFamily="34" charset="-122"/>
                <a:ea typeface="微软雅黑" panose="020B0503020204020204" pitchFamily="34" charset="-122"/>
              </a:rPr>
              <a:t>(class)</a:t>
            </a:r>
            <a:r>
              <a:rPr lang="zh-CN" altLang="en-US" sz="1600" dirty="0">
                <a:solidFill>
                  <a:schemeClr val="bg1"/>
                </a:solidFill>
                <a:latin typeface="微软雅黑" panose="020B0503020204020204" pitchFamily="34" charset="-122"/>
                <a:ea typeface="微软雅黑" panose="020B0503020204020204" pitchFamily="34" charset="-122"/>
              </a:rPr>
              <a:t>，或者面向数据库的系统里的一个数据库表（</a:t>
            </a:r>
            <a:r>
              <a:rPr lang="en-US" altLang="zh-CN" sz="1600" dirty="0">
                <a:solidFill>
                  <a:schemeClr val="bg1"/>
                </a:solidFill>
                <a:latin typeface="微软雅黑" panose="020B0503020204020204" pitchFamily="34" charset="-122"/>
                <a:ea typeface="微软雅黑" panose="020B0503020204020204" pitchFamily="34" charset="-122"/>
              </a:rPr>
              <a:t>database table</a:t>
            </a:r>
            <a:r>
              <a:rPr lang="zh-CN" altLang="en-US" sz="1600" dirty="0">
                <a:solidFill>
                  <a:schemeClr val="bg1"/>
                </a:solidFill>
                <a:latin typeface="微软雅黑" panose="020B0503020204020204" pitchFamily="34" charset="-122"/>
                <a:ea typeface="微软雅黑" panose="020B0503020204020204" pitchFamily="34" charset="-122"/>
              </a:rPr>
              <a:t>）。</a:t>
            </a:r>
          </a:p>
        </p:txBody>
      </p:sp>
      <p:sp>
        <p:nvSpPr>
          <p:cNvPr id="53" name="矩形 52">
            <a:extLst>
              <a:ext uri="{FF2B5EF4-FFF2-40B4-BE49-F238E27FC236}">
                <a16:creationId xmlns:a16="http://schemas.microsoft.com/office/drawing/2014/main" id="{5A27FE9D-B186-9040-9DD0-1C22FA9325B3}"/>
              </a:ext>
            </a:extLst>
          </p:cNvPr>
          <p:cNvSpPr/>
          <p:nvPr/>
        </p:nvSpPr>
        <p:spPr>
          <a:xfrm>
            <a:off x="1623228" y="3081743"/>
            <a:ext cx="4801314" cy="400110"/>
          </a:xfrm>
          <a:prstGeom prst="rect">
            <a:avLst/>
          </a:prstGeom>
        </p:spPr>
        <p:txBody>
          <a:bodyPr wrap="none">
            <a:spAutoFit/>
          </a:bodyPr>
          <a:lstStyle/>
          <a:p>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大量（或无数个）对应于各数据项的资源</a:t>
            </a:r>
          </a:p>
        </p:txBody>
      </p:sp>
      <p:sp>
        <p:nvSpPr>
          <p:cNvPr id="54" name="矩形 53">
            <a:extLst>
              <a:ext uri="{FF2B5EF4-FFF2-40B4-BE49-F238E27FC236}">
                <a16:creationId xmlns:a16="http://schemas.microsoft.com/office/drawing/2014/main" id="{3E8B90A3-7824-DA41-AE74-C4A02A27994F}"/>
              </a:ext>
            </a:extLst>
          </p:cNvPr>
          <p:cNvSpPr/>
          <p:nvPr/>
        </p:nvSpPr>
        <p:spPr>
          <a:xfrm>
            <a:off x="1541348" y="3601047"/>
            <a:ext cx="7119327" cy="787523"/>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a:solidFill>
                  <a:schemeClr val="bg1"/>
                </a:solidFill>
                <a:latin typeface="微软雅黑" panose="020B0503020204020204" pitchFamily="34" charset="-122"/>
                <a:ea typeface="微软雅黑" panose="020B0503020204020204" pitchFamily="34" charset="-122"/>
              </a:rPr>
              <a:t>此类资源可能对应于面向对象系统里的一个对象（</a:t>
            </a:r>
            <a:r>
              <a:rPr lang="en-US" altLang="zh-CN" sz="1600" dirty="0">
                <a:solidFill>
                  <a:schemeClr val="bg1"/>
                </a:solidFill>
                <a:latin typeface="微软雅黑" panose="020B0503020204020204" pitchFamily="34" charset="-122"/>
                <a:ea typeface="微软雅黑" panose="020B0503020204020204" pitchFamily="34" charset="-122"/>
              </a:rPr>
              <a:t>object)</a:t>
            </a:r>
            <a:r>
              <a:rPr lang="zh-CN" altLang="en-US" sz="1600" dirty="0">
                <a:solidFill>
                  <a:schemeClr val="bg1"/>
                </a:solidFill>
                <a:latin typeface="微软雅黑" panose="020B0503020204020204" pitchFamily="34" charset="-122"/>
                <a:ea typeface="微软雅黑" panose="020B0503020204020204" pitchFamily="34" charset="-122"/>
              </a:rPr>
              <a:t>，或面向数据库的系统里的一条数据库记录（</a:t>
            </a:r>
            <a:r>
              <a:rPr lang="en-US" altLang="zh-CN" sz="1600" dirty="0">
                <a:solidFill>
                  <a:schemeClr val="bg1"/>
                </a:solidFill>
                <a:latin typeface="微软雅黑" panose="020B0503020204020204" pitchFamily="34" charset="-122"/>
                <a:ea typeface="微软雅黑" panose="020B0503020204020204" pitchFamily="34" charset="-122"/>
              </a:rPr>
              <a:t>database row</a:t>
            </a:r>
            <a:r>
              <a:rPr lang="zh-CN" altLang="en-US" sz="1600" dirty="0">
                <a:solidFill>
                  <a:schemeClr val="bg1"/>
                </a:solidFill>
                <a:latin typeface="微软雅黑" panose="020B0503020204020204" pitchFamily="34" charset="-122"/>
                <a:ea typeface="微软雅黑" panose="020B0503020204020204" pitchFamily="34" charset="-122"/>
              </a:rPr>
              <a:t>）。</a:t>
            </a:r>
          </a:p>
        </p:txBody>
      </p:sp>
      <p:sp>
        <p:nvSpPr>
          <p:cNvPr id="56" name="矩形 55">
            <a:extLst>
              <a:ext uri="{FF2B5EF4-FFF2-40B4-BE49-F238E27FC236}">
                <a16:creationId xmlns:a16="http://schemas.microsoft.com/office/drawing/2014/main" id="{C284739C-B11A-3640-84CE-1D1BB9007F22}"/>
              </a:ext>
            </a:extLst>
          </p:cNvPr>
          <p:cNvSpPr/>
          <p:nvPr/>
        </p:nvSpPr>
        <p:spPr>
          <a:xfrm flipH="1">
            <a:off x="1623223" y="1141657"/>
            <a:ext cx="8304548" cy="519304"/>
          </a:xfrm>
          <a:prstGeom prst="rect">
            <a:avLst/>
          </a:prstGeom>
          <a:gradFill>
            <a:gsLst>
              <a:gs pos="100000">
                <a:srgbClr val="DB5564"/>
              </a:gs>
              <a:gs pos="0">
                <a:srgbClr val="9D234C"/>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矩形 44">
            <a:extLst>
              <a:ext uri="{FF2B5EF4-FFF2-40B4-BE49-F238E27FC236}">
                <a16:creationId xmlns:a16="http://schemas.microsoft.com/office/drawing/2014/main" id="{8017B658-1FC3-EB40-851B-701066B2D12C}"/>
              </a:ext>
            </a:extLst>
          </p:cNvPr>
          <p:cNvSpPr/>
          <p:nvPr/>
        </p:nvSpPr>
        <p:spPr>
          <a:xfrm>
            <a:off x="1623227" y="1192147"/>
            <a:ext cx="3874779" cy="400110"/>
          </a:xfrm>
          <a:prstGeom prst="rect">
            <a:avLst/>
          </a:prstGeom>
        </p:spPr>
        <p:txBody>
          <a:bodyPr wrap="none">
            <a:spAutoFit/>
          </a:bodyPr>
          <a:lstStyle/>
          <a:p>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预定义的一次性（</a:t>
            </a: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one-off</a:t>
            </a: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）资源</a:t>
            </a:r>
          </a:p>
        </p:txBody>
      </p:sp>
      <p:sp>
        <p:nvSpPr>
          <p:cNvPr id="15" name="矩形 14">
            <a:extLst>
              <a:ext uri="{FF2B5EF4-FFF2-40B4-BE49-F238E27FC236}">
                <a16:creationId xmlns:a16="http://schemas.microsoft.com/office/drawing/2014/main" id="{FC4C6679-EA1A-444A-8B8F-C0235A6BA2D1}"/>
              </a:ext>
            </a:extLst>
          </p:cNvPr>
          <p:cNvSpPr/>
          <p:nvPr/>
        </p:nvSpPr>
        <p:spPr>
          <a:xfrm flipH="1">
            <a:off x="1623226" y="4448167"/>
            <a:ext cx="8304544" cy="519304"/>
          </a:xfrm>
          <a:prstGeom prst="rect">
            <a:avLst/>
          </a:prstGeom>
          <a:gradFill>
            <a:gsLst>
              <a:gs pos="100000">
                <a:srgbClr val="DB5564"/>
              </a:gs>
              <a:gs pos="0">
                <a:srgbClr val="9D234C"/>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15">
            <a:extLst>
              <a:ext uri="{FF2B5EF4-FFF2-40B4-BE49-F238E27FC236}">
                <a16:creationId xmlns:a16="http://schemas.microsoft.com/office/drawing/2014/main" id="{5A27FE9D-B186-9040-9DD0-1C22FA9325B3}"/>
              </a:ext>
            </a:extLst>
          </p:cNvPr>
          <p:cNvSpPr/>
          <p:nvPr/>
        </p:nvSpPr>
        <p:spPr>
          <a:xfrm>
            <a:off x="1623228" y="4507764"/>
            <a:ext cx="6596678" cy="400110"/>
          </a:xfrm>
          <a:prstGeom prst="rect">
            <a:avLst/>
          </a:prstGeom>
        </p:spPr>
        <p:txBody>
          <a:bodyPr wrap="none">
            <a:spAutoFit/>
          </a:bodyPr>
          <a:lstStyle/>
          <a:p>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大量（或无数个）对应于一个可能的算法输出结果的资源</a:t>
            </a:r>
          </a:p>
        </p:txBody>
      </p:sp>
      <p:sp>
        <p:nvSpPr>
          <p:cNvPr id="17" name="矩形 16">
            <a:extLst>
              <a:ext uri="{FF2B5EF4-FFF2-40B4-BE49-F238E27FC236}">
                <a16:creationId xmlns:a16="http://schemas.microsoft.com/office/drawing/2014/main" id="{3E8B90A3-7824-DA41-AE74-C4A02A27994F}"/>
              </a:ext>
            </a:extLst>
          </p:cNvPr>
          <p:cNvSpPr/>
          <p:nvPr/>
        </p:nvSpPr>
        <p:spPr>
          <a:xfrm>
            <a:off x="1541348" y="5027068"/>
            <a:ext cx="7119327" cy="787523"/>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a:solidFill>
                  <a:schemeClr val="bg1"/>
                </a:solidFill>
                <a:latin typeface="微软雅黑" panose="020B0503020204020204" pitchFamily="34" charset="-122"/>
                <a:ea typeface="微软雅黑" panose="020B0503020204020204" pitchFamily="34" charset="-122"/>
              </a:rPr>
              <a:t>此类资源可能对应于一个面向数据库的系统里的查询结果。搜索结果列表和已过滤的资源列表均属此类资源。</a:t>
            </a:r>
          </a:p>
        </p:txBody>
      </p:sp>
    </p:spTree>
    <p:extLst>
      <p:ext uri="{BB962C8B-B14F-4D97-AF65-F5344CB8AC3E}">
        <p14:creationId xmlns:p14="http://schemas.microsoft.com/office/powerpoint/2010/main" val="802134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50B8B9B-9951-471E-BE85-2BF860A408E0}"/>
              </a:ext>
            </a:extLst>
          </p:cNvPr>
          <p:cNvSpPr>
            <a:spLocks noGrp="1"/>
          </p:cNvSpPr>
          <p:nvPr>
            <p:ph type="title"/>
          </p:nvPr>
        </p:nvSpPr>
        <p:spPr/>
        <p:txBody>
          <a:bodyPr>
            <a:normAutofit/>
          </a:bodyPr>
          <a:lstStyle/>
          <a:p>
            <a:r>
              <a:rPr lang="zh-CN" altLang="en-US" dirty="0"/>
              <a:t>资源设计：资源之间的关系</a:t>
            </a:r>
          </a:p>
        </p:txBody>
      </p:sp>
      <p:sp>
        <p:nvSpPr>
          <p:cNvPr id="10" name="标题 4">
            <a:extLst>
              <a:ext uri="{FF2B5EF4-FFF2-40B4-BE49-F238E27FC236}">
                <a16:creationId xmlns:a16="http://schemas.microsoft.com/office/drawing/2014/main" id="{92CC2786-43C4-4E36-A11F-4CF0A353768D}"/>
              </a:ext>
            </a:extLst>
          </p:cNvPr>
          <p:cNvSpPr txBox="1">
            <a:spLocks/>
          </p:cNvSpPr>
          <p:nvPr/>
        </p:nvSpPr>
        <p:spPr>
          <a:xfrm>
            <a:off x="471781" y="92142"/>
            <a:ext cx="10515600" cy="7824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a:solidFill>
                  <a:schemeClr val="bg1"/>
                </a:solidFill>
                <a:latin typeface="微软雅黑" panose="020B0503020204020204" pitchFamily="34" charset="-122"/>
                <a:ea typeface="微软雅黑" panose="020B0503020204020204" pitchFamily="34" charset="-122"/>
                <a:cs typeface="+mj-cs"/>
              </a:defRPr>
            </a:lvl1pPr>
          </a:lstStyle>
          <a:p>
            <a:endParaRPr lang="zh-CN" altLang="en-US" dirty="0"/>
          </a:p>
        </p:txBody>
      </p:sp>
      <p:sp>
        <p:nvSpPr>
          <p:cNvPr id="22" name="文本框 21">
            <a:extLst>
              <a:ext uri="{FF2B5EF4-FFF2-40B4-BE49-F238E27FC236}">
                <a16:creationId xmlns:a16="http://schemas.microsoft.com/office/drawing/2014/main" id="{0250D8FE-61A7-4E80-A9DF-1559002F8884}"/>
              </a:ext>
            </a:extLst>
          </p:cNvPr>
          <p:cNvSpPr txBox="1"/>
          <p:nvPr/>
        </p:nvSpPr>
        <p:spPr>
          <a:xfrm>
            <a:off x="471781" y="2134780"/>
            <a:ext cx="4840907" cy="1938992"/>
          </a:xfrm>
          <a:prstGeom prst="rect">
            <a:avLst/>
          </a:prstGeom>
          <a:noFill/>
        </p:spPr>
        <p:txBody>
          <a:bodyPr wrap="square" rtlCol="0">
            <a:spAutoFit/>
          </a:bodyPr>
          <a:lstStyle/>
          <a:p>
            <a:pPr defTabSz="1219140">
              <a:lnSpc>
                <a:spcPct val="150000"/>
              </a:lnSpc>
              <a:defRPr/>
            </a:pPr>
            <a:r>
              <a:rPr lang="zh-CN" altLang="en-US" sz="1600" b="1" kern="0" dirty="0">
                <a:solidFill>
                  <a:schemeClr val="bg1"/>
                </a:solidFill>
                <a:latin typeface="微软雅黑" panose="020B0503020204020204" pitchFamily="34" charset="-122"/>
                <a:ea typeface="微软雅黑" panose="020B0503020204020204" pitchFamily="34" charset="-122"/>
              </a:rPr>
              <a:t>设想我的服务里有</a:t>
            </a:r>
            <a:r>
              <a:rPr lang="en-US" altLang="zh-CN" sz="1600" b="1" kern="0" dirty="0">
                <a:solidFill>
                  <a:schemeClr val="bg1"/>
                </a:solidFill>
                <a:latin typeface="微软雅黑" panose="020B0503020204020204" pitchFamily="34" charset="-122"/>
                <a:ea typeface="微软雅黑" panose="020B0503020204020204" pitchFamily="34" charset="-122"/>
              </a:rPr>
              <a:t>Alice</a:t>
            </a:r>
            <a:r>
              <a:rPr lang="zh-CN" altLang="en-US" sz="1600" b="1" kern="0" dirty="0">
                <a:solidFill>
                  <a:schemeClr val="bg1"/>
                </a:solidFill>
                <a:latin typeface="微软雅黑" panose="020B0503020204020204" pitchFamily="34" charset="-122"/>
                <a:ea typeface="微软雅黑" panose="020B0503020204020204" pitchFamily="34" charset="-122"/>
              </a:rPr>
              <a:t>和</a:t>
            </a:r>
            <a:r>
              <a:rPr lang="en-US" altLang="zh-CN" sz="1600" b="1" kern="0" dirty="0">
                <a:solidFill>
                  <a:schemeClr val="bg1"/>
                </a:solidFill>
                <a:latin typeface="微软雅黑" panose="020B0503020204020204" pitchFamily="34" charset="-122"/>
                <a:ea typeface="微软雅黑" panose="020B0503020204020204" pitchFamily="34" charset="-122"/>
              </a:rPr>
              <a:t>Bob</a:t>
            </a:r>
            <a:r>
              <a:rPr lang="zh-CN" altLang="en-US" sz="1600" b="1" kern="0" dirty="0">
                <a:solidFill>
                  <a:schemeClr val="bg1"/>
                </a:solidFill>
                <a:latin typeface="微软雅黑" panose="020B0503020204020204" pitchFamily="34" charset="-122"/>
                <a:ea typeface="微软雅黑" panose="020B0503020204020204" pitchFamily="34" charset="-122"/>
              </a:rPr>
              <a:t>这两个资源，它们分别代表现实世界中的两个人。我的服务为这两个资源分配了</a:t>
            </a:r>
            <a:r>
              <a:rPr lang="en-US" altLang="zh-CN" sz="1600" b="1" kern="0" dirty="0">
                <a:solidFill>
                  <a:schemeClr val="bg1"/>
                </a:solidFill>
                <a:latin typeface="微软雅黑" panose="020B0503020204020204" pitchFamily="34" charset="-122"/>
                <a:ea typeface="微软雅黑" panose="020B0503020204020204" pitchFamily="34" charset="-122"/>
              </a:rPr>
              <a:t>GET</a:t>
            </a:r>
            <a:r>
              <a:rPr lang="zh-CN" altLang="en-US" sz="1600" b="1" kern="0" dirty="0">
                <a:solidFill>
                  <a:schemeClr val="bg1"/>
                </a:solidFill>
                <a:latin typeface="微软雅黑" panose="020B0503020204020204" pitchFamily="34" charset="-122"/>
                <a:ea typeface="微软雅黑" panose="020B0503020204020204" pitchFamily="34" charset="-122"/>
              </a:rPr>
              <a:t>并为它们提供了反映各自资源状态的表示（</a:t>
            </a:r>
            <a:r>
              <a:rPr lang="en-US" altLang="zh-CN" sz="1600" b="1" kern="0" dirty="0">
                <a:solidFill>
                  <a:schemeClr val="bg1"/>
                </a:solidFill>
                <a:latin typeface="微软雅黑" panose="020B0503020204020204" pitchFamily="34" charset="-122"/>
                <a:ea typeface="微软雅黑" panose="020B0503020204020204" pitchFamily="34" charset="-122"/>
              </a:rPr>
              <a:t>representation</a:t>
            </a:r>
            <a:r>
              <a:rPr lang="zh-CN" altLang="en-US" sz="1600" b="1" kern="0" dirty="0">
                <a:solidFill>
                  <a:schemeClr val="bg1"/>
                </a:solidFill>
                <a:latin typeface="微软雅黑" panose="020B0503020204020204" pitchFamily="34" charset="-122"/>
                <a:ea typeface="微软雅黑" panose="020B0503020204020204" pitchFamily="34" charset="-122"/>
              </a:rPr>
              <a:t>）。比方说有一天</a:t>
            </a:r>
            <a:r>
              <a:rPr lang="en-US" altLang="zh-CN" sz="1600" b="1" kern="0" dirty="0">
                <a:solidFill>
                  <a:schemeClr val="bg1"/>
                </a:solidFill>
                <a:latin typeface="微软雅黑" panose="020B0503020204020204" pitchFamily="34" charset="-122"/>
                <a:ea typeface="微软雅黑" panose="020B0503020204020204" pitchFamily="34" charset="-122"/>
              </a:rPr>
              <a:t>Alice</a:t>
            </a:r>
            <a:r>
              <a:rPr lang="zh-CN" altLang="en-US" sz="1600" b="1" kern="0" dirty="0">
                <a:solidFill>
                  <a:schemeClr val="bg1"/>
                </a:solidFill>
                <a:latin typeface="微软雅黑" panose="020B0503020204020204" pitchFamily="34" charset="-122"/>
                <a:ea typeface="微软雅黑" panose="020B0503020204020204" pitchFamily="34" charset="-122"/>
              </a:rPr>
              <a:t>和</a:t>
            </a:r>
            <a:r>
              <a:rPr lang="en-US" altLang="zh-CN" sz="1600" b="1" kern="0" dirty="0">
                <a:solidFill>
                  <a:schemeClr val="bg1"/>
                </a:solidFill>
                <a:latin typeface="微软雅黑" panose="020B0503020204020204" pitchFamily="34" charset="-122"/>
                <a:ea typeface="微软雅黑" panose="020B0503020204020204" pitchFamily="34" charset="-122"/>
              </a:rPr>
              <a:t>Bob</a:t>
            </a:r>
            <a:r>
              <a:rPr lang="zh-CN" altLang="en-US" sz="1600" b="1" kern="0" dirty="0">
                <a:solidFill>
                  <a:schemeClr val="bg1"/>
                </a:solidFill>
                <a:latin typeface="微软雅黑" panose="020B0503020204020204" pitchFamily="34" charset="-122"/>
                <a:ea typeface="微软雅黑" panose="020B0503020204020204" pitchFamily="34" charset="-122"/>
              </a:rPr>
              <a:t>结婚了，这在服务里应如何表示呢？</a:t>
            </a:r>
            <a:endParaRPr lang="en-US" altLang="zh-CN" sz="1600" kern="0" dirty="0">
              <a:solidFill>
                <a:schemeClr val="bg1"/>
              </a:solidFill>
              <a:latin typeface="微软雅黑" panose="020B0503020204020204" pitchFamily="34" charset="-122"/>
              <a:ea typeface="微软雅黑" panose="020B0503020204020204" pitchFamily="34" charset="-122"/>
            </a:endParaRPr>
          </a:p>
        </p:txBody>
      </p:sp>
      <p:sp>
        <p:nvSpPr>
          <p:cNvPr id="32" name="矩形 31">
            <a:extLst>
              <a:ext uri="{FF2B5EF4-FFF2-40B4-BE49-F238E27FC236}">
                <a16:creationId xmlns:a16="http://schemas.microsoft.com/office/drawing/2014/main" id="{22CAB927-F816-41D7-963E-33F5FC6C9CD9}"/>
              </a:ext>
            </a:extLst>
          </p:cNvPr>
          <p:cNvSpPr/>
          <p:nvPr/>
        </p:nvSpPr>
        <p:spPr>
          <a:xfrm>
            <a:off x="819150" y="1559721"/>
            <a:ext cx="4493538" cy="461665"/>
          </a:xfrm>
          <a:prstGeom prst="rect">
            <a:avLst/>
          </a:prstGeom>
        </p:spPr>
        <p:txBody>
          <a:bodyPr wrap="none">
            <a:spAutoFit/>
          </a:bodyPr>
          <a:lstStyle/>
          <a:p>
            <a:r>
              <a:rPr lang="zh-CN" altLang="en-US" sz="2400" b="1" dirty="0" smtClean="0">
                <a:solidFill>
                  <a:srgbClr val="FA506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如何体现两个人结婚这个过程？</a:t>
            </a:r>
            <a:endParaRPr lang="zh-CN" altLang="en-US" sz="2400" b="1" dirty="0">
              <a:solidFill>
                <a:srgbClr val="FA506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23" name="组合 22">
            <a:extLst>
              <a:ext uri="{FF2B5EF4-FFF2-40B4-BE49-F238E27FC236}">
                <a16:creationId xmlns:a16="http://schemas.microsoft.com/office/drawing/2014/main" id="{2E7962BB-AA2B-47B7-9027-E34181A37090}"/>
              </a:ext>
            </a:extLst>
          </p:cNvPr>
          <p:cNvGrpSpPr/>
          <p:nvPr/>
        </p:nvGrpSpPr>
        <p:grpSpPr>
          <a:xfrm>
            <a:off x="5774724" y="-1"/>
            <a:ext cx="6417276" cy="6857995"/>
            <a:chOff x="7121166" y="-1"/>
            <a:chExt cx="5070834" cy="6857995"/>
          </a:xfrm>
        </p:grpSpPr>
        <p:sp>
          <p:nvSpPr>
            <p:cNvPr id="24" name="矩形 23">
              <a:extLst>
                <a:ext uri="{FF2B5EF4-FFF2-40B4-BE49-F238E27FC236}">
                  <a16:creationId xmlns:a16="http://schemas.microsoft.com/office/drawing/2014/main" id="{8B143932-CB6F-4D6D-9AE2-E5AB9A711C3F}"/>
                </a:ext>
              </a:extLst>
            </p:cNvPr>
            <p:cNvSpPr/>
            <p:nvPr/>
          </p:nvSpPr>
          <p:spPr>
            <a:xfrm>
              <a:off x="7121166" y="-1"/>
              <a:ext cx="5070834" cy="6857995"/>
            </a:xfrm>
            <a:prstGeom prst="rect">
              <a:avLst/>
            </a:prstGeom>
            <a:gradFill>
              <a:gsLst>
                <a:gs pos="20000">
                  <a:srgbClr val="DB5564"/>
                </a:gs>
                <a:gs pos="100000">
                  <a:srgbClr val="9D234C"/>
                </a:gs>
              </a:gsLst>
              <a:lin ang="1800000" scaled="0"/>
            </a:grad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dirty="0"/>
            </a:p>
          </p:txBody>
        </p:sp>
        <p:sp>
          <p:nvSpPr>
            <p:cNvPr id="25" name="文本框 24">
              <a:extLst>
                <a:ext uri="{FF2B5EF4-FFF2-40B4-BE49-F238E27FC236}">
                  <a16:creationId xmlns:a16="http://schemas.microsoft.com/office/drawing/2014/main" id="{5AA7CE2C-2EB9-4764-9ADF-BFE684490649}"/>
                </a:ext>
              </a:extLst>
            </p:cNvPr>
            <p:cNvSpPr txBox="1"/>
            <p:nvPr/>
          </p:nvSpPr>
          <p:spPr>
            <a:xfrm>
              <a:off x="7535375" y="773366"/>
              <a:ext cx="4054315" cy="5324535"/>
            </a:xfrm>
            <a:prstGeom prst="rect">
              <a:avLst/>
            </a:prstGeom>
            <a:noFill/>
            <a:ln>
              <a:noFill/>
            </a:ln>
          </p:spPr>
          <p:txBody>
            <a:bodyPr wrap="square" rtlCol="0" anchor="t">
              <a:spAutoFit/>
            </a:bodyPr>
            <a:lstStyle/>
            <a:p>
              <a:pPr marL="342900" indent="-342900" defTabSz="1219140">
                <a:buFont typeface="Arial" panose="020B0604020202020204" pitchFamily="34" charset="0"/>
                <a:buChar char="•"/>
                <a:defRPr/>
              </a:pPr>
              <a:r>
                <a:rPr lang="zh-CN" altLang="en-US"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我们应该再提出一个用以表达婚姻关系的资源，用它来反映两个资源之间关系</a:t>
              </a:r>
              <a:r>
                <a:rPr lang="zh-CN" altLang="en-US" sz="20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en-US" altLang="zh-CN" sz="20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342900" indent="-342900" defTabSz="1219140">
                <a:buFont typeface="Arial" panose="020B0604020202020204" pitchFamily="34" charset="0"/>
                <a:buChar char="•"/>
                <a:defRPr/>
              </a:pPr>
              <a:r>
                <a:rPr lang="zh-CN" altLang="en-US" sz="20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这样</a:t>
              </a:r>
              <a:r>
                <a:rPr lang="zh-CN" altLang="en-US"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，客户端就可以通过向“婚姻关系”资源发送</a:t>
              </a:r>
              <a:r>
                <a:rPr lang="en-US" altLang="zh-CN"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PUT</a:t>
              </a:r>
              <a:r>
                <a:rPr lang="zh-CN" altLang="en-US"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请求或者通过向“结婚登记”资源发送</a:t>
              </a:r>
              <a:r>
                <a:rPr lang="en-US" altLang="zh-CN"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POST</a:t>
              </a:r>
              <a:r>
                <a:rPr lang="zh-CN" altLang="en-US"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请求来声明两人结婚的事实了</a:t>
              </a:r>
              <a:r>
                <a:rPr lang="zh-CN" altLang="en-US" sz="20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en-US" altLang="zh-CN" sz="20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342900" indent="-342900" defTabSz="1219140">
                <a:buFont typeface="Arial" panose="020B0604020202020204" pitchFamily="34" charset="0"/>
                <a:buChar char="•"/>
                <a:defRPr/>
              </a:pPr>
              <a:r>
                <a:rPr lang="en-US" altLang="zh-CN" sz="20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PUT</a:t>
              </a:r>
              <a:r>
                <a:rPr lang="zh-CN" altLang="en-US"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或</a:t>
              </a:r>
              <a:r>
                <a:rPr lang="en-US" altLang="zh-CN"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POST</a:t>
              </a:r>
              <a:r>
                <a:rPr lang="zh-CN" altLang="en-US"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请求里的表示（</a:t>
              </a:r>
              <a:r>
                <a:rPr lang="en-US" altLang="zh-CN"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representation</a:t>
              </a:r>
              <a:r>
                <a:rPr lang="zh-CN" altLang="en-US"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）含有指向</a:t>
              </a:r>
              <a:r>
                <a:rPr lang="en-US" altLang="zh-CN"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Alice</a:t>
              </a:r>
              <a:r>
                <a:rPr lang="zh-CN" altLang="en-US"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和</a:t>
              </a:r>
              <a:r>
                <a:rPr lang="en-US" altLang="zh-CN"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Bob</a:t>
              </a:r>
              <a:r>
                <a:rPr lang="zh-CN" altLang="en-US"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a:t>
              </a:r>
              <a:r>
                <a:rPr lang="en-US" altLang="zh-CN"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URIs</a:t>
              </a:r>
              <a:r>
                <a:rPr lang="zh-CN" altLang="en-US"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，用以表明结婚的是这两个人</a:t>
              </a:r>
              <a:r>
                <a:rPr lang="zh-CN" altLang="en-US" sz="20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en-US" altLang="zh-CN" sz="20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342900" indent="-342900" defTabSz="1219140">
                <a:buFont typeface="Arial" panose="020B0604020202020204" pitchFamily="34" charset="0"/>
                <a:buChar char="•"/>
                <a:defRPr/>
              </a:pPr>
              <a:r>
                <a:rPr lang="zh-CN" altLang="en-US" sz="20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服务器</a:t>
              </a:r>
              <a:r>
                <a:rPr lang="zh-CN" altLang="en-US"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可以对结婚的条件施加限制：对于不符合条件的请求，返回错误消息；对于符合条件的请求，创建一个代表此婚姻关系的新资源</a:t>
              </a:r>
              <a:r>
                <a:rPr lang="zh-CN" altLang="en-US" sz="20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en-US" altLang="zh-CN" sz="20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342900" indent="-342900" defTabSz="1219140">
                <a:buFont typeface="Arial" panose="020B0604020202020204" pitchFamily="34" charset="0"/>
                <a:buChar char="•"/>
                <a:defRPr/>
              </a:pPr>
              <a:r>
                <a:rPr lang="zh-CN" altLang="en-US" sz="20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这样</a:t>
              </a:r>
              <a:r>
                <a:rPr lang="zh-CN" altLang="en-US"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，其他资源就可以链接到这个资源了，该资源跟其他资源一样也响应统一接口，客户端可以获取（</a:t>
              </a:r>
              <a:r>
                <a:rPr lang="en-US" altLang="zh-CN"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GET</a:t>
              </a:r>
              <a:r>
                <a:rPr lang="zh-CN" altLang="en-US"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）或删除（</a:t>
              </a:r>
              <a:r>
                <a:rPr lang="en-US" altLang="zh-CN"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DELETE</a:t>
              </a:r>
              <a:r>
                <a:rPr lang="zh-CN" altLang="en-US"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）该资源。</a:t>
              </a:r>
            </a:p>
          </p:txBody>
        </p:sp>
      </p:grpSp>
    </p:spTree>
    <p:extLst>
      <p:ext uri="{BB962C8B-B14F-4D97-AF65-F5344CB8AC3E}">
        <p14:creationId xmlns:p14="http://schemas.microsoft.com/office/powerpoint/2010/main" val="3078961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50B8B9B-9951-471E-BE85-2BF860A408E0}"/>
              </a:ext>
            </a:extLst>
          </p:cNvPr>
          <p:cNvSpPr>
            <a:spLocks noGrp="1"/>
          </p:cNvSpPr>
          <p:nvPr>
            <p:ph type="title"/>
          </p:nvPr>
        </p:nvSpPr>
        <p:spPr/>
        <p:txBody>
          <a:bodyPr>
            <a:normAutofit/>
          </a:bodyPr>
          <a:lstStyle/>
          <a:p>
            <a:r>
              <a:rPr lang="zh-CN" altLang="en-US" dirty="0"/>
              <a:t>资源设计</a:t>
            </a:r>
            <a:r>
              <a:rPr lang="zh-CN" altLang="en-US" dirty="0" smtClean="0"/>
              <a:t>：异步操作</a:t>
            </a:r>
            <a:endParaRPr lang="zh-CN" altLang="en-US" dirty="0"/>
          </a:p>
        </p:txBody>
      </p:sp>
      <p:sp>
        <p:nvSpPr>
          <p:cNvPr id="10" name="标题 4">
            <a:extLst>
              <a:ext uri="{FF2B5EF4-FFF2-40B4-BE49-F238E27FC236}">
                <a16:creationId xmlns:a16="http://schemas.microsoft.com/office/drawing/2014/main" id="{92CC2786-43C4-4E36-A11F-4CF0A353768D}"/>
              </a:ext>
            </a:extLst>
          </p:cNvPr>
          <p:cNvSpPr txBox="1">
            <a:spLocks/>
          </p:cNvSpPr>
          <p:nvPr/>
        </p:nvSpPr>
        <p:spPr>
          <a:xfrm>
            <a:off x="471781" y="92142"/>
            <a:ext cx="10515600" cy="7824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a:solidFill>
                  <a:schemeClr val="bg1"/>
                </a:solidFill>
                <a:latin typeface="微软雅黑" panose="020B0503020204020204" pitchFamily="34" charset="-122"/>
                <a:ea typeface="微软雅黑" panose="020B0503020204020204" pitchFamily="34" charset="-122"/>
                <a:cs typeface="+mj-cs"/>
              </a:defRPr>
            </a:lvl1pPr>
          </a:lstStyle>
          <a:p>
            <a:endParaRPr lang="zh-CN" altLang="en-US" dirty="0"/>
          </a:p>
        </p:txBody>
      </p:sp>
      <p:sp>
        <p:nvSpPr>
          <p:cNvPr id="22" name="文本框 21">
            <a:extLst>
              <a:ext uri="{FF2B5EF4-FFF2-40B4-BE49-F238E27FC236}">
                <a16:creationId xmlns:a16="http://schemas.microsoft.com/office/drawing/2014/main" id="{0250D8FE-61A7-4E80-A9DF-1559002F8884}"/>
              </a:ext>
            </a:extLst>
          </p:cNvPr>
          <p:cNvSpPr txBox="1"/>
          <p:nvPr/>
        </p:nvSpPr>
        <p:spPr>
          <a:xfrm>
            <a:off x="760105" y="1395077"/>
            <a:ext cx="9743138" cy="3785652"/>
          </a:xfrm>
          <a:prstGeom prst="rect">
            <a:avLst/>
          </a:prstGeom>
          <a:noFill/>
        </p:spPr>
        <p:txBody>
          <a:bodyPr wrap="square" rtlCol="0">
            <a:spAutoFit/>
          </a:bodyPr>
          <a:lstStyle/>
          <a:p>
            <a:pPr marL="342900" indent="-342900" defTabSz="1219140">
              <a:lnSpc>
                <a:spcPct val="150000"/>
              </a:lnSpc>
              <a:buFont typeface="+mj-lt"/>
              <a:buAutoNum type="arabicPeriod"/>
              <a:defRPr/>
            </a:pPr>
            <a:r>
              <a:rPr lang="zh-CN" altLang="en-US" sz="1600" b="1" kern="0" dirty="0">
                <a:solidFill>
                  <a:schemeClr val="bg1"/>
                </a:solidFill>
                <a:latin typeface="微软雅黑" panose="020B0503020204020204" pitchFamily="34" charset="-122"/>
                <a:ea typeface="微软雅黑" panose="020B0503020204020204" pitchFamily="34" charset="-122"/>
              </a:rPr>
              <a:t>把操作划分为两次或更多次同步请求。第一次请求用以创建异步任务，其后的请求用以让客户端查询任务的当前状态。</a:t>
            </a:r>
          </a:p>
          <a:p>
            <a:pPr marL="342900" indent="-342900" defTabSz="1219140">
              <a:lnSpc>
                <a:spcPct val="150000"/>
              </a:lnSpc>
              <a:buFont typeface="+mj-lt"/>
              <a:buAutoNum type="arabicPeriod"/>
              <a:defRPr/>
            </a:pPr>
            <a:r>
              <a:rPr lang="zh-CN" altLang="en-US" sz="1600" b="1" kern="0" dirty="0">
                <a:solidFill>
                  <a:schemeClr val="bg1"/>
                </a:solidFill>
                <a:latin typeface="微软雅黑" panose="020B0503020204020204" pitchFamily="34" charset="-122"/>
                <a:ea typeface="微软雅黑" panose="020B0503020204020204" pitchFamily="34" charset="-122"/>
              </a:rPr>
              <a:t>请求：</a:t>
            </a:r>
            <a:r>
              <a:rPr lang="en-US" altLang="zh-CN" sz="1600" b="1" kern="0" dirty="0">
                <a:solidFill>
                  <a:schemeClr val="bg1"/>
                </a:solidFill>
                <a:latin typeface="微软雅黑" panose="020B0503020204020204" pitchFamily="34" charset="-122"/>
                <a:ea typeface="微软雅黑" panose="020B0503020204020204" pitchFamily="34" charset="-122"/>
              </a:rPr>
              <a:t>POST /queue HTTP/1.1\r\</a:t>
            </a:r>
            <a:r>
              <a:rPr lang="en-US" altLang="zh-CN" sz="1600" b="1" kern="0" dirty="0" err="1">
                <a:solidFill>
                  <a:schemeClr val="bg1"/>
                </a:solidFill>
                <a:latin typeface="微软雅黑" panose="020B0503020204020204" pitchFamily="34" charset="-122"/>
                <a:ea typeface="微软雅黑" panose="020B0503020204020204" pitchFamily="34" charset="-122"/>
              </a:rPr>
              <a:t>nHost</a:t>
            </a:r>
            <a:r>
              <a:rPr lang="en-US" altLang="zh-CN" sz="1600" b="1" kern="0" dirty="0">
                <a:solidFill>
                  <a:schemeClr val="bg1"/>
                </a:solidFill>
                <a:latin typeface="微软雅黑" panose="020B0503020204020204" pitchFamily="34" charset="-122"/>
                <a:ea typeface="微软雅黑" panose="020B0503020204020204" pitchFamily="34" charset="-122"/>
              </a:rPr>
              <a:t>: jobs.example.com</a:t>
            </a:r>
          </a:p>
          <a:p>
            <a:pPr marL="342900" indent="-342900" defTabSz="1219140">
              <a:lnSpc>
                <a:spcPct val="150000"/>
              </a:lnSpc>
              <a:buFont typeface="+mj-lt"/>
              <a:buAutoNum type="arabicPeriod"/>
              <a:defRPr/>
            </a:pPr>
            <a:r>
              <a:rPr lang="zh-CN" altLang="en-US" sz="1600" b="1" kern="0" dirty="0">
                <a:solidFill>
                  <a:schemeClr val="bg1"/>
                </a:solidFill>
                <a:latin typeface="微软雅黑" panose="020B0503020204020204" pitchFamily="34" charset="-122"/>
                <a:ea typeface="微软雅黑" panose="020B0503020204020204" pitchFamily="34" charset="-122"/>
              </a:rPr>
              <a:t>响应：</a:t>
            </a:r>
            <a:r>
              <a:rPr lang="en-US" altLang="zh-CN" sz="1600" b="1" kern="0" dirty="0">
                <a:solidFill>
                  <a:schemeClr val="bg1"/>
                </a:solidFill>
                <a:latin typeface="微软雅黑" panose="020B0503020204020204" pitchFamily="34" charset="-122"/>
                <a:ea typeface="微软雅黑" panose="020B0503020204020204" pitchFamily="34" charset="-122"/>
              </a:rPr>
              <a:t>201 Created\r\</a:t>
            </a:r>
            <a:r>
              <a:rPr lang="en-US" altLang="zh-CN" sz="1600" b="1" kern="0" dirty="0" err="1">
                <a:solidFill>
                  <a:schemeClr val="bg1"/>
                </a:solidFill>
                <a:latin typeface="微软雅黑" panose="020B0503020204020204" pitchFamily="34" charset="-122"/>
                <a:ea typeface="微软雅黑" panose="020B0503020204020204" pitchFamily="34" charset="-122"/>
              </a:rPr>
              <a:t>nLocation</a:t>
            </a:r>
            <a:r>
              <a:rPr lang="en-US" altLang="zh-CN" sz="1600" b="1" kern="0" dirty="0">
                <a:solidFill>
                  <a:schemeClr val="bg1"/>
                </a:solidFill>
                <a:latin typeface="微软雅黑" panose="020B0503020204020204" pitchFamily="34" charset="-122"/>
                <a:ea typeface="微软雅黑" panose="020B0503020204020204" pitchFamily="34" charset="-122"/>
              </a:rPr>
              <a:t>: http://jobs.example.com/queue/job11a4f9</a:t>
            </a:r>
          </a:p>
          <a:p>
            <a:pPr marL="342900" indent="-342900" defTabSz="1219140">
              <a:lnSpc>
                <a:spcPct val="150000"/>
              </a:lnSpc>
              <a:buFont typeface="+mj-lt"/>
              <a:buAutoNum type="arabicPeriod"/>
              <a:defRPr/>
            </a:pPr>
            <a:r>
              <a:rPr lang="zh-CN" altLang="en-US" sz="1600" b="1" kern="0" dirty="0">
                <a:solidFill>
                  <a:schemeClr val="bg1"/>
                </a:solidFill>
                <a:latin typeface="微软雅黑" panose="020B0503020204020204" pitchFamily="34" charset="-122"/>
                <a:ea typeface="微软雅黑" panose="020B0503020204020204" pitchFamily="34" charset="-122"/>
              </a:rPr>
              <a:t>服务器创建了一个新的“任务”资源，并为之单独分配了一个</a:t>
            </a:r>
            <a:r>
              <a:rPr lang="en-US" altLang="zh-CN" sz="1600" b="1" kern="0" dirty="0">
                <a:solidFill>
                  <a:schemeClr val="bg1"/>
                </a:solidFill>
                <a:latin typeface="微软雅黑" panose="020B0503020204020204" pitchFamily="34" charset="-122"/>
                <a:ea typeface="微软雅黑" panose="020B0503020204020204" pitchFamily="34" charset="-122"/>
              </a:rPr>
              <a:t>URI</a:t>
            </a:r>
            <a:r>
              <a:rPr lang="zh-CN" altLang="en-US" sz="1600" b="1" kern="0" dirty="0">
                <a:solidFill>
                  <a:schemeClr val="bg1"/>
                </a:solidFill>
                <a:latin typeface="微软雅黑" panose="020B0503020204020204" pitchFamily="34" charset="-122"/>
                <a:ea typeface="微软雅黑" panose="020B0503020204020204" pitchFamily="34" charset="-122"/>
              </a:rPr>
              <a:t>。</a:t>
            </a:r>
          </a:p>
          <a:p>
            <a:pPr marL="342900" indent="-342900" defTabSz="1219140">
              <a:lnSpc>
                <a:spcPct val="150000"/>
              </a:lnSpc>
              <a:buFont typeface="+mj-lt"/>
              <a:buAutoNum type="arabicPeriod"/>
              <a:defRPr/>
            </a:pPr>
            <a:r>
              <a:rPr lang="zh-CN" altLang="en-US" sz="1600" b="1" kern="0" dirty="0">
                <a:solidFill>
                  <a:schemeClr val="bg1"/>
                </a:solidFill>
                <a:latin typeface="微软雅黑" panose="020B0503020204020204" pitchFamily="34" charset="-122"/>
                <a:ea typeface="微软雅黑" panose="020B0503020204020204" pitchFamily="34" charset="-122"/>
              </a:rPr>
              <a:t>该异步操作现在正在处理中，客户端可以向该“任务”资源的</a:t>
            </a:r>
            <a:r>
              <a:rPr lang="en-US" altLang="zh-CN" sz="1600" b="1" kern="0" dirty="0">
                <a:solidFill>
                  <a:schemeClr val="bg1"/>
                </a:solidFill>
                <a:latin typeface="微软雅黑" panose="020B0503020204020204" pitchFamily="34" charset="-122"/>
                <a:ea typeface="微软雅黑" panose="020B0503020204020204" pitchFamily="34" charset="-122"/>
              </a:rPr>
              <a:t>URI</a:t>
            </a:r>
            <a:r>
              <a:rPr lang="zh-CN" altLang="en-US" sz="1600" b="1" kern="0" dirty="0">
                <a:solidFill>
                  <a:schemeClr val="bg1"/>
                </a:solidFill>
                <a:latin typeface="微软雅黑" panose="020B0503020204020204" pitchFamily="34" charset="-122"/>
                <a:ea typeface="微软雅黑" panose="020B0503020204020204" pitchFamily="34" charset="-122"/>
              </a:rPr>
              <a:t>发送</a:t>
            </a:r>
            <a:r>
              <a:rPr lang="en-US" altLang="zh-CN" sz="1600" b="1" kern="0" dirty="0">
                <a:solidFill>
                  <a:schemeClr val="bg1"/>
                </a:solidFill>
                <a:latin typeface="微软雅黑" panose="020B0503020204020204" pitchFamily="34" charset="-122"/>
                <a:ea typeface="微软雅黑" panose="020B0503020204020204" pitchFamily="34" charset="-122"/>
              </a:rPr>
              <a:t>GET</a:t>
            </a:r>
            <a:r>
              <a:rPr lang="zh-CN" altLang="en-US" sz="1600" b="1" kern="0" dirty="0">
                <a:solidFill>
                  <a:schemeClr val="bg1"/>
                </a:solidFill>
                <a:latin typeface="微软雅黑" panose="020B0503020204020204" pitchFamily="34" charset="-122"/>
                <a:ea typeface="微软雅黑" panose="020B0503020204020204" pitchFamily="34" charset="-122"/>
              </a:rPr>
              <a:t>请求，以查询该任务现在的处理进度</a:t>
            </a:r>
            <a:r>
              <a:rPr lang="en-US" altLang="zh-CN" sz="1600" b="1" kern="0" dirty="0">
                <a:solidFill>
                  <a:schemeClr val="bg1"/>
                </a:solidFill>
                <a:latin typeface="微软雅黑" panose="020B0503020204020204" pitchFamily="34" charset="-122"/>
                <a:ea typeface="微软雅黑" panose="020B0503020204020204" pitchFamily="34" charset="-122"/>
              </a:rPr>
              <a:t>——</a:t>
            </a:r>
            <a:r>
              <a:rPr lang="zh-CN" altLang="en-US" sz="1600" b="1" kern="0" dirty="0">
                <a:solidFill>
                  <a:schemeClr val="bg1"/>
                </a:solidFill>
                <a:latin typeface="微软雅黑" panose="020B0503020204020204" pitchFamily="34" charset="-122"/>
                <a:ea typeface="微软雅黑" panose="020B0503020204020204" pitchFamily="34" charset="-122"/>
              </a:rPr>
              <a:t>即获取该“任务”资源的当前状态。</a:t>
            </a:r>
          </a:p>
          <a:p>
            <a:pPr marL="342900" indent="-342900" defTabSz="1219140">
              <a:lnSpc>
                <a:spcPct val="150000"/>
              </a:lnSpc>
              <a:buFont typeface="+mj-lt"/>
              <a:buAutoNum type="arabicPeriod"/>
              <a:defRPr/>
            </a:pPr>
            <a:r>
              <a:rPr lang="zh-CN" altLang="en-US" sz="1600" b="1" kern="0" dirty="0">
                <a:solidFill>
                  <a:schemeClr val="bg1"/>
                </a:solidFill>
                <a:latin typeface="微软雅黑" panose="020B0503020204020204" pitchFamily="34" charset="-122"/>
                <a:ea typeface="微软雅黑" panose="020B0503020204020204" pitchFamily="34" charset="-122"/>
              </a:rPr>
              <a:t>当操作处理结束时，该资源的表示将提供运行结果。</a:t>
            </a:r>
          </a:p>
          <a:p>
            <a:pPr marL="342900" indent="-342900" defTabSz="1219140">
              <a:lnSpc>
                <a:spcPct val="150000"/>
              </a:lnSpc>
              <a:buFont typeface="+mj-lt"/>
              <a:buAutoNum type="arabicPeriod"/>
              <a:defRPr/>
            </a:pPr>
            <a:r>
              <a:rPr lang="zh-CN" altLang="en-US" sz="1600" b="1" kern="0" dirty="0">
                <a:solidFill>
                  <a:schemeClr val="bg1"/>
                </a:solidFill>
                <a:latin typeface="微软雅黑" panose="020B0503020204020204" pitchFamily="34" charset="-122"/>
                <a:ea typeface="微软雅黑" panose="020B0503020204020204" pitchFamily="34" charset="-122"/>
              </a:rPr>
              <a:t>客户端可以在得到运行结果以后，删除（</a:t>
            </a:r>
            <a:r>
              <a:rPr lang="en-US" altLang="zh-CN" sz="1600" b="1" kern="0" dirty="0">
                <a:solidFill>
                  <a:schemeClr val="bg1"/>
                </a:solidFill>
                <a:latin typeface="微软雅黑" panose="020B0503020204020204" pitchFamily="34" charset="-122"/>
                <a:ea typeface="微软雅黑" panose="020B0503020204020204" pitchFamily="34" charset="-122"/>
              </a:rPr>
              <a:t>DELETE</a:t>
            </a:r>
            <a:r>
              <a:rPr lang="zh-CN" altLang="en-US" sz="1600" b="1" kern="0" dirty="0">
                <a:solidFill>
                  <a:schemeClr val="bg1"/>
                </a:solidFill>
                <a:latin typeface="微软雅黑" panose="020B0503020204020204" pitchFamily="34" charset="-122"/>
                <a:ea typeface="微软雅黑" panose="020B0503020204020204" pitchFamily="34" charset="-122"/>
              </a:rPr>
              <a:t>）该“任务”资源。</a:t>
            </a:r>
          </a:p>
          <a:p>
            <a:pPr marL="342900" indent="-342900" defTabSz="1219140">
              <a:lnSpc>
                <a:spcPct val="150000"/>
              </a:lnSpc>
              <a:buFont typeface="+mj-lt"/>
              <a:buAutoNum type="arabicPeriod"/>
              <a:defRPr/>
            </a:pPr>
            <a:r>
              <a:rPr lang="zh-CN" altLang="en-US" sz="1600" b="1" kern="0" dirty="0">
                <a:solidFill>
                  <a:schemeClr val="bg1"/>
                </a:solidFill>
                <a:latin typeface="微软雅黑" panose="020B0503020204020204" pitchFamily="34" charset="-122"/>
                <a:ea typeface="微软雅黑" panose="020B0503020204020204" pitchFamily="34" charset="-122"/>
              </a:rPr>
              <a:t>客户端也可以在任务结束前，通过向该“任务”资源发送</a:t>
            </a:r>
            <a:r>
              <a:rPr lang="en-US" altLang="zh-CN" sz="1600" b="1" kern="0" dirty="0">
                <a:solidFill>
                  <a:schemeClr val="bg1"/>
                </a:solidFill>
                <a:latin typeface="微软雅黑" panose="020B0503020204020204" pitchFamily="34" charset="-122"/>
                <a:ea typeface="微软雅黑" panose="020B0503020204020204" pitchFamily="34" charset="-122"/>
              </a:rPr>
              <a:t>DELETE</a:t>
            </a:r>
            <a:r>
              <a:rPr lang="zh-CN" altLang="en-US" sz="1600" b="1" kern="0" dirty="0">
                <a:solidFill>
                  <a:schemeClr val="bg1"/>
                </a:solidFill>
                <a:latin typeface="微软雅黑" panose="020B0503020204020204" pitchFamily="34" charset="-122"/>
                <a:ea typeface="微软雅黑" panose="020B0503020204020204" pitchFamily="34" charset="-122"/>
              </a:rPr>
              <a:t>请求来取消该操作。</a:t>
            </a:r>
            <a:endParaRPr lang="en-US" altLang="zh-CN" sz="1600" kern="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5517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50B8B9B-9951-471E-BE85-2BF860A408E0}"/>
              </a:ext>
            </a:extLst>
          </p:cNvPr>
          <p:cNvSpPr>
            <a:spLocks noGrp="1"/>
          </p:cNvSpPr>
          <p:nvPr>
            <p:ph type="title"/>
          </p:nvPr>
        </p:nvSpPr>
        <p:spPr/>
        <p:txBody>
          <a:bodyPr>
            <a:normAutofit/>
          </a:bodyPr>
          <a:lstStyle/>
          <a:p>
            <a:r>
              <a:rPr lang="zh-CN" altLang="en-US" dirty="0"/>
              <a:t>资源设计</a:t>
            </a:r>
            <a:r>
              <a:rPr lang="zh-CN" altLang="en-US" dirty="0" smtClean="0"/>
              <a:t>：事务</a:t>
            </a:r>
            <a:endParaRPr lang="zh-CN" altLang="en-US" dirty="0"/>
          </a:p>
        </p:txBody>
      </p:sp>
      <p:sp>
        <p:nvSpPr>
          <p:cNvPr id="10" name="标题 4">
            <a:extLst>
              <a:ext uri="{FF2B5EF4-FFF2-40B4-BE49-F238E27FC236}">
                <a16:creationId xmlns:a16="http://schemas.microsoft.com/office/drawing/2014/main" id="{92CC2786-43C4-4E36-A11F-4CF0A353768D}"/>
              </a:ext>
            </a:extLst>
          </p:cNvPr>
          <p:cNvSpPr txBox="1">
            <a:spLocks/>
          </p:cNvSpPr>
          <p:nvPr/>
        </p:nvSpPr>
        <p:spPr>
          <a:xfrm>
            <a:off x="471781" y="92142"/>
            <a:ext cx="10515600" cy="7824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a:solidFill>
                  <a:schemeClr val="bg1"/>
                </a:solidFill>
                <a:latin typeface="微软雅黑" panose="020B0503020204020204" pitchFamily="34" charset="-122"/>
                <a:ea typeface="微软雅黑" panose="020B0503020204020204" pitchFamily="34" charset="-122"/>
                <a:cs typeface="+mj-cs"/>
              </a:defRPr>
            </a:lvl1pPr>
          </a:lstStyle>
          <a:p>
            <a:endParaRPr lang="zh-CN" altLang="en-US" dirty="0"/>
          </a:p>
        </p:txBody>
      </p:sp>
      <p:sp>
        <p:nvSpPr>
          <p:cNvPr id="22" name="文本框 21">
            <a:extLst>
              <a:ext uri="{FF2B5EF4-FFF2-40B4-BE49-F238E27FC236}">
                <a16:creationId xmlns:a16="http://schemas.microsoft.com/office/drawing/2014/main" id="{0250D8FE-61A7-4E80-A9DF-1559002F8884}"/>
              </a:ext>
            </a:extLst>
          </p:cNvPr>
          <p:cNvSpPr txBox="1"/>
          <p:nvPr/>
        </p:nvSpPr>
        <p:spPr>
          <a:xfrm>
            <a:off x="471781" y="1213844"/>
            <a:ext cx="5887830" cy="1200329"/>
          </a:xfrm>
          <a:prstGeom prst="rect">
            <a:avLst/>
          </a:prstGeom>
          <a:noFill/>
        </p:spPr>
        <p:txBody>
          <a:bodyPr wrap="square" rtlCol="0">
            <a:spAutoFit/>
          </a:bodyPr>
          <a:lstStyle/>
          <a:p>
            <a:pPr marL="342900" indent="-342900" defTabSz="1219140">
              <a:lnSpc>
                <a:spcPct val="150000"/>
              </a:lnSpc>
              <a:buFont typeface="Arial" panose="020B0604020202020204" pitchFamily="34" charset="0"/>
              <a:buChar char="•"/>
              <a:defRPr/>
            </a:pPr>
            <a:r>
              <a:rPr lang="zh-CN" altLang="en-US" sz="1600" b="1" kern="0" dirty="0">
                <a:solidFill>
                  <a:schemeClr val="bg1"/>
                </a:solidFill>
                <a:latin typeface="微软雅黑" panose="020B0503020204020204" pitchFamily="34" charset="-122"/>
                <a:ea typeface="微软雅黑" panose="020B0503020204020204" pitchFamily="34" charset="-122"/>
              </a:rPr>
              <a:t>①启动一个事务，获得事务</a:t>
            </a:r>
            <a:r>
              <a:rPr lang="en-US" altLang="zh-CN" sz="1600" b="1" kern="0" dirty="0" smtClean="0">
                <a:solidFill>
                  <a:schemeClr val="bg1"/>
                </a:solidFill>
                <a:latin typeface="微软雅黑" panose="020B0503020204020204" pitchFamily="34" charset="-122"/>
                <a:ea typeface="微软雅黑" panose="020B0503020204020204" pitchFamily="34" charset="-122"/>
              </a:rPr>
              <a:t>ID</a:t>
            </a:r>
          </a:p>
          <a:p>
            <a:pPr marL="342900" indent="-342900" defTabSz="1219140">
              <a:lnSpc>
                <a:spcPct val="150000"/>
              </a:lnSpc>
              <a:buFont typeface="Arial" panose="020B0604020202020204" pitchFamily="34" charset="0"/>
              <a:buChar char="•"/>
              <a:defRPr/>
            </a:pPr>
            <a:r>
              <a:rPr lang="en-US" altLang="zh-CN" sz="1600" b="1" kern="0" dirty="0" smtClean="0">
                <a:solidFill>
                  <a:schemeClr val="bg1"/>
                </a:solidFill>
                <a:latin typeface="微软雅黑" panose="020B0503020204020204" pitchFamily="34" charset="-122"/>
                <a:ea typeface="微软雅黑" panose="020B0503020204020204" pitchFamily="34" charset="-122"/>
              </a:rPr>
              <a:t>②</a:t>
            </a:r>
            <a:r>
              <a:rPr lang="zh-CN" altLang="en-US" sz="1600" b="1" kern="0" dirty="0">
                <a:solidFill>
                  <a:schemeClr val="bg1"/>
                </a:solidFill>
                <a:latin typeface="微软雅黑" panose="020B0503020204020204" pitchFamily="34" charset="-122"/>
                <a:ea typeface="微软雅黑" panose="020B0503020204020204" pitchFamily="34" charset="-122"/>
              </a:rPr>
              <a:t>后续步骤均表明事务</a:t>
            </a:r>
            <a:r>
              <a:rPr lang="en-US" altLang="zh-CN" sz="1600" b="1" kern="0" dirty="0" smtClean="0">
                <a:solidFill>
                  <a:schemeClr val="bg1"/>
                </a:solidFill>
                <a:latin typeface="微软雅黑" panose="020B0503020204020204" pitchFamily="34" charset="-122"/>
                <a:ea typeface="微软雅黑" panose="020B0503020204020204" pitchFamily="34" charset="-122"/>
              </a:rPr>
              <a:t>ID</a:t>
            </a:r>
          </a:p>
          <a:p>
            <a:pPr marL="342900" indent="-342900" defTabSz="1219140">
              <a:lnSpc>
                <a:spcPct val="150000"/>
              </a:lnSpc>
              <a:buFont typeface="Arial" panose="020B0604020202020204" pitchFamily="34" charset="0"/>
              <a:buChar char="•"/>
              <a:defRPr/>
            </a:pPr>
            <a:r>
              <a:rPr lang="en-US" altLang="zh-CN" sz="1600" b="1" kern="0" dirty="0" smtClean="0">
                <a:solidFill>
                  <a:schemeClr val="bg1"/>
                </a:solidFill>
                <a:latin typeface="微软雅黑" panose="020B0503020204020204" pitchFamily="34" charset="-122"/>
                <a:ea typeface="微软雅黑" panose="020B0503020204020204" pitchFamily="34" charset="-122"/>
              </a:rPr>
              <a:t>③</a:t>
            </a:r>
            <a:r>
              <a:rPr lang="zh-CN" altLang="en-US" sz="1600" b="1" kern="0" dirty="0">
                <a:solidFill>
                  <a:schemeClr val="bg1"/>
                </a:solidFill>
                <a:latin typeface="微软雅黑" panose="020B0503020204020204" pitchFamily="34" charset="-122"/>
                <a:ea typeface="微软雅黑" panose="020B0503020204020204" pitchFamily="34" charset="-122"/>
              </a:rPr>
              <a:t>提交事务</a:t>
            </a:r>
            <a:r>
              <a:rPr lang="en-US" altLang="zh-CN" sz="1600" b="1" kern="0" dirty="0">
                <a:solidFill>
                  <a:schemeClr val="bg1"/>
                </a:solidFill>
                <a:latin typeface="微软雅黑" panose="020B0503020204020204" pitchFamily="34" charset="-122"/>
                <a:ea typeface="微软雅黑" panose="020B0503020204020204" pitchFamily="34" charset="-122"/>
              </a:rPr>
              <a:t>ID</a:t>
            </a:r>
            <a:r>
              <a:rPr lang="zh-CN" altLang="en-US" sz="1600" b="1" kern="0" dirty="0">
                <a:solidFill>
                  <a:schemeClr val="bg1"/>
                </a:solidFill>
                <a:latin typeface="微软雅黑" panose="020B0503020204020204" pitchFamily="34" charset="-122"/>
                <a:ea typeface="微软雅黑" panose="020B0503020204020204" pitchFamily="34" charset="-122"/>
              </a:rPr>
              <a:t>，完成事务，具体参照</a:t>
            </a:r>
            <a:r>
              <a:rPr lang="en-US" altLang="zh-CN" sz="1600" b="1" kern="0" dirty="0" err="1">
                <a:solidFill>
                  <a:schemeClr val="bg1"/>
                </a:solidFill>
                <a:latin typeface="微软雅黑" panose="020B0503020204020204" pitchFamily="34" charset="-122"/>
                <a:ea typeface="微软雅黑" panose="020B0503020204020204" pitchFamily="34" charset="-122"/>
              </a:rPr>
              <a:t>AnyShare</a:t>
            </a:r>
            <a:r>
              <a:rPr lang="zh-CN" altLang="en-US" sz="1600" b="1" kern="0" dirty="0">
                <a:solidFill>
                  <a:schemeClr val="bg1"/>
                </a:solidFill>
                <a:latin typeface="微软雅黑" panose="020B0503020204020204" pitchFamily="34" charset="-122"/>
                <a:ea typeface="微软雅黑" panose="020B0503020204020204" pitchFamily="34" charset="-122"/>
              </a:rPr>
              <a:t>文件上传。</a:t>
            </a:r>
            <a:endParaRPr lang="en-US" altLang="zh-CN" sz="1600" kern="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471781" y="3353358"/>
            <a:ext cx="4365114" cy="2688569"/>
          </a:xfrm>
          <a:prstGeom prst="rect">
            <a:avLst/>
          </a:prstGeom>
        </p:spPr>
      </p:pic>
      <p:pic>
        <p:nvPicPr>
          <p:cNvPr id="3" name="图片 2"/>
          <p:cNvPicPr>
            <a:picLocks noChangeAspect="1"/>
          </p:cNvPicPr>
          <p:nvPr/>
        </p:nvPicPr>
        <p:blipFill>
          <a:blip r:embed="rId4"/>
          <a:stretch>
            <a:fillRect/>
          </a:stretch>
        </p:blipFill>
        <p:spPr>
          <a:xfrm>
            <a:off x="6625731" y="1213844"/>
            <a:ext cx="4822354" cy="4895512"/>
          </a:xfrm>
          <a:prstGeom prst="rect">
            <a:avLst/>
          </a:prstGeom>
        </p:spPr>
      </p:pic>
      <p:sp>
        <p:nvSpPr>
          <p:cNvPr id="7" name="矩形: 圆角 7">
            <a:extLst>
              <a:ext uri="{FF2B5EF4-FFF2-40B4-BE49-F238E27FC236}">
                <a16:creationId xmlns:a16="http://schemas.microsoft.com/office/drawing/2014/main" id="{9D9C9D04-74C3-2C48-B2AE-DDE994419315}"/>
              </a:ext>
            </a:extLst>
          </p:cNvPr>
          <p:cNvSpPr/>
          <p:nvPr/>
        </p:nvSpPr>
        <p:spPr>
          <a:xfrm>
            <a:off x="471781" y="2631765"/>
            <a:ext cx="1797662" cy="504000"/>
          </a:xfrm>
          <a:prstGeom prst="roundRect">
            <a:avLst>
              <a:gd name="adj" fmla="val 18758"/>
            </a:avLst>
          </a:prstGeom>
          <a:gradFill>
            <a:gsLst>
              <a:gs pos="20000">
                <a:srgbClr val="2E75B6"/>
              </a:gs>
              <a:gs pos="100000">
                <a:srgbClr val="48427E"/>
              </a:gs>
            </a:gsLst>
            <a:lin ang="1800000" scaled="0"/>
          </a:gra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14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单文件上传</a:t>
            </a:r>
            <a:endParaRPr lang="zh-CN" altLang="en-US" sz="14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9D9C9D04-74C3-2C48-B2AE-DDE994419315}"/>
              </a:ext>
            </a:extLst>
          </p:cNvPr>
          <p:cNvSpPr/>
          <p:nvPr/>
        </p:nvSpPr>
        <p:spPr>
          <a:xfrm>
            <a:off x="6625731" y="540206"/>
            <a:ext cx="1797662" cy="504000"/>
          </a:xfrm>
          <a:prstGeom prst="roundRect">
            <a:avLst>
              <a:gd name="adj" fmla="val 18758"/>
            </a:avLst>
          </a:prstGeom>
          <a:gradFill>
            <a:gsLst>
              <a:gs pos="20000">
                <a:srgbClr val="2E75B6"/>
              </a:gs>
              <a:gs pos="100000">
                <a:srgbClr val="48427E"/>
              </a:gs>
            </a:gsLst>
            <a:lin ang="1800000" scaled="0"/>
          </a:gra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14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分片上传</a:t>
            </a:r>
            <a:endParaRPr lang="zh-CN" altLang="en-US" sz="14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92668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50B8B9B-9951-471E-BE85-2BF860A408E0}"/>
              </a:ext>
            </a:extLst>
          </p:cNvPr>
          <p:cNvSpPr>
            <a:spLocks noGrp="1"/>
          </p:cNvSpPr>
          <p:nvPr>
            <p:ph type="title"/>
          </p:nvPr>
        </p:nvSpPr>
        <p:spPr/>
        <p:txBody>
          <a:bodyPr/>
          <a:lstStyle/>
          <a:p>
            <a:r>
              <a:rPr lang="en-US" altLang="zh-CN" dirty="0" smtClean="0"/>
              <a:t>URI</a:t>
            </a:r>
            <a:r>
              <a:rPr lang="zh-CN" altLang="en-US" dirty="0" smtClean="0"/>
              <a:t>设计</a:t>
            </a:r>
            <a:endParaRPr lang="zh-CN" altLang="en-US" dirty="0"/>
          </a:p>
        </p:txBody>
      </p:sp>
      <p:sp>
        <p:nvSpPr>
          <p:cNvPr id="46" name="矩形 45">
            <a:extLst>
              <a:ext uri="{FF2B5EF4-FFF2-40B4-BE49-F238E27FC236}">
                <a16:creationId xmlns:a16="http://schemas.microsoft.com/office/drawing/2014/main" id="{AF779980-A0A5-C647-8D72-59088322DBAD}"/>
              </a:ext>
            </a:extLst>
          </p:cNvPr>
          <p:cNvSpPr/>
          <p:nvPr/>
        </p:nvSpPr>
        <p:spPr>
          <a:xfrm>
            <a:off x="1541347" y="1769022"/>
            <a:ext cx="6949511" cy="1569660"/>
          </a:xfrm>
          <a:prstGeom prst="rect">
            <a:avLst/>
          </a:prstGeom>
        </p:spPr>
        <p:txBody>
          <a:bodyPr wrap="square">
            <a:spAutoFit/>
          </a:bodyPr>
          <a:lstStyle/>
          <a:p>
            <a:pPr marL="216000" indent="-216000">
              <a:lnSpc>
                <a:spcPct val="150000"/>
              </a:lnSpc>
              <a:buClr>
                <a:schemeClr val="bg1"/>
              </a:buClr>
              <a:buFont typeface="Arial" panose="020B0604020202020204" pitchFamily="34" charset="0"/>
              <a:buChar char="•"/>
            </a:pPr>
            <a:r>
              <a:rPr lang="zh-CN" altLang="en-US" sz="1600" dirty="0">
                <a:solidFill>
                  <a:schemeClr val="bg1"/>
                </a:solidFill>
                <a:latin typeface="微软雅黑" panose="020B0503020204020204" pitchFamily="34" charset="-122"/>
                <a:ea typeface="微软雅黑" panose="020B0503020204020204" pitchFamily="34" charset="-122"/>
              </a:rPr>
              <a:t>路径变量</a:t>
            </a:r>
            <a:r>
              <a:rPr lang="en-US" altLang="zh-CN" sz="1600" dirty="0">
                <a:solidFill>
                  <a:schemeClr val="bg1"/>
                </a:solidFill>
                <a:latin typeface="微软雅黑" panose="020B0503020204020204" pitchFamily="34" charset="-122"/>
                <a:ea typeface="微软雅黑" panose="020B0503020204020204" pitchFamily="34" charset="-122"/>
              </a:rPr>
              <a:t>(path variables</a:t>
            </a:r>
            <a:r>
              <a:rPr lang="zh-CN" altLang="en-US" sz="1600" dirty="0">
                <a:solidFill>
                  <a:schemeClr val="bg1"/>
                </a:solidFill>
                <a:latin typeface="微软雅黑" panose="020B0503020204020204" pitchFamily="34" charset="-122"/>
                <a:ea typeface="微软雅黑" panose="020B0503020204020204" pitchFamily="34" charset="-122"/>
              </a:rPr>
              <a:t>）被用于分隔一个层次结构或有向图的元素</a:t>
            </a:r>
            <a:r>
              <a:rPr lang="zh-CN" altLang="en-US" sz="1600" dirty="0" smtClean="0">
                <a:solidFill>
                  <a:schemeClr val="bg1"/>
                </a:solidFill>
                <a:latin typeface="微软雅黑" panose="020B0503020204020204" pitchFamily="34" charset="-122"/>
                <a:ea typeface="微软雅黑" panose="020B0503020204020204" pitchFamily="34" charset="-122"/>
              </a:rPr>
              <a:t>。</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marL="216000" indent="-216000">
              <a:lnSpc>
                <a:spcPct val="150000"/>
              </a:lnSpc>
              <a:buClr>
                <a:schemeClr val="bg1"/>
              </a:buClr>
              <a:buFont typeface="Arial" panose="020B0604020202020204" pitchFamily="34" charset="0"/>
              <a:buChar char="•"/>
            </a:pPr>
            <a:r>
              <a:rPr lang="zh-CN" altLang="en-US" sz="1600" dirty="0" smtClean="0">
                <a:solidFill>
                  <a:schemeClr val="bg1"/>
                </a:solidFill>
                <a:latin typeface="微软雅黑" panose="020B0503020204020204" pitchFamily="34" charset="-122"/>
                <a:ea typeface="微软雅黑" panose="020B0503020204020204" pitchFamily="34" charset="-122"/>
              </a:rPr>
              <a:t> </a:t>
            </a:r>
            <a:r>
              <a:rPr lang="zh-CN" altLang="en-US" sz="1600" dirty="0">
                <a:solidFill>
                  <a:schemeClr val="bg1"/>
                </a:solidFill>
                <a:latin typeface="微软雅黑" panose="020B0503020204020204" pitchFamily="34" charset="-122"/>
                <a:ea typeface="微软雅黑" panose="020B0503020204020204" pitchFamily="34" charset="-122"/>
              </a:rPr>
              <a:t>比如</a:t>
            </a:r>
            <a:r>
              <a:rPr lang="en-US" altLang="zh-CN" sz="1600" dirty="0">
                <a:solidFill>
                  <a:schemeClr val="bg1"/>
                </a:solidFill>
                <a:latin typeface="微软雅黑" panose="020B0503020204020204" pitchFamily="34" charset="-122"/>
                <a:ea typeface="微软雅黑" panose="020B0503020204020204" pitchFamily="34" charset="-122"/>
              </a:rPr>
              <a:t>/weblogs/</a:t>
            </a:r>
            <a:r>
              <a:rPr lang="en-US" altLang="zh-CN" sz="1600" dirty="0" err="1">
                <a:solidFill>
                  <a:schemeClr val="bg1"/>
                </a:solidFill>
                <a:latin typeface="微软雅黑" panose="020B0503020204020204" pitchFamily="34" charset="-122"/>
                <a:ea typeface="微软雅黑" panose="020B0503020204020204" pitchFamily="34" charset="-122"/>
              </a:rPr>
              <a:t>myweblog</a:t>
            </a:r>
            <a:r>
              <a:rPr lang="en-US" altLang="zh-CN" sz="1600" dirty="0">
                <a:solidFill>
                  <a:schemeClr val="bg1"/>
                </a:solidFill>
                <a:latin typeface="微软雅黑" panose="020B0503020204020204" pitchFamily="34" charset="-122"/>
                <a:ea typeface="微软雅黑" panose="020B0503020204020204" pitchFamily="34" charset="-122"/>
              </a:rPr>
              <a:t>/entries/100</a:t>
            </a:r>
            <a:r>
              <a:rPr lang="zh-CN" altLang="en-US" sz="1600" dirty="0">
                <a:solidFill>
                  <a:schemeClr val="bg1"/>
                </a:solidFill>
                <a:latin typeface="微软雅黑" panose="020B0503020204020204" pitchFamily="34" charset="-122"/>
                <a:ea typeface="微软雅黑" panose="020B0503020204020204" pitchFamily="34" charset="-122"/>
              </a:rPr>
              <a:t>就是从一般到特殊的路径：从博客列表到一个特定的博客，再到该博客的文章列表，再到一篇特定的文章。其中每个路径变量，在一定意义上都隶属干前一个路径变量</a:t>
            </a:r>
            <a:r>
              <a:rPr lang="zh-CN" altLang="en-US" sz="1600" dirty="0" smtClean="0">
                <a:solidFill>
                  <a:schemeClr val="bg1"/>
                </a:solidFill>
                <a:latin typeface="微软雅黑" panose="020B0503020204020204" pitchFamily="34" charset="-122"/>
                <a:ea typeface="微软雅黑" panose="020B0503020204020204" pitchFamily="34" charset="-122"/>
              </a:rPr>
              <a:t>。。</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56" name="矩形 55">
            <a:extLst>
              <a:ext uri="{FF2B5EF4-FFF2-40B4-BE49-F238E27FC236}">
                <a16:creationId xmlns:a16="http://schemas.microsoft.com/office/drawing/2014/main" id="{C284739C-B11A-3640-84CE-1D1BB9007F22}"/>
              </a:ext>
            </a:extLst>
          </p:cNvPr>
          <p:cNvSpPr/>
          <p:nvPr/>
        </p:nvSpPr>
        <p:spPr>
          <a:xfrm flipH="1">
            <a:off x="1623223" y="1141657"/>
            <a:ext cx="8304548" cy="519304"/>
          </a:xfrm>
          <a:prstGeom prst="rect">
            <a:avLst/>
          </a:prstGeom>
          <a:gradFill>
            <a:gsLst>
              <a:gs pos="100000">
                <a:srgbClr val="DB5564"/>
              </a:gs>
              <a:gs pos="0">
                <a:srgbClr val="9D234C"/>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矩形 44">
            <a:extLst>
              <a:ext uri="{FF2B5EF4-FFF2-40B4-BE49-F238E27FC236}">
                <a16:creationId xmlns:a16="http://schemas.microsoft.com/office/drawing/2014/main" id="{8017B658-1FC3-EB40-851B-701066B2D12C}"/>
              </a:ext>
            </a:extLst>
          </p:cNvPr>
          <p:cNvSpPr/>
          <p:nvPr/>
        </p:nvSpPr>
        <p:spPr>
          <a:xfrm>
            <a:off x="1623227" y="1192147"/>
            <a:ext cx="2492990" cy="400110"/>
          </a:xfrm>
          <a:prstGeom prst="rect">
            <a:avLst/>
          </a:prstGeom>
        </p:spPr>
        <p:txBody>
          <a:bodyPr wrap="none">
            <a:spAutoFit/>
          </a:bodyPr>
          <a:lstStyle/>
          <a:p>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路径</a:t>
            </a:r>
            <a:r>
              <a:rPr lang="zh-CN" altLang="en-US" sz="20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变量：父子关系</a:t>
            </a:r>
            <a:endPar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16" name="矩形 15">
            <a:extLst>
              <a:ext uri="{FF2B5EF4-FFF2-40B4-BE49-F238E27FC236}">
                <a16:creationId xmlns:a16="http://schemas.microsoft.com/office/drawing/2014/main" id="{AF779980-A0A5-C647-8D72-59088322DBAD}"/>
              </a:ext>
            </a:extLst>
          </p:cNvPr>
          <p:cNvSpPr/>
          <p:nvPr/>
        </p:nvSpPr>
        <p:spPr>
          <a:xfrm>
            <a:off x="1541346" y="4254057"/>
            <a:ext cx="6949511" cy="1569660"/>
          </a:xfrm>
          <a:prstGeom prst="rect">
            <a:avLst/>
          </a:prstGeom>
        </p:spPr>
        <p:txBody>
          <a:bodyPr wrap="square">
            <a:spAutoFit/>
          </a:bodyPr>
          <a:lstStyle/>
          <a:p>
            <a:pPr marL="216000" indent="-216000">
              <a:lnSpc>
                <a:spcPct val="150000"/>
              </a:lnSpc>
              <a:buClr>
                <a:schemeClr val="bg1"/>
              </a:buClr>
              <a:buFont typeface="Arial" panose="020B0604020202020204" pitchFamily="34" charset="0"/>
              <a:buChar char="•"/>
            </a:pPr>
            <a:r>
              <a:rPr lang="zh-CN" altLang="en-US" sz="1600" dirty="0" smtClean="0">
                <a:solidFill>
                  <a:schemeClr val="bg1"/>
                </a:solidFill>
                <a:latin typeface="微软雅黑" panose="020B0503020204020204" pitchFamily="34" charset="-122"/>
                <a:ea typeface="微软雅黑" panose="020B0503020204020204" pitchFamily="34" charset="-122"/>
              </a:rPr>
              <a:t>标点符号</a:t>
            </a:r>
            <a:r>
              <a:rPr lang="zh-CN" altLang="en-US" sz="1600" dirty="0">
                <a:solidFill>
                  <a:schemeClr val="bg1"/>
                </a:solidFill>
                <a:latin typeface="微软雅黑" panose="020B0503020204020204" pitchFamily="34" charset="-122"/>
                <a:ea typeface="微软雅黑" panose="020B0503020204020204" pitchFamily="34" charset="-122"/>
              </a:rPr>
              <a:t>被用于在同一层次上分隔多项数据</a:t>
            </a:r>
            <a:r>
              <a:rPr lang="zh-CN" altLang="en-US" sz="1600" dirty="0" smtClean="0">
                <a:solidFill>
                  <a:schemeClr val="bg1"/>
                </a:solidFill>
                <a:latin typeface="微软雅黑" panose="020B0503020204020204" pitchFamily="34" charset="-122"/>
                <a:ea typeface="微软雅黑" panose="020B0503020204020204" pitchFamily="34" charset="-122"/>
              </a:rPr>
              <a:t>。</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marL="216000" indent="-216000">
              <a:lnSpc>
                <a:spcPct val="150000"/>
              </a:lnSpc>
              <a:buClr>
                <a:schemeClr val="bg1"/>
              </a:buClr>
              <a:buFont typeface="Arial" panose="020B0604020202020204" pitchFamily="34" charset="0"/>
              <a:buChar char="•"/>
            </a:pPr>
            <a:r>
              <a:rPr lang="zh-CN" altLang="en-US" sz="1600" dirty="0" smtClean="0">
                <a:solidFill>
                  <a:schemeClr val="bg1"/>
                </a:solidFill>
                <a:latin typeface="微软雅黑" panose="020B0503020204020204" pitchFamily="34" charset="-122"/>
                <a:ea typeface="微软雅黑" panose="020B0503020204020204" pitchFamily="34" charset="-122"/>
              </a:rPr>
              <a:t>如果</a:t>
            </a:r>
            <a:r>
              <a:rPr lang="zh-CN" altLang="en-US" sz="1600" dirty="0">
                <a:solidFill>
                  <a:schemeClr val="bg1"/>
                </a:solidFill>
                <a:latin typeface="微软雅黑" panose="020B0503020204020204" pitchFamily="34" charset="-122"/>
                <a:ea typeface="微软雅黑" panose="020B0503020204020204" pitchFamily="34" charset="-122"/>
              </a:rPr>
              <a:t>各项数据的次序有关紧要，就采用逗号，就像经纬度一样：</a:t>
            </a:r>
            <a:r>
              <a:rPr lang="en-US" altLang="zh-CN" sz="1600" dirty="0">
                <a:solidFill>
                  <a:schemeClr val="bg1"/>
                </a:solidFill>
                <a:latin typeface="微软雅黑" panose="020B0503020204020204" pitchFamily="34" charset="-122"/>
                <a:ea typeface="微软雅黑" panose="020B0503020204020204" pitchFamily="34" charset="-122"/>
              </a:rPr>
              <a:t>/Earth/37.0,-95.2</a:t>
            </a:r>
            <a:r>
              <a:rPr lang="zh-CN" altLang="en-US" sz="1600" dirty="0" smtClean="0">
                <a:solidFill>
                  <a:schemeClr val="bg1"/>
                </a:solidFill>
                <a:latin typeface="微软雅黑" panose="020B0503020204020204" pitchFamily="34" charset="-122"/>
                <a:ea typeface="微软雅黑" panose="020B0503020204020204" pitchFamily="34" charset="-122"/>
              </a:rPr>
              <a:t>。</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marL="216000" indent="-216000">
              <a:lnSpc>
                <a:spcPct val="150000"/>
              </a:lnSpc>
              <a:buClr>
                <a:schemeClr val="bg1"/>
              </a:buClr>
              <a:buFont typeface="Arial" panose="020B0604020202020204" pitchFamily="34" charset="0"/>
              <a:buChar char="•"/>
            </a:pPr>
            <a:r>
              <a:rPr lang="zh-CN" altLang="en-US" sz="1600" dirty="0" smtClean="0">
                <a:solidFill>
                  <a:schemeClr val="bg1"/>
                </a:solidFill>
                <a:latin typeface="微软雅黑" panose="020B0503020204020204" pitchFamily="34" charset="-122"/>
                <a:ea typeface="微软雅黑" panose="020B0503020204020204" pitchFamily="34" charset="-122"/>
              </a:rPr>
              <a:t>如果</a:t>
            </a:r>
            <a:r>
              <a:rPr lang="zh-CN" altLang="en-US" sz="1600" dirty="0">
                <a:solidFill>
                  <a:schemeClr val="bg1"/>
                </a:solidFill>
                <a:latin typeface="微软雅黑" panose="020B0503020204020204" pitchFamily="34" charset="-122"/>
                <a:ea typeface="微软雅黑" panose="020B0503020204020204" pitchFamily="34" charset="-122"/>
              </a:rPr>
              <a:t>次序无关紧要，就采用分号，比如：</a:t>
            </a:r>
            <a:r>
              <a:rPr lang="en-US" altLang="zh-CN" sz="1600" dirty="0">
                <a:solidFill>
                  <a:schemeClr val="bg1"/>
                </a:solidFill>
                <a:latin typeface="微软雅黑" panose="020B0503020204020204" pitchFamily="34" charset="-122"/>
                <a:ea typeface="微软雅黑" panose="020B0503020204020204" pitchFamily="34" charset="-122"/>
              </a:rPr>
              <a:t>/color-blends/</a:t>
            </a:r>
            <a:r>
              <a:rPr lang="en-US" altLang="zh-CN" sz="1600" dirty="0" err="1">
                <a:solidFill>
                  <a:schemeClr val="bg1"/>
                </a:solidFill>
                <a:latin typeface="微软雅黑" panose="020B0503020204020204" pitchFamily="34" charset="-122"/>
                <a:ea typeface="微软雅黑" panose="020B0503020204020204" pitchFamily="34" charset="-122"/>
              </a:rPr>
              <a:t>red;blue</a:t>
            </a:r>
            <a:r>
              <a:rPr lang="zh-CN" altLang="en-US" sz="1600" dirty="0">
                <a:solidFill>
                  <a:schemeClr val="bg1"/>
                </a:solidFill>
                <a:latin typeface="微软雅黑" panose="020B0503020204020204" pitchFamily="34" charset="-122"/>
                <a:ea typeface="微软雅黑" panose="020B0503020204020204" pitchFamily="34" charset="-122"/>
              </a:rPr>
              <a:t>。</a:t>
            </a:r>
          </a:p>
        </p:txBody>
      </p:sp>
      <p:sp>
        <p:nvSpPr>
          <p:cNvPr id="17" name="矩形 16">
            <a:extLst>
              <a:ext uri="{FF2B5EF4-FFF2-40B4-BE49-F238E27FC236}">
                <a16:creationId xmlns:a16="http://schemas.microsoft.com/office/drawing/2014/main" id="{C284739C-B11A-3640-84CE-1D1BB9007F22}"/>
              </a:ext>
            </a:extLst>
          </p:cNvPr>
          <p:cNvSpPr/>
          <p:nvPr/>
        </p:nvSpPr>
        <p:spPr>
          <a:xfrm flipH="1">
            <a:off x="1623222" y="3626692"/>
            <a:ext cx="8304548" cy="519304"/>
          </a:xfrm>
          <a:prstGeom prst="rect">
            <a:avLst/>
          </a:prstGeom>
          <a:gradFill>
            <a:gsLst>
              <a:gs pos="100000">
                <a:srgbClr val="DB5564"/>
              </a:gs>
              <a:gs pos="0">
                <a:srgbClr val="9D234C"/>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a:extLst>
              <a:ext uri="{FF2B5EF4-FFF2-40B4-BE49-F238E27FC236}">
                <a16:creationId xmlns:a16="http://schemas.microsoft.com/office/drawing/2014/main" id="{8017B658-1FC3-EB40-851B-701066B2D12C}"/>
              </a:ext>
            </a:extLst>
          </p:cNvPr>
          <p:cNvSpPr/>
          <p:nvPr/>
        </p:nvSpPr>
        <p:spPr>
          <a:xfrm>
            <a:off x="1623226" y="3677182"/>
            <a:ext cx="2492990" cy="400110"/>
          </a:xfrm>
          <a:prstGeom prst="rect">
            <a:avLst/>
          </a:prstGeom>
        </p:spPr>
        <p:txBody>
          <a:bodyPr wrap="none">
            <a:spAutoFit/>
          </a:bodyPr>
          <a:lstStyle/>
          <a:p>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路径</a:t>
            </a:r>
            <a:r>
              <a:rPr lang="zh-CN" altLang="en-US" sz="20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变量：并列关系</a:t>
            </a:r>
            <a:endPar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20" name="矩形: 圆角 7">
            <a:extLst>
              <a:ext uri="{FF2B5EF4-FFF2-40B4-BE49-F238E27FC236}">
                <a16:creationId xmlns:a16="http://schemas.microsoft.com/office/drawing/2014/main" id="{A9269E0D-9049-7C42-AB2B-7CBE5068BB30}"/>
              </a:ext>
            </a:extLst>
          </p:cNvPr>
          <p:cNvSpPr/>
          <p:nvPr/>
        </p:nvSpPr>
        <p:spPr>
          <a:xfrm>
            <a:off x="8971369" y="4668861"/>
            <a:ext cx="863669" cy="383989"/>
          </a:xfrm>
          <a:prstGeom prst="roundRect">
            <a:avLst>
              <a:gd name="adj" fmla="val 2883"/>
            </a:avLst>
          </a:prstGeom>
          <a:gradFill>
            <a:gsLst>
              <a:gs pos="20000">
                <a:srgbClr val="2E75B6"/>
              </a:gs>
              <a:gs pos="100000">
                <a:srgbClr val="48427E"/>
              </a:gs>
            </a:gsLst>
            <a:lin ang="1800000" scaled="0"/>
          </a:gra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150000"/>
              </a:lnSpc>
            </a:pPr>
            <a:r>
              <a:rPr lang="zh-CN" altLang="en-US" sz="14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有顺序</a:t>
            </a:r>
            <a:endParaRPr lang="zh-CN" altLang="en-US" sz="14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2" name="矩形: 圆角 7">
            <a:extLst>
              <a:ext uri="{FF2B5EF4-FFF2-40B4-BE49-F238E27FC236}">
                <a16:creationId xmlns:a16="http://schemas.microsoft.com/office/drawing/2014/main" id="{A9269E0D-9049-7C42-AB2B-7CBE5068BB30}"/>
              </a:ext>
            </a:extLst>
          </p:cNvPr>
          <p:cNvSpPr/>
          <p:nvPr/>
        </p:nvSpPr>
        <p:spPr>
          <a:xfrm>
            <a:off x="8971369" y="5439728"/>
            <a:ext cx="863669" cy="383989"/>
          </a:xfrm>
          <a:prstGeom prst="roundRect">
            <a:avLst>
              <a:gd name="adj" fmla="val 2883"/>
            </a:avLst>
          </a:prstGeom>
          <a:gradFill>
            <a:gsLst>
              <a:gs pos="20000">
                <a:srgbClr val="2E75B6"/>
              </a:gs>
              <a:gs pos="100000">
                <a:srgbClr val="48427E"/>
              </a:gs>
            </a:gsLst>
            <a:lin ang="1800000" scaled="0"/>
          </a:gra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150000"/>
              </a:lnSpc>
            </a:pPr>
            <a:r>
              <a:rPr lang="zh-CN" altLang="en-US" sz="14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无顺序</a:t>
            </a:r>
            <a:endParaRPr lang="zh-CN" altLang="en-US" sz="14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4119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矩形 56">
            <a:extLst>
              <a:ext uri="{FF2B5EF4-FFF2-40B4-BE49-F238E27FC236}">
                <a16:creationId xmlns:a16="http://schemas.microsoft.com/office/drawing/2014/main" id="{FC4C6679-EA1A-444A-8B8F-C0235A6BA2D1}"/>
              </a:ext>
            </a:extLst>
          </p:cNvPr>
          <p:cNvSpPr/>
          <p:nvPr/>
        </p:nvSpPr>
        <p:spPr>
          <a:xfrm flipH="1">
            <a:off x="471781" y="2028525"/>
            <a:ext cx="5352370" cy="519304"/>
          </a:xfrm>
          <a:prstGeom prst="rect">
            <a:avLst/>
          </a:prstGeom>
          <a:gradFill>
            <a:gsLst>
              <a:gs pos="100000">
                <a:srgbClr val="DB5564"/>
              </a:gs>
              <a:gs pos="0">
                <a:srgbClr val="9D234C"/>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标题 4">
            <a:extLst>
              <a:ext uri="{FF2B5EF4-FFF2-40B4-BE49-F238E27FC236}">
                <a16:creationId xmlns:a16="http://schemas.microsoft.com/office/drawing/2014/main" id="{550B8B9B-9951-471E-BE85-2BF860A408E0}"/>
              </a:ext>
            </a:extLst>
          </p:cNvPr>
          <p:cNvSpPr>
            <a:spLocks noGrp="1"/>
          </p:cNvSpPr>
          <p:nvPr>
            <p:ph type="title"/>
          </p:nvPr>
        </p:nvSpPr>
        <p:spPr/>
        <p:txBody>
          <a:bodyPr/>
          <a:lstStyle/>
          <a:p>
            <a:r>
              <a:rPr lang="en-US" altLang="zh-CN" dirty="0" smtClean="0"/>
              <a:t>URI</a:t>
            </a:r>
            <a:r>
              <a:rPr lang="zh-CN" altLang="en-US" dirty="0" smtClean="0"/>
              <a:t>设计</a:t>
            </a:r>
            <a:endParaRPr lang="zh-CN" altLang="en-US" dirty="0"/>
          </a:p>
        </p:txBody>
      </p:sp>
      <p:sp>
        <p:nvSpPr>
          <p:cNvPr id="53" name="矩形 52">
            <a:extLst>
              <a:ext uri="{FF2B5EF4-FFF2-40B4-BE49-F238E27FC236}">
                <a16:creationId xmlns:a16="http://schemas.microsoft.com/office/drawing/2014/main" id="{5A27FE9D-B186-9040-9DD0-1C22FA9325B3}"/>
              </a:ext>
            </a:extLst>
          </p:cNvPr>
          <p:cNvSpPr/>
          <p:nvPr/>
        </p:nvSpPr>
        <p:spPr>
          <a:xfrm>
            <a:off x="471783" y="2088122"/>
            <a:ext cx="1210588" cy="400110"/>
          </a:xfrm>
          <a:prstGeom prst="rect">
            <a:avLst/>
          </a:prstGeom>
        </p:spPr>
        <p:txBody>
          <a:bodyPr wrap="none">
            <a:spAutoFit/>
          </a:bodyPr>
          <a:lstStyle/>
          <a:p>
            <a:r>
              <a:rPr lang="zh-CN" altLang="en-US" sz="20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查询变量</a:t>
            </a:r>
            <a:endPar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4" name="矩形 53">
            <a:extLst>
              <a:ext uri="{FF2B5EF4-FFF2-40B4-BE49-F238E27FC236}">
                <a16:creationId xmlns:a16="http://schemas.microsoft.com/office/drawing/2014/main" id="{3E8B90A3-7824-DA41-AE74-C4A02A27994F}"/>
              </a:ext>
            </a:extLst>
          </p:cNvPr>
          <p:cNvSpPr/>
          <p:nvPr/>
        </p:nvSpPr>
        <p:spPr>
          <a:xfrm>
            <a:off x="389904" y="2607426"/>
            <a:ext cx="5434248" cy="1938992"/>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a:solidFill>
                  <a:schemeClr val="bg1"/>
                </a:solidFill>
                <a:latin typeface="微软雅黑" panose="020B0503020204020204" pitchFamily="34" charset="-122"/>
                <a:ea typeface="微软雅黑" panose="020B0503020204020204" pitchFamily="34" charset="-122"/>
              </a:rPr>
              <a:t>若路径变量与标点符号均解决不了问题，或者如果你要往一个算法里代入参数的话，那么可以采用查询变量（</a:t>
            </a:r>
            <a:r>
              <a:rPr lang="en-US" altLang="zh-CN" sz="1600" dirty="0">
                <a:solidFill>
                  <a:schemeClr val="bg1"/>
                </a:solidFill>
                <a:latin typeface="微软雅黑" panose="020B0503020204020204" pitchFamily="34" charset="-122"/>
                <a:ea typeface="微软雅黑" panose="020B0503020204020204" pitchFamily="34" charset="-122"/>
              </a:rPr>
              <a:t>query variables</a:t>
            </a:r>
            <a:r>
              <a:rPr lang="zh-CN" altLang="en-US" sz="1600" dirty="0">
                <a:solidFill>
                  <a:schemeClr val="bg1"/>
                </a:solidFill>
                <a:latin typeface="微软雅黑" panose="020B0503020204020204" pitchFamily="34" charset="-122"/>
                <a:ea typeface="微软雅黑" panose="020B0503020204020204" pitchFamily="34" charset="-122"/>
              </a:rPr>
              <a:t>）</a:t>
            </a:r>
            <a:r>
              <a:rPr lang="zh-CN" altLang="en-US" sz="1600" dirty="0" smtClean="0">
                <a:solidFill>
                  <a:schemeClr val="bg1"/>
                </a:solidFill>
                <a:latin typeface="微软雅黑" panose="020B0503020204020204" pitchFamily="34" charset="-122"/>
                <a:ea typeface="微软雅黑" panose="020B0503020204020204" pitchFamily="34" charset="-122"/>
              </a:rPr>
              <a:t>。</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solidFill>
                  <a:schemeClr val="bg1"/>
                </a:solidFill>
                <a:latin typeface="微软雅黑" panose="020B0503020204020204" pitchFamily="34" charset="-122"/>
                <a:ea typeface="微软雅黑" panose="020B0503020204020204" pitchFamily="34" charset="-122"/>
              </a:rPr>
              <a:t>如果</a:t>
            </a:r>
            <a:r>
              <a:rPr lang="zh-CN" altLang="en-US" sz="1600" dirty="0">
                <a:solidFill>
                  <a:schemeClr val="bg1"/>
                </a:solidFill>
                <a:latin typeface="微软雅黑" panose="020B0503020204020204" pitchFamily="34" charset="-122"/>
                <a:ea typeface="微软雅黑" panose="020B0503020204020204" pitchFamily="34" charset="-122"/>
              </a:rPr>
              <a:t>两个</a:t>
            </a:r>
            <a:r>
              <a:rPr lang="en-US" altLang="zh-CN" sz="1600" dirty="0">
                <a:solidFill>
                  <a:schemeClr val="bg1"/>
                </a:solidFill>
                <a:latin typeface="微软雅黑" panose="020B0503020204020204" pitchFamily="34" charset="-122"/>
                <a:ea typeface="微软雅黑" panose="020B0503020204020204" pitchFamily="34" charset="-122"/>
              </a:rPr>
              <a:t>URIs</a:t>
            </a:r>
            <a:r>
              <a:rPr lang="zh-CN" altLang="en-US" sz="1600" dirty="0">
                <a:solidFill>
                  <a:schemeClr val="bg1"/>
                </a:solidFill>
                <a:latin typeface="微软雅黑" panose="020B0503020204020204" pitchFamily="34" charset="-122"/>
                <a:ea typeface="微软雅黑" panose="020B0503020204020204" pitchFamily="34" charset="-122"/>
              </a:rPr>
              <a:t>只在查询变量上有差别，这表明它们只是为同一算法设置了不同的参数。</a:t>
            </a:r>
          </a:p>
        </p:txBody>
      </p:sp>
      <p:grpSp>
        <p:nvGrpSpPr>
          <p:cNvPr id="16" name="组合 15">
            <a:extLst>
              <a:ext uri="{FF2B5EF4-FFF2-40B4-BE49-F238E27FC236}">
                <a16:creationId xmlns:a16="http://schemas.microsoft.com/office/drawing/2014/main" id="{2E7962BB-AA2B-47B7-9027-E34181A37090}"/>
              </a:ext>
            </a:extLst>
          </p:cNvPr>
          <p:cNvGrpSpPr/>
          <p:nvPr/>
        </p:nvGrpSpPr>
        <p:grpSpPr>
          <a:xfrm>
            <a:off x="6005384" y="-1"/>
            <a:ext cx="6186616" cy="6857995"/>
            <a:chOff x="7121166" y="-1"/>
            <a:chExt cx="5070834" cy="6857995"/>
          </a:xfrm>
        </p:grpSpPr>
        <p:sp>
          <p:nvSpPr>
            <p:cNvPr id="17" name="矩形 16">
              <a:extLst>
                <a:ext uri="{FF2B5EF4-FFF2-40B4-BE49-F238E27FC236}">
                  <a16:creationId xmlns:a16="http://schemas.microsoft.com/office/drawing/2014/main" id="{8B143932-CB6F-4D6D-9AE2-E5AB9A711C3F}"/>
                </a:ext>
              </a:extLst>
            </p:cNvPr>
            <p:cNvSpPr/>
            <p:nvPr/>
          </p:nvSpPr>
          <p:spPr>
            <a:xfrm>
              <a:off x="7121166" y="-1"/>
              <a:ext cx="5070834" cy="6857995"/>
            </a:xfrm>
            <a:prstGeom prst="rect">
              <a:avLst/>
            </a:prstGeom>
            <a:gradFill>
              <a:gsLst>
                <a:gs pos="20000">
                  <a:srgbClr val="DB5564"/>
                </a:gs>
                <a:gs pos="100000">
                  <a:srgbClr val="9D234C"/>
                </a:gs>
              </a:gsLst>
              <a:lin ang="1800000" scaled="0"/>
            </a:grad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dirty="0"/>
            </a:p>
          </p:txBody>
        </p:sp>
        <p:sp>
          <p:nvSpPr>
            <p:cNvPr id="18" name="文本框 17">
              <a:extLst>
                <a:ext uri="{FF2B5EF4-FFF2-40B4-BE49-F238E27FC236}">
                  <a16:creationId xmlns:a16="http://schemas.microsoft.com/office/drawing/2014/main" id="{5AA7CE2C-2EB9-4764-9ADF-BFE684490649}"/>
                </a:ext>
              </a:extLst>
            </p:cNvPr>
            <p:cNvSpPr txBox="1"/>
            <p:nvPr/>
          </p:nvSpPr>
          <p:spPr>
            <a:xfrm>
              <a:off x="7417007" y="874565"/>
              <a:ext cx="4054315" cy="5632311"/>
            </a:xfrm>
            <a:prstGeom prst="rect">
              <a:avLst/>
            </a:prstGeom>
            <a:noFill/>
            <a:ln>
              <a:noFill/>
            </a:ln>
          </p:spPr>
          <p:txBody>
            <a:bodyPr wrap="square" rtlCol="0" anchor="t">
              <a:spAutoFit/>
            </a:bodyPr>
            <a:lstStyle/>
            <a:p>
              <a:pPr marL="342900" indent="-342900" defTabSz="1219140">
                <a:buFont typeface="Arial" panose="020B0604020202020204" pitchFamily="34" charset="0"/>
                <a:buChar char="•"/>
                <a:defRPr/>
              </a:pPr>
              <a:r>
                <a:rPr lang="en-US" altLang="zh-CN"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URI</a:t>
              </a:r>
              <a:r>
                <a:rPr lang="zh-CN" altLang="en-US"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标识的是资源（</a:t>
              </a:r>
              <a:r>
                <a:rPr lang="en-US" altLang="zh-CN"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resource</a:t>
              </a:r>
              <a:r>
                <a:rPr lang="zh-CN" altLang="en-US"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），而不是对资源的操作（</a:t>
              </a:r>
              <a:r>
                <a:rPr lang="en-US" altLang="zh-CN"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operation</a:t>
              </a:r>
              <a:r>
                <a:rPr lang="zh-CN" altLang="en-US"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0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en-US" altLang="zh-CN" sz="20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342900" indent="-342900" defTabSz="1219140">
                <a:buFont typeface="Arial" panose="020B0604020202020204" pitchFamily="34" charset="0"/>
                <a:buChar char="•"/>
                <a:defRPr/>
              </a:pPr>
              <a:r>
                <a:rPr lang="zh-CN" altLang="en-US" sz="20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所以</a:t>
              </a:r>
              <a:r>
                <a:rPr lang="zh-CN" altLang="en-US"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说，把操作名称放在</a:t>
              </a:r>
              <a:r>
                <a:rPr lang="en-US" altLang="zh-CN"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URI</a:t>
              </a:r>
              <a:r>
                <a:rPr lang="zh-CN" altLang="en-US"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里是不合适的</a:t>
              </a:r>
              <a:r>
                <a:rPr lang="zh-CN" altLang="en-US" sz="20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en-US" altLang="zh-CN" sz="20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342900" indent="-342900" defTabSz="1219140">
                <a:buFont typeface="Arial" panose="020B0604020202020204" pitchFamily="34" charset="0"/>
                <a:buChar char="•"/>
                <a:defRPr/>
              </a:pPr>
              <a:r>
                <a:rPr lang="zh-CN" altLang="en-US" sz="20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假如</a:t>
              </a:r>
              <a:r>
                <a:rPr lang="zh-CN" altLang="en-US"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有一个像</a:t>
              </a:r>
              <a:r>
                <a:rPr lang="en-US" altLang="zh-CN"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sz="2000" dirty="0" err="1">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obj</a:t>
              </a:r>
              <a:r>
                <a:rPr lang="en-US" altLang="zh-CN"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en-US" altLang="zh-CN" sz="2000" dirty="0" err="1">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ect</a:t>
              </a:r>
              <a:r>
                <a:rPr lang="en-US" altLang="zh-CN"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/do-operation</a:t>
              </a:r>
              <a:r>
                <a:rPr lang="zh-CN" altLang="en-US"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这样的</a:t>
              </a:r>
              <a:r>
                <a:rPr lang="en-US" altLang="zh-CN"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URI</a:t>
              </a:r>
              <a:r>
                <a:rPr lang="zh-CN" altLang="en-US"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，那么你有论为</a:t>
              </a:r>
              <a:r>
                <a:rPr lang="en-US" altLang="zh-CN"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RPC</a:t>
              </a:r>
              <a:r>
                <a:rPr lang="zh-CN" altLang="en-US"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式架构的危险</a:t>
              </a:r>
              <a:r>
                <a:rPr lang="zh-CN" altLang="en-US" sz="20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en-US" altLang="zh-CN" sz="20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342900" indent="-342900" defTabSz="1219140">
                <a:buFont typeface="Arial" panose="020B0604020202020204" pitchFamily="34" charset="0"/>
                <a:buChar char="•"/>
                <a:defRPr/>
              </a:pPr>
              <a:r>
                <a:rPr lang="zh-CN" altLang="en-US" sz="20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没人</a:t>
              </a:r>
              <a:r>
                <a:rPr lang="zh-CN" altLang="en-US"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希望链接到</a:t>
              </a:r>
              <a:r>
                <a:rPr lang="en-US" altLang="zh-CN"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do-operation</a:t>
              </a:r>
              <a:r>
                <a:rPr lang="zh-CN" altLang="en-US"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这样的</a:t>
              </a:r>
              <a:r>
                <a:rPr lang="en-US" altLang="zh-CN"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URI</a:t>
              </a:r>
              <a:r>
                <a:rPr lang="zh-CN" altLang="en-US"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，因为人们希望链接到一个对象（</a:t>
              </a:r>
              <a:r>
                <a:rPr lang="en-US" altLang="zh-CN"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object</a:t>
              </a:r>
              <a:r>
                <a:rPr lang="zh-CN" altLang="en-US"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）而不是操作（</a:t>
              </a:r>
              <a:r>
                <a:rPr lang="en-US" altLang="zh-CN"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operation</a:t>
              </a:r>
              <a:r>
                <a:rPr lang="zh-CN" altLang="en-US"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0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en-US" altLang="zh-CN" sz="20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342900" indent="-342900" defTabSz="1219140">
                <a:buFont typeface="Arial" panose="020B0604020202020204" pitchFamily="34" charset="0"/>
                <a:buChar char="•"/>
                <a:defRPr/>
              </a:pPr>
              <a:r>
                <a:rPr lang="zh-CN" altLang="en-US" sz="20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操作</a:t>
              </a:r>
              <a:r>
                <a:rPr lang="zh-CN" altLang="en-US"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operation</a:t>
              </a:r>
              <a:r>
                <a:rPr lang="zh-CN" altLang="en-US"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）应通过统一接口来暴露，或者实在不行的话，通过重载的</a:t>
              </a:r>
              <a:r>
                <a:rPr lang="en-US" altLang="zh-CN"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POST</a:t>
              </a:r>
              <a:r>
                <a:rPr lang="zh-CN" altLang="en-US"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来暴露（不过你要确保你的</a:t>
              </a:r>
              <a:r>
                <a:rPr lang="en-US" altLang="zh-CN"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URI</a:t>
              </a:r>
              <a:r>
                <a:rPr lang="zh-CN" altLang="en-US"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标识的是对象，而不是对象上的操作）。</a:t>
              </a:r>
            </a:p>
          </p:txBody>
        </p:sp>
        <p:sp>
          <p:nvSpPr>
            <p:cNvPr id="21" name="文本框 20">
              <a:extLst>
                <a:ext uri="{FF2B5EF4-FFF2-40B4-BE49-F238E27FC236}">
                  <a16:creationId xmlns:a16="http://schemas.microsoft.com/office/drawing/2014/main" id="{281A2744-A991-46D5-AB72-35CEFD0A1B9E}"/>
                </a:ext>
              </a:extLst>
            </p:cNvPr>
            <p:cNvSpPr txBox="1"/>
            <p:nvPr/>
          </p:nvSpPr>
          <p:spPr>
            <a:xfrm>
              <a:off x="7276801" y="252521"/>
              <a:ext cx="1415772" cy="461665"/>
            </a:xfrm>
            <a:prstGeom prst="rect">
              <a:avLst/>
            </a:prstGeom>
            <a:noFill/>
          </p:spPr>
          <p:txBody>
            <a:bodyPr wrap="none" rtlCol="0">
              <a:spAutoFit/>
            </a:bodyPr>
            <a:lstStyle/>
            <a:p>
              <a:r>
                <a:rPr lang="zh-CN" altLang="en-US" sz="2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要点说明</a:t>
              </a:r>
            </a:p>
          </p:txBody>
        </p:sp>
      </p:grpSp>
    </p:spTree>
    <p:extLst>
      <p:ext uri="{BB962C8B-B14F-4D97-AF65-F5344CB8AC3E}">
        <p14:creationId xmlns:p14="http://schemas.microsoft.com/office/powerpoint/2010/main" val="184268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t>深入</a:t>
            </a:r>
            <a:r>
              <a:rPr lang="zh-CN" altLang="en-US" dirty="0" smtClean="0"/>
              <a:t>理解</a:t>
            </a:r>
            <a:endParaRPr lang="en-US" dirty="0"/>
          </a:p>
        </p:txBody>
      </p:sp>
      <p:sp>
        <p:nvSpPr>
          <p:cNvPr id="5" name="文本占位符 4"/>
          <p:cNvSpPr>
            <a:spLocks noGrp="1"/>
          </p:cNvSpPr>
          <p:nvPr>
            <p:ph type="body" sz="quarter" idx="10"/>
          </p:nvPr>
        </p:nvSpPr>
        <p:spPr/>
        <p:txBody>
          <a:bodyPr/>
          <a:lstStyle/>
          <a:p>
            <a:r>
              <a:rPr lang="en-US" altLang="zh-CN" dirty="0" smtClean="0"/>
              <a:t>Part 3</a:t>
            </a:r>
            <a:endParaRPr lang="en-US" dirty="0"/>
          </a:p>
        </p:txBody>
      </p:sp>
      <p:sp>
        <p:nvSpPr>
          <p:cNvPr id="6" name="文本占位符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702765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50B8B9B-9951-471E-BE85-2BF860A408E0}"/>
              </a:ext>
            </a:extLst>
          </p:cNvPr>
          <p:cNvSpPr>
            <a:spLocks noGrp="1"/>
          </p:cNvSpPr>
          <p:nvPr>
            <p:ph type="title"/>
          </p:nvPr>
        </p:nvSpPr>
        <p:spPr/>
        <p:txBody>
          <a:bodyPr/>
          <a:lstStyle/>
          <a:p>
            <a:r>
              <a:rPr lang="zh-CN" altLang="en-US" dirty="0"/>
              <a:t>可寻址性的重要性</a:t>
            </a:r>
          </a:p>
        </p:txBody>
      </p:sp>
      <p:sp>
        <p:nvSpPr>
          <p:cNvPr id="46" name="矩形 45">
            <a:extLst>
              <a:ext uri="{FF2B5EF4-FFF2-40B4-BE49-F238E27FC236}">
                <a16:creationId xmlns:a16="http://schemas.microsoft.com/office/drawing/2014/main" id="{AF779980-A0A5-C647-8D72-59088322DBAD}"/>
              </a:ext>
            </a:extLst>
          </p:cNvPr>
          <p:cNvSpPr/>
          <p:nvPr/>
        </p:nvSpPr>
        <p:spPr>
          <a:xfrm>
            <a:off x="1541347" y="1769022"/>
            <a:ext cx="8978372" cy="3046988"/>
          </a:xfrm>
          <a:prstGeom prst="rect">
            <a:avLst/>
          </a:prstGeom>
        </p:spPr>
        <p:txBody>
          <a:bodyPr wrap="square">
            <a:spAutoFit/>
          </a:bodyPr>
          <a:lstStyle/>
          <a:p>
            <a:pPr marL="216000" indent="-216000">
              <a:lnSpc>
                <a:spcPct val="150000"/>
              </a:lnSpc>
              <a:buClr>
                <a:schemeClr val="bg1"/>
              </a:buClr>
              <a:buFont typeface="Arial" panose="020B0604020202020204" pitchFamily="34" charset="0"/>
              <a:buChar char="•"/>
            </a:pPr>
            <a:r>
              <a:rPr lang="zh-CN" altLang="en-US" sz="1600" dirty="0">
                <a:solidFill>
                  <a:schemeClr val="bg1"/>
                </a:solidFill>
                <a:latin typeface="微软雅黑" panose="020B0503020204020204" pitchFamily="34" charset="-122"/>
                <a:ea typeface="微软雅黑" panose="020B0503020204020204" pitchFamily="34" charset="-122"/>
              </a:rPr>
              <a:t>可寻址性（</a:t>
            </a:r>
            <a:r>
              <a:rPr lang="en-US" altLang="zh-CN" sz="1600" dirty="0">
                <a:solidFill>
                  <a:schemeClr val="bg1"/>
                </a:solidFill>
                <a:latin typeface="微软雅黑" panose="020B0503020204020204" pitchFamily="34" charset="-122"/>
                <a:ea typeface="微软雅黑" panose="020B0503020204020204" pitchFamily="34" charset="-122"/>
              </a:rPr>
              <a:t>addressability</a:t>
            </a:r>
            <a:r>
              <a:rPr lang="zh-CN" altLang="en-US" sz="1600" dirty="0">
                <a:solidFill>
                  <a:schemeClr val="bg1"/>
                </a:solidFill>
                <a:latin typeface="微软雅黑" panose="020B0503020204020204" pitchFamily="34" charset="-122"/>
                <a:ea typeface="微软雅黑" panose="020B0503020204020204" pitchFamily="34" charset="-122"/>
              </a:rPr>
              <a:t>）意味着你的服务的每个重要方面都可以被外界所访问</a:t>
            </a:r>
            <a:r>
              <a:rPr lang="zh-CN" altLang="en-US" sz="1600" dirty="0" smtClean="0">
                <a:solidFill>
                  <a:schemeClr val="bg1"/>
                </a:solidFill>
                <a:latin typeface="微软雅黑" panose="020B0503020204020204" pitchFamily="34" charset="-122"/>
                <a:ea typeface="微软雅黑" panose="020B0503020204020204" pitchFamily="34" charset="-122"/>
              </a:rPr>
              <a:t>。</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marL="216000" indent="-216000">
              <a:lnSpc>
                <a:spcPct val="150000"/>
              </a:lnSpc>
              <a:buClr>
                <a:schemeClr val="bg1"/>
              </a:buClr>
              <a:buFont typeface="Arial" panose="020B0604020202020204" pitchFamily="34" charset="0"/>
              <a:buChar char="•"/>
            </a:pPr>
            <a:r>
              <a:rPr lang="zh-CN" altLang="en-US" sz="1600" dirty="0" smtClean="0">
                <a:solidFill>
                  <a:schemeClr val="bg1"/>
                </a:solidFill>
                <a:latin typeface="微软雅黑" panose="020B0503020204020204" pitchFamily="34" charset="-122"/>
                <a:ea typeface="微软雅黑" panose="020B0503020204020204" pitchFamily="34" charset="-122"/>
              </a:rPr>
              <a:t>你</a:t>
            </a:r>
            <a:r>
              <a:rPr lang="zh-CN" altLang="en-US" sz="1600" dirty="0">
                <a:solidFill>
                  <a:schemeClr val="bg1"/>
                </a:solidFill>
                <a:latin typeface="微软雅黑" panose="020B0503020204020204" pitchFamily="34" charset="-122"/>
                <a:ea typeface="微软雅黑" panose="020B0503020204020204" pitchFamily="34" charset="-122"/>
              </a:rPr>
              <a:t>的服务的每个重要方面都有个唯标识符</a:t>
            </a:r>
            <a:r>
              <a:rPr lang="en-US" altLang="zh-CN" sz="1600" dirty="0">
                <a:solidFill>
                  <a:schemeClr val="bg1"/>
                </a:solidFill>
                <a:latin typeface="微软雅黑" panose="020B0503020204020204" pitchFamily="34" charset="-122"/>
                <a:ea typeface="微软雅黑" panose="020B0503020204020204" pitchFamily="34" charset="-122"/>
              </a:rPr>
              <a:t>——URI</a:t>
            </a:r>
            <a:r>
              <a:rPr lang="zh-CN" altLang="en-US" sz="1600" dirty="0" smtClean="0">
                <a:solidFill>
                  <a:schemeClr val="bg1"/>
                </a:solidFill>
                <a:latin typeface="微软雅黑" panose="020B0503020204020204" pitchFamily="34" charset="-122"/>
                <a:ea typeface="微软雅黑" panose="020B0503020204020204" pitchFamily="34" charset="-122"/>
              </a:rPr>
              <a:t>。</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marL="216000" indent="-216000">
              <a:lnSpc>
                <a:spcPct val="150000"/>
              </a:lnSpc>
              <a:buClr>
                <a:schemeClr val="bg1"/>
              </a:buClr>
              <a:buFont typeface="Arial" panose="020B0604020202020204" pitchFamily="34" charset="0"/>
              <a:buChar char="•"/>
            </a:pPr>
            <a:r>
              <a:rPr lang="zh-CN" altLang="en-US" sz="1600" dirty="0" smtClean="0">
                <a:solidFill>
                  <a:schemeClr val="bg1"/>
                </a:solidFill>
                <a:latin typeface="微软雅黑" panose="020B0503020204020204" pitchFamily="34" charset="-122"/>
                <a:ea typeface="微软雅黑" panose="020B0503020204020204" pitchFamily="34" charset="-122"/>
              </a:rPr>
              <a:t>这些</a:t>
            </a:r>
            <a:r>
              <a:rPr lang="zh-CN" altLang="en-US" sz="1600" dirty="0">
                <a:solidFill>
                  <a:schemeClr val="bg1"/>
                </a:solidFill>
                <a:latin typeface="微软雅黑" panose="020B0503020204020204" pitchFamily="34" charset="-122"/>
                <a:ea typeface="微软雅黑" panose="020B0503020204020204" pitchFamily="34" charset="-122"/>
              </a:rPr>
              <a:t>标识符可被收藏，可在应用之问传递，还可用于指代实际的资源</a:t>
            </a:r>
            <a:r>
              <a:rPr lang="zh-CN" altLang="en-US" sz="1600" dirty="0" smtClean="0">
                <a:solidFill>
                  <a:schemeClr val="bg1"/>
                </a:solidFill>
                <a:latin typeface="微软雅黑" panose="020B0503020204020204" pitchFamily="34" charset="-122"/>
                <a:ea typeface="微软雅黑" panose="020B0503020204020204" pitchFamily="34" charset="-122"/>
              </a:rPr>
              <a:t>。</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marL="216000" indent="-216000">
              <a:lnSpc>
                <a:spcPct val="150000"/>
              </a:lnSpc>
              <a:buClr>
                <a:schemeClr val="bg1"/>
              </a:buClr>
              <a:buFont typeface="Arial" panose="020B0604020202020204" pitchFamily="34" charset="0"/>
              <a:buChar char="•"/>
            </a:pPr>
            <a:r>
              <a:rPr lang="zh-CN" altLang="en-US" sz="1600" dirty="0" smtClean="0">
                <a:solidFill>
                  <a:schemeClr val="bg1"/>
                </a:solidFill>
                <a:latin typeface="微软雅黑" panose="020B0503020204020204" pitchFamily="34" charset="-122"/>
                <a:ea typeface="微软雅黑" panose="020B0503020204020204" pitchFamily="34" charset="-122"/>
              </a:rPr>
              <a:t>可</a:t>
            </a:r>
            <a:r>
              <a:rPr lang="zh-CN" altLang="en-US" sz="1600" dirty="0">
                <a:solidFill>
                  <a:schemeClr val="bg1"/>
                </a:solidFill>
                <a:latin typeface="微软雅黑" panose="020B0503020204020204" pitchFamily="34" charset="-122"/>
                <a:ea typeface="微软雅黑" panose="020B0503020204020204" pitchFamily="34" charset="-122"/>
              </a:rPr>
              <a:t>寻址性（</a:t>
            </a:r>
            <a:r>
              <a:rPr lang="en-US" altLang="zh-CN" sz="1600" dirty="0">
                <a:solidFill>
                  <a:schemeClr val="bg1"/>
                </a:solidFill>
                <a:latin typeface="微软雅黑" panose="020B0503020204020204" pitchFamily="34" charset="-122"/>
                <a:ea typeface="微软雅黑" panose="020B0503020204020204" pitchFamily="34" charset="-122"/>
              </a:rPr>
              <a:t>addressability</a:t>
            </a:r>
            <a:r>
              <a:rPr lang="zh-CN" altLang="en-US" sz="1600" dirty="0">
                <a:solidFill>
                  <a:schemeClr val="bg1"/>
                </a:solidFill>
                <a:latin typeface="微软雅黑" panose="020B0503020204020204" pitchFamily="34" charset="-122"/>
                <a:ea typeface="微软雅黑" panose="020B0503020204020204" pitchFamily="34" charset="-122"/>
              </a:rPr>
              <a:t>）令别人可以用你的服务构建 </a:t>
            </a:r>
            <a:r>
              <a:rPr lang="en-US" altLang="zh-CN" sz="1600" dirty="0" err="1">
                <a:solidFill>
                  <a:schemeClr val="bg1"/>
                </a:solidFill>
                <a:latin typeface="微软雅黑" panose="020B0503020204020204" pitchFamily="34" charset="-122"/>
                <a:ea typeface="微软雅黑" panose="020B0503020204020204" pitchFamily="34" charset="-122"/>
              </a:rPr>
              <a:t>mashups</a:t>
            </a:r>
            <a:r>
              <a:rPr lang="zh-CN" altLang="en-US" sz="1600" dirty="0">
                <a:solidFill>
                  <a:schemeClr val="bg1"/>
                </a:solidFill>
                <a:latin typeface="微软雅黑" panose="020B0503020204020204" pitchFamily="34" charset="-122"/>
                <a:ea typeface="微软雅黑" panose="020B0503020204020204" pitchFamily="34" charset="-122"/>
              </a:rPr>
              <a:t>，将它用于你从未想到过的场合。</a:t>
            </a:r>
          </a:p>
          <a:p>
            <a:pPr marL="216000" indent="-216000">
              <a:lnSpc>
                <a:spcPct val="150000"/>
              </a:lnSpc>
              <a:buClr>
                <a:schemeClr val="bg1"/>
              </a:buClr>
              <a:buFont typeface="Arial" panose="020B0604020202020204" pitchFamily="34" charset="0"/>
              <a:buChar char="•"/>
            </a:pPr>
            <a:r>
              <a:rPr lang="zh-CN" altLang="en-US" sz="1600" dirty="0">
                <a:solidFill>
                  <a:schemeClr val="bg1"/>
                </a:solidFill>
                <a:latin typeface="微软雅黑" panose="020B0503020204020204" pitchFamily="34" charset="-122"/>
                <a:ea typeface="微软雅黑" panose="020B0503020204020204" pitchFamily="34" charset="-122"/>
              </a:rPr>
              <a:t>我在第</a:t>
            </a:r>
            <a:r>
              <a:rPr lang="en-US" altLang="zh-CN" sz="1600" dirty="0">
                <a:solidFill>
                  <a:schemeClr val="bg1"/>
                </a:solidFill>
                <a:latin typeface="微软雅黑" panose="020B0503020204020204" pitchFamily="34" charset="-122"/>
                <a:ea typeface="微软雅黑" panose="020B0503020204020204" pitchFamily="34" charset="-122"/>
              </a:rPr>
              <a:t>4</a:t>
            </a:r>
            <a:r>
              <a:rPr lang="zh-CN" altLang="en-US" sz="1600" dirty="0">
                <a:solidFill>
                  <a:schemeClr val="bg1"/>
                </a:solidFill>
                <a:latin typeface="微软雅黑" panose="020B0503020204020204" pitchFamily="34" charset="-122"/>
                <a:ea typeface="微软雅黑" panose="020B0503020204020204" pitchFamily="34" charset="-122"/>
              </a:rPr>
              <a:t>章把</a:t>
            </a:r>
            <a:r>
              <a:rPr lang="en-US" altLang="zh-CN" sz="1600" dirty="0">
                <a:solidFill>
                  <a:schemeClr val="bg1"/>
                </a:solidFill>
                <a:latin typeface="微软雅黑" panose="020B0503020204020204" pitchFamily="34" charset="-122"/>
                <a:ea typeface="微软雅黑" panose="020B0503020204020204" pitchFamily="34" charset="-122"/>
              </a:rPr>
              <a:t>URI</a:t>
            </a:r>
            <a:r>
              <a:rPr lang="zh-CN" altLang="en-US" sz="1600" dirty="0">
                <a:solidFill>
                  <a:schemeClr val="bg1"/>
                </a:solidFill>
                <a:latin typeface="微软雅黑" panose="020B0503020204020204" pitchFamily="34" charset="-122"/>
                <a:ea typeface="微软雅黑" panose="020B0503020204020204" pitchFamily="34" charset="-122"/>
              </a:rPr>
              <a:t>比作电子表格里的单元格地址（</a:t>
            </a:r>
            <a:r>
              <a:rPr lang="en-US" altLang="zh-CN" sz="1600" dirty="0">
                <a:solidFill>
                  <a:schemeClr val="bg1"/>
                </a:solidFill>
                <a:latin typeface="微软雅黑" panose="020B0503020204020204" pitchFamily="34" charset="-122"/>
                <a:ea typeface="微软雅黑" panose="020B0503020204020204" pitchFamily="34" charset="-122"/>
              </a:rPr>
              <a:t>cell addresses</a:t>
            </a:r>
            <a:r>
              <a:rPr lang="zh-CN" altLang="en-US" sz="1600" dirty="0">
                <a:solidFill>
                  <a:schemeClr val="bg1"/>
                </a:solidFill>
                <a:latin typeface="微软雅黑" panose="020B0503020204020204" pitchFamily="34" charset="-122"/>
                <a:ea typeface="微软雅黑" panose="020B0503020204020204" pitchFamily="34" charset="-122"/>
              </a:rPr>
              <a:t>）和命令行解释器里的文件路径（</a:t>
            </a:r>
            <a:r>
              <a:rPr lang="en-US" altLang="zh-CN" sz="1600" dirty="0">
                <a:solidFill>
                  <a:schemeClr val="bg1"/>
                </a:solidFill>
                <a:latin typeface="微软雅黑" panose="020B0503020204020204" pitchFamily="34" charset="-122"/>
                <a:ea typeface="微软雅黑" panose="020B0503020204020204" pitchFamily="34" charset="-122"/>
              </a:rPr>
              <a:t>file paths</a:t>
            </a:r>
            <a:r>
              <a:rPr lang="zh-CN" altLang="en-US" sz="1600" dirty="0">
                <a:solidFill>
                  <a:schemeClr val="bg1"/>
                </a:solidFill>
                <a:latin typeface="微软雅黑" panose="020B0503020204020204" pitchFamily="34" charset="-122"/>
                <a:ea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rPr>
              <a:t>Web</a:t>
            </a:r>
            <a:r>
              <a:rPr lang="zh-CN" altLang="en-US" sz="1600" dirty="0">
                <a:solidFill>
                  <a:schemeClr val="bg1"/>
                </a:solidFill>
                <a:latin typeface="微软雅黑" panose="020B0503020204020204" pitchFamily="34" charset="-122"/>
                <a:ea typeface="微软雅黑" panose="020B0503020204020204" pitchFamily="34" charset="-122"/>
              </a:rPr>
              <a:t>跟电子表格和命令行解释器一样，具有强大的功能</a:t>
            </a:r>
            <a:r>
              <a:rPr lang="zh-CN" altLang="en-US" sz="1600" dirty="0" smtClean="0">
                <a:solidFill>
                  <a:schemeClr val="bg1"/>
                </a:solidFill>
                <a:latin typeface="微软雅黑" panose="020B0503020204020204" pitchFamily="34" charset="-122"/>
                <a:ea typeface="微软雅黑" panose="020B0503020204020204" pitchFamily="34" charset="-122"/>
              </a:rPr>
              <a:t>。</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marL="216000" indent="-216000">
              <a:lnSpc>
                <a:spcPct val="150000"/>
              </a:lnSpc>
              <a:buClr>
                <a:schemeClr val="bg1"/>
              </a:buClr>
              <a:buFont typeface="Arial" panose="020B0604020202020204" pitchFamily="34" charset="0"/>
              <a:buChar char="•"/>
            </a:pPr>
            <a:r>
              <a:rPr lang="zh-CN" altLang="en-US" sz="1600" dirty="0" smtClean="0">
                <a:solidFill>
                  <a:schemeClr val="bg1"/>
                </a:solidFill>
                <a:latin typeface="微软雅黑" panose="020B0503020204020204" pitchFamily="34" charset="-122"/>
                <a:ea typeface="微软雅黑" panose="020B0503020204020204" pitchFamily="34" charset="-122"/>
              </a:rPr>
              <a:t>每</a:t>
            </a:r>
            <a:r>
              <a:rPr lang="zh-CN" altLang="en-US" sz="1600" dirty="0">
                <a:solidFill>
                  <a:schemeClr val="bg1"/>
                </a:solidFill>
                <a:latin typeface="微软雅黑" panose="020B0503020204020204" pitchFamily="34" charset="-122"/>
                <a:ea typeface="微软雅黑" panose="020B0503020204020204" pitchFamily="34" charset="-122"/>
              </a:rPr>
              <a:t>则信息都有一个可以指代真实事物的、结构化的名称（</a:t>
            </a:r>
            <a:r>
              <a:rPr lang="en-US" altLang="zh-CN" sz="1600" dirty="0">
                <a:solidFill>
                  <a:schemeClr val="bg1"/>
                </a:solidFill>
                <a:latin typeface="微软雅黑" panose="020B0503020204020204" pitchFamily="34" charset="-122"/>
                <a:ea typeface="微软雅黑" panose="020B0503020204020204" pitchFamily="34" charset="-122"/>
              </a:rPr>
              <a:t>name</a:t>
            </a:r>
            <a:r>
              <a:rPr lang="zh-CN" altLang="en-US" sz="1600" dirty="0">
                <a:solidFill>
                  <a:schemeClr val="bg1"/>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423178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50B8B9B-9951-471E-BE85-2BF860A408E0}"/>
              </a:ext>
            </a:extLst>
          </p:cNvPr>
          <p:cNvSpPr>
            <a:spLocks noGrp="1"/>
          </p:cNvSpPr>
          <p:nvPr>
            <p:ph type="title"/>
          </p:nvPr>
        </p:nvSpPr>
        <p:spPr/>
        <p:txBody>
          <a:bodyPr>
            <a:normAutofit/>
          </a:bodyPr>
          <a:lstStyle/>
          <a:p>
            <a:r>
              <a:rPr lang="en-US" altLang="zh-CN" dirty="0">
                <a:sym typeface="Wingdings" pitchFamily="2" charset="2"/>
              </a:rPr>
              <a:t>《</a:t>
            </a:r>
            <a:r>
              <a:rPr lang="en-US" altLang="zh-CN" dirty="0" err="1">
                <a:sym typeface="Wingdings" pitchFamily="2" charset="2"/>
              </a:rPr>
              <a:t>RESTful</a:t>
            </a:r>
            <a:r>
              <a:rPr lang="en-US" altLang="zh-CN" dirty="0">
                <a:sym typeface="Wingdings" pitchFamily="2" charset="2"/>
              </a:rPr>
              <a:t> Web Services》</a:t>
            </a:r>
            <a:endParaRPr lang="zh-CN" altLang="en-US" dirty="0"/>
          </a:p>
        </p:txBody>
      </p:sp>
      <p:sp>
        <p:nvSpPr>
          <p:cNvPr id="10" name="标题 4">
            <a:extLst>
              <a:ext uri="{FF2B5EF4-FFF2-40B4-BE49-F238E27FC236}">
                <a16:creationId xmlns:a16="http://schemas.microsoft.com/office/drawing/2014/main" id="{92CC2786-43C4-4E36-A11F-4CF0A353768D}"/>
              </a:ext>
            </a:extLst>
          </p:cNvPr>
          <p:cNvSpPr txBox="1">
            <a:spLocks/>
          </p:cNvSpPr>
          <p:nvPr/>
        </p:nvSpPr>
        <p:spPr>
          <a:xfrm>
            <a:off x="471781" y="92142"/>
            <a:ext cx="10515600" cy="7824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a:solidFill>
                  <a:schemeClr val="bg1"/>
                </a:solidFill>
                <a:latin typeface="微软雅黑" panose="020B0503020204020204" pitchFamily="34" charset="-122"/>
                <a:ea typeface="微软雅黑" panose="020B0503020204020204" pitchFamily="34" charset="-122"/>
                <a:cs typeface="+mj-cs"/>
              </a:defRPr>
            </a:lvl1pPr>
          </a:lstStyle>
          <a:p>
            <a:endParaRPr lang="zh-CN" altLang="en-US" dirty="0"/>
          </a:p>
        </p:txBody>
      </p:sp>
      <p:sp>
        <p:nvSpPr>
          <p:cNvPr id="60" name="矩形 59">
            <a:extLst>
              <a:ext uri="{FF2B5EF4-FFF2-40B4-BE49-F238E27FC236}">
                <a16:creationId xmlns:a16="http://schemas.microsoft.com/office/drawing/2014/main" id="{5FF20202-B56F-A440-94D4-B435A1320F37}"/>
              </a:ext>
            </a:extLst>
          </p:cNvPr>
          <p:cNvSpPr/>
          <p:nvPr/>
        </p:nvSpPr>
        <p:spPr>
          <a:xfrm>
            <a:off x="4436025" y="1863653"/>
            <a:ext cx="6949511" cy="418191"/>
          </a:xfrm>
          <a:prstGeom prst="rect">
            <a:avLst/>
          </a:prstGeom>
        </p:spPr>
        <p:txBody>
          <a:bodyPr wrap="square">
            <a:spAutoFit/>
          </a:bodyPr>
          <a:lstStyle/>
          <a:p>
            <a:pPr marL="216000" indent="-216000">
              <a:lnSpc>
                <a:spcPct val="150000"/>
              </a:lnSpc>
              <a:buClr>
                <a:schemeClr val="bg1"/>
              </a:buClr>
              <a:buFont typeface="Arial" panose="020B0604020202020204" pitchFamily="34" charset="0"/>
              <a:buChar char="•"/>
            </a:pPr>
            <a:r>
              <a:rPr lang="en-US" altLang="zh-CN" sz="1600" dirty="0">
                <a:solidFill>
                  <a:schemeClr val="bg1"/>
                </a:solidFill>
                <a:latin typeface="微软雅黑" panose="020B0503020204020204" pitchFamily="34" charset="-122"/>
                <a:ea typeface="微软雅黑" panose="020B0503020204020204" pitchFamily="34" charset="-122"/>
              </a:rPr>
              <a:t>HTTP</a:t>
            </a:r>
            <a:r>
              <a:rPr lang="zh-CN" altLang="en-US" sz="1600" dirty="0">
                <a:solidFill>
                  <a:schemeClr val="bg1"/>
                </a:solidFill>
                <a:latin typeface="微软雅黑" panose="020B0503020204020204" pitchFamily="34" charset="-122"/>
                <a:ea typeface="微软雅黑" panose="020B0503020204020204" pitchFamily="34" charset="-122"/>
              </a:rPr>
              <a:t>应用协议、</a:t>
            </a:r>
            <a:r>
              <a:rPr lang="en-US" altLang="zh-CN" sz="1600" dirty="0">
                <a:solidFill>
                  <a:schemeClr val="bg1"/>
                </a:solidFill>
                <a:latin typeface="微软雅黑" panose="020B0503020204020204" pitchFamily="34" charset="-122"/>
                <a:ea typeface="微软雅黑" panose="020B0503020204020204" pitchFamily="34" charset="-122"/>
              </a:rPr>
              <a:t>URL</a:t>
            </a:r>
            <a:r>
              <a:rPr lang="zh-CN" altLang="en-US" sz="1600" dirty="0">
                <a:solidFill>
                  <a:schemeClr val="bg1"/>
                </a:solidFill>
                <a:latin typeface="微软雅黑" panose="020B0503020204020204" pitchFamily="34" charset="-122"/>
                <a:ea typeface="微软雅黑" panose="020B0503020204020204" pitchFamily="34" charset="-122"/>
              </a:rPr>
              <a:t>命名标准、</a:t>
            </a:r>
            <a:r>
              <a:rPr lang="en-US" altLang="zh-CN" sz="1600" dirty="0">
                <a:solidFill>
                  <a:schemeClr val="bg1"/>
                </a:solidFill>
                <a:latin typeface="微软雅黑" panose="020B0503020204020204" pitchFamily="34" charset="-122"/>
                <a:ea typeface="微软雅黑" panose="020B0503020204020204" pitchFamily="34" charset="-122"/>
              </a:rPr>
              <a:t>XML</a:t>
            </a:r>
            <a:r>
              <a:rPr lang="zh-CN" altLang="en-US" sz="1600" dirty="0">
                <a:solidFill>
                  <a:schemeClr val="bg1"/>
                </a:solidFill>
                <a:latin typeface="微软雅黑" panose="020B0503020204020204" pitchFamily="34" charset="-122"/>
                <a:ea typeface="微软雅黑" panose="020B0503020204020204" pitchFamily="34" charset="-122"/>
              </a:rPr>
              <a:t>标记语言</a:t>
            </a:r>
            <a:r>
              <a:rPr lang="zh-CN" altLang="en-US" sz="1600" dirty="0" smtClean="0">
                <a:solidFill>
                  <a:schemeClr val="bg1"/>
                </a:solidFill>
                <a:latin typeface="微软雅黑" panose="020B0503020204020204" pitchFamily="34" charset="-122"/>
                <a:ea typeface="微软雅黑" panose="020B0503020204020204" pitchFamily="34" charset="-122"/>
              </a:rPr>
              <a:t>。</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61" name="矩形 60">
            <a:extLst>
              <a:ext uri="{FF2B5EF4-FFF2-40B4-BE49-F238E27FC236}">
                <a16:creationId xmlns:a16="http://schemas.microsoft.com/office/drawing/2014/main" id="{764E7B60-61E6-BE4E-BDA1-C9B9E8B45A0D}"/>
              </a:ext>
            </a:extLst>
          </p:cNvPr>
          <p:cNvSpPr/>
          <p:nvPr/>
        </p:nvSpPr>
        <p:spPr>
          <a:xfrm flipH="1">
            <a:off x="4436025" y="1284752"/>
            <a:ext cx="6864798" cy="519304"/>
          </a:xfrm>
          <a:prstGeom prst="rect">
            <a:avLst/>
          </a:prstGeom>
          <a:gradFill>
            <a:gsLst>
              <a:gs pos="100000">
                <a:srgbClr val="DB5564"/>
              </a:gs>
              <a:gs pos="0">
                <a:srgbClr val="9D234C"/>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矩形 61">
            <a:extLst>
              <a:ext uri="{FF2B5EF4-FFF2-40B4-BE49-F238E27FC236}">
                <a16:creationId xmlns:a16="http://schemas.microsoft.com/office/drawing/2014/main" id="{E9DF6CBE-896A-7E4E-867A-66A096503548}"/>
              </a:ext>
            </a:extLst>
          </p:cNvPr>
          <p:cNvSpPr/>
          <p:nvPr/>
        </p:nvSpPr>
        <p:spPr>
          <a:xfrm>
            <a:off x="4436025" y="1344349"/>
            <a:ext cx="1747786" cy="400110"/>
          </a:xfrm>
          <a:prstGeom prst="rect">
            <a:avLst/>
          </a:prstGeom>
        </p:spPr>
        <p:txBody>
          <a:bodyPr wrap="none">
            <a:spAutoFit/>
          </a:bodyPr>
          <a:lstStyle/>
          <a:p>
            <a:r>
              <a:rPr lang="en-US" altLang="zh-CN" sz="20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Web</a:t>
            </a:r>
            <a:r>
              <a:rPr lang="zh-CN" altLang="en-US" sz="20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基础技术</a:t>
            </a:r>
            <a:endPar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63" name="矩形 62">
            <a:extLst>
              <a:ext uri="{FF2B5EF4-FFF2-40B4-BE49-F238E27FC236}">
                <a16:creationId xmlns:a16="http://schemas.microsoft.com/office/drawing/2014/main" id="{5EC20AF0-71D9-A140-AE1F-A6D3E36CBB21}"/>
              </a:ext>
            </a:extLst>
          </p:cNvPr>
          <p:cNvSpPr/>
          <p:nvPr/>
        </p:nvSpPr>
        <p:spPr>
          <a:xfrm>
            <a:off x="4488343" y="4549429"/>
            <a:ext cx="6949511" cy="1156855"/>
          </a:xfrm>
          <a:prstGeom prst="rect">
            <a:avLst/>
          </a:prstGeom>
        </p:spPr>
        <p:txBody>
          <a:bodyPr wrap="square">
            <a:spAutoFit/>
          </a:bodyPr>
          <a:lstStyle/>
          <a:p>
            <a:pPr marL="216000" indent="-216000">
              <a:lnSpc>
                <a:spcPct val="150000"/>
              </a:lnSpc>
              <a:buClr>
                <a:schemeClr val="bg1"/>
              </a:buClr>
              <a:buFont typeface="Arial" panose="020B0604020202020204" pitchFamily="34" charset="0"/>
              <a:buChar char="•"/>
            </a:pPr>
            <a:r>
              <a:rPr lang="zh-CN" altLang="en-US" sz="1600" dirty="0">
                <a:solidFill>
                  <a:schemeClr val="bg1"/>
                </a:solidFill>
                <a:latin typeface="微软雅黑" panose="020B0503020204020204" pitchFamily="34" charset="-122"/>
                <a:ea typeface="微软雅黑" panose="020B0503020204020204" pitchFamily="34" charset="-122"/>
              </a:rPr>
              <a:t>客户端通过“在</a:t>
            </a:r>
            <a:r>
              <a:rPr lang="en-US" altLang="zh-CN" sz="1600" dirty="0">
                <a:solidFill>
                  <a:schemeClr val="bg1"/>
                </a:solidFill>
                <a:latin typeface="微软雅黑" panose="020B0503020204020204" pitchFamily="34" charset="-122"/>
                <a:ea typeface="微软雅黑" panose="020B0503020204020204" pitchFamily="34" charset="-122"/>
              </a:rPr>
              <a:t>PUT</a:t>
            </a:r>
            <a:r>
              <a:rPr lang="zh-CN" altLang="en-US" sz="1600" dirty="0">
                <a:solidFill>
                  <a:schemeClr val="bg1"/>
                </a:solidFill>
                <a:latin typeface="微软雅黑" panose="020B0503020204020204" pitchFamily="34" charset="-122"/>
                <a:ea typeface="微软雅黑" panose="020B0503020204020204" pitchFamily="34" charset="-122"/>
              </a:rPr>
              <a:t>或</a:t>
            </a:r>
            <a:r>
              <a:rPr lang="en-US" altLang="zh-CN" sz="1600" dirty="0">
                <a:solidFill>
                  <a:schemeClr val="bg1"/>
                </a:solidFill>
                <a:latin typeface="微软雅黑" panose="020B0503020204020204" pitchFamily="34" charset="-122"/>
                <a:ea typeface="微软雅黑" panose="020B0503020204020204" pitchFamily="34" charset="-122"/>
              </a:rPr>
              <a:t>POST</a:t>
            </a:r>
            <a:r>
              <a:rPr lang="zh-CN" altLang="en-US" sz="1600" dirty="0">
                <a:solidFill>
                  <a:schemeClr val="bg1"/>
                </a:solidFill>
                <a:latin typeface="微软雅黑" panose="020B0503020204020204" pitchFamily="34" charset="-122"/>
                <a:ea typeface="微软雅黑" panose="020B0503020204020204" pitchFamily="34" charset="-122"/>
              </a:rPr>
              <a:t>请求里附加一个表示（</a:t>
            </a:r>
            <a:r>
              <a:rPr lang="en-US" altLang="zh-CN" sz="1600" dirty="0">
                <a:solidFill>
                  <a:schemeClr val="bg1"/>
                </a:solidFill>
                <a:latin typeface="微软雅黑" panose="020B0503020204020204" pitchFamily="34" charset="-122"/>
                <a:ea typeface="微软雅黑" panose="020B0503020204020204" pitchFamily="34" charset="-122"/>
              </a:rPr>
              <a:t>representation</a:t>
            </a:r>
            <a:r>
              <a:rPr lang="zh-CN" altLang="en-US" sz="1600" dirty="0">
                <a:solidFill>
                  <a:schemeClr val="bg1"/>
                </a:solidFill>
                <a:latin typeface="微软雅黑" panose="020B0503020204020204" pitchFamily="34" charset="-122"/>
                <a:ea typeface="微软雅黑" panose="020B0503020204020204" pitchFamily="34" charset="-122"/>
              </a:rPr>
              <a:t>）”来对资源状态进行处理（</a:t>
            </a:r>
            <a:r>
              <a:rPr lang="en-US" altLang="zh-CN" sz="1600" dirty="0">
                <a:solidFill>
                  <a:schemeClr val="bg1"/>
                </a:solidFill>
                <a:latin typeface="微软雅黑" panose="020B0503020204020204" pitchFamily="34" charset="-122"/>
                <a:ea typeface="微软雅黑" panose="020B0503020204020204" pitchFamily="34" charset="-122"/>
              </a:rPr>
              <a:t>DELETE</a:t>
            </a:r>
            <a:r>
              <a:rPr lang="zh-CN" altLang="en-US" sz="1600" dirty="0">
                <a:solidFill>
                  <a:schemeClr val="bg1"/>
                </a:solidFill>
                <a:latin typeface="微软雅黑" panose="020B0503020204020204" pitchFamily="34" charset="-122"/>
                <a:ea typeface="微软雅黑" panose="020B0503020204020204" pitchFamily="34" charset="-122"/>
              </a:rPr>
              <a:t>请求也差不多，只是没有表示而已），而服务器通过“在响应客户端的</a:t>
            </a:r>
            <a:r>
              <a:rPr lang="en-US" altLang="zh-CN" sz="1600" dirty="0">
                <a:solidFill>
                  <a:schemeClr val="bg1"/>
                </a:solidFill>
                <a:latin typeface="微软雅黑" panose="020B0503020204020204" pitchFamily="34" charset="-122"/>
                <a:ea typeface="微软雅黑" panose="020B0503020204020204" pitchFamily="34" charset="-122"/>
              </a:rPr>
              <a:t>GET</a:t>
            </a:r>
            <a:r>
              <a:rPr lang="zh-CN" altLang="en-US" sz="1600" dirty="0">
                <a:solidFill>
                  <a:schemeClr val="bg1"/>
                </a:solidFill>
                <a:latin typeface="微软雅黑" panose="020B0503020204020204" pitchFamily="34" charset="-122"/>
                <a:ea typeface="微软雅黑" panose="020B0503020204020204" pitchFamily="34" charset="-122"/>
              </a:rPr>
              <a:t>请求时附上表示”来处理应用状态</a:t>
            </a:r>
          </a:p>
        </p:txBody>
      </p:sp>
      <p:sp>
        <p:nvSpPr>
          <p:cNvPr id="64" name="矩形 63">
            <a:extLst>
              <a:ext uri="{FF2B5EF4-FFF2-40B4-BE49-F238E27FC236}">
                <a16:creationId xmlns:a16="http://schemas.microsoft.com/office/drawing/2014/main" id="{12D1F160-89B9-5D42-84A1-79F9C6204488}"/>
              </a:ext>
            </a:extLst>
          </p:cNvPr>
          <p:cNvSpPr/>
          <p:nvPr/>
        </p:nvSpPr>
        <p:spPr>
          <a:xfrm flipH="1">
            <a:off x="4488343" y="3970528"/>
            <a:ext cx="6864798" cy="519304"/>
          </a:xfrm>
          <a:prstGeom prst="rect">
            <a:avLst/>
          </a:prstGeom>
          <a:gradFill>
            <a:gsLst>
              <a:gs pos="100000">
                <a:srgbClr val="DB5564"/>
              </a:gs>
              <a:gs pos="0">
                <a:srgbClr val="9D234C"/>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5" name="矩形 64">
            <a:extLst>
              <a:ext uri="{FF2B5EF4-FFF2-40B4-BE49-F238E27FC236}">
                <a16:creationId xmlns:a16="http://schemas.microsoft.com/office/drawing/2014/main" id="{CE01B81F-605F-A543-8420-8BFAD47FCE4B}"/>
              </a:ext>
            </a:extLst>
          </p:cNvPr>
          <p:cNvSpPr/>
          <p:nvPr/>
        </p:nvSpPr>
        <p:spPr>
          <a:xfrm>
            <a:off x="4488343" y="4030125"/>
            <a:ext cx="2409634" cy="400110"/>
          </a:xfrm>
          <a:prstGeom prst="rect">
            <a:avLst/>
          </a:prstGeom>
        </p:spPr>
        <p:txBody>
          <a:bodyPr wrap="none">
            <a:spAutoFit/>
          </a:bodyPr>
          <a:lstStyle/>
          <a:p>
            <a:r>
              <a:rPr lang="en-US" altLang="zh-CN" sz="20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REST</a:t>
            </a:r>
            <a:r>
              <a:rPr lang="zh-CN" altLang="en-US" sz="20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这个词的由来</a:t>
            </a:r>
            <a:endPar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pic>
        <p:nvPicPr>
          <p:cNvPr id="3" name="图片 2"/>
          <p:cNvPicPr>
            <a:picLocks noChangeAspect="1"/>
          </p:cNvPicPr>
          <p:nvPr/>
        </p:nvPicPr>
        <p:blipFill>
          <a:blip r:embed="rId3"/>
          <a:stretch>
            <a:fillRect/>
          </a:stretch>
        </p:blipFill>
        <p:spPr>
          <a:xfrm>
            <a:off x="471781" y="1114482"/>
            <a:ext cx="3371850" cy="4610100"/>
          </a:xfrm>
          <a:prstGeom prst="rect">
            <a:avLst/>
          </a:prstGeom>
        </p:spPr>
      </p:pic>
      <p:sp>
        <p:nvSpPr>
          <p:cNvPr id="14" name="矩形 13">
            <a:extLst>
              <a:ext uri="{FF2B5EF4-FFF2-40B4-BE49-F238E27FC236}">
                <a16:creationId xmlns:a16="http://schemas.microsoft.com/office/drawing/2014/main" id="{5EC20AF0-71D9-A140-AE1F-A6D3E36CBB21}"/>
              </a:ext>
            </a:extLst>
          </p:cNvPr>
          <p:cNvSpPr/>
          <p:nvPr/>
        </p:nvSpPr>
        <p:spPr>
          <a:xfrm>
            <a:off x="4436025" y="3206541"/>
            <a:ext cx="6949511" cy="418191"/>
          </a:xfrm>
          <a:prstGeom prst="rect">
            <a:avLst/>
          </a:prstGeom>
        </p:spPr>
        <p:txBody>
          <a:bodyPr wrap="square">
            <a:spAutoFit/>
          </a:bodyPr>
          <a:lstStyle/>
          <a:p>
            <a:pPr marL="216000" indent="-216000">
              <a:lnSpc>
                <a:spcPct val="150000"/>
              </a:lnSpc>
              <a:buClr>
                <a:schemeClr val="bg1"/>
              </a:buClr>
              <a:buFont typeface="Arial" panose="020B0604020202020204" pitchFamily="34" charset="0"/>
              <a:buChar char="•"/>
            </a:pPr>
            <a:r>
              <a:rPr lang="zh-CN" altLang="en-US" sz="1600" dirty="0">
                <a:solidFill>
                  <a:schemeClr val="bg1"/>
                </a:solidFill>
                <a:latin typeface="微软雅黑" panose="020B0503020204020204" pitchFamily="34" charset="-122"/>
                <a:ea typeface="微软雅黑" panose="020B0503020204020204" pitchFamily="34" charset="-122"/>
              </a:rPr>
              <a:t>表示性状态转移（</a:t>
            </a:r>
            <a:r>
              <a:rPr lang="en-US" altLang="zh-CN" sz="1600" dirty="0">
                <a:solidFill>
                  <a:schemeClr val="bg1"/>
                </a:solidFill>
                <a:latin typeface="微软雅黑" panose="020B0503020204020204" pitchFamily="34" charset="-122"/>
                <a:ea typeface="微软雅黑" panose="020B0503020204020204" pitchFamily="34" charset="-122"/>
              </a:rPr>
              <a:t>Representational State Transfer</a:t>
            </a:r>
            <a:r>
              <a:rPr lang="zh-CN" altLang="en-US" sz="1600" dirty="0">
                <a:solidFill>
                  <a:schemeClr val="bg1"/>
                </a:solidFill>
                <a:latin typeface="微软雅黑" panose="020B0503020204020204" pitchFamily="34" charset="-122"/>
                <a:ea typeface="微软雅黑" panose="020B0503020204020204" pitchFamily="34" charset="-122"/>
              </a:rPr>
              <a:t>），或简称为</a:t>
            </a:r>
            <a:r>
              <a:rPr lang="en-US" altLang="zh-CN" sz="1600" dirty="0">
                <a:solidFill>
                  <a:schemeClr val="bg1"/>
                </a:solidFill>
                <a:latin typeface="微软雅黑" panose="020B0503020204020204" pitchFamily="34" charset="-122"/>
                <a:ea typeface="微软雅黑" panose="020B0503020204020204" pitchFamily="34" charset="-122"/>
              </a:rPr>
              <a:t>REST</a:t>
            </a:r>
            <a:r>
              <a:rPr lang="zh-CN" altLang="en-US" sz="1600" dirty="0" smtClean="0">
                <a:solidFill>
                  <a:schemeClr val="bg1"/>
                </a:solidFill>
                <a:latin typeface="微软雅黑" panose="020B0503020204020204" pitchFamily="34" charset="-122"/>
                <a:ea typeface="微软雅黑" panose="020B0503020204020204" pitchFamily="34" charset="-122"/>
              </a:rPr>
              <a:t>。</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12D1F160-89B9-5D42-84A1-79F9C6204488}"/>
              </a:ext>
            </a:extLst>
          </p:cNvPr>
          <p:cNvSpPr/>
          <p:nvPr/>
        </p:nvSpPr>
        <p:spPr>
          <a:xfrm flipH="1">
            <a:off x="4436025" y="2627640"/>
            <a:ext cx="6864798" cy="519304"/>
          </a:xfrm>
          <a:prstGeom prst="rect">
            <a:avLst/>
          </a:prstGeom>
          <a:gradFill>
            <a:gsLst>
              <a:gs pos="100000">
                <a:srgbClr val="DB5564"/>
              </a:gs>
              <a:gs pos="0">
                <a:srgbClr val="9D234C"/>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15">
            <a:extLst>
              <a:ext uri="{FF2B5EF4-FFF2-40B4-BE49-F238E27FC236}">
                <a16:creationId xmlns:a16="http://schemas.microsoft.com/office/drawing/2014/main" id="{CE01B81F-605F-A543-8420-8BFAD47FCE4B}"/>
              </a:ext>
            </a:extLst>
          </p:cNvPr>
          <p:cNvSpPr/>
          <p:nvPr/>
        </p:nvSpPr>
        <p:spPr>
          <a:xfrm>
            <a:off x="4436025" y="2687237"/>
            <a:ext cx="3030188" cy="400110"/>
          </a:xfrm>
          <a:prstGeom prst="rect">
            <a:avLst/>
          </a:prstGeom>
        </p:spPr>
        <p:txBody>
          <a:bodyPr wrap="none">
            <a:spAutoFit/>
          </a:bodyPr>
          <a:lstStyle/>
          <a:p>
            <a:r>
              <a:rPr lang="en-US" altLang="zh-CN" sz="20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Web</a:t>
            </a: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背后的一套设计原则</a:t>
            </a:r>
          </a:p>
        </p:txBody>
      </p:sp>
    </p:spTree>
    <p:extLst>
      <p:ext uri="{BB962C8B-B14F-4D97-AF65-F5344CB8AC3E}">
        <p14:creationId xmlns:p14="http://schemas.microsoft.com/office/powerpoint/2010/main" val="1841397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50B8B9B-9951-471E-BE85-2BF860A408E0}"/>
              </a:ext>
            </a:extLst>
          </p:cNvPr>
          <p:cNvSpPr>
            <a:spLocks noGrp="1"/>
          </p:cNvSpPr>
          <p:nvPr>
            <p:ph type="title"/>
          </p:nvPr>
        </p:nvSpPr>
        <p:spPr/>
        <p:txBody>
          <a:bodyPr/>
          <a:lstStyle/>
          <a:p>
            <a:r>
              <a:rPr lang="zh-CN" altLang="en-US" dirty="0"/>
              <a:t>无状态性的重要性</a:t>
            </a:r>
          </a:p>
        </p:txBody>
      </p:sp>
      <p:sp>
        <p:nvSpPr>
          <p:cNvPr id="46" name="矩形 45">
            <a:extLst>
              <a:ext uri="{FF2B5EF4-FFF2-40B4-BE49-F238E27FC236}">
                <a16:creationId xmlns:a16="http://schemas.microsoft.com/office/drawing/2014/main" id="{AF779980-A0A5-C647-8D72-59088322DBAD}"/>
              </a:ext>
            </a:extLst>
          </p:cNvPr>
          <p:cNvSpPr/>
          <p:nvPr/>
        </p:nvSpPr>
        <p:spPr>
          <a:xfrm>
            <a:off x="1194486" y="796957"/>
            <a:ext cx="9984259" cy="5262979"/>
          </a:xfrm>
          <a:prstGeom prst="rect">
            <a:avLst/>
          </a:prstGeom>
        </p:spPr>
        <p:txBody>
          <a:bodyPr wrap="square">
            <a:spAutoFit/>
          </a:bodyPr>
          <a:lstStyle/>
          <a:p>
            <a:pPr marL="216000" indent="-216000">
              <a:lnSpc>
                <a:spcPct val="150000"/>
              </a:lnSpc>
              <a:buClr>
                <a:schemeClr val="bg1"/>
              </a:buClr>
              <a:buFont typeface="Arial" panose="020B0604020202020204" pitchFamily="34" charset="0"/>
              <a:buChar char="•"/>
            </a:pPr>
            <a:r>
              <a:rPr lang="zh-CN" altLang="en-US" sz="1600" dirty="0">
                <a:solidFill>
                  <a:schemeClr val="bg1"/>
                </a:solidFill>
                <a:latin typeface="微软雅黑" panose="020B0503020204020204" pitchFamily="34" charset="-122"/>
                <a:ea typeface="微软雅黑" panose="020B0503020204020204" pitchFamily="34" charset="-122"/>
              </a:rPr>
              <a:t>无状态性（</a:t>
            </a:r>
            <a:r>
              <a:rPr lang="en-US" altLang="zh-CN" sz="1600" dirty="0">
                <a:solidFill>
                  <a:schemeClr val="bg1"/>
                </a:solidFill>
                <a:latin typeface="微软雅黑" panose="020B0503020204020204" pitchFamily="34" charset="-122"/>
                <a:ea typeface="微软雅黑" panose="020B0503020204020204" pitchFamily="34" charset="-122"/>
              </a:rPr>
              <a:t>statelessness</a:t>
            </a:r>
            <a:r>
              <a:rPr lang="zh-CN" altLang="en-US" sz="1600" dirty="0">
                <a:solidFill>
                  <a:schemeClr val="bg1"/>
                </a:solidFill>
                <a:latin typeface="微软雅黑" panose="020B0503020204020204" pitchFamily="34" charset="-122"/>
                <a:ea typeface="微软雅黑" panose="020B0503020204020204" pitchFamily="34" charset="-122"/>
              </a:rPr>
              <a:t>）是最重要的一条简单化假设（</a:t>
            </a:r>
            <a:r>
              <a:rPr lang="en-US" altLang="zh-CN" sz="1600" dirty="0">
                <a:solidFill>
                  <a:schemeClr val="bg1"/>
                </a:solidFill>
                <a:latin typeface="微软雅黑" panose="020B0503020204020204" pitchFamily="34" charset="-122"/>
                <a:ea typeface="微软雅黑" panose="020B0503020204020204" pitchFamily="34" charset="-122"/>
              </a:rPr>
              <a:t>simplifying assumption</a:t>
            </a:r>
            <a:r>
              <a:rPr lang="zh-CN" altLang="en-US" sz="1600" dirty="0">
                <a:solidFill>
                  <a:schemeClr val="bg1"/>
                </a:solidFill>
                <a:latin typeface="微软雅黑" panose="020B0503020204020204" pitchFamily="34" charset="-122"/>
                <a:ea typeface="微软雅黑" panose="020B0503020204020204" pitchFamily="34" charset="-122"/>
              </a:rPr>
              <a:t>）。客户端的每个请求，都包含理解该请求所需的全部应用状态（</a:t>
            </a:r>
            <a:r>
              <a:rPr lang="en-US" altLang="zh-CN" sz="1600" dirty="0">
                <a:solidFill>
                  <a:schemeClr val="bg1"/>
                </a:solidFill>
                <a:latin typeface="微软雅黑" panose="020B0503020204020204" pitchFamily="34" charset="-122"/>
                <a:ea typeface="微软雅黑" panose="020B0503020204020204" pitchFamily="34" charset="-122"/>
              </a:rPr>
              <a:t>application states</a:t>
            </a:r>
            <a:r>
              <a:rPr lang="zh-CN" altLang="en-US" sz="1600" dirty="0">
                <a:solidFill>
                  <a:schemeClr val="bg1"/>
                </a:solidFill>
                <a:latin typeface="微软雅黑" panose="020B0503020204020204" pitchFamily="34" charset="-122"/>
                <a:ea typeface="微软雅黑" panose="020B0503020204020204" pitchFamily="34" charset="-122"/>
              </a:rPr>
              <a:t>）。这些信息不应保存在服务器上，也不应蕴含于之前的请求之中。每个请求，都是按照当前的资源状态单独处理的。</a:t>
            </a:r>
          </a:p>
          <a:p>
            <a:pPr marL="216000" indent="-216000">
              <a:lnSpc>
                <a:spcPct val="150000"/>
              </a:lnSpc>
              <a:buClr>
                <a:schemeClr val="bg1"/>
              </a:buClr>
              <a:buFont typeface="Arial" panose="020B0604020202020204" pitchFamily="34" charset="0"/>
              <a:buChar char="•"/>
            </a:pPr>
            <a:r>
              <a:rPr lang="zh-CN" altLang="en-US" sz="1600" dirty="0">
                <a:solidFill>
                  <a:schemeClr val="bg1"/>
                </a:solidFill>
                <a:latin typeface="微软雅黑" panose="020B0503020204020204" pitchFamily="34" charset="-122"/>
                <a:ea typeface="微软雅黑" panose="020B0503020204020204" pitchFamily="34" charset="-122"/>
              </a:rPr>
              <a:t>这样，</a:t>
            </a:r>
            <a:r>
              <a:rPr lang="zh-CN" altLang="en-US" sz="1600" b="1" dirty="0">
                <a:solidFill>
                  <a:srgbClr val="FF0000"/>
                </a:solidFill>
                <a:latin typeface="微软雅黑" panose="020B0503020204020204" pitchFamily="34" charset="-122"/>
                <a:ea typeface="微软雅黑" panose="020B0503020204020204" pitchFamily="34" charset="-122"/>
              </a:rPr>
              <a:t>提升应用的规模</a:t>
            </a:r>
            <a:r>
              <a:rPr lang="zh-CN" altLang="en-US" sz="1600" dirty="0">
                <a:solidFill>
                  <a:schemeClr val="bg1"/>
                </a:solidFill>
                <a:latin typeface="微软雅黑" panose="020B0503020204020204" pitchFamily="34" charset="-122"/>
                <a:ea typeface="微软雅黑" panose="020B0503020204020204" pitchFamily="34" charset="-122"/>
              </a:rPr>
              <a:t>将十分简单。如果一个服务器无法处理所有请求，那么只要另设一台负载均衡服务器（</a:t>
            </a:r>
            <a:r>
              <a:rPr lang="en-US" altLang="zh-CN" sz="1600" dirty="0">
                <a:solidFill>
                  <a:schemeClr val="bg1"/>
                </a:solidFill>
                <a:latin typeface="微软雅黑" panose="020B0503020204020204" pitchFamily="34" charset="-122"/>
                <a:ea typeface="微软雅黑" panose="020B0503020204020204" pitchFamily="34" charset="-122"/>
              </a:rPr>
              <a:t>load balancer</a:t>
            </a:r>
            <a:r>
              <a:rPr lang="zh-CN" altLang="en-US" sz="1600" dirty="0">
                <a:solidFill>
                  <a:schemeClr val="bg1"/>
                </a:solidFill>
                <a:latin typeface="微软雅黑" panose="020B0503020204020204" pitchFamily="34" charset="-122"/>
                <a:ea typeface="微软雅黑" panose="020B0503020204020204" pitchFamily="34" charset="-122"/>
              </a:rPr>
              <a:t>），让它分担一半请求即可。哪一半？无所谓，因为每一 个请求都是自包含的（</a:t>
            </a:r>
            <a:r>
              <a:rPr lang="en-US" altLang="zh-CN" sz="1600" dirty="0">
                <a:solidFill>
                  <a:schemeClr val="bg1"/>
                </a:solidFill>
                <a:latin typeface="微软雅黑" panose="020B0503020204020204" pitchFamily="34" charset="-122"/>
                <a:ea typeface="微软雅黑" panose="020B0503020204020204" pitchFamily="34" charset="-122"/>
              </a:rPr>
              <a:t>self-contained</a:t>
            </a:r>
            <a:r>
              <a:rPr lang="zh-CN" altLang="en-US" sz="1600" dirty="0">
                <a:solidFill>
                  <a:schemeClr val="bg1"/>
                </a:solidFill>
                <a:latin typeface="微软雅黑" panose="020B0503020204020204" pitchFamily="34" charset="-122"/>
                <a:ea typeface="微软雅黑" panose="020B0503020204020204" pitchFamily="34" charset="-122"/>
              </a:rPr>
              <a:t>）。你可以采用简单的循环算法，也可以随机地把请求分配到不同的服务器上。如果两台服务器还不够的话，那就再添置一台服务器，依此类推。即便其中某台服务器宕机了，还有其他服务器可以处理请求。如果你的应用是无状态的，那么你不需要在各台服务器之间作协调工作，比如通过分享内存或制造”服务器亲缘性（</a:t>
            </a:r>
            <a:r>
              <a:rPr lang="en-US" altLang="zh-CN" sz="1600" dirty="0">
                <a:solidFill>
                  <a:schemeClr val="bg1"/>
                </a:solidFill>
                <a:latin typeface="微软雅黑" panose="020B0503020204020204" pitchFamily="34" charset="-122"/>
                <a:ea typeface="微软雅黑" panose="020B0503020204020204" pitchFamily="34" charset="-122"/>
              </a:rPr>
              <a:t>server affinity</a:t>
            </a:r>
            <a:r>
              <a:rPr lang="zh-CN" altLang="en-US" sz="1600" dirty="0">
                <a:solidFill>
                  <a:schemeClr val="bg1"/>
                </a:solidFill>
                <a:latin typeface="微软雅黑" panose="020B0503020204020204" pitchFamily="34" charset="-122"/>
                <a:ea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rPr>
              <a:t>"</a:t>
            </a:r>
            <a:r>
              <a:rPr lang="zh-CN" altLang="en-US" sz="1600" dirty="0">
                <a:solidFill>
                  <a:schemeClr val="bg1"/>
                </a:solidFill>
                <a:latin typeface="微软雅黑" panose="020B0503020204020204" pitchFamily="34" charset="-122"/>
                <a:ea typeface="微软雅黑" panose="020B0503020204020204" pitchFamily="34" charset="-122"/>
              </a:rPr>
              <a:t>，以确保把一个“会话（</a:t>
            </a:r>
            <a:r>
              <a:rPr lang="en-US" altLang="zh-CN" sz="1600" dirty="0">
                <a:solidFill>
                  <a:schemeClr val="bg1"/>
                </a:solidFill>
                <a:latin typeface="微软雅黑" panose="020B0503020204020204" pitchFamily="34" charset="-122"/>
                <a:ea typeface="微软雅黑" panose="020B0503020204020204" pitchFamily="34" charset="-122"/>
              </a:rPr>
              <a:t>session</a:t>
            </a:r>
            <a:r>
              <a:rPr lang="zh-CN" altLang="en-US" sz="1600" dirty="0">
                <a:solidFill>
                  <a:schemeClr val="bg1"/>
                </a:solidFill>
                <a:latin typeface="微软雅黑" panose="020B0503020204020204" pitchFamily="34" charset="-122"/>
                <a:ea typeface="微软雅黑" panose="020B0503020204020204" pitchFamily="34" charset="-122"/>
              </a:rPr>
              <a:t>）”内的每一个请求都交给同一台服务器处理。你可以不断添置新的</a:t>
            </a:r>
            <a:r>
              <a:rPr lang="en-US" altLang="zh-CN" sz="1600" dirty="0">
                <a:solidFill>
                  <a:schemeClr val="bg1"/>
                </a:solidFill>
                <a:latin typeface="微软雅黑" panose="020B0503020204020204" pitchFamily="34" charset="-122"/>
                <a:ea typeface="微软雅黑" panose="020B0503020204020204" pitchFamily="34" charset="-122"/>
              </a:rPr>
              <a:t>Web</a:t>
            </a:r>
            <a:r>
              <a:rPr lang="zh-CN" altLang="en-US" sz="1600" dirty="0">
                <a:solidFill>
                  <a:schemeClr val="bg1"/>
                </a:solidFill>
                <a:latin typeface="微软雅黑" panose="020B0503020204020204" pitchFamily="34" charset="-122"/>
                <a:ea typeface="微软雅黑" panose="020B0503020204020204" pitchFamily="34" charset="-122"/>
              </a:rPr>
              <a:t>服务器，直到访问资源成为瓶颈。那时，你得采用数据库复制、镜像等措施来保存资源状态。</a:t>
            </a:r>
          </a:p>
          <a:p>
            <a:pPr marL="216000" indent="-216000">
              <a:lnSpc>
                <a:spcPct val="150000"/>
              </a:lnSpc>
              <a:buClr>
                <a:schemeClr val="bg1"/>
              </a:buClr>
              <a:buFont typeface="Arial" panose="020B0604020202020204" pitchFamily="34" charset="0"/>
              <a:buChar char="•"/>
            </a:pPr>
            <a:r>
              <a:rPr lang="zh-CN" altLang="en-US" sz="1600" dirty="0">
                <a:solidFill>
                  <a:schemeClr val="bg1"/>
                </a:solidFill>
                <a:latin typeface="微软雅黑" panose="020B0503020204020204" pitchFamily="34" charset="-122"/>
                <a:ea typeface="微软雅黑" panose="020B0503020204020204" pitchFamily="34" charset="-122"/>
              </a:rPr>
              <a:t>无状态的应用还具有更高的</a:t>
            </a:r>
            <a:r>
              <a:rPr lang="zh-CN" altLang="en-US" sz="1600" b="1" dirty="0">
                <a:solidFill>
                  <a:srgbClr val="FF0000"/>
                </a:solidFill>
                <a:latin typeface="微软雅黑" panose="020B0503020204020204" pitchFamily="34" charset="-122"/>
                <a:ea typeface="微软雅黑" panose="020B0503020204020204" pitchFamily="34" charset="-122"/>
              </a:rPr>
              <a:t>可靠性</a:t>
            </a:r>
            <a:r>
              <a:rPr lang="zh-CN" altLang="en-US" sz="1600" dirty="0">
                <a:solidFill>
                  <a:schemeClr val="bg1"/>
                </a:solidFill>
                <a:latin typeface="微软雅黑" panose="020B0503020204020204" pitchFamily="34" charset="-122"/>
                <a:ea typeface="微软雅黑" panose="020B0503020204020204" pitchFamily="34" charset="-122"/>
              </a:rPr>
              <a:t>。假设客户端的一个请求超时了，无状态性意味着客户端只要把该请求重发一遍就行了，而不必担心“会话”进入无法恢复的错误状态。倘若那是一个</a:t>
            </a:r>
            <a:r>
              <a:rPr lang="en-US" altLang="zh-CN" sz="1600" dirty="0">
                <a:solidFill>
                  <a:schemeClr val="bg1"/>
                </a:solidFill>
                <a:latin typeface="微软雅黑" panose="020B0503020204020204" pitchFamily="34" charset="-122"/>
                <a:ea typeface="微软雅黑" panose="020B0503020204020204" pitchFamily="34" charset="-122"/>
              </a:rPr>
              <a:t>POST</a:t>
            </a:r>
            <a:r>
              <a:rPr lang="zh-CN" altLang="en-US" sz="1600" dirty="0">
                <a:solidFill>
                  <a:schemeClr val="bg1"/>
                </a:solidFill>
                <a:latin typeface="微软雅黑" panose="020B0503020204020204" pitchFamily="34" charset="-122"/>
                <a:ea typeface="微软雅黑" panose="020B0503020204020204" pitchFamily="34" charset="-122"/>
              </a:rPr>
              <a:t>请求，客户端恐怕要担心那个请求对资源状态作了什么操作，不过那是另一码事。应用状态时刻都在客户端的完全控制之下。</a:t>
            </a:r>
          </a:p>
        </p:txBody>
      </p:sp>
    </p:spTree>
    <p:extLst>
      <p:ext uri="{BB962C8B-B14F-4D97-AF65-F5344CB8AC3E}">
        <p14:creationId xmlns:p14="http://schemas.microsoft.com/office/powerpoint/2010/main" val="2364560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50B8B9B-9951-471E-BE85-2BF860A408E0}"/>
              </a:ext>
            </a:extLst>
          </p:cNvPr>
          <p:cNvSpPr>
            <a:spLocks noGrp="1"/>
          </p:cNvSpPr>
          <p:nvPr>
            <p:ph type="title"/>
          </p:nvPr>
        </p:nvSpPr>
        <p:spPr/>
        <p:txBody>
          <a:bodyPr/>
          <a:lstStyle/>
          <a:p>
            <a:r>
              <a:rPr lang="zh-CN" altLang="en-US" dirty="0"/>
              <a:t>统一接口的重要性</a:t>
            </a:r>
          </a:p>
        </p:txBody>
      </p:sp>
      <p:sp>
        <p:nvSpPr>
          <p:cNvPr id="46" name="矩形 45">
            <a:extLst>
              <a:ext uri="{FF2B5EF4-FFF2-40B4-BE49-F238E27FC236}">
                <a16:creationId xmlns:a16="http://schemas.microsoft.com/office/drawing/2014/main" id="{AF779980-A0A5-C647-8D72-59088322DBAD}"/>
              </a:ext>
            </a:extLst>
          </p:cNvPr>
          <p:cNvSpPr/>
          <p:nvPr/>
        </p:nvSpPr>
        <p:spPr>
          <a:xfrm>
            <a:off x="1103869" y="1109995"/>
            <a:ext cx="9883511" cy="4524315"/>
          </a:xfrm>
          <a:prstGeom prst="rect">
            <a:avLst/>
          </a:prstGeom>
        </p:spPr>
        <p:txBody>
          <a:bodyPr wrap="square">
            <a:spAutoFit/>
          </a:bodyPr>
          <a:lstStyle/>
          <a:p>
            <a:pPr marL="216000" indent="-216000">
              <a:lnSpc>
                <a:spcPct val="150000"/>
              </a:lnSpc>
              <a:buClr>
                <a:schemeClr val="bg1"/>
              </a:buClr>
              <a:buFont typeface="Arial" panose="020B0604020202020204" pitchFamily="34" charset="0"/>
              <a:buChar char="•"/>
            </a:pPr>
            <a:r>
              <a:rPr lang="zh-CN" altLang="en-US" sz="1600" dirty="0">
                <a:solidFill>
                  <a:schemeClr val="bg1"/>
                </a:solidFill>
                <a:latin typeface="微软雅黑" panose="020B0503020204020204" pitchFamily="34" charset="-122"/>
                <a:ea typeface="微软雅黑" panose="020B0503020204020204" pitchFamily="34" charset="-122"/>
              </a:rPr>
              <a:t>要是你跟我说“我已经在 </a:t>
            </a:r>
            <a:r>
              <a:rPr lang="en-US" altLang="zh-CN" sz="1600" dirty="0">
                <a:solidFill>
                  <a:schemeClr val="bg1"/>
                </a:solidFill>
                <a:latin typeface="微软雅黑" panose="020B0503020204020204" pitchFamily="34" charset="-122"/>
                <a:ea typeface="微软雅黑" panose="020B0503020204020204" pitchFamily="34" charset="-122"/>
              </a:rPr>
              <a:t>http://www.example.com/myresource</a:t>
            </a:r>
            <a:r>
              <a:rPr lang="zh-CN" altLang="en-US" sz="1600" dirty="0">
                <a:solidFill>
                  <a:schemeClr val="bg1"/>
                </a:solidFill>
                <a:latin typeface="微软雅黑" panose="020B0503020204020204" pitchFamily="34" charset="-122"/>
                <a:ea typeface="微软雅黑" panose="020B0503020204020204" pitchFamily="34" charset="-122"/>
              </a:rPr>
              <a:t>暴露了一个资源”，虽然这句话没有告诉我那个资源是什么，不过它让我知道我可以对该资源作些什么操作。我知道如何获取它的表示 </a:t>
            </a:r>
            <a:r>
              <a:rPr lang="en-US" altLang="zh-CN" sz="1600" dirty="0">
                <a:solidFill>
                  <a:schemeClr val="bg1"/>
                </a:solidFill>
                <a:latin typeface="微软雅黑" panose="020B0503020204020204" pitchFamily="34" charset="-122"/>
                <a:ea typeface="微软雅黑" panose="020B0503020204020204" pitchFamily="34" charset="-122"/>
              </a:rPr>
              <a:t>(GET)</a:t>
            </a:r>
            <a:r>
              <a:rPr lang="zh-CN" altLang="en-US" sz="1600" dirty="0">
                <a:solidFill>
                  <a:schemeClr val="bg1"/>
                </a:solidFill>
                <a:latin typeface="微软雅黑" panose="020B0503020204020204" pitchFamily="34" charset="-122"/>
                <a:ea typeface="微软雅黑" panose="020B0503020204020204" pitchFamily="34" charset="-122"/>
              </a:rPr>
              <a:t>，也知道如何删除它（</a:t>
            </a:r>
            <a:r>
              <a:rPr lang="en-US" altLang="zh-CN" sz="1600" dirty="0">
                <a:solidFill>
                  <a:schemeClr val="bg1"/>
                </a:solidFill>
                <a:latin typeface="微软雅黑" panose="020B0503020204020204" pitchFamily="34" charset="-122"/>
                <a:ea typeface="微软雅黑" panose="020B0503020204020204" pitchFamily="34" charset="-122"/>
              </a:rPr>
              <a:t>DELETE)</a:t>
            </a:r>
            <a:r>
              <a:rPr lang="zh-CN" altLang="en-US" sz="1600" dirty="0">
                <a:solidFill>
                  <a:schemeClr val="bg1"/>
                </a:solidFill>
                <a:latin typeface="微软雅黑" panose="020B0503020204020204" pitchFamily="34" charset="-122"/>
                <a:ea typeface="微软雅黑" panose="020B0503020204020204" pitchFamily="34" charset="-122"/>
              </a:rPr>
              <a:t>，还大致知道如何修改它的状态（</a:t>
            </a:r>
            <a:r>
              <a:rPr lang="en-US" altLang="zh-CN" sz="1600" dirty="0">
                <a:solidFill>
                  <a:schemeClr val="bg1"/>
                </a:solidFill>
                <a:latin typeface="微软雅黑" panose="020B0503020204020204" pitchFamily="34" charset="-122"/>
                <a:ea typeface="微软雅黑" panose="020B0503020204020204" pitchFamily="34" charset="-122"/>
              </a:rPr>
              <a:t>PUT</a:t>
            </a:r>
            <a:r>
              <a:rPr lang="zh-CN" altLang="en-US" sz="1600" dirty="0">
                <a:solidFill>
                  <a:schemeClr val="bg1"/>
                </a:solidFill>
                <a:latin typeface="微软雅黑" panose="020B0503020204020204" pitchFamily="34" charset="-122"/>
                <a:ea typeface="微软雅黑" panose="020B0503020204020204" pitchFamily="34" charset="-122"/>
              </a:rPr>
              <a:t>），以及如何创建它的从属资源</a:t>
            </a:r>
            <a:r>
              <a:rPr lang="en-US" altLang="zh-CN" sz="1600" dirty="0">
                <a:solidFill>
                  <a:schemeClr val="bg1"/>
                </a:solidFill>
                <a:latin typeface="微软雅黑" panose="020B0503020204020204" pitchFamily="34" charset="-122"/>
                <a:ea typeface="微软雅黑" panose="020B0503020204020204" pitchFamily="34" charset="-122"/>
              </a:rPr>
              <a:t>(POST</a:t>
            </a:r>
            <a:r>
              <a:rPr lang="zh-CN" altLang="en-US" sz="1600" dirty="0">
                <a:solidFill>
                  <a:schemeClr val="bg1"/>
                </a:solidFill>
                <a:latin typeface="微软雅黑" panose="020B0503020204020204" pitchFamily="34" charset="-122"/>
                <a:ea typeface="微软雅黑" panose="020B0503020204020204" pitchFamily="34" charset="-122"/>
              </a:rPr>
              <a:t>）。</a:t>
            </a:r>
          </a:p>
          <a:p>
            <a:pPr marL="216000" indent="-216000">
              <a:lnSpc>
                <a:spcPct val="150000"/>
              </a:lnSpc>
              <a:buClr>
                <a:schemeClr val="bg1"/>
              </a:buClr>
              <a:buFont typeface="Arial" panose="020B0604020202020204" pitchFamily="34" charset="0"/>
              <a:buChar char="•"/>
            </a:pPr>
            <a:r>
              <a:rPr lang="zh-CN" altLang="en-US" sz="1600" dirty="0">
                <a:solidFill>
                  <a:schemeClr val="bg1"/>
                </a:solidFill>
                <a:latin typeface="微软雅黑" panose="020B0503020204020204" pitchFamily="34" charset="-122"/>
                <a:ea typeface="微软雅黑" panose="020B0503020204020204" pitchFamily="34" charset="-122"/>
              </a:rPr>
              <a:t>虽然还有一些我所不知道的细节，比如：该资源实际支持上述操作中的哪些？（理论上，我可以通过发送</a:t>
            </a:r>
            <a:r>
              <a:rPr lang="en-US" altLang="zh-CN" sz="1600" dirty="0">
                <a:solidFill>
                  <a:schemeClr val="bg1"/>
                </a:solidFill>
                <a:latin typeface="微软雅黑" panose="020B0503020204020204" pitchFamily="34" charset="-122"/>
                <a:ea typeface="微软雅黑" panose="020B0503020204020204" pitchFamily="34" charset="-122"/>
              </a:rPr>
              <a:t>OPTIONS</a:t>
            </a:r>
            <a:r>
              <a:rPr lang="zh-CN" altLang="en-US" sz="1600" dirty="0">
                <a:solidFill>
                  <a:schemeClr val="bg1"/>
                </a:solidFill>
                <a:latin typeface="微软雅黑" panose="020B0503020204020204" pitchFamily="34" charset="-122"/>
                <a:ea typeface="微软雅黑" panose="020B0503020204020204" pitchFamily="34" charset="-122"/>
              </a:rPr>
              <a:t>请求获知一个资源支持哪些操作。但是目前很少有资源支特</a:t>
            </a:r>
            <a:r>
              <a:rPr lang="en-US" altLang="zh-CN" sz="1600" dirty="0">
                <a:solidFill>
                  <a:schemeClr val="bg1"/>
                </a:solidFill>
                <a:latin typeface="微软雅黑" panose="020B0503020204020204" pitchFamily="34" charset="-122"/>
                <a:ea typeface="微软雅黑" panose="020B0503020204020204" pitchFamily="34" charset="-122"/>
              </a:rPr>
              <a:t>OPTIONS</a:t>
            </a:r>
            <a:r>
              <a:rPr lang="zh-CN" altLang="en-US" sz="1600" dirty="0">
                <a:solidFill>
                  <a:schemeClr val="bg1"/>
                </a:solidFill>
                <a:latin typeface="微软雅黑" panose="020B0503020204020204" pitchFamily="34" charset="-122"/>
                <a:ea typeface="微软雅黑" panose="020B0503020204020204" pitchFamily="34" charset="-122"/>
              </a:rPr>
              <a:t>请求。 ）该资源提供和接受什么格式的表示？该资源代表真实世界中的什么事物？不过，各个资源的工作方式基本一样，可以通过统一的客户端来访问它们。这是</a:t>
            </a:r>
            <a:r>
              <a:rPr lang="en-US" altLang="zh-CN" sz="1600" dirty="0">
                <a:solidFill>
                  <a:schemeClr val="bg1"/>
                </a:solidFill>
                <a:latin typeface="微软雅黑" panose="020B0503020204020204" pitchFamily="34" charset="-122"/>
                <a:ea typeface="微软雅黑" panose="020B0503020204020204" pitchFamily="34" charset="-122"/>
              </a:rPr>
              <a:t>Web</a:t>
            </a:r>
            <a:r>
              <a:rPr lang="zh-CN" altLang="en-US" sz="1600" dirty="0">
                <a:solidFill>
                  <a:schemeClr val="bg1"/>
                </a:solidFill>
                <a:latin typeface="微软雅黑" panose="020B0503020204020204" pitchFamily="34" charset="-122"/>
                <a:ea typeface="微软雅黑" panose="020B0503020204020204" pitchFamily="34" charset="-122"/>
              </a:rPr>
              <a:t>成功的主要原因。</a:t>
            </a:r>
          </a:p>
          <a:p>
            <a:pPr marL="216000" indent="-216000">
              <a:lnSpc>
                <a:spcPct val="150000"/>
              </a:lnSpc>
              <a:buClr>
                <a:schemeClr val="bg1"/>
              </a:buClr>
              <a:buFont typeface="Arial" panose="020B0604020202020204" pitchFamily="34" charset="0"/>
              <a:buChar char="•"/>
            </a:pPr>
            <a:r>
              <a:rPr lang="zh-CN" altLang="en-US" sz="1600" dirty="0">
                <a:solidFill>
                  <a:schemeClr val="bg1"/>
                </a:solidFill>
                <a:latin typeface="微软雅黑" panose="020B0503020204020204" pitchFamily="34" charset="-122"/>
                <a:ea typeface="微软雅黑" panose="020B0503020204020204" pitchFamily="34" charset="-122"/>
              </a:rPr>
              <a:t>统一接口施加的约束</a:t>
            </a:r>
            <a:r>
              <a:rPr lang="en-US" altLang="zh-CN" sz="1600" dirty="0">
                <a:solidFill>
                  <a:schemeClr val="bg1"/>
                </a:solidFill>
                <a:latin typeface="微软雅黑" panose="020B0503020204020204" pitchFamily="34" charset="-122"/>
                <a:ea typeface="微软雅黑" panose="020B0503020204020204" pitchFamily="34" charset="-122"/>
              </a:rPr>
              <a:t>(GET</a:t>
            </a:r>
            <a:r>
              <a:rPr lang="zh-CN" altLang="en-US" sz="1600" dirty="0">
                <a:solidFill>
                  <a:schemeClr val="bg1"/>
                </a:solidFill>
                <a:latin typeface="微软雅黑" panose="020B0503020204020204" pitchFamily="34" charset="-122"/>
                <a:ea typeface="微软雅黑" panose="020B0503020204020204" pitchFamily="34" charset="-122"/>
              </a:rPr>
              <a:t>和</a:t>
            </a:r>
            <a:r>
              <a:rPr lang="en-US" altLang="zh-CN" sz="1600" dirty="0">
                <a:solidFill>
                  <a:schemeClr val="bg1"/>
                </a:solidFill>
                <a:latin typeface="微软雅黑" panose="020B0503020204020204" pitchFamily="34" charset="-122"/>
                <a:ea typeface="微软雅黑" panose="020B0503020204020204" pitchFamily="34" charset="-122"/>
              </a:rPr>
              <a:t>HEAD</a:t>
            </a:r>
            <a:r>
              <a:rPr lang="zh-CN" altLang="en-US" sz="1600" dirty="0">
                <a:solidFill>
                  <a:schemeClr val="bg1"/>
                </a:solidFill>
                <a:latin typeface="微软雅黑" panose="020B0503020204020204" pitchFamily="34" charset="-122"/>
                <a:ea typeface="微软雅黑" panose="020B0503020204020204" pitchFamily="34" charset="-122"/>
              </a:rPr>
              <a:t>应当是安全的，</a:t>
            </a:r>
            <a:r>
              <a:rPr lang="en-US" altLang="zh-CN" sz="1600" dirty="0">
                <a:solidFill>
                  <a:schemeClr val="bg1"/>
                </a:solidFill>
                <a:latin typeface="微软雅黑" panose="020B0503020204020204" pitchFamily="34" charset="-122"/>
                <a:ea typeface="微软雅黑" panose="020B0503020204020204" pitchFamily="34" charset="-122"/>
              </a:rPr>
              <a:t>PUT</a:t>
            </a:r>
            <a:r>
              <a:rPr lang="zh-CN" altLang="en-US" sz="1600" dirty="0">
                <a:solidFill>
                  <a:schemeClr val="bg1"/>
                </a:solidFill>
                <a:latin typeface="微软雅黑" panose="020B0503020204020204" pitchFamily="34" charset="-122"/>
                <a:ea typeface="微软雅黑" panose="020B0503020204020204" pitchFamily="34" charset="-122"/>
              </a:rPr>
              <a:t>和</a:t>
            </a:r>
            <a:r>
              <a:rPr lang="en-US" altLang="zh-CN" sz="1600" dirty="0">
                <a:solidFill>
                  <a:schemeClr val="bg1"/>
                </a:solidFill>
                <a:latin typeface="微软雅黑" panose="020B0503020204020204" pitchFamily="34" charset="-122"/>
                <a:ea typeface="微软雅黑" panose="020B0503020204020204" pitchFamily="34" charset="-122"/>
              </a:rPr>
              <a:t>DELETE</a:t>
            </a:r>
            <a:r>
              <a:rPr lang="zh-CN" altLang="en-US" sz="1600" dirty="0">
                <a:solidFill>
                  <a:schemeClr val="bg1"/>
                </a:solidFill>
                <a:latin typeface="微软雅黑" panose="020B0503020204020204" pitchFamily="34" charset="-122"/>
                <a:ea typeface="微软雅黑" panose="020B0503020204020204" pitchFamily="34" charset="-122"/>
              </a:rPr>
              <a:t>应当是幂等的）增加了</a:t>
            </a:r>
            <a:r>
              <a:rPr lang="en-US" altLang="zh-CN" sz="1600" dirty="0">
                <a:solidFill>
                  <a:schemeClr val="bg1"/>
                </a:solidFill>
                <a:latin typeface="微软雅黑" panose="020B0503020204020204" pitchFamily="34" charset="-122"/>
                <a:ea typeface="微软雅黑" panose="020B0503020204020204" pitchFamily="34" charset="-122"/>
              </a:rPr>
              <a:t>HTTP</a:t>
            </a:r>
            <a:r>
              <a:rPr lang="zh-CN" altLang="en-US" sz="1600" dirty="0">
                <a:solidFill>
                  <a:schemeClr val="bg1"/>
                </a:solidFill>
                <a:latin typeface="微软雅黑" panose="020B0503020204020204" pitchFamily="34" charset="-122"/>
                <a:ea typeface="微软雅黑" panose="020B0503020204020204" pitchFamily="34" charset="-122"/>
              </a:rPr>
              <a:t>的可靠性。如果你的请求没有成功，只需重发一次即可，而不必担心产生副作用。</a:t>
            </a:r>
            <a:r>
              <a:rPr lang="en-US" altLang="zh-CN" sz="1600" dirty="0">
                <a:solidFill>
                  <a:schemeClr val="bg1"/>
                </a:solidFill>
                <a:latin typeface="微软雅黑" panose="020B0503020204020204" pitchFamily="34" charset="-122"/>
                <a:ea typeface="微软雅黑" panose="020B0503020204020204" pitchFamily="34" charset="-122"/>
              </a:rPr>
              <a:t>POST</a:t>
            </a:r>
            <a:r>
              <a:rPr lang="zh-CN" altLang="en-US" sz="1600" dirty="0">
                <a:solidFill>
                  <a:schemeClr val="bg1"/>
                </a:solidFill>
                <a:latin typeface="微软雅黑" panose="020B0503020204020204" pitchFamily="34" charset="-122"/>
                <a:ea typeface="微软雅黑" panose="020B0503020204020204" pitchFamily="34" charset="-122"/>
              </a:rPr>
              <a:t>请求是唯一的例外。</a:t>
            </a:r>
          </a:p>
          <a:p>
            <a:pPr marL="216000" indent="-216000">
              <a:lnSpc>
                <a:spcPct val="150000"/>
              </a:lnSpc>
              <a:buClr>
                <a:schemeClr val="bg1"/>
              </a:buClr>
              <a:buFont typeface="Arial" panose="020B0604020202020204" pitchFamily="34" charset="0"/>
              <a:buChar char="•"/>
            </a:pPr>
            <a:r>
              <a:rPr lang="zh-CN" altLang="en-US" sz="1600" dirty="0">
                <a:solidFill>
                  <a:schemeClr val="bg1"/>
                </a:solidFill>
                <a:latin typeface="微软雅黑" panose="020B0503020204020204" pitchFamily="34" charset="-122"/>
                <a:ea typeface="微软雅黑" panose="020B0503020204020204" pitchFamily="34" charset="-122"/>
              </a:rPr>
              <a:t>统一接口的强大之处，并不在于它所暴露的具体方法，而在于其统一性（</a:t>
            </a:r>
            <a:r>
              <a:rPr lang="en-US" altLang="zh-CN" sz="1600" dirty="0">
                <a:solidFill>
                  <a:schemeClr val="bg1"/>
                </a:solidFill>
                <a:latin typeface="微软雅黑" panose="020B0503020204020204" pitchFamily="34" charset="-122"/>
                <a:ea typeface="微软雅黑" panose="020B0503020204020204" pitchFamily="34" charset="-122"/>
              </a:rPr>
              <a:t>uniformity</a:t>
            </a:r>
            <a:r>
              <a:rPr lang="zh-CN" altLang="en-US" sz="1600" dirty="0">
                <a:solidFill>
                  <a:schemeClr val="bg1"/>
                </a:solidFill>
                <a:latin typeface="微软雅黑" panose="020B0503020204020204" pitchFamily="34" charset="-122"/>
                <a:ea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rPr>
              <a:t>——</a:t>
            </a:r>
            <a:r>
              <a:rPr lang="zh-CN" altLang="en-US" sz="1600" dirty="0">
                <a:solidFill>
                  <a:schemeClr val="bg1"/>
                </a:solidFill>
                <a:latin typeface="微软雅黑" panose="020B0503020204020204" pitchFamily="34" charset="-122"/>
                <a:ea typeface="微软雅黑" panose="020B0503020204020204" pitchFamily="34" charset="-122"/>
              </a:rPr>
              <a:t>大家采用同样的方法来处理所有事物。</a:t>
            </a:r>
          </a:p>
        </p:txBody>
      </p:sp>
    </p:spTree>
    <p:extLst>
      <p:ext uri="{BB962C8B-B14F-4D97-AF65-F5344CB8AC3E}">
        <p14:creationId xmlns:p14="http://schemas.microsoft.com/office/powerpoint/2010/main" val="1149853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50B8B9B-9951-471E-BE85-2BF860A408E0}"/>
              </a:ext>
            </a:extLst>
          </p:cNvPr>
          <p:cNvSpPr>
            <a:spLocks noGrp="1"/>
          </p:cNvSpPr>
          <p:nvPr>
            <p:ph type="title"/>
          </p:nvPr>
        </p:nvSpPr>
        <p:spPr/>
        <p:txBody>
          <a:bodyPr/>
          <a:lstStyle/>
          <a:p>
            <a:r>
              <a:rPr lang="zh-CN" altLang="en-US" dirty="0"/>
              <a:t>连通性的重要性</a:t>
            </a:r>
          </a:p>
        </p:txBody>
      </p:sp>
      <p:sp>
        <p:nvSpPr>
          <p:cNvPr id="46" name="矩形 45">
            <a:extLst>
              <a:ext uri="{FF2B5EF4-FFF2-40B4-BE49-F238E27FC236}">
                <a16:creationId xmlns:a16="http://schemas.microsoft.com/office/drawing/2014/main" id="{AF779980-A0A5-C647-8D72-59088322DBAD}"/>
              </a:ext>
            </a:extLst>
          </p:cNvPr>
          <p:cNvSpPr/>
          <p:nvPr/>
        </p:nvSpPr>
        <p:spPr>
          <a:xfrm>
            <a:off x="864972" y="1266514"/>
            <a:ext cx="10354962" cy="4154984"/>
          </a:xfrm>
          <a:prstGeom prst="rect">
            <a:avLst/>
          </a:prstGeom>
        </p:spPr>
        <p:txBody>
          <a:bodyPr wrap="square">
            <a:spAutoFit/>
          </a:bodyPr>
          <a:lstStyle/>
          <a:p>
            <a:pPr marL="216000" indent="-216000">
              <a:lnSpc>
                <a:spcPct val="150000"/>
              </a:lnSpc>
              <a:buClr>
                <a:schemeClr val="bg1"/>
              </a:buClr>
              <a:buFont typeface="Arial" panose="020B0604020202020204" pitchFamily="34" charset="0"/>
              <a:buChar char="•"/>
            </a:pPr>
            <a:r>
              <a:rPr lang="zh-CN" altLang="en-US" sz="1600" dirty="0">
                <a:solidFill>
                  <a:schemeClr val="bg1"/>
                </a:solidFill>
                <a:latin typeface="微软雅黑" panose="020B0503020204020204" pitchFamily="34" charset="-122"/>
                <a:ea typeface="微软雅黑" panose="020B0503020204020204" pitchFamily="34" charset="-122"/>
              </a:rPr>
              <a:t>设想网页（</a:t>
            </a:r>
            <a:r>
              <a:rPr lang="en-US" altLang="zh-CN" sz="1600" dirty="0">
                <a:solidFill>
                  <a:schemeClr val="bg1"/>
                </a:solidFill>
                <a:latin typeface="微软雅黑" panose="020B0503020204020204" pitchFamily="34" charset="-122"/>
                <a:ea typeface="微软雅黑" panose="020B0503020204020204" pitchFamily="34" charset="-122"/>
              </a:rPr>
              <a:t>web pages</a:t>
            </a:r>
            <a:r>
              <a:rPr lang="zh-CN" altLang="en-US" sz="1600" dirty="0">
                <a:solidFill>
                  <a:schemeClr val="bg1"/>
                </a:solidFill>
                <a:latin typeface="微软雅黑" panose="020B0503020204020204" pitchFamily="34" charset="-122"/>
                <a:ea typeface="微软雅黑" panose="020B0503020204020204" pitchFamily="34" charset="-122"/>
              </a:rPr>
              <a:t>）不是为你提供超链接</a:t>
            </a:r>
            <a:r>
              <a:rPr lang="en-US" altLang="zh-CN" sz="1600" dirty="0">
                <a:solidFill>
                  <a:schemeClr val="bg1"/>
                </a:solidFill>
                <a:latin typeface="微软雅黑" panose="020B0503020204020204" pitchFamily="34" charset="-122"/>
                <a:ea typeface="微软雅黑" panose="020B0503020204020204" pitchFamily="34" charset="-122"/>
              </a:rPr>
              <a:t>(hyperlinks)</a:t>
            </a:r>
            <a:r>
              <a:rPr lang="zh-CN" altLang="en-US" sz="1600" dirty="0">
                <a:solidFill>
                  <a:schemeClr val="bg1"/>
                </a:solidFill>
                <a:latin typeface="微软雅黑" panose="020B0503020204020204" pitchFamily="34" charset="-122"/>
                <a:ea typeface="微软雅黑" panose="020B0503020204020204" pitchFamily="34" charset="-122"/>
              </a:rPr>
              <a:t>，而是通过文字描述告诉你如何构造其他网页的</a:t>
            </a:r>
            <a:r>
              <a:rPr lang="en-US" altLang="zh-CN" sz="1600" dirty="0">
                <a:solidFill>
                  <a:schemeClr val="bg1"/>
                </a:solidFill>
                <a:latin typeface="微软雅黑" panose="020B0503020204020204" pitchFamily="34" charset="-122"/>
                <a:ea typeface="微软雅黑" panose="020B0503020204020204" pitchFamily="34" charset="-122"/>
              </a:rPr>
              <a:t>URIs——</a:t>
            </a:r>
            <a:r>
              <a:rPr lang="zh-CN" altLang="en-US" sz="1600" dirty="0">
                <a:solidFill>
                  <a:schemeClr val="bg1"/>
                </a:solidFill>
                <a:latin typeface="微软雅黑" panose="020B0503020204020204" pitchFamily="34" charset="-122"/>
                <a:ea typeface="微软雅黑" panose="020B0503020204020204" pitchFamily="34" charset="-122"/>
              </a:rPr>
              <a:t>那是多么令人恼火的事。如今的大部分</a:t>
            </a:r>
            <a:r>
              <a:rPr lang="en-US" altLang="zh-CN" sz="1600" dirty="0">
                <a:solidFill>
                  <a:schemeClr val="bg1"/>
                </a:solidFill>
                <a:latin typeface="微软雅黑" panose="020B0503020204020204" pitchFamily="34" charset="-122"/>
                <a:ea typeface="微软雅黑" panose="020B0503020204020204" pitchFamily="34" charset="-122"/>
              </a:rPr>
              <a:t>REST</a:t>
            </a:r>
            <a:r>
              <a:rPr lang="zh-CN" altLang="en-US" sz="1600" dirty="0">
                <a:solidFill>
                  <a:schemeClr val="bg1"/>
                </a:solidFill>
                <a:latin typeface="微软雅黑" panose="020B0503020204020204" pitchFamily="34" charset="-122"/>
                <a:ea typeface="微软雅黑" panose="020B0503020204020204" pitchFamily="34" charset="-122"/>
              </a:rPr>
              <a:t>式</a:t>
            </a:r>
            <a:r>
              <a:rPr lang="en-US" altLang="zh-CN" sz="1600" dirty="0">
                <a:solidFill>
                  <a:schemeClr val="bg1"/>
                </a:solidFill>
                <a:latin typeface="微软雅黑" panose="020B0503020204020204" pitchFamily="34" charset="-122"/>
                <a:ea typeface="微软雅黑" panose="020B0503020204020204" pitchFamily="34" charset="-122"/>
              </a:rPr>
              <a:t>Web</a:t>
            </a:r>
            <a:r>
              <a:rPr lang="zh-CN" altLang="en-US" sz="1600" dirty="0">
                <a:solidFill>
                  <a:schemeClr val="bg1"/>
                </a:solidFill>
                <a:latin typeface="微软雅黑" panose="020B0503020204020204" pitchFamily="34" charset="-122"/>
                <a:ea typeface="微软雅黑" panose="020B0503020204020204" pitchFamily="34" charset="-122"/>
              </a:rPr>
              <a:t>服务便是这样：资源没有彼此连接起来。这令</a:t>
            </a:r>
            <a:r>
              <a:rPr lang="en-US" altLang="zh-CN" sz="1600" dirty="0">
                <a:solidFill>
                  <a:schemeClr val="bg1"/>
                </a:solidFill>
                <a:latin typeface="微软雅黑" panose="020B0503020204020204" pitchFamily="34" charset="-122"/>
                <a:ea typeface="微软雅黑" panose="020B0503020204020204" pitchFamily="34" charset="-122"/>
              </a:rPr>
              <a:t>Web</a:t>
            </a:r>
            <a:r>
              <a:rPr lang="zh-CN" altLang="en-US" sz="1600" dirty="0">
                <a:solidFill>
                  <a:schemeClr val="bg1"/>
                </a:solidFill>
                <a:latin typeface="微软雅黑" panose="020B0503020204020204" pitchFamily="34" charset="-122"/>
                <a:ea typeface="微软雅黑" panose="020B0503020204020204" pitchFamily="34" charset="-122"/>
              </a:rPr>
              <a:t>服务较面向人类的网站难以使用，而且这意味着</a:t>
            </a:r>
            <a:r>
              <a:rPr lang="en-US" altLang="zh-CN" sz="1600" dirty="0">
                <a:solidFill>
                  <a:schemeClr val="bg1"/>
                </a:solidFill>
                <a:latin typeface="微软雅黑" panose="020B0503020204020204" pitchFamily="34" charset="-122"/>
                <a:ea typeface="微软雅黑" panose="020B0503020204020204" pitchFamily="34" charset="-122"/>
              </a:rPr>
              <a:t>programmable web</a:t>
            </a:r>
            <a:r>
              <a:rPr lang="zh-CN" altLang="en-US" sz="1600" dirty="0">
                <a:solidFill>
                  <a:schemeClr val="bg1"/>
                </a:solidFill>
                <a:latin typeface="微软雅黑" panose="020B0503020204020204" pitchFamily="34" charset="-122"/>
                <a:ea typeface="微软雅黑" panose="020B0503020204020204" pitchFamily="34" charset="-122"/>
              </a:rPr>
              <a:t>失去</a:t>
            </a:r>
            <a:r>
              <a:rPr lang="en-US" altLang="zh-CN" sz="1600" dirty="0">
                <a:solidFill>
                  <a:schemeClr val="bg1"/>
                </a:solidFill>
                <a:latin typeface="微软雅黑" panose="020B0503020204020204" pitchFamily="34" charset="-122"/>
                <a:ea typeface="微软雅黑" panose="020B0503020204020204" pitchFamily="34" charset="-122"/>
              </a:rPr>
              <a:t>Web</a:t>
            </a:r>
            <a:r>
              <a:rPr lang="zh-CN" altLang="en-US" sz="1600" dirty="0">
                <a:solidFill>
                  <a:schemeClr val="bg1"/>
                </a:solidFill>
                <a:latin typeface="微软雅黑" panose="020B0503020204020204" pitchFamily="34" charset="-122"/>
                <a:ea typeface="微软雅黑" panose="020B0503020204020204" pitchFamily="34" charset="-122"/>
              </a:rPr>
              <a:t>的某些属性（如</a:t>
            </a:r>
            <a:r>
              <a:rPr lang="en-US" altLang="zh-CN" sz="1600" dirty="0">
                <a:solidFill>
                  <a:schemeClr val="bg1"/>
                </a:solidFill>
                <a:latin typeface="微软雅黑" panose="020B0503020204020204" pitchFamily="34" charset="-122"/>
                <a:ea typeface="微软雅黑" panose="020B0503020204020204" pitchFamily="34" charset="-122"/>
              </a:rPr>
              <a:t>Google PageRank)</a:t>
            </a:r>
            <a:r>
              <a:rPr lang="zh-CN" altLang="en-US" sz="1600" dirty="0">
                <a:solidFill>
                  <a:schemeClr val="bg1"/>
                </a:solidFill>
                <a:latin typeface="微软雅黑" panose="020B0503020204020204" pitchFamily="34" charset="-122"/>
                <a:ea typeface="微软雅黑" panose="020B0503020204020204" pitchFamily="34" charset="-122"/>
              </a:rPr>
              <a:t>。</a:t>
            </a:r>
          </a:p>
          <a:p>
            <a:pPr marL="216000" indent="-216000">
              <a:lnSpc>
                <a:spcPct val="150000"/>
              </a:lnSpc>
              <a:buClr>
                <a:schemeClr val="bg1"/>
              </a:buClr>
              <a:buFont typeface="Arial" panose="020B0604020202020204" pitchFamily="34" charset="0"/>
              <a:buChar char="•"/>
            </a:pPr>
            <a:r>
              <a:rPr lang="zh-CN" altLang="en-US" sz="1600" dirty="0">
                <a:solidFill>
                  <a:schemeClr val="bg1"/>
                </a:solidFill>
                <a:latin typeface="微软雅黑" panose="020B0503020204020204" pitchFamily="34" charset="-122"/>
                <a:ea typeface="微软雅黑" panose="020B0503020204020204" pitchFamily="34" charset="-122"/>
              </a:rPr>
              <a:t>一个服务应当是自描述的（</a:t>
            </a:r>
            <a:r>
              <a:rPr lang="en-US" altLang="zh-CN" sz="1600" dirty="0">
                <a:solidFill>
                  <a:schemeClr val="bg1"/>
                </a:solidFill>
                <a:latin typeface="微软雅黑" panose="020B0503020204020204" pitchFamily="34" charset="-122"/>
                <a:ea typeface="微软雅黑" panose="020B0503020204020204" pitchFamily="34" charset="-122"/>
              </a:rPr>
              <a:t>self-describing</a:t>
            </a:r>
            <a:r>
              <a:rPr lang="zh-CN" altLang="en-US" sz="1600" dirty="0">
                <a:solidFill>
                  <a:schemeClr val="bg1"/>
                </a:solidFill>
                <a:latin typeface="微软雅黑" panose="020B0503020204020204" pitchFamily="34" charset="-122"/>
                <a:ea typeface="微软雅黑" panose="020B0503020204020204" pitchFamily="34" charset="-122"/>
              </a:rPr>
              <a:t>），而不应依赖辅助的文字描述，来告诉程序员如何编写客户端。而且，依赖于</a:t>
            </a:r>
            <a:r>
              <a:rPr lang="en-US" altLang="zh-CN" sz="1600" dirty="0">
                <a:solidFill>
                  <a:schemeClr val="bg1"/>
                </a:solidFill>
                <a:latin typeface="微软雅黑" panose="020B0503020204020204" pitchFamily="34" charset="-122"/>
                <a:ea typeface="微软雅黑" panose="020B0503020204020204" pitchFamily="34" charset="-122"/>
              </a:rPr>
              <a:t>URI</a:t>
            </a:r>
            <a:r>
              <a:rPr lang="zh-CN" altLang="en-US" sz="1600" dirty="0">
                <a:solidFill>
                  <a:schemeClr val="bg1"/>
                </a:solidFill>
                <a:latin typeface="微软雅黑" panose="020B0503020204020204" pitchFamily="34" charset="-122"/>
                <a:ea typeface="微软雅黑" panose="020B0503020204020204" pitchFamily="34" charset="-122"/>
              </a:rPr>
              <a:t>构造规则的客户端是比较脆弱的。一旦服务器改变了规则，所有客户端都得重写。当资源之间的关系比较复杂且不稳定时，缺乏连通性还会造成一些潜在的问题。即便</a:t>
            </a:r>
            <a:r>
              <a:rPr lang="en-US" altLang="zh-CN" sz="1600" dirty="0">
                <a:solidFill>
                  <a:schemeClr val="bg1"/>
                </a:solidFill>
                <a:latin typeface="微软雅黑" panose="020B0503020204020204" pitchFamily="34" charset="-122"/>
                <a:ea typeface="微软雅黑" panose="020B0503020204020204" pitchFamily="34" charset="-122"/>
              </a:rPr>
              <a:t>URI</a:t>
            </a:r>
            <a:r>
              <a:rPr lang="zh-CN" altLang="en-US" sz="1600" dirty="0">
                <a:solidFill>
                  <a:schemeClr val="bg1"/>
                </a:solidFill>
                <a:latin typeface="微软雅黑" panose="020B0503020204020204" pitchFamily="34" charset="-122"/>
                <a:ea typeface="微软雅黑" panose="020B0503020204020204" pitchFamily="34" charset="-122"/>
              </a:rPr>
              <a:t>构造规则不变， 这些问题也可能导致客户端无法工作。</a:t>
            </a:r>
          </a:p>
          <a:p>
            <a:pPr marL="216000" indent="-216000">
              <a:lnSpc>
                <a:spcPct val="150000"/>
              </a:lnSpc>
              <a:buClr>
                <a:schemeClr val="bg1"/>
              </a:buClr>
              <a:buFont typeface="Arial" panose="020B0604020202020204" pitchFamily="34" charset="0"/>
              <a:buChar char="•"/>
            </a:pPr>
            <a:r>
              <a:rPr lang="zh-CN" altLang="en-US" sz="1600" dirty="0">
                <a:solidFill>
                  <a:schemeClr val="bg1"/>
                </a:solidFill>
                <a:latin typeface="微软雅黑" panose="020B0503020204020204" pitchFamily="34" charset="-122"/>
                <a:ea typeface="微软雅黑" panose="020B0503020204020204" pitchFamily="34" charset="-122"/>
              </a:rPr>
              <a:t>连通性令客户端可以处理会不断变化的关系。链接不仅隐藏了如何为给定资源构造</a:t>
            </a:r>
            <a:r>
              <a:rPr lang="en-US" altLang="zh-CN" sz="1600" dirty="0">
                <a:solidFill>
                  <a:schemeClr val="bg1"/>
                </a:solidFill>
                <a:latin typeface="微软雅黑" panose="020B0503020204020204" pitchFamily="34" charset="-122"/>
                <a:ea typeface="微软雅黑" panose="020B0503020204020204" pitchFamily="34" charset="-122"/>
              </a:rPr>
              <a:t>URI</a:t>
            </a:r>
            <a:r>
              <a:rPr lang="zh-CN" altLang="en-US" sz="1600" dirty="0">
                <a:solidFill>
                  <a:schemeClr val="bg1"/>
                </a:solidFill>
                <a:latin typeface="微软雅黑" panose="020B0503020204020204" pitchFamily="34" charset="-122"/>
                <a:ea typeface="微软雅黑" panose="020B0503020204020204" pitchFamily="34" charset="-122"/>
              </a:rPr>
              <a:t>的规则，还体现了资源如何相互关联的规则。</a:t>
            </a:r>
          </a:p>
          <a:p>
            <a:pPr marL="216000" indent="-216000">
              <a:lnSpc>
                <a:spcPct val="150000"/>
              </a:lnSpc>
              <a:buClr>
                <a:schemeClr val="bg1"/>
              </a:buClr>
              <a:buFont typeface="Arial" panose="020B0604020202020204" pitchFamily="34" charset="0"/>
              <a:buChar char="•"/>
            </a:pPr>
            <a:r>
              <a:rPr lang="en-US" altLang="zh-CN" sz="1600" dirty="0">
                <a:solidFill>
                  <a:schemeClr val="bg1"/>
                </a:solidFill>
                <a:latin typeface="微软雅黑" panose="020B0503020204020204" pitchFamily="34" charset="-122"/>
                <a:ea typeface="微软雅黑" panose="020B0503020204020204" pitchFamily="34" charset="-122"/>
              </a:rPr>
              <a:t>URI</a:t>
            </a:r>
            <a:r>
              <a:rPr lang="zh-CN" altLang="en-US" sz="1600" dirty="0">
                <a:solidFill>
                  <a:schemeClr val="bg1"/>
                </a:solidFill>
                <a:latin typeface="微软雅黑" panose="020B0503020204020204" pitchFamily="34" charset="-122"/>
                <a:ea typeface="微软雅黑" panose="020B0503020204020204" pitchFamily="34" charset="-122"/>
              </a:rPr>
              <a:t>的构造规则复杂、资源之间的关系不稳定，则连通性显得尤为重要！</a:t>
            </a:r>
          </a:p>
        </p:txBody>
      </p:sp>
    </p:spTree>
    <p:extLst>
      <p:ext uri="{BB962C8B-B14F-4D97-AF65-F5344CB8AC3E}">
        <p14:creationId xmlns:p14="http://schemas.microsoft.com/office/powerpoint/2010/main" val="4249981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开发工具</a:t>
            </a:r>
            <a:endParaRPr lang="en-US" dirty="0"/>
          </a:p>
        </p:txBody>
      </p:sp>
      <p:sp>
        <p:nvSpPr>
          <p:cNvPr id="5" name="文本占位符 4"/>
          <p:cNvSpPr>
            <a:spLocks noGrp="1"/>
          </p:cNvSpPr>
          <p:nvPr>
            <p:ph type="body" sz="quarter" idx="10"/>
          </p:nvPr>
        </p:nvSpPr>
        <p:spPr/>
        <p:txBody>
          <a:bodyPr/>
          <a:lstStyle/>
          <a:p>
            <a:r>
              <a:rPr lang="en-US" altLang="zh-CN" dirty="0" smtClean="0"/>
              <a:t>Part 4</a:t>
            </a:r>
            <a:endParaRPr lang="en-US" dirty="0"/>
          </a:p>
        </p:txBody>
      </p:sp>
      <p:sp>
        <p:nvSpPr>
          <p:cNvPr id="6" name="文本占位符 5"/>
          <p:cNvSpPr>
            <a:spLocks noGrp="1"/>
          </p:cNvSpPr>
          <p:nvPr>
            <p:ph type="body" sz="quarter" idx="11"/>
          </p:nvPr>
        </p:nvSpPr>
        <p:spPr/>
        <p:txBody>
          <a:bodyPr/>
          <a:lstStyle/>
          <a:p>
            <a:r>
              <a:rPr lang="en-US" altLang="zh-CN" dirty="0" smtClean="0"/>
              <a:t>OAS 3.0</a:t>
            </a:r>
            <a:endParaRPr lang="en-US" dirty="0"/>
          </a:p>
        </p:txBody>
      </p:sp>
    </p:spTree>
    <p:extLst>
      <p:ext uri="{BB962C8B-B14F-4D97-AF65-F5344CB8AC3E}">
        <p14:creationId xmlns:p14="http://schemas.microsoft.com/office/powerpoint/2010/main" val="3586717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82BD933-9B11-4162-8B52-1E7D16957B31}"/>
              </a:ext>
            </a:extLst>
          </p:cNvPr>
          <p:cNvSpPr>
            <a:spLocks noGrp="1"/>
          </p:cNvSpPr>
          <p:nvPr>
            <p:ph type="title"/>
          </p:nvPr>
        </p:nvSpPr>
        <p:spPr/>
        <p:txBody>
          <a:bodyPr>
            <a:normAutofit/>
          </a:bodyPr>
          <a:lstStyle/>
          <a:p>
            <a:r>
              <a:rPr lang="en-US" altLang="zh-CN" dirty="0" smtClean="0"/>
              <a:t>OAS 3.0</a:t>
            </a:r>
            <a:endParaRPr lang="zh-CN" altLang="en-US" dirty="0"/>
          </a:p>
        </p:txBody>
      </p:sp>
      <p:sp>
        <p:nvSpPr>
          <p:cNvPr id="5" name="文本占位符 4"/>
          <p:cNvSpPr>
            <a:spLocks noGrp="1"/>
          </p:cNvSpPr>
          <p:nvPr>
            <p:ph type="body" sz="quarter" idx="13"/>
          </p:nvPr>
        </p:nvSpPr>
        <p:spPr/>
        <p:txBody>
          <a:bodyPr/>
          <a:lstStyle/>
          <a:p>
            <a:endParaRPr lang="en-US"/>
          </a:p>
        </p:txBody>
      </p:sp>
      <p:sp>
        <p:nvSpPr>
          <p:cNvPr id="2" name="文本占位符 1">
            <a:extLst>
              <a:ext uri="{FF2B5EF4-FFF2-40B4-BE49-F238E27FC236}">
                <a16:creationId xmlns:a16="http://schemas.microsoft.com/office/drawing/2014/main" id="{7D7260B1-F066-4592-9DA3-D0934D488FE8}"/>
              </a:ext>
            </a:extLst>
          </p:cNvPr>
          <p:cNvSpPr>
            <a:spLocks noGrp="1"/>
          </p:cNvSpPr>
          <p:nvPr>
            <p:ph type="body" sz="quarter" idx="10"/>
          </p:nvPr>
        </p:nvSpPr>
        <p:spPr/>
        <p:txBody>
          <a:bodyPr/>
          <a:lstStyle/>
          <a:p>
            <a:r>
              <a:rPr lang="en-US" altLang="zh-CN" dirty="0" smtClean="0"/>
              <a:t>Part 4.1</a:t>
            </a:r>
            <a:endParaRPr lang="zh-CN" altLang="en-US" dirty="0"/>
          </a:p>
        </p:txBody>
      </p:sp>
    </p:spTree>
    <p:extLst>
      <p:ext uri="{BB962C8B-B14F-4D97-AF65-F5344CB8AC3E}">
        <p14:creationId xmlns:p14="http://schemas.microsoft.com/office/powerpoint/2010/main" val="3599214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D9A95D-DA2D-4881-9368-96C696543B17}"/>
              </a:ext>
            </a:extLst>
          </p:cNvPr>
          <p:cNvSpPr>
            <a:spLocks noGrp="1"/>
          </p:cNvSpPr>
          <p:nvPr>
            <p:ph type="title"/>
          </p:nvPr>
        </p:nvSpPr>
        <p:spPr/>
        <p:txBody>
          <a:bodyPr>
            <a:normAutofit/>
          </a:bodyPr>
          <a:lstStyle/>
          <a:p>
            <a:r>
              <a:rPr lang="en-US" altLang="zh-CN" dirty="0" smtClean="0">
                <a:latin typeface="思源黑体 CN Normal" panose="020B0400000000000000" pitchFamily="34" charset="-122"/>
                <a:ea typeface="思源黑体 CN Normal" panose="020B0400000000000000" pitchFamily="34" charset="-122"/>
              </a:rPr>
              <a:t>OAS 3.0</a:t>
            </a:r>
            <a:endParaRPr lang="zh-CN" altLang="en-US" dirty="0">
              <a:latin typeface="思源黑体 CN Normal" panose="020B0400000000000000" pitchFamily="34" charset="-122"/>
              <a:ea typeface="思源黑体 CN Normal" panose="020B0400000000000000" pitchFamily="34" charset="-122"/>
            </a:endParaRPr>
          </a:p>
        </p:txBody>
      </p:sp>
      <p:graphicFrame>
        <p:nvGraphicFramePr>
          <p:cNvPr id="10" name="图示 9"/>
          <p:cNvGraphicFramePr/>
          <p:nvPr>
            <p:extLst>
              <p:ext uri="{D42A27DB-BD31-4B8C-83A1-F6EECF244321}">
                <p14:modId xmlns:p14="http://schemas.microsoft.com/office/powerpoint/2010/main" val="1607755290"/>
              </p:ext>
            </p:extLst>
          </p:nvPr>
        </p:nvGraphicFramePr>
        <p:xfrm>
          <a:off x="1462900" y="1021491"/>
          <a:ext cx="9238051" cy="461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300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50B8B9B-9951-471E-BE85-2BF860A408E0}"/>
              </a:ext>
            </a:extLst>
          </p:cNvPr>
          <p:cNvSpPr>
            <a:spLocks noGrp="1"/>
          </p:cNvSpPr>
          <p:nvPr>
            <p:ph type="title"/>
          </p:nvPr>
        </p:nvSpPr>
        <p:spPr/>
        <p:txBody>
          <a:bodyPr/>
          <a:lstStyle/>
          <a:p>
            <a:r>
              <a:rPr lang="en-US" altLang="zh-CN" dirty="0" smtClean="0"/>
              <a:t>OAS 3.0</a:t>
            </a:r>
            <a:r>
              <a:rPr lang="zh-CN" altLang="en-US" dirty="0" smtClean="0"/>
              <a:t>与</a:t>
            </a:r>
            <a:r>
              <a:rPr lang="en-US" altLang="zh-CN" dirty="0" err="1" smtClean="0"/>
              <a:t>RESTful</a:t>
            </a:r>
            <a:r>
              <a:rPr lang="en-US" altLang="zh-CN" dirty="0" smtClean="0"/>
              <a:t> API</a:t>
            </a:r>
            <a:endParaRPr lang="zh-CN" altLang="en-US" dirty="0"/>
          </a:p>
        </p:txBody>
      </p:sp>
      <p:sp>
        <p:nvSpPr>
          <p:cNvPr id="6" name="文本框 5">
            <a:extLst>
              <a:ext uri="{FF2B5EF4-FFF2-40B4-BE49-F238E27FC236}">
                <a16:creationId xmlns:a16="http://schemas.microsoft.com/office/drawing/2014/main" id="{43B56A6E-99F0-E64F-B067-957A8487D241}"/>
              </a:ext>
            </a:extLst>
          </p:cNvPr>
          <p:cNvSpPr txBox="1"/>
          <p:nvPr/>
        </p:nvSpPr>
        <p:spPr>
          <a:xfrm>
            <a:off x="761848" y="1032977"/>
            <a:ext cx="8117539" cy="19389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1600" b="1" dirty="0" smtClean="0">
                <a:solidFill>
                  <a:schemeClr val="bg1"/>
                </a:solidFill>
                <a:latin typeface="微软雅黑" panose="020B0503020204020204" pitchFamily="34" charset="-122"/>
                <a:ea typeface="微软雅黑" panose="020B0503020204020204" pitchFamily="34" charset="-122"/>
              </a:rPr>
              <a:t>OAS 3.0</a:t>
            </a:r>
            <a:r>
              <a:rPr lang="zh-CN" altLang="en-US" sz="1600" b="1" dirty="0" smtClean="0">
                <a:solidFill>
                  <a:schemeClr val="bg1"/>
                </a:solidFill>
                <a:latin typeface="微软雅黑" panose="020B0503020204020204" pitchFamily="34" charset="-122"/>
                <a:ea typeface="微软雅黑" panose="020B0503020204020204" pitchFamily="34" charset="-122"/>
              </a:rPr>
              <a:t>能够</a:t>
            </a:r>
            <a:r>
              <a:rPr lang="zh-CN" altLang="en-US" sz="1600" b="1" dirty="0" smtClean="0">
                <a:solidFill>
                  <a:schemeClr val="bg1"/>
                </a:solidFill>
                <a:latin typeface="微软雅黑" panose="020B0503020204020204" pitchFamily="34" charset="-122"/>
                <a:ea typeface="微软雅黑" panose="020B0503020204020204" pitchFamily="34" charset="-122"/>
              </a:rPr>
              <a:t>全方位描述</a:t>
            </a:r>
            <a:r>
              <a:rPr lang="en-US" altLang="zh-CN" sz="1600" b="1" dirty="0" smtClean="0">
                <a:solidFill>
                  <a:schemeClr val="bg1"/>
                </a:solidFill>
                <a:latin typeface="微软雅黑" panose="020B0503020204020204" pitchFamily="34" charset="-122"/>
                <a:ea typeface="微软雅黑" panose="020B0503020204020204" pitchFamily="34" charset="-122"/>
              </a:rPr>
              <a:t>HTTP</a:t>
            </a:r>
            <a:r>
              <a:rPr lang="zh-CN" altLang="en-US" sz="1600" b="1" dirty="0" smtClean="0">
                <a:solidFill>
                  <a:schemeClr val="bg1"/>
                </a:solidFill>
                <a:latin typeface="微软雅黑" panose="020B0503020204020204" pitchFamily="34" charset="-122"/>
                <a:ea typeface="微软雅黑" panose="020B0503020204020204" pitchFamily="34" charset="-122"/>
              </a:rPr>
              <a:t>报文</a:t>
            </a:r>
            <a:r>
              <a:rPr lang="zh-CN" altLang="en-US" sz="1600" b="1" dirty="0" smtClean="0">
                <a:solidFill>
                  <a:srgbClr val="FF0000"/>
                </a:solidFill>
                <a:latin typeface="微软雅黑" panose="020B0503020204020204" pitchFamily="34" charset="-122"/>
                <a:ea typeface="微软雅黑" panose="020B0503020204020204" pitchFamily="34" charset="-122"/>
              </a:rPr>
              <a:t>：</a:t>
            </a:r>
            <a:r>
              <a:rPr lang="zh-CN" altLang="en-US" sz="1600" b="1" dirty="0" smtClean="0">
                <a:solidFill>
                  <a:srgbClr val="00B0F0"/>
                </a:solidFill>
                <a:latin typeface="微软雅黑" panose="020B0503020204020204" pitchFamily="34" charset="-122"/>
                <a:ea typeface="微软雅黑" panose="020B0503020204020204" pitchFamily="34" charset="-122"/>
              </a:rPr>
              <a:t>主体</a:t>
            </a:r>
            <a:r>
              <a:rPr lang="zh-CN" altLang="en-US" sz="1600" b="1" dirty="0">
                <a:solidFill>
                  <a:srgbClr val="FF0000"/>
                </a:solidFill>
                <a:latin typeface="微软雅黑" panose="020B0503020204020204" pitchFamily="34" charset="-122"/>
                <a:ea typeface="微软雅黑" panose="020B0503020204020204" pitchFamily="34" charset="-122"/>
              </a:rPr>
              <a:t>、</a:t>
            </a:r>
            <a:r>
              <a:rPr lang="en-US" altLang="zh-CN" sz="1600" b="1" dirty="0" smtClean="0">
                <a:solidFill>
                  <a:srgbClr val="00B0F0"/>
                </a:solidFill>
                <a:latin typeface="微软雅黑" panose="020B0503020204020204" pitchFamily="34" charset="-122"/>
                <a:ea typeface="微软雅黑" panose="020B0503020204020204" pitchFamily="34" charset="-122"/>
              </a:rPr>
              <a:t>URI</a:t>
            </a:r>
            <a:r>
              <a:rPr lang="zh-CN" altLang="en-US" sz="1600" b="1" dirty="0">
                <a:solidFill>
                  <a:srgbClr val="FF0000"/>
                </a:solidFill>
                <a:latin typeface="微软雅黑" panose="020B0503020204020204" pitchFamily="34" charset="-122"/>
                <a:ea typeface="微软雅黑" panose="020B0503020204020204" pitchFamily="34" charset="-122"/>
              </a:rPr>
              <a:t> 、</a:t>
            </a:r>
            <a:r>
              <a:rPr lang="zh-CN" altLang="en-US" sz="1600" b="1" dirty="0" smtClean="0">
                <a:solidFill>
                  <a:srgbClr val="00B0F0"/>
                </a:solidFill>
                <a:latin typeface="微软雅黑" panose="020B0503020204020204" pitchFamily="34" charset="-122"/>
                <a:ea typeface="微软雅黑" panose="020B0503020204020204" pitchFamily="34" charset="-122"/>
              </a:rPr>
              <a:t>方法</a:t>
            </a:r>
            <a:r>
              <a:rPr lang="zh-CN" altLang="en-US" sz="1600" b="1" dirty="0" smtClean="0">
                <a:solidFill>
                  <a:srgbClr val="FF0000"/>
                </a:solidFill>
                <a:latin typeface="微软雅黑" panose="020B0503020204020204" pitchFamily="34" charset="-122"/>
                <a:ea typeface="微软雅黑" panose="020B0503020204020204" pitchFamily="34" charset="-122"/>
              </a:rPr>
              <a:t>、</a:t>
            </a:r>
            <a:r>
              <a:rPr lang="zh-CN" altLang="en-US" sz="1600" b="1" dirty="0" smtClean="0">
                <a:solidFill>
                  <a:srgbClr val="00B0F0"/>
                </a:solidFill>
                <a:latin typeface="微软雅黑" panose="020B0503020204020204" pitchFamily="34" charset="-122"/>
                <a:ea typeface="微软雅黑" panose="020B0503020204020204" pitchFamily="34" charset="-122"/>
              </a:rPr>
              <a:t>状态码</a:t>
            </a:r>
            <a:r>
              <a:rPr lang="zh-CN" altLang="en-US" sz="1600" b="1" dirty="0" smtClean="0">
                <a:solidFill>
                  <a:srgbClr val="FF0000"/>
                </a:solidFill>
                <a:latin typeface="微软雅黑" panose="020B0503020204020204" pitchFamily="34" charset="-122"/>
                <a:ea typeface="微软雅黑" panose="020B0503020204020204" pitchFamily="34" charset="-122"/>
              </a:rPr>
              <a:t>、</a:t>
            </a:r>
            <a:r>
              <a:rPr lang="zh-CN" altLang="en-US" sz="1600" b="1" dirty="0" smtClean="0">
                <a:solidFill>
                  <a:srgbClr val="00B0F0"/>
                </a:solidFill>
                <a:latin typeface="微软雅黑" panose="020B0503020204020204" pitchFamily="34" charset="-122"/>
                <a:ea typeface="微软雅黑" panose="020B0503020204020204" pitchFamily="34" charset="-122"/>
              </a:rPr>
              <a:t>报头</a:t>
            </a:r>
            <a:endParaRPr lang="en-US" altLang="zh-CN" sz="1600" b="1" dirty="0" smtClean="0">
              <a:solidFill>
                <a:srgbClr val="00B0F0"/>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b="1" dirty="0" smtClean="0">
                <a:solidFill>
                  <a:schemeClr val="bg1"/>
                </a:solidFill>
                <a:latin typeface="微软雅黑" panose="020B0503020204020204" pitchFamily="34" charset="-122"/>
                <a:ea typeface="微软雅黑" panose="020B0503020204020204" pitchFamily="34" charset="-122"/>
              </a:rPr>
              <a:t>面向资源类似</a:t>
            </a:r>
            <a:r>
              <a:rPr lang="zh-CN" altLang="en-US" sz="3200" b="1" dirty="0" smtClean="0">
                <a:solidFill>
                  <a:srgbClr val="FF0000"/>
                </a:solidFill>
                <a:latin typeface="微软雅黑" panose="020B0503020204020204" pitchFamily="34" charset="-122"/>
                <a:ea typeface="微软雅黑" panose="020B0503020204020204" pitchFamily="34" charset="-122"/>
              </a:rPr>
              <a:t>面向对象</a:t>
            </a:r>
            <a:r>
              <a:rPr lang="zh-CN" altLang="en-US" sz="1600" b="1" dirty="0" smtClean="0">
                <a:solidFill>
                  <a:srgbClr val="FF0000"/>
                </a:solidFill>
                <a:latin typeface="微软雅黑" panose="020B0503020204020204" pitchFamily="34" charset="-122"/>
                <a:ea typeface="微软雅黑" panose="020B0503020204020204" pitchFamily="34" charset="-122"/>
              </a:rPr>
              <a:t>，</a:t>
            </a:r>
            <a:r>
              <a:rPr lang="en-US" altLang="zh-CN" sz="1600" b="1" dirty="0" smtClean="0">
                <a:solidFill>
                  <a:schemeClr val="bg1"/>
                </a:solidFill>
                <a:latin typeface="微软雅黑" panose="020B0503020204020204" pitchFamily="34" charset="-122"/>
                <a:ea typeface="微软雅黑" panose="020B0503020204020204" pitchFamily="34" charset="-122"/>
              </a:rPr>
              <a:t>OAS 3</a:t>
            </a:r>
            <a:r>
              <a:rPr lang="en-US" altLang="zh-CN" sz="1600" b="1" dirty="0" smtClean="0">
                <a:solidFill>
                  <a:schemeClr val="bg1"/>
                </a:solidFill>
                <a:latin typeface="微软雅黑" panose="020B0503020204020204" pitchFamily="34" charset="-122"/>
                <a:ea typeface="微软雅黑" panose="020B0503020204020204" pitchFamily="34" charset="-122"/>
              </a:rPr>
              <a:t>.0</a:t>
            </a:r>
            <a:r>
              <a:rPr lang="zh-CN" altLang="en-US" sz="1600" b="1" dirty="0" smtClean="0">
                <a:solidFill>
                  <a:schemeClr val="bg1"/>
                </a:solidFill>
                <a:latin typeface="微软雅黑" panose="020B0503020204020204" pitchFamily="34" charset="-122"/>
                <a:ea typeface="微软雅黑" panose="020B0503020204020204" pitchFamily="34" charset="-122"/>
              </a:rPr>
              <a:t>语法</a:t>
            </a:r>
            <a:r>
              <a:rPr lang="zh-CN" altLang="en-US" sz="1600" b="1" dirty="0" smtClean="0">
                <a:solidFill>
                  <a:schemeClr val="bg1"/>
                </a:solidFill>
                <a:latin typeface="微软雅黑" panose="020B0503020204020204" pitchFamily="34" charset="-122"/>
                <a:ea typeface="微软雅黑" panose="020B0503020204020204" pitchFamily="34" charset="-122"/>
              </a:rPr>
              <a:t>中处处体现了</a:t>
            </a:r>
            <a:r>
              <a:rPr lang="zh-CN" altLang="en-US" sz="1600" b="1" dirty="0" smtClean="0">
                <a:solidFill>
                  <a:srgbClr val="FF0000"/>
                </a:solidFill>
                <a:latin typeface="微软雅黑" panose="020B0503020204020204" pitchFamily="34" charset="-122"/>
                <a:ea typeface="微软雅黑" panose="020B0503020204020204" pitchFamily="34" charset="-122"/>
              </a:rPr>
              <a:t>面向对象的思想：</a:t>
            </a:r>
            <a:endParaRPr lang="en-US" altLang="zh-CN" sz="1600" b="1" dirty="0" smtClean="0">
              <a:solidFill>
                <a:srgbClr val="FF0000"/>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b="1" dirty="0" smtClean="0">
                <a:solidFill>
                  <a:schemeClr val="bg1"/>
                </a:solidFill>
                <a:latin typeface="微软雅黑" panose="020B0503020204020204" pitchFamily="34" charset="-122"/>
                <a:ea typeface="微软雅黑" panose="020B0503020204020204" pitchFamily="34" charset="-122"/>
              </a:rPr>
              <a:t>以</a:t>
            </a:r>
            <a:r>
              <a:rPr lang="zh-CN" altLang="en-US" sz="3200" b="1" dirty="0" smtClean="0">
                <a:solidFill>
                  <a:srgbClr val="FF0000"/>
                </a:solidFill>
                <a:latin typeface="微软雅黑" panose="020B0503020204020204" pitchFamily="34" charset="-122"/>
                <a:ea typeface="微软雅黑" panose="020B0503020204020204" pitchFamily="34" charset="-122"/>
              </a:rPr>
              <a:t>数据</a:t>
            </a:r>
            <a:r>
              <a:rPr lang="zh-CN" altLang="en-US" sz="1600" b="1" dirty="0" smtClean="0">
                <a:solidFill>
                  <a:schemeClr val="bg1"/>
                </a:solidFill>
                <a:latin typeface="微软雅黑" panose="020B0503020204020204" pitchFamily="34" charset="-122"/>
                <a:ea typeface="微软雅黑" panose="020B0503020204020204" pitchFamily="34" charset="-122"/>
              </a:rPr>
              <a:t>为导向</a:t>
            </a:r>
            <a:r>
              <a:rPr lang="zh-CN" altLang="en-US" sz="1600" b="1" dirty="0" smtClean="0">
                <a:solidFill>
                  <a:srgbClr val="FF0000"/>
                </a:solidFill>
                <a:latin typeface="微软雅黑" panose="020B0503020204020204" pitchFamily="34" charset="-122"/>
                <a:ea typeface="微软雅黑" panose="020B0503020204020204" pitchFamily="34" charset="-122"/>
              </a:rPr>
              <a:t>、</a:t>
            </a:r>
            <a:r>
              <a:rPr lang="zh-CN" altLang="en-US" sz="1600" b="1" dirty="0" smtClean="0">
                <a:solidFill>
                  <a:schemeClr val="bg1"/>
                </a:solidFill>
                <a:latin typeface="微软雅黑" panose="020B0503020204020204" pitchFamily="34" charset="-122"/>
                <a:ea typeface="微软雅黑" panose="020B0503020204020204" pitchFamily="34" charset="-122"/>
              </a:rPr>
              <a:t>支持</a:t>
            </a:r>
            <a:r>
              <a:rPr lang="zh-CN" altLang="en-US" sz="3200" b="1" dirty="0" smtClean="0">
                <a:solidFill>
                  <a:srgbClr val="FF0000"/>
                </a:solidFill>
                <a:latin typeface="微软雅黑" panose="020B0503020204020204" pitchFamily="34" charset="-122"/>
                <a:ea typeface="微软雅黑" panose="020B0503020204020204" pitchFamily="34" charset="-122"/>
              </a:rPr>
              <a:t>继承</a:t>
            </a:r>
            <a:r>
              <a:rPr lang="zh-CN" altLang="en-US" sz="1600" b="1" dirty="0" smtClean="0">
                <a:solidFill>
                  <a:srgbClr val="FF0000"/>
                </a:solidFill>
                <a:latin typeface="微软雅黑" panose="020B0503020204020204" pitchFamily="34" charset="-122"/>
                <a:ea typeface="微软雅黑" panose="020B0503020204020204" pitchFamily="34" charset="-122"/>
              </a:rPr>
              <a:t>、</a:t>
            </a:r>
            <a:r>
              <a:rPr lang="zh-CN" altLang="en-US" sz="3200" b="1" dirty="0" smtClean="0">
                <a:solidFill>
                  <a:srgbClr val="FF0000"/>
                </a:solidFill>
                <a:latin typeface="微软雅黑" panose="020B0503020204020204" pitchFamily="34" charset="-122"/>
                <a:ea typeface="微软雅黑" panose="020B0503020204020204" pitchFamily="34" charset="-122"/>
              </a:rPr>
              <a:t>多态</a:t>
            </a:r>
            <a:r>
              <a:rPr lang="zh-CN" altLang="en-US" sz="1600" b="1" dirty="0" smtClean="0">
                <a:solidFill>
                  <a:schemeClr val="bg1"/>
                </a:solidFill>
                <a:latin typeface="微软雅黑" panose="020B0503020204020204" pitchFamily="34" charset="-122"/>
                <a:ea typeface="微软雅黑" panose="020B0503020204020204" pitchFamily="34" charset="-122"/>
              </a:rPr>
              <a:t>等</a:t>
            </a:r>
            <a:endParaRPr lang="en-US" altLang="zh-CN" sz="1600" b="1" dirty="0">
              <a:solidFill>
                <a:schemeClr val="bg1"/>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43B56A6E-99F0-E64F-B067-957A8487D241}"/>
              </a:ext>
            </a:extLst>
          </p:cNvPr>
          <p:cNvSpPr txBox="1"/>
          <p:nvPr/>
        </p:nvSpPr>
        <p:spPr>
          <a:xfrm>
            <a:off x="8319245" y="1217643"/>
            <a:ext cx="3086190" cy="156966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b="1" dirty="0">
                <a:solidFill>
                  <a:srgbClr val="FF0000"/>
                </a:solidFill>
                <a:latin typeface="微软雅黑" panose="020B0503020204020204" pitchFamily="34" charset="-122"/>
                <a:ea typeface="微软雅黑" panose="020B0503020204020204" pitchFamily="34" charset="-122"/>
              </a:rPr>
              <a:t>设计</a:t>
            </a:r>
            <a:r>
              <a:rPr lang="zh-CN" altLang="en-US" sz="1600" b="1" dirty="0">
                <a:solidFill>
                  <a:schemeClr val="bg1"/>
                </a:solidFill>
                <a:latin typeface="微软雅黑" panose="020B0503020204020204" pitchFamily="34" charset="-122"/>
                <a:ea typeface="微软雅黑" panose="020B0503020204020204" pitchFamily="34" charset="-122"/>
              </a:rPr>
              <a:t>好</a:t>
            </a:r>
            <a:r>
              <a:rPr lang="en-US" altLang="zh-CN" sz="1600" b="1" dirty="0">
                <a:solidFill>
                  <a:srgbClr val="00B0F0"/>
                </a:solidFill>
                <a:latin typeface="微软雅黑" panose="020B0503020204020204" pitchFamily="34" charset="-122"/>
                <a:ea typeface="微软雅黑" panose="020B0503020204020204" pitchFamily="34" charset="-122"/>
              </a:rPr>
              <a:t>URI</a:t>
            </a:r>
            <a:r>
              <a:rPr lang="zh-CN" altLang="en-US" sz="1600" b="1" dirty="0">
                <a:solidFill>
                  <a:schemeClr val="bg1"/>
                </a:solidFill>
                <a:latin typeface="微软雅黑" panose="020B0503020204020204" pitchFamily="34" charset="-122"/>
                <a:ea typeface="微软雅黑" panose="020B0503020204020204" pitchFamily="34" charset="-122"/>
              </a:rPr>
              <a:t>和</a:t>
            </a:r>
            <a:r>
              <a:rPr lang="en-US" altLang="zh-CN" sz="1600" b="1" dirty="0">
                <a:solidFill>
                  <a:schemeClr val="bg1"/>
                </a:solidFill>
                <a:latin typeface="微软雅黑" panose="020B0503020204020204" pitchFamily="34" charset="-122"/>
                <a:ea typeface="微软雅黑" panose="020B0503020204020204" pitchFamily="34" charset="-122"/>
              </a:rPr>
              <a:t>HTTP</a:t>
            </a:r>
            <a:r>
              <a:rPr lang="zh-CN" altLang="en-US" sz="1600" b="1" dirty="0" smtClean="0">
                <a:solidFill>
                  <a:srgbClr val="00B0F0"/>
                </a:solidFill>
                <a:latin typeface="微软雅黑" panose="020B0503020204020204" pitchFamily="34" charset="-122"/>
                <a:ea typeface="微软雅黑" panose="020B0503020204020204" pitchFamily="34" charset="-122"/>
              </a:rPr>
              <a:t>主体</a:t>
            </a:r>
            <a:endParaRPr lang="en-US" altLang="zh-CN" sz="1600" b="1" dirty="0" smtClean="0">
              <a:solidFill>
                <a:srgbClr val="00B0F0"/>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b="1" dirty="0" smtClean="0">
                <a:solidFill>
                  <a:schemeClr val="bg1"/>
                </a:solidFill>
                <a:latin typeface="微软雅黑" panose="020B0503020204020204" pitchFamily="34" charset="-122"/>
                <a:ea typeface="微软雅黑" panose="020B0503020204020204" pitchFamily="34" charset="-122"/>
              </a:rPr>
              <a:t>正确</a:t>
            </a:r>
            <a:r>
              <a:rPr lang="zh-CN" altLang="en-US" sz="1600" b="1" dirty="0" smtClean="0">
                <a:solidFill>
                  <a:srgbClr val="FF0000"/>
                </a:solidFill>
                <a:latin typeface="微软雅黑" panose="020B0503020204020204" pitchFamily="34" charset="-122"/>
                <a:ea typeface="微软雅黑" panose="020B0503020204020204" pitchFamily="34" charset="-122"/>
              </a:rPr>
              <a:t>选择</a:t>
            </a:r>
            <a:r>
              <a:rPr lang="en-US" altLang="zh-CN" sz="1600" b="1" dirty="0" smtClean="0">
                <a:solidFill>
                  <a:schemeClr val="bg1"/>
                </a:solidFill>
                <a:latin typeface="微软雅黑" panose="020B0503020204020204" pitchFamily="34" charset="-122"/>
                <a:ea typeface="微软雅黑" panose="020B0503020204020204" pitchFamily="34" charset="-122"/>
              </a:rPr>
              <a:t>HTTP</a:t>
            </a:r>
            <a:r>
              <a:rPr lang="zh-CN" altLang="en-US" sz="1600" b="1" dirty="0">
                <a:solidFill>
                  <a:srgbClr val="00B0F0"/>
                </a:solidFill>
                <a:latin typeface="微软雅黑" panose="020B0503020204020204" pitchFamily="34" charset="-122"/>
                <a:ea typeface="微软雅黑" panose="020B0503020204020204" pitchFamily="34" charset="-122"/>
              </a:rPr>
              <a:t>方法</a:t>
            </a:r>
            <a:endParaRPr lang="en-US" altLang="zh-CN" sz="1600" b="1" dirty="0">
              <a:solidFill>
                <a:srgbClr val="00B0F0"/>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b="1" dirty="0" smtClean="0">
                <a:solidFill>
                  <a:schemeClr val="bg1"/>
                </a:solidFill>
                <a:latin typeface="微软雅黑" panose="020B0503020204020204" pitchFamily="34" charset="-122"/>
                <a:ea typeface="微软雅黑" panose="020B0503020204020204" pitchFamily="34" charset="-122"/>
              </a:rPr>
              <a:t>正确</a:t>
            </a:r>
            <a:r>
              <a:rPr lang="zh-CN" altLang="en-US" sz="1600" b="1" dirty="0" smtClean="0">
                <a:solidFill>
                  <a:srgbClr val="FF0000"/>
                </a:solidFill>
                <a:latin typeface="微软雅黑" panose="020B0503020204020204" pitchFamily="34" charset="-122"/>
                <a:ea typeface="微软雅黑" panose="020B0503020204020204" pitchFamily="34" charset="-122"/>
              </a:rPr>
              <a:t>选择</a:t>
            </a:r>
            <a:r>
              <a:rPr lang="en-US" altLang="zh-CN" sz="1600" b="1" dirty="0" smtClean="0">
                <a:solidFill>
                  <a:schemeClr val="bg1"/>
                </a:solidFill>
                <a:latin typeface="微软雅黑" panose="020B0503020204020204" pitchFamily="34" charset="-122"/>
                <a:ea typeface="微软雅黑" panose="020B0503020204020204" pitchFamily="34" charset="-122"/>
              </a:rPr>
              <a:t>HTTP</a:t>
            </a:r>
            <a:r>
              <a:rPr lang="zh-CN" altLang="en-US" sz="1600" b="1" dirty="0" smtClean="0">
                <a:solidFill>
                  <a:srgbClr val="00B0F0"/>
                </a:solidFill>
                <a:latin typeface="微软雅黑" panose="020B0503020204020204" pitchFamily="34" charset="-122"/>
                <a:ea typeface="微软雅黑" panose="020B0503020204020204" pitchFamily="34" charset="-122"/>
              </a:rPr>
              <a:t>状态码</a:t>
            </a:r>
            <a:endParaRPr lang="en-US" altLang="zh-CN" sz="1600" b="1" dirty="0" smtClean="0">
              <a:solidFill>
                <a:srgbClr val="00B0F0"/>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b="1" dirty="0" smtClean="0">
                <a:solidFill>
                  <a:schemeClr val="bg1"/>
                </a:solidFill>
                <a:latin typeface="微软雅黑" panose="020B0503020204020204" pitchFamily="34" charset="-122"/>
                <a:ea typeface="微软雅黑" panose="020B0503020204020204" pitchFamily="34" charset="-122"/>
              </a:rPr>
              <a:t>充分</a:t>
            </a:r>
            <a:r>
              <a:rPr lang="zh-CN" altLang="en-US" sz="1600" b="1" dirty="0" smtClean="0">
                <a:solidFill>
                  <a:srgbClr val="FF0000"/>
                </a:solidFill>
                <a:latin typeface="微软雅黑" panose="020B0503020204020204" pitchFamily="34" charset="-122"/>
                <a:ea typeface="微软雅黑" panose="020B0503020204020204" pitchFamily="34" charset="-122"/>
              </a:rPr>
              <a:t>利用</a:t>
            </a:r>
            <a:r>
              <a:rPr lang="en-US" altLang="zh-CN" sz="1600" b="1" dirty="0" smtClean="0">
                <a:solidFill>
                  <a:schemeClr val="bg1"/>
                </a:solidFill>
                <a:latin typeface="微软雅黑" panose="020B0503020204020204" pitchFamily="34" charset="-122"/>
                <a:ea typeface="微软雅黑" panose="020B0503020204020204" pitchFamily="34" charset="-122"/>
              </a:rPr>
              <a:t>HTTP</a:t>
            </a:r>
            <a:r>
              <a:rPr lang="zh-CN" altLang="en-US" sz="1600" b="1" dirty="0" smtClean="0">
                <a:solidFill>
                  <a:srgbClr val="00B0F0"/>
                </a:solidFill>
                <a:latin typeface="微软雅黑" panose="020B0503020204020204" pitchFamily="34" charset="-122"/>
                <a:ea typeface="微软雅黑" panose="020B0503020204020204" pitchFamily="34" charset="-122"/>
              </a:rPr>
              <a:t>报头</a:t>
            </a:r>
            <a:endParaRPr lang="zh-CN" altLang="en-US" sz="1600" b="1" dirty="0">
              <a:solidFill>
                <a:srgbClr val="00B0F0"/>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642406" y="3048270"/>
            <a:ext cx="10837481" cy="2931190"/>
            <a:chOff x="642406" y="3048270"/>
            <a:chExt cx="10837481" cy="2931190"/>
          </a:xfrm>
        </p:grpSpPr>
        <p:pic>
          <p:nvPicPr>
            <p:cNvPr id="9" name="图片 8"/>
            <p:cNvPicPr>
              <a:picLocks noChangeAspect="1"/>
            </p:cNvPicPr>
            <p:nvPr/>
          </p:nvPicPr>
          <p:blipFill>
            <a:blip r:embed="rId3"/>
            <a:stretch>
              <a:fillRect/>
            </a:stretch>
          </p:blipFill>
          <p:spPr>
            <a:xfrm>
              <a:off x="642406" y="3048270"/>
              <a:ext cx="10837481" cy="2931190"/>
            </a:xfrm>
            <a:prstGeom prst="rect">
              <a:avLst/>
            </a:prstGeom>
          </p:spPr>
        </p:pic>
        <p:sp>
          <p:nvSpPr>
            <p:cNvPr id="10" name="矩形标注 9"/>
            <p:cNvSpPr/>
            <p:nvPr/>
          </p:nvSpPr>
          <p:spPr>
            <a:xfrm>
              <a:off x="1703293" y="3209980"/>
              <a:ext cx="717177" cy="367553"/>
            </a:xfrm>
            <a:prstGeom prst="wedgeRectCallout">
              <a:avLst>
                <a:gd name="adj1" fmla="val -20833"/>
                <a:gd name="adj2" fmla="val 868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00B0F0"/>
                  </a:solidFill>
                </a:rPr>
                <a:t>方法</a:t>
              </a:r>
              <a:endParaRPr lang="en-US" dirty="0">
                <a:solidFill>
                  <a:srgbClr val="00B0F0"/>
                </a:solidFill>
              </a:endParaRPr>
            </a:p>
          </p:txBody>
        </p:sp>
        <p:sp>
          <p:nvSpPr>
            <p:cNvPr id="11" name="矩形标注 10"/>
            <p:cNvSpPr/>
            <p:nvPr/>
          </p:nvSpPr>
          <p:spPr>
            <a:xfrm>
              <a:off x="6651810" y="3209978"/>
              <a:ext cx="881599" cy="367553"/>
            </a:xfrm>
            <a:prstGeom prst="wedgeRectCallout">
              <a:avLst>
                <a:gd name="adj1" fmla="val 63840"/>
                <a:gd name="adj2" fmla="val 11859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B0F0"/>
                  </a:solidFill>
                </a:rPr>
                <a:t>状态码</a:t>
              </a:r>
              <a:endParaRPr lang="en-US" dirty="0">
                <a:solidFill>
                  <a:srgbClr val="00B0F0"/>
                </a:solidFill>
              </a:endParaRPr>
            </a:p>
          </p:txBody>
        </p:sp>
        <p:sp>
          <p:nvSpPr>
            <p:cNvPr id="12" name="圆角矩形 11"/>
            <p:cNvSpPr/>
            <p:nvPr/>
          </p:nvSpPr>
          <p:spPr>
            <a:xfrm>
              <a:off x="1703294" y="3763090"/>
              <a:ext cx="466166" cy="387569"/>
            </a:xfrm>
            <a:prstGeom prst="roundRect">
              <a:avLst/>
            </a:prstGeom>
            <a:noFill/>
            <a:ln w="25400">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圆角矩形 12"/>
            <p:cNvSpPr/>
            <p:nvPr/>
          </p:nvSpPr>
          <p:spPr>
            <a:xfrm>
              <a:off x="2259106" y="3763089"/>
              <a:ext cx="2034987" cy="387569"/>
            </a:xfrm>
            <a:prstGeom prst="roundRect">
              <a:avLst/>
            </a:prstGeom>
            <a:noFill/>
            <a:ln w="25400">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圆角矩形 13"/>
            <p:cNvSpPr/>
            <p:nvPr/>
          </p:nvSpPr>
          <p:spPr>
            <a:xfrm>
              <a:off x="1783976" y="4220019"/>
              <a:ext cx="2510117" cy="871933"/>
            </a:xfrm>
            <a:prstGeom prst="roundRect">
              <a:avLst/>
            </a:prstGeom>
            <a:noFill/>
            <a:ln w="25400">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矩形标注 14"/>
            <p:cNvSpPr/>
            <p:nvPr/>
          </p:nvSpPr>
          <p:spPr>
            <a:xfrm>
              <a:off x="4583494" y="4366892"/>
              <a:ext cx="717177" cy="367553"/>
            </a:xfrm>
            <a:prstGeom prst="wedgeRectCallout">
              <a:avLst>
                <a:gd name="adj1" fmla="val -85833"/>
                <a:gd name="adj2" fmla="val -1798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B0F0"/>
                  </a:solidFill>
                </a:rPr>
                <a:t>报头</a:t>
              </a:r>
              <a:endParaRPr lang="en-US" dirty="0">
                <a:solidFill>
                  <a:srgbClr val="00B0F0"/>
                </a:solidFill>
              </a:endParaRPr>
            </a:p>
          </p:txBody>
        </p:sp>
        <p:sp>
          <p:nvSpPr>
            <p:cNvPr id="16" name="圆角矩形 15"/>
            <p:cNvSpPr/>
            <p:nvPr/>
          </p:nvSpPr>
          <p:spPr>
            <a:xfrm>
              <a:off x="6651810" y="4220020"/>
              <a:ext cx="2814919" cy="871932"/>
            </a:xfrm>
            <a:prstGeom prst="roundRect">
              <a:avLst/>
            </a:prstGeom>
            <a:noFill/>
            <a:ln w="25400">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矩形标注 16"/>
            <p:cNvSpPr/>
            <p:nvPr/>
          </p:nvSpPr>
          <p:spPr>
            <a:xfrm>
              <a:off x="5702557" y="4366892"/>
              <a:ext cx="717177" cy="367553"/>
            </a:xfrm>
            <a:prstGeom prst="wedgeRectCallout">
              <a:avLst>
                <a:gd name="adj1" fmla="val 76667"/>
                <a:gd name="adj2" fmla="val 25916"/>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B0F0"/>
                  </a:solidFill>
                </a:rPr>
                <a:t>报头</a:t>
              </a:r>
              <a:endParaRPr lang="en-US" dirty="0">
                <a:solidFill>
                  <a:srgbClr val="00B0F0"/>
                </a:solidFill>
              </a:endParaRPr>
            </a:p>
          </p:txBody>
        </p:sp>
        <p:sp>
          <p:nvSpPr>
            <p:cNvPr id="18" name="圆角矩形 17"/>
            <p:cNvSpPr/>
            <p:nvPr/>
          </p:nvSpPr>
          <p:spPr>
            <a:xfrm>
              <a:off x="7673788" y="3763089"/>
              <a:ext cx="412377" cy="374277"/>
            </a:xfrm>
            <a:prstGeom prst="roundRect">
              <a:avLst/>
            </a:prstGeom>
            <a:noFill/>
            <a:ln w="25400">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标注 18"/>
            <p:cNvSpPr/>
            <p:nvPr/>
          </p:nvSpPr>
          <p:spPr>
            <a:xfrm>
              <a:off x="4247741" y="3209979"/>
              <a:ext cx="717177" cy="367553"/>
            </a:xfrm>
            <a:prstGeom prst="wedgeRectCallout">
              <a:avLst>
                <a:gd name="adj1" fmla="val -47083"/>
                <a:gd name="adj2" fmla="val 9908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B0F0"/>
                  </a:solidFill>
                </a:rPr>
                <a:t>URI</a:t>
              </a:r>
              <a:endParaRPr lang="en-US" dirty="0">
                <a:solidFill>
                  <a:srgbClr val="00B0F0"/>
                </a:solidFill>
              </a:endParaRPr>
            </a:p>
          </p:txBody>
        </p:sp>
        <p:sp>
          <p:nvSpPr>
            <p:cNvPr id="20" name="圆角矩形 19"/>
            <p:cNvSpPr/>
            <p:nvPr/>
          </p:nvSpPr>
          <p:spPr>
            <a:xfrm>
              <a:off x="6651809" y="5174412"/>
              <a:ext cx="2814919" cy="315776"/>
            </a:xfrm>
            <a:prstGeom prst="roundRect">
              <a:avLst/>
            </a:prstGeom>
            <a:noFill/>
            <a:ln w="25400">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矩形标注 20"/>
            <p:cNvSpPr/>
            <p:nvPr/>
          </p:nvSpPr>
          <p:spPr>
            <a:xfrm>
              <a:off x="5702556" y="5148523"/>
              <a:ext cx="717177" cy="367553"/>
            </a:xfrm>
            <a:prstGeom prst="wedgeRectCallout">
              <a:avLst>
                <a:gd name="adj1" fmla="val 75417"/>
                <a:gd name="adj2" fmla="val 6404"/>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B0F0"/>
                  </a:solidFill>
                </a:rPr>
                <a:t>主体</a:t>
              </a:r>
              <a:endParaRPr lang="en-US" dirty="0">
                <a:solidFill>
                  <a:srgbClr val="00B0F0"/>
                </a:solidFill>
              </a:endParaRPr>
            </a:p>
          </p:txBody>
        </p:sp>
        <p:sp>
          <p:nvSpPr>
            <p:cNvPr id="22" name="矩形标注 21"/>
            <p:cNvSpPr/>
            <p:nvPr/>
          </p:nvSpPr>
          <p:spPr>
            <a:xfrm>
              <a:off x="5702557" y="3773096"/>
              <a:ext cx="717177" cy="367553"/>
            </a:xfrm>
            <a:prstGeom prst="wedgeRectCallout">
              <a:avLst>
                <a:gd name="adj1" fmla="val 42917"/>
                <a:gd name="adj2" fmla="val 28355"/>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B0F0"/>
                  </a:solidFill>
                </a:rPr>
                <a:t>首行</a:t>
              </a:r>
              <a:endParaRPr lang="en-US" dirty="0">
                <a:solidFill>
                  <a:srgbClr val="00B0F0"/>
                </a:solidFill>
              </a:endParaRPr>
            </a:p>
          </p:txBody>
        </p:sp>
      </p:grpSp>
    </p:spTree>
    <p:extLst>
      <p:ext uri="{BB962C8B-B14F-4D97-AF65-F5344CB8AC3E}">
        <p14:creationId xmlns:p14="http://schemas.microsoft.com/office/powerpoint/2010/main" val="2610320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D9A95D-DA2D-4881-9368-96C696543B17}"/>
              </a:ext>
            </a:extLst>
          </p:cNvPr>
          <p:cNvSpPr>
            <a:spLocks noGrp="1"/>
          </p:cNvSpPr>
          <p:nvPr>
            <p:ph type="title"/>
          </p:nvPr>
        </p:nvSpPr>
        <p:spPr/>
        <p:txBody>
          <a:bodyPr vert="horz" lIns="91440" tIns="45720" rIns="91440" bIns="45720" rtlCol="0" anchor="t" anchorCtr="0">
            <a:normAutofit/>
          </a:bodyPr>
          <a:lstStyle/>
          <a:p>
            <a:r>
              <a:rPr lang="en-US" altLang="zh-CN" dirty="0">
                <a:latin typeface="思源黑体 CN Normal" panose="020B0400000000000000" pitchFamily="34" charset="-122"/>
                <a:ea typeface="思源黑体 CN Normal" panose="020B0400000000000000" pitchFamily="34" charset="-122"/>
              </a:rPr>
              <a:t>OAS 3.0</a:t>
            </a:r>
            <a:r>
              <a:rPr lang="zh-CN" altLang="en-US" dirty="0">
                <a:latin typeface="思源黑体 CN Normal" panose="020B0400000000000000" pitchFamily="34" charset="-122"/>
                <a:ea typeface="思源黑体 CN Normal" panose="020B0400000000000000" pitchFamily="34" charset="-122"/>
              </a:rPr>
              <a:t>的优势</a:t>
            </a:r>
          </a:p>
        </p:txBody>
      </p:sp>
      <p:graphicFrame>
        <p:nvGraphicFramePr>
          <p:cNvPr id="3" name="图示 2"/>
          <p:cNvGraphicFramePr/>
          <p:nvPr>
            <p:extLst>
              <p:ext uri="{D42A27DB-BD31-4B8C-83A1-F6EECF244321}">
                <p14:modId xmlns:p14="http://schemas.microsoft.com/office/powerpoint/2010/main" val="3613662612"/>
              </p:ext>
            </p:extLst>
          </p:nvPr>
        </p:nvGraphicFramePr>
        <p:xfrm>
          <a:off x="796259" y="1166506"/>
          <a:ext cx="10610490" cy="45461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41854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50B8B9B-9951-471E-BE85-2BF860A408E0}"/>
              </a:ext>
            </a:extLst>
          </p:cNvPr>
          <p:cNvSpPr>
            <a:spLocks noGrp="1"/>
          </p:cNvSpPr>
          <p:nvPr>
            <p:ph type="title"/>
          </p:nvPr>
        </p:nvSpPr>
        <p:spPr/>
        <p:txBody>
          <a:bodyPr/>
          <a:lstStyle/>
          <a:p>
            <a:r>
              <a:rPr lang="en-US" altLang="zh-CN" dirty="0" smtClean="0"/>
              <a:t>work with OAS 3.0</a:t>
            </a:r>
            <a:endParaRPr lang="zh-CN" altLang="en-US" dirty="0"/>
          </a:p>
        </p:txBody>
      </p:sp>
      <p:sp>
        <p:nvSpPr>
          <p:cNvPr id="22" name="矩形: 圆角 6">
            <a:extLst>
              <a:ext uri="{FF2B5EF4-FFF2-40B4-BE49-F238E27FC236}">
                <a16:creationId xmlns:a16="http://schemas.microsoft.com/office/drawing/2014/main" id="{00EBC563-4792-9E4C-A060-E3CC24E52DB3}"/>
              </a:ext>
            </a:extLst>
          </p:cNvPr>
          <p:cNvSpPr/>
          <p:nvPr/>
        </p:nvSpPr>
        <p:spPr>
          <a:xfrm>
            <a:off x="806953" y="3192996"/>
            <a:ext cx="1260000" cy="720000"/>
          </a:xfrm>
          <a:prstGeom prst="roundRect">
            <a:avLst>
              <a:gd name="adj" fmla="val 2768"/>
            </a:avLst>
          </a:prstGeom>
          <a:gradFill>
            <a:gsLst>
              <a:gs pos="20000">
                <a:srgbClr val="DB5564"/>
              </a:gs>
              <a:gs pos="100000">
                <a:srgbClr val="9D234C"/>
              </a:gs>
            </a:gsLst>
            <a:lin ang="1800000" scaled="0"/>
          </a:gra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150000"/>
              </a:lnSpc>
            </a:pPr>
            <a:r>
              <a:rPr lang="en-US" altLang="zh-CN" sz="14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API</a:t>
            </a:r>
            <a:r>
              <a:rPr lang="zh-CN" altLang="en-US" sz="14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需求分析</a:t>
            </a:r>
            <a:endParaRPr lang="zh-CN" altLang="en-US" sz="14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5" name="矩形: 圆角 6">
            <a:extLst>
              <a:ext uri="{FF2B5EF4-FFF2-40B4-BE49-F238E27FC236}">
                <a16:creationId xmlns:a16="http://schemas.microsoft.com/office/drawing/2014/main" id="{49456B5C-975D-E449-99E1-2E80D417F859}"/>
              </a:ext>
            </a:extLst>
          </p:cNvPr>
          <p:cNvSpPr/>
          <p:nvPr/>
        </p:nvSpPr>
        <p:spPr>
          <a:xfrm>
            <a:off x="2841622" y="3192996"/>
            <a:ext cx="1260000" cy="720000"/>
          </a:xfrm>
          <a:prstGeom prst="roundRect">
            <a:avLst>
              <a:gd name="adj" fmla="val 2768"/>
            </a:avLst>
          </a:prstGeom>
          <a:gradFill>
            <a:gsLst>
              <a:gs pos="20000">
                <a:srgbClr val="DB5564"/>
              </a:gs>
              <a:gs pos="100000">
                <a:srgbClr val="9D234C"/>
              </a:gs>
            </a:gsLst>
            <a:lin ang="1800000" scaled="0"/>
          </a:gra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150000"/>
              </a:lnSpc>
            </a:pPr>
            <a:r>
              <a:rPr lang="en-US" altLang="zh-CN" sz="14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API</a:t>
            </a:r>
            <a:r>
              <a:rPr lang="zh-CN" altLang="en-US" sz="14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设计</a:t>
            </a:r>
            <a:endParaRPr lang="zh-CN" altLang="en-US" sz="14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7" name="矩形: 圆角 6">
            <a:extLst>
              <a:ext uri="{FF2B5EF4-FFF2-40B4-BE49-F238E27FC236}">
                <a16:creationId xmlns:a16="http://schemas.microsoft.com/office/drawing/2014/main" id="{0C270E73-9A1F-DA44-960D-770D09AA9F55}"/>
              </a:ext>
            </a:extLst>
          </p:cNvPr>
          <p:cNvSpPr/>
          <p:nvPr/>
        </p:nvSpPr>
        <p:spPr>
          <a:xfrm>
            <a:off x="4855295" y="3208436"/>
            <a:ext cx="1352238" cy="720000"/>
          </a:xfrm>
          <a:prstGeom prst="roundRect">
            <a:avLst>
              <a:gd name="adj" fmla="val 2768"/>
            </a:avLst>
          </a:prstGeom>
          <a:gradFill>
            <a:gsLst>
              <a:gs pos="20000">
                <a:srgbClr val="DB5564"/>
              </a:gs>
              <a:gs pos="100000">
                <a:srgbClr val="9D234C"/>
              </a:gs>
            </a:gsLst>
            <a:lin ang="1800000" scaled="0"/>
          </a:gra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150000"/>
              </a:lnSpc>
            </a:pPr>
            <a:r>
              <a:rPr lang="en-US" altLang="zh-CN" sz="1400" dirty="0" err="1"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OpenAPI</a:t>
            </a:r>
            <a:r>
              <a:rPr lang="zh-CN" altLang="en-US" sz="14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文件</a:t>
            </a:r>
            <a:endParaRPr lang="en-US" altLang="zh-CN" sz="14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gn="ctr">
              <a:lnSpc>
                <a:spcPct val="150000"/>
              </a:lnSpc>
            </a:pPr>
            <a:r>
              <a:rPr lang="zh-CN" altLang="en-US" sz="14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提交至</a:t>
            </a:r>
            <a:r>
              <a:rPr lang="en-US" altLang="zh-CN" sz="14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GIT</a:t>
            </a:r>
            <a:endParaRPr lang="zh-CN" altLang="en-US" sz="14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9" name="矩形: 圆角 6">
            <a:extLst>
              <a:ext uri="{FF2B5EF4-FFF2-40B4-BE49-F238E27FC236}">
                <a16:creationId xmlns:a16="http://schemas.microsoft.com/office/drawing/2014/main" id="{B4C72E59-D396-0046-B9AE-9AC960FD48EE}"/>
              </a:ext>
            </a:extLst>
          </p:cNvPr>
          <p:cNvSpPr/>
          <p:nvPr/>
        </p:nvSpPr>
        <p:spPr>
          <a:xfrm>
            <a:off x="7673350" y="4214343"/>
            <a:ext cx="1260000" cy="720000"/>
          </a:xfrm>
          <a:prstGeom prst="roundRect">
            <a:avLst>
              <a:gd name="adj" fmla="val 2768"/>
            </a:avLst>
          </a:prstGeom>
          <a:gradFill>
            <a:gsLst>
              <a:gs pos="20000">
                <a:srgbClr val="DB5564"/>
              </a:gs>
              <a:gs pos="100000">
                <a:srgbClr val="9D234C"/>
              </a:gs>
            </a:gsLst>
            <a:lin ang="1800000" scaled="0"/>
          </a:gra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150000"/>
              </a:lnSpc>
            </a:pPr>
            <a:r>
              <a:rPr lang="zh-CN" altLang="en-US" sz="14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接口实现</a:t>
            </a:r>
            <a:endParaRPr lang="zh-CN" altLang="en-US" sz="14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3" name="矩形: 圆角 6">
            <a:extLst>
              <a:ext uri="{FF2B5EF4-FFF2-40B4-BE49-F238E27FC236}">
                <a16:creationId xmlns:a16="http://schemas.microsoft.com/office/drawing/2014/main" id="{FA964C20-4532-FB43-9D7A-D364E491D049}"/>
              </a:ext>
            </a:extLst>
          </p:cNvPr>
          <p:cNvSpPr/>
          <p:nvPr/>
        </p:nvSpPr>
        <p:spPr>
          <a:xfrm>
            <a:off x="7673350" y="5208820"/>
            <a:ext cx="1260000" cy="720000"/>
          </a:xfrm>
          <a:prstGeom prst="roundRect">
            <a:avLst>
              <a:gd name="adj" fmla="val 2768"/>
            </a:avLst>
          </a:prstGeom>
          <a:gradFill>
            <a:gsLst>
              <a:gs pos="20000">
                <a:srgbClr val="DB5564"/>
              </a:gs>
              <a:gs pos="100000">
                <a:srgbClr val="9D234C"/>
              </a:gs>
            </a:gsLst>
            <a:lin ang="1800000" scaled="0"/>
          </a:gra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150000"/>
              </a:lnSpc>
            </a:pPr>
            <a:r>
              <a:rPr lang="zh-CN" altLang="en-US" sz="14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接口文档</a:t>
            </a:r>
            <a:endParaRPr lang="en-US" altLang="zh-CN" sz="14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5" name="矩形: 圆角 6">
            <a:extLst>
              <a:ext uri="{FF2B5EF4-FFF2-40B4-BE49-F238E27FC236}">
                <a16:creationId xmlns:a16="http://schemas.microsoft.com/office/drawing/2014/main" id="{FA964C20-4532-FB43-9D7A-D364E491D049}"/>
              </a:ext>
            </a:extLst>
          </p:cNvPr>
          <p:cNvSpPr/>
          <p:nvPr/>
        </p:nvSpPr>
        <p:spPr>
          <a:xfrm>
            <a:off x="7673350" y="2223906"/>
            <a:ext cx="1260000" cy="720000"/>
          </a:xfrm>
          <a:prstGeom prst="roundRect">
            <a:avLst>
              <a:gd name="adj" fmla="val 2768"/>
            </a:avLst>
          </a:prstGeom>
          <a:gradFill>
            <a:gsLst>
              <a:gs pos="20000">
                <a:srgbClr val="DB5564"/>
              </a:gs>
              <a:gs pos="100000">
                <a:srgbClr val="9D234C"/>
              </a:gs>
            </a:gsLst>
            <a:lin ang="1800000" scaled="0"/>
          </a:gra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150000"/>
              </a:lnSpc>
            </a:pPr>
            <a:r>
              <a:rPr lang="en-US" altLang="zh-CN" sz="14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mock</a:t>
            </a:r>
            <a:endParaRPr lang="en-US" altLang="zh-CN" sz="14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右箭头 1"/>
          <p:cNvSpPr/>
          <p:nvPr/>
        </p:nvSpPr>
        <p:spPr>
          <a:xfrm>
            <a:off x="2112456" y="3441785"/>
            <a:ext cx="675503" cy="222421"/>
          </a:xfrm>
          <a:prstGeom prst="rightArrow">
            <a:avLst/>
          </a:prstGeom>
          <a:solidFill>
            <a:srgbClr val="CE4A5F"/>
          </a:solidFill>
          <a:ln>
            <a:noFill/>
          </a:ln>
        </p:spPr>
        <p:style>
          <a:lnRef idx="1">
            <a:schemeClr val="accent2"/>
          </a:lnRef>
          <a:fillRef idx="3">
            <a:schemeClr val="accent2"/>
          </a:fillRef>
          <a:effectRef idx="2">
            <a:schemeClr val="accent2"/>
          </a:effectRef>
          <a:fontRef idx="minor">
            <a:schemeClr val="lt1"/>
          </a:fontRef>
        </p:style>
        <p:txBody>
          <a:bodyPr rtlCol="0" anchor="t"/>
          <a:lstStyle/>
          <a:p>
            <a:pPr algn="l">
              <a:lnSpc>
                <a:spcPct val="150000"/>
              </a:lnSpc>
            </a:pPr>
            <a:endParaRPr lang="zh-CN" altLang="en-US" sz="14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6" name="右箭头 15"/>
          <p:cNvSpPr/>
          <p:nvPr/>
        </p:nvSpPr>
        <p:spPr>
          <a:xfrm>
            <a:off x="4140707" y="3457224"/>
            <a:ext cx="675503" cy="222421"/>
          </a:xfrm>
          <a:prstGeom prst="rightArrow">
            <a:avLst/>
          </a:prstGeom>
          <a:solidFill>
            <a:srgbClr val="CE4A5F"/>
          </a:solidFill>
          <a:ln>
            <a:noFill/>
          </a:ln>
        </p:spPr>
        <p:style>
          <a:lnRef idx="1">
            <a:schemeClr val="accent2"/>
          </a:lnRef>
          <a:fillRef idx="3">
            <a:schemeClr val="accent2"/>
          </a:fillRef>
          <a:effectRef idx="2">
            <a:schemeClr val="accent2"/>
          </a:effectRef>
          <a:fontRef idx="minor">
            <a:schemeClr val="lt1"/>
          </a:fontRef>
        </p:style>
        <p:txBody>
          <a:bodyPr rtlCol="0" anchor="t"/>
          <a:lstStyle/>
          <a:p>
            <a:pPr algn="l">
              <a:lnSpc>
                <a:spcPct val="150000"/>
              </a:lnSpc>
            </a:pPr>
            <a:endParaRPr lang="zh-CN" altLang="en-US" sz="14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7" name="右箭头 16"/>
          <p:cNvSpPr/>
          <p:nvPr/>
        </p:nvSpPr>
        <p:spPr>
          <a:xfrm>
            <a:off x="6870895" y="1476735"/>
            <a:ext cx="675503" cy="222421"/>
          </a:xfrm>
          <a:prstGeom prst="rightArrow">
            <a:avLst/>
          </a:prstGeom>
          <a:solidFill>
            <a:srgbClr val="0070C0"/>
          </a:solidFill>
          <a:ln>
            <a:noFill/>
          </a:ln>
        </p:spPr>
        <p:style>
          <a:lnRef idx="1">
            <a:schemeClr val="accent2"/>
          </a:lnRef>
          <a:fillRef idx="3">
            <a:schemeClr val="accent2"/>
          </a:fillRef>
          <a:effectRef idx="2">
            <a:schemeClr val="accent2"/>
          </a:effectRef>
          <a:fontRef idx="minor">
            <a:schemeClr val="lt1"/>
          </a:fontRef>
        </p:style>
        <p:txBody>
          <a:bodyPr rtlCol="0" anchor="t"/>
          <a:lstStyle/>
          <a:p>
            <a:pPr algn="l">
              <a:lnSpc>
                <a:spcPct val="150000"/>
              </a:lnSpc>
            </a:pPr>
            <a:endParaRPr lang="zh-CN" altLang="en-US" sz="14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8" name="右箭头 17"/>
          <p:cNvSpPr/>
          <p:nvPr/>
        </p:nvSpPr>
        <p:spPr>
          <a:xfrm>
            <a:off x="6870894" y="5457609"/>
            <a:ext cx="675503" cy="222421"/>
          </a:xfrm>
          <a:prstGeom prst="rightArrow">
            <a:avLst/>
          </a:prstGeom>
          <a:solidFill>
            <a:srgbClr val="0070C0"/>
          </a:solidFill>
          <a:ln>
            <a:noFill/>
          </a:ln>
        </p:spPr>
        <p:style>
          <a:lnRef idx="1">
            <a:schemeClr val="accent2"/>
          </a:lnRef>
          <a:fillRef idx="3">
            <a:schemeClr val="accent2"/>
          </a:fillRef>
          <a:effectRef idx="2">
            <a:schemeClr val="accent2"/>
          </a:effectRef>
          <a:fontRef idx="minor">
            <a:schemeClr val="lt1"/>
          </a:fontRef>
        </p:style>
        <p:txBody>
          <a:bodyPr rtlCol="0" anchor="t"/>
          <a:lstStyle/>
          <a:p>
            <a:pPr algn="l">
              <a:lnSpc>
                <a:spcPct val="150000"/>
              </a:lnSpc>
            </a:pPr>
            <a:endParaRPr lang="zh-CN" altLang="en-US" dirty="0"/>
          </a:p>
        </p:txBody>
      </p:sp>
      <p:sp>
        <p:nvSpPr>
          <p:cNvPr id="19" name="右箭头 18"/>
          <p:cNvSpPr/>
          <p:nvPr/>
        </p:nvSpPr>
        <p:spPr>
          <a:xfrm>
            <a:off x="6870894" y="3453215"/>
            <a:ext cx="675503" cy="222421"/>
          </a:xfrm>
          <a:prstGeom prst="rightArrow">
            <a:avLst/>
          </a:prstGeom>
          <a:solidFill>
            <a:srgbClr val="0070C0"/>
          </a:solidFill>
          <a:ln>
            <a:noFill/>
          </a:ln>
        </p:spPr>
        <p:style>
          <a:lnRef idx="1">
            <a:schemeClr val="accent2"/>
          </a:lnRef>
          <a:fillRef idx="3">
            <a:schemeClr val="accent2"/>
          </a:fillRef>
          <a:effectRef idx="2">
            <a:schemeClr val="accent2"/>
          </a:effectRef>
          <a:fontRef idx="minor">
            <a:schemeClr val="lt1"/>
          </a:fontRef>
        </p:style>
        <p:txBody>
          <a:bodyPr rtlCol="0" anchor="t"/>
          <a:lstStyle/>
          <a:p>
            <a:pPr algn="l">
              <a:lnSpc>
                <a:spcPct val="150000"/>
              </a:lnSpc>
            </a:pPr>
            <a:endParaRPr lang="zh-CN" altLang="en-US" sz="14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4" name="矩形: 圆角 6">
            <a:extLst>
              <a:ext uri="{FF2B5EF4-FFF2-40B4-BE49-F238E27FC236}">
                <a16:creationId xmlns:a16="http://schemas.microsoft.com/office/drawing/2014/main" id="{FA964C20-4532-FB43-9D7A-D364E491D049}"/>
              </a:ext>
            </a:extLst>
          </p:cNvPr>
          <p:cNvSpPr/>
          <p:nvPr/>
        </p:nvSpPr>
        <p:spPr>
          <a:xfrm>
            <a:off x="7673350" y="1227946"/>
            <a:ext cx="1260000" cy="720000"/>
          </a:xfrm>
          <a:prstGeom prst="roundRect">
            <a:avLst>
              <a:gd name="adj" fmla="val 2768"/>
            </a:avLst>
          </a:prstGeom>
          <a:gradFill>
            <a:gsLst>
              <a:gs pos="20000">
                <a:srgbClr val="DB5564"/>
              </a:gs>
              <a:gs pos="100000">
                <a:srgbClr val="9D234C"/>
              </a:gs>
            </a:gsLst>
            <a:lin ang="1800000" scaled="0"/>
          </a:gra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150000"/>
              </a:lnSpc>
            </a:pPr>
            <a:r>
              <a:rPr lang="zh-CN" altLang="en-US" sz="14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调试</a:t>
            </a:r>
            <a:endParaRPr lang="en-US" altLang="zh-CN" sz="14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6" name="右箭头 25"/>
          <p:cNvSpPr/>
          <p:nvPr/>
        </p:nvSpPr>
        <p:spPr>
          <a:xfrm>
            <a:off x="6870895" y="4463132"/>
            <a:ext cx="675503" cy="222421"/>
          </a:xfrm>
          <a:prstGeom prst="rightArrow">
            <a:avLst/>
          </a:prstGeom>
          <a:solidFill>
            <a:srgbClr val="0070C0"/>
          </a:solidFill>
          <a:ln>
            <a:noFill/>
          </a:ln>
        </p:spPr>
        <p:style>
          <a:lnRef idx="1">
            <a:schemeClr val="accent2"/>
          </a:lnRef>
          <a:fillRef idx="3">
            <a:schemeClr val="accent2"/>
          </a:fillRef>
          <a:effectRef idx="2">
            <a:schemeClr val="accent2"/>
          </a:effectRef>
          <a:fontRef idx="minor">
            <a:schemeClr val="lt1"/>
          </a:fontRef>
        </p:style>
        <p:txBody>
          <a:bodyPr rtlCol="0" anchor="t"/>
          <a:lstStyle/>
          <a:p>
            <a:pPr algn="l">
              <a:lnSpc>
                <a:spcPct val="150000"/>
              </a:lnSpc>
            </a:pPr>
            <a:endParaRPr lang="zh-CN" altLang="en-US" sz="14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8" name="右箭头 27"/>
          <p:cNvSpPr/>
          <p:nvPr/>
        </p:nvSpPr>
        <p:spPr>
          <a:xfrm>
            <a:off x="6870894" y="2472695"/>
            <a:ext cx="675503" cy="222421"/>
          </a:xfrm>
          <a:prstGeom prst="rightArrow">
            <a:avLst/>
          </a:prstGeom>
          <a:solidFill>
            <a:srgbClr val="0070C0"/>
          </a:solidFill>
          <a:ln>
            <a:noFill/>
          </a:ln>
        </p:spPr>
        <p:style>
          <a:lnRef idx="1">
            <a:schemeClr val="accent2"/>
          </a:lnRef>
          <a:fillRef idx="3">
            <a:schemeClr val="accent2"/>
          </a:fillRef>
          <a:effectRef idx="2">
            <a:schemeClr val="accent2"/>
          </a:effectRef>
          <a:fontRef idx="minor">
            <a:schemeClr val="lt1"/>
          </a:fontRef>
        </p:style>
        <p:txBody>
          <a:bodyPr rtlCol="0" anchor="t"/>
          <a:lstStyle/>
          <a:p>
            <a:pPr algn="l">
              <a:lnSpc>
                <a:spcPct val="150000"/>
              </a:lnSpc>
            </a:pPr>
            <a:endParaRPr lang="zh-CN" altLang="en-US" sz="14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2" name="矩形: 圆角 6">
            <a:extLst>
              <a:ext uri="{FF2B5EF4-FFF2-40B4-BE49-F238E27FC236}">
                <a16:creationId xmlns:a16="http://schemas.microsoft.com/office/drawing/2014/main" id="{FA964C20-4532-FB43-9D7A-D364E491D049}"/>
              </a:ext>
            </a:extLst>
          </p:cNvPr>
          <p:cNvSpPr/>
          <p:nvPr/>
        </p:nvSpPr>
        <p:spPr>
          <a:xfrm>
            <a:off x="7673350" y="3219866"/>
            <a:ext cx="1260000" cy="720000"/>
          </a:xfrm>
          <a:prstGeom prst="roundRect">
            <a:avLst>
              <a:gd name="adj" fmla="val 2768"/>
            </a:avLst>
          </a:prstGeom>
          <a:gradFill>
            <a:gsLst>
              <a:gs pos="20000">
                <a:srgbClr val="DB5564"/>
              </a:gs>
              <a:gs pos="100000">
                <a:srgbClr val="9D234C"/>
              </a:gs>
            </a:gsLst>
            <a:lin ang="1800000" scaled="0"/>
          </a:gra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150000"/>
              </a:lnSpc>
            </a:pPr>
            <a:r>
              <a:rPr lang="en-US" altLang="zh-CN" sz="14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SDK</a:t>
            </a:r>
            <a:endParaRPr lang="en-US" altLang="zh-CN" sz="14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 name="矩形 2"/>
          <p:cNvSpPr/>
          <p:nvPr/>
        </p:nvSpPr>
        <p:spPr>
          <a:xfrm>
            <a:off x="6707084" y="1508343"/>
            <a:ext cx="152948" cy="4143046"/>
          </a:xfrm>
          <a:prstGeom prst="rect">
            <a:avLst/>
          </a:prstGeom>
          <a:solidFill>
            <a:srgbClr val="0070C0"/>
          </a:solidFill>
          <a:ln>
            <a:noFill/>
          </a:ln>
        </p:spPr>
        <p:style>
          <a:lnRef idx="1">
            <a:schemeClr val="accent2"/>
          </a:lnRef>
          <a:fillRef idx="3">
            <a:schemeClr val="accent2"/>
          </a:fillRef>
          <a:effectRef idx="2">
            <a:schemeClr val="accent2"/>
          </a:effectRef>
          <a:fontRef idx="minor">
            <a:schemeClr val="lt1"/>
          </a:fontRef>
        </p:style>
        <p:txBody>
          <a:bodyPr rtlCol="0" anchor="t"/>
          <a:lstStyle/>
          <a:p>
            <a:pPr algn="l">
              <a:lnSpc>
                <a:spcPct val="150000"/>
              </a:lnSpc>
            </a:pPr>
            <a:endParaRPr lang="zh-CN" altLang="en-US" sz="14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矩形 3"/>
          <p:cNvSpPr/>
          <p:nvPr/>
        </p:nvSpPr>
        <p:spPr>
          <a:xfrm>
            <a:off x="6221301" y="3495845"/>
            <a:ext cx="594360" cy="149832"/>
          </a:xfrm>
          <a:prstGeom prst="rect">
            <a:avLst/>
          </a:prstGeom>
          <a:solidFill>
            <a:srgbClr val="0070C0"/>
          </a:solidFill>
          <a:ln>
            <a:noFill/>
          </a:ln>
        </p:spPr>
        <p:style>
          <a:lnRef idx="1">
            <a:schemeClr val="accent2"/>
          </a:lnRef>
          <a:fillRef idx="3">
            <a:schemeClr val="accent2"/>
          </a:fillRef>
          <a:effectRef idx="2">
            <a:schemeClr val="accent2"/>
          </a:effectRef>
          <a:fontRef idx="minor">
            <a:schemeClr val="lt1"/>
          </a:fontRef>
        </p:style>
        <p:txBody>
          <a:bodyPr rtlCol="0" anchor="t"/>
          <a:lstStyle/>
          <a:p>
            <a:pPr algn="l">
              <a:lnSpc>
                <a:spcPct val="150000"/>
              </a:lnSpc>
            </a:pPr>
            <a:endParaRPr lang="zh-CN" altLang="en-US" sz="14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圆角矩形标注 5"/>
          <p:cNvSpPr/>
          <p:nvPr/>
        </p:nvSpPr>
        <p:spPr>
          <a:xfrm>
            <a:off x="9432901" y="2223906"/>
            <a:ext cx="1459889" cy="720000"/>
          </a:xfrm>
          <a:prstGeom prst="wedgeRoundRectCallout">
            <a:avLst>
              <a:gd name="adj1" fmla="val -84198"/>
              <a:gd name="adj2" fmla="val 987"/>
              <a:gd name="adj3" fmla="val 16667"/>
            </a:avLst>
          </a:prstGeom>
          <a:solidFill>
            <a:srgbClr val="CE4A5F"/>
          </a:solidFill>
          <a:ln>
            <a:noFill/>
          </a:ln>
        </p:spPr>
        <p:style>
          <a:lnRef idx="1">
            <a:schemeClr val="accent2"/>
          </a:lnRef>
          <a:fillRef idx="3">
            <a:schemeClr val="accent2"/>
          </a:fillRef>
          <a:effectRef idx="2">
            <a:schemeClr val="accent2"/>
          </a:effectRef>
          <a:fontRef idx="minor">
            <a:schemeClr val="lt1"/>
          </a:fontRef>
        </p:style>
        <p:txBody>
          <a:bodyPr rtlCol="0" anchor="t"/>
          <a:lstStyle/>
          <a:p>
            <a:pPr algn="l">
              <a:lnSpc>
                <a:spcPct val="150000"/>
              </a:lnSpc>
            </a:pPr>
            <a:r>
              <a:rPr lang="zh-CN" altLang="en-US" sz="14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导入</a:t>
            </a:r>
            <a:r>
              <a:rPr lang="en-US" altLang="zh-CN" sz="14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YAPI</a:t>
            </a:r>
            <a:r>
              <a:rPr lang="zh-CN" altLang="en-US" sz="14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sz="14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mock</a:t>
            </a:r>
            <a:r>
              <a:rPr lang="zh-CN" altLang="en-US" sz="14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接口等</a:t>
            </a:r>
            <a:endParaRPr lang="zh-CN" altLang="en-US" sz="14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1" name="圆角矩形标注 20"/>
          <p:cNvSpPr/>
          <p:nvPr/>
        </p:nvSpPr>
        <p:spPr>
          <a:xfrm>
            <a:off x="9325890" y="5320030"/>
            <a:ext cx="1939949" cy="720000"/>
          </a:xfrm>
          <a:prstGeom prst="wedgeRoundRectCallout">
            <a:avLst>
              <a:gd name="adj1" fmla="val -69446"/>
              <a:gd name="adj2" fmla="val -8538"/>
              <a:gd name="adj3" fmla="val 16667"/>
            </a:avLst>
          </a:prstGeom>
          <a:solidFill>
            <a:srgbClr val="CE4A5F"/>
          </a:solidFill>
          <a:ln>
            <a:noFill/>
          </a:ln>
        </p:spPr>
        <p:style>
          <a:lnRef idx="1">
            <a:schemeClr val="accent2"/>
          </a:lnRef>
          <a:fillRef idx="3">
            <a:schemeClr val="accent2"/>
          </a:fillRef>
          <a:effectRef idx="2">
            <a:schemeClr val="accent2"/>
          </a:effectRef>
          <a:fontRef idx="minor">
            <a:schemeClr val="lt1"/>
          </a:fontRef>
        </p:style>
        <p:txBody>
          <a:bodyPr rtlCol="0" anchor="t"/>
          <a:lstStyle/>
          <a:p>
            <a:pPr>
              <a:lnSpc>
                <a:spcPct val="150000"/>
              </a:lnSpc>
            </a:pPr>
            <a:r>
              <a:rPr lang="zh-CN" altLang="en-US" sz="14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构建中使用</a:t>
            </a:r>
            <a:r>
              <a:rPr lang="en-US" altLang="zh-CN" sz="1400" dirty="0" err="1"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redoc</a:t>
            </a:r>
            <a:r>
              <a:rPr lang="en-US" altLang="zh-CN" sz="14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-cli</a:t>
            </a:r>
            <a:r>
              <a:rPr lang="zh-CN" altLang="en-US" sz="14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，生成</a:t>
            </a:r>
            <a:r>
              <a:rPr lang="en-US" altLang="zh-CN" sz="14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API</a:t>
            </a:r>
            <a:r>
              <a:rPr lang="zh-CN" altLang="en-US" sz="14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文档</a:t>
            </a:r>
            <a:endParaRPr lang="en-US" altLang="zh-CN" sz="14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3" name="圆角矩形标注 22"/>
          <p:cNvSpPr/>
          <p:nvPr/>
        </p:nvSpPr>
        <p:spPr>
          <a:xfrm>
            <a:off x="9330031" y="4204589"/>
            <a:ext cx="2591458" cy="739506"/>
          </a:xfrm>
          <a:prstGeom prst="wedgeRoundRectCallout">
            <a:avLst>
              <a:gd name="adj1" fmla="val -65526"/>
              <a:gd name="adj2" fmla="val -13162"/>
              <a:gd name="adj3" fmla="val 16667"/>
            </a:avLst>
          </a:prstGeom>
          <a:solidFill>
            <a:srgbClr val="CE4A5F"/>
          </a:solidFill>
          <a:ln>
            <a:noFill/>
          </a:ln>
        </p:spPr>
        <p:style>
          <a:lnRef idx="1">
            <a:schemeClr val="accent2"/>
          </a:lnRef>
          <a:fillRef idx="3">
            <a:schemeClr val="accent2"/>
          </a:fillRef>
          <a:effectRef idx="2">
            <a:schemeClr val="accent2"/>
          </a:effectRef>
          <a:fontRef idx="minor">
            <a:schemeClr val="lt1"/>
          </a:fontRef>
        </p:style>
        <p:txBody>
          <a:bodyPr rtlCol="0" anchor="t"/>
          <a:lstStyle/>
          <a:p>
            <a:pPr>
              <a:lnSpc>
                <a:spcPct val="150000"/>
              </a:lnSpc>
            </a:pPr>
            <a:r>
              <a:rPr lang="zh-CN" altLang="en-US" sz="14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利用工具自动生成各平台、语言的服务端代码框架</a:t>
            </a:r>
          </a:p>
        </p:txBody>
      </p:sp>
      <p:sp>
        <p:nvSpPr>
          <p:cNvPr id="30" name="圆角矩形标注 29"/>
          <p:cNvSpPr/>
          <p:nvPr/>
        </p:nvSpPr>
        <p:spPr>
          <a:xfrm>
            <a:off x="9330031" y="1220106"/>
            <a:ext cx="1368449" cy="720000"/>
          </a:xfrm>
          <a:prstGeom prst="wedgeRoundRectCallout">
            <a:avLst>
              <a:gd name="adj1" fmla="val -77386"/>
              <a:gd name="adj2" fmla="val -6950"/>
              <a:gd name="adj3" fmla="val 16667"/>
            </a:avLst>
          </a:prstGeom>
          <a:solidFill>
            <a:srgbClr val="CE4A5F"/>
          </a:solidFill>
          <a:ln>
            <a:noFill/>
          </a:ln>
        </p:spPr>
        <p:style>
          <a:lnRef idx="1">
            <a:schemeClr val="accent2"/>
          </a:lnRef>
          <a:fillRef idx="3">
            <a:schemeClr val="accent2"/>
          </a:fillRef>
          <a:effectRef idx="2">
            <a:schemeClr val="accent2"/>
          </a:effectRef>
          <a:fontRef idx="minor">
            <a:schemeClr val="lt1"/>
          </a:fontRef>
        </p:style>
        <p:txBody>
          <a:bodyPr rtlCol="0" anchor="t"/>
          <a:lstStyle/>
          <a:p>
            <a:pPr>
              <a:lnSpc>
                <a:spcPct val="150000"/>
              </a:lnSpc>
            </a:pPr>
            <a:r>
              <a:rPr lang="zh-CN" altLang="en-US" sz="14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导入</a:t>
            </a:r>
            <a:r>
              <a:rPr lang="en-US" altLang="zh-CN" sz="14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postman</a:t>
            </a:r>
            <a:r>
              <a:rPr lang="zh-CN" altLang="en-US" sz="14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，调试接口等</a:t>
            </a:r>
            <a:endParaRPr lang="en-US" altLang="zh-CN" sz="14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1" name="圆角矩形标注 30"/>
          <p:cNvSpPr/>
          <p:nvPr/>
        </p:nvSpPr>
        <p:spPr>
          <a:xfrm>
            <a:off x="9325890" y="3248406"/>
            <a:ext cx="2595599" cy="720000"/>
          </a:xfrm>
          <a:prstGeom prst="wedgeRoundRectCallout">
            <a:avLst>
              <a:gd name="adj1" fmla="val -64692"/>
              <a:gd name="adj2" fmla="val -5362"/>
              <a:gd name="adj3" fmla="val 16667"/>
            </a:avLst>
          </a:prstGeom>
          <a:solidFill>
            <a:srgbClr val="CE4A5F"/>
          </a:solidFill>
          <a:ln>
            <a:noFill/>
          </a:ln>
        </p:spPr>
        <p:style>
          <a:lnRef idx="1">
            <a:schemeClr val="accent2"/>
          </a:lnRef>
          <a:fillRef idx="3">
            <a:schemeClr val="accent2"/>
          </a:fillRef>
          <a:effectRef idx="2">
            <a:schemeClr val="accent2"/>
          </a:effectRef>
          <a:fontRef idx="minor">
            <a:schemeClr val="lt1"/>
          </a:fontRef>
        </p:style>
        <p:txBody>
          <a:bodyPr rtlCol="0" anchor="t"/>
          <a:lstStyle/>
          <a:p>
            <a:pPr algn="l">
              <a:lnSpc>
                <a:spcPct val="150000"/>
              </a:lnSpc>
            </a:pPr>
            <a:r>
              <a:rPr lang="zh-CN" altLang="en-US" sz="14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利用工具自动生成各平台、语言的</a:t>
            </a:r>
            <a:r>
              <a:rPr lang="en-US" altLang="zh-CN" sz="14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SDK</a:t>
            </a:r>
            <a:endParaRPr lang="zh-CN" altLang="en-US" sz="14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3" name="圆角矩形标注 32"/>
          <p:cNvSpPr/>
          <p:nvPr/>
        </p:nvSpPr>
        <p:spPr>
          <a:xfrm>
            <a:off x="4613704" y="1961693"/>
            <a:ext cx="1593829" cy="720000"/>
          </a:xfrm>
          <a:prstGeom prst="wedgeRoundRectCallout">
            <a:avLst>
              <a:gd name="adj1" fmla="val -12160"/>
              <a:gd name="adj2" fmla="val 120050"/>
              <a:gd name="adj3" fmla="val 16667"/>
            </a:avLst>
          </a:prstGeom>
          <a:solidFill>
            <a:srgbClr val="CE4A5F"/>
          </a:solidFill>
          <a:ln>
            <a:noFill/>
          </a:ln>
        </p:spPr>
        <p:style>
          <a:lnRef idx="1">
            <a:schemeClr val="accent2"/>
          </a:lnRef>
          <a:fillRef idx="3">
            <a:schemeClr val="accent2"/>
          </a:fillRef>
          <a:effectRef idx="2">
            <a:schemeClr val="accent2"/>
          </a:effectRef>
          <a:fontRef idx="minor">
            <a:schemeClr val="lt1"/>
          </a:fontRef>
        </p:style>
        <p:txBody>
          <a:bodyPr rtlCol="0" anchor="t"/>
          <a:lstStyle/>
          <a:p>
            <a:pPr>
              <a:lnSpc>
                <a:spcPct val="150000"/>
              </a:lnSpc>
            </a:pPr>
            <a:r>
              <a:rPr lang="zh-CN" altLang="en-US" sz="14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类似提交代码，用</a:t>
            </a:r>
            <a:r>
              <a:rPr lang="en-US" altLang="zh-CN" sz="1400" dirty="0" err="1"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git</a:t>
            </a:r>
            <a:r>
              <a:rPr lang="zh-CN" altLang="en-US" sz="14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做版本控制</a:t>
            </a:r>
            <a:endParaRPr lang="en-US" altLang="zh-CN" sz="14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4" name="圆角矩形标注 33"/>
          <p:cNvSpPr/>
          <p:nvPr/>
        </p:nvSpPr>
        <p:spPr>
          <a:xfrm>
            <a:off x="2305965" y="4314196"/>
            <a:ext cx="2911059" cy="1240293"/>
          </a:xfrm>
          <a:prstGeom prst="wedgeRoundRectCallout">
            <a:avLst>
              <a:gd name="adj1" fmla="val -6406"/>
              <a:gd name="adj2" fmla="val -81814"/>
              <a:gd name="adj3" fmla="val 16667"/>
            </a:avLst>
          </a:prstGeom>
          <a:solidFill>
            <a:srgbClr val="CE4A5F"/>
          </a:solidFill>
          <a:ln>
            <a:noFill/>
          </a:ln>
        </p:spPr>
        <p:style>
          <a:lnRef idx="1">
            <a:schemeClr val="accent2"/>
          </a:lnRef>
          <a:fillRef idx="3">
            <a:schemeClr val="accent2"/>
          </a:fillRef>
          <a:effectRef idx="2">
            <a:schemeClr val="accent2"/>
          </a:effectRef>
          <a:fontRef idx="minor">
            <a:schemeClr val="lt1"/>
          </a:fontRef>
        </p:style>
        <p:txBody>
          <a:bodyPr rtlCol="0" anchor="t"/>
          <a:lstStyle/>
          <a:p>
            <a:pPr>
              <a:lnSpc>
                <a:spcPct val="150000"/>
              </a:lnSpc>
            </a:pPr>
            <a:r>
              <a:rPr lang="zh-CN" altLang="en-US" sz="14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类似编写代码，编辑器支持广泛：</a:t>
            </a:r>
            <a:r>
              <a:rPr lang="en-US" altLang="zh-CN" sz="1400" dirty="0" err="1"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vscode</a:t>
            </a:r>
            <a:r>
              <a:rPr lang="zh-CN" altLang="en-US" sz="14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插件、语法提示、所见即所得</a:t>
            </a:r>
            <a:r>
              <a:rPr lang="en-US" altLang="zh-CN" sz="14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GUI</a:t>
            </a:r>
            <a:r>
              <a:rPr lang="zh-CN" altLang="en-US" sz="14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等</a:t>
            </a:r>
            <a:endParaRPr lang="en-US" altLang="zh-CN" sz="14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21235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82BD933-9B11-4162-8B52-1E7D16957B31}"/>
              </a:ext>
            </a:extLst>
          </p:cNvPr>
          <p:cNvSpPr>
            <a:spLocks noGrp="1"/>
          </p:cNvSpPr>
          <p:nvPr>
            <p:ph type="title"/>
          </p:nvPr>
        </p:nvSpPr>
        <p:spPr/>
        <p:txBody>
          <a:bodyPr>
            <a:normAutofit/>
          </a:bodyPr>
          <a:lstStyle/>
          <a:p>
            <a:r>
              <a:rPr lang="zh-CN" altLang="en-US" dirty="0" smtClean="0"/>
              <a:t>编辑器</a:t>
            </a:r>
            <a:endParaRPr lang="zh-CN" altLang="en-US" dirty="0"/>
          </a:p>
        </p:txBody>
      </p:sp>
      <p:sp>
        <p:nvSpPr>
          <p:cNvPr id="5" name="文本占位符 4"/>
          <p:cNvSpPr>
            <a:spLocks noGrp="1"/>
          </p:cNvSpPr>
          <p:nvPr>
            <p:ph type="body" sz="quarter" idx="13"/>
          </p:nvPr>
        </p:nvSpPr>
        <p:spPr/>
        <p:txBody>
          <a:bodyPr/>
          <a:lstStyle/>
          <a:p>
            <a:endParaRPr lang="en-US"/>
          </a:p>
        </p:txBody>
      </p:sp>
      <p:sp>
        <p:nvSpPr>
          <p:cNvPr id="2" name="文本占位符 1">
            <a:extLst>
              <a:ext uri="{FF2B5EF4-FFF2-40B4-BE49-F238E27FC236}">
                <a16:creationId xmlns:a16="http://schemas.microsoft.com/office/drawing/2014/main" id="{7D7260B1-F066-4592-9DA3-D0934D488FE8}"/>
              </a:ext>
            </a:extLst>
          </p:cNvPr>
          <p:cNvSpPr>
            <a:spLocks noGrp="1"/>
          </p:cNvSpPr>
          <p:nvPr>
            <p:ph type="body" sz="quarter" idx="10"/>
          </p:nvPr>
        </p:nvSpPr>
        <p:spPr/>
        <p:txBody>
          <a:bodyPr/>
          <a:lstStyle/>
          <a:p>
            <a:r>
              <a:rPr lang="en-US" altLang="zh-CN" dirty="0" smtClean="0"/>
              <a:t>Part 4.2</a:t>
            </a:r>
            <a:endParaRPr lang="zh-CN" altLang="en-US" dirty="0"/>
          </a:p>
        </p:txBody>
      </p:sp>
    </p:spTree>
    <p:extLst>
      <p:ext uri="{BB962C8B-B14F-4D97-AF65-F5344CB8AC3E}">
        <p14:creationId xmlns:p14="http://schemas.microsoft.com/office/powerpoint/2010/main" val="4067661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50B8B9B-9951-471E-BE85-2BF860A408E0}"/>
              </a:ext>
            </a:extLst>
          </p:cNvPr>
          <p:cNvSpPr>
            <a:spLocks noGrp="1"/>
          </p:cNvSpPr>
          <p:nvPr>
            <p:ph type="title"/>
          </p:nvPr>
        </p:nvSpPr>
        <p:spPr/>
        <p:txBody>
          <a:bodyPr>
            <a:normAutofit/>
          </a:bodyPr>
          <a:lstStyle/>
          <a:p>
            <a:r>
              <a:rPr lang="en-US" altLang="zh-CN" dirty="0" smtClean="0">
                <a:sym typeface="Wingdings" pitchFamily="2" charset="2"/>
              </a:rPr>
              <a:t>《</a:t>
            </a:r>
            <a:r>
              <a:rPr lang="en-US" altLang="zh-CN" dirty="0"/>
              <a:t>Java </a:t>
            </a:r>
            <a:r>
              <a:rPr lang="en-US" altLang="zh-CN" dirty="0" err="1"/>
              <a:t>RESTful</a:t>
            </a:r>
            <a:r>
              <a:rPr lang="en-US" altLang="zh-CN" dirty="0"/>
              <a:t> Web Service</a:t>
            </a:r>
            <a:r>
              <a:rPr lang="zh-CN" altLang="en-US" dirty="0"/>
              <a:t>实战</a:t>
            </a:r>
            <a:r>
              <a:rPr lang="en-US" altLang="zh-CN" dirty="0" smtClean="0">
                <a:sym typeface="Wingdings" pitchFamily="2" charset="2"/>
              </a:rPr>
              <a:t>》</a:t>
            </a:r>
            <a:endParaRPr lang="zh-CN" altLang="en-US" dirty="0"/>
          </a:p>
        </p:txBody>
      </p:sp>
      <p:sp>
        <p:nvSpPr>
          <p:cNvPr id="10" name="标题 4">
            <a:extLst>
              <a:ext uri="{FF2B5EF4-FFF2-40B4-BE49-F238E27FC236}">
                <a16:creationId xmlns:a16="http://schemas.microsoft.com/office/drawing/2014/main" id="{92CC2786-43C4-4E36-A11F-4CF0A353768D}"/>
              </a:ext>
            </a:extLst>
          </p:cNvPr>
          <p:cNvSpPr txBox="1">
            <a:spLocks/>
          </p:cNvSpPr>
          <p:nvPr/>
        </p:nvSpPr>
        <p:spPr>
          <a:xfrm>
            <a:off x="471781" y="92142"/>
            <a:ext cx="10515600" cy="7824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a:solidFill>
                  <a:schemeClr val="bg1"/>
                </a:solidFill>
                <a:latin typeface="微软雅黑" panose="020B0503020204020204" pitchFamily="34" charset="-122"/>
                <a:ea typeface="微软雅黑" panose="020B0503020204020204" pitchFamily="34" charset="-122"/>
                <a:cs typeface="+mj-cs"/>
              </a:defRPr>
            </a:lvl1pPr>
          </a:lstStyle>
          <a:p>
            <a:endParaRPr lang="zh-CN" altLang="en-US" dirty="0"/>
          </a:p>
        </p:txBody>
      </p:sp>
      <p:sp>
        <p:nvSpPr>
          <p:cNvPr id="60" name="矩形 59">
            <a:extLst>
              <a:ext uri="{FF2B5EF4-FFF2-40B4-BE49-F238E27FC236}">
                <a16:creationId xmlns:a16="http://schemas.microsoft.com/office/drawing/2014/main" id="{5FF20202-B56F-A440-94D4-B435A1320F37}"/>
              </a:ext>
            </a:extLst>
          </p:cNvPr>
          <p:cNvSpPr/>
          <p:nvPr/>
        </p:nvSpPr>
        <p:spPr>
          <a:xfrm>
            <a:off x="4436025" y="1583565"/>
            <a:ext cx="6949511" cy="1526187"/>
          </a:xfrm>
          <a:prstGeom prst="rect">
            <a:avLst/>
          </a:prstGeom>
        </p:spPr>
        <p:txBody>
          <a:bodyPr wrap="square">
            <a:spAutoFit/>
          </a:bodyPr>
          <a:lstStyle/>
          <a:p>
            <a:pPr marL="216000" indent="-216000">
              <a:lnSpc>
                <a:spcPct val="150000"/>
              </a:lnSpc>
              <a:buClr>
                <a:schemeClr val="bg1"/>
              </a:buClr>
              <a:buFont typeface="Arial" panose="020B0604020202020204" pitchFamily="34" charset="0"/>
              <a:buChar char="•"/>
            </a:pPr>
            <a:r>
              <a:rPr lang="en-US" altLang="zh-CN" sz="1600" dirty="0">
                <a:solidFill>
                  <a:schemeClr val="bg1"/>
                </a:solidFill>
                <a:latin typeface="微软雅黑" panose="020B0503020204020204" pitchFamily="34" charset="-122"/>
                <a:ea typeface="微软雅黑" panose="020B0503020204020204" pitchFamily="34" charset="-122"/>
              </a:rPr>
              <a:t>REST</a:t>
            </a:r>
            <a:r>
              <a:rPr lang="zh-CN" altLang="en-US" sz="1600" dirty="0">
                <a:solidFill>
                  <a:schemeClr val="bg1"/>
                </a:solidFill>
                <a:latin typeface="微软雅黑" panose="020B0503020204020204" pitchFamily="34" charset="-122"/>
                <a:ea typeface="微软雅黑" panose="020B0503020204020204" pitchFamily="34" charset="-122"/>
              </a:rPr>
              <a:t>是一种分布式应用的架构风格，也是一种大流量分布式应用的设计方法论。</a:t>
            </a:r>
            <a:r>
              <a:rPr lang="en-US" altLang="zh-CN" sz="1600" dirty="0">
                <a:solidFill>
                  <a:schemeClr val="bg1"/>
                </a:solidFill>
                <a:latin typeface="微软雅黑" panose="020B0503020204020204" pitchFamily="34" charset="-122"/>
                <a:ea typeface="微软雅黑" panose="020B0503020204020204" pitchFamily="34" charset="-122"/>
              </a:rPr>
              <a:t>REST</a:t>
            </a:r>
            <a:r>
              <a:rPr lang="zh-CN" altLang="en-US" sz="1600" dirty="0">
                <a:solidFill>
                  <a:schemeClr val="bg1"/>
                </a:solidFill>
                <a:latin typeface="微软雅黑" panose="020B0503020204020204" pitchFamily="34" charset="-122"/>
                <a:ea typeface="微软雅黑" panose="020B0503020204020204" pitchFamily="34" charset="-122"/>
              </a:rPr>
              <a:t>是由（构成了</a:t>
            </a:r>
            <a:r>
              <a:rPr lang="en-US" altLang="zh-CN" sz="1600" dirty="0">
                <a:solidFill>
                  <a:schemeClr val="bg1"/>
                </a:solidFill>
                <a:latin typeface="微软雅黑" panose="020B0503020204020204" pitchFamily="34" charset="-122"/>
                <a:ea typeface="微软雅黑" panose="020B0503020204020204" pitchFamily="34" charset="-122"/>
              </a:rPr>
              <a:t>Web</a:t>
            </a:r>
            <a:r>
              <a:rPr lang="zh-CN" altLang="en-US" sz="1600" dirty="0">
                <a:solidFill>
                  <a:schemeClr val="bg1"/>
                </a:solidFill>
                <a:latin typeface="微软雅黑" panose="020B0503020204020204" pitchFamily="34" charset="-122"/>
                <a:ea typeface="微软雅黑" panose="020B0503020204020204" pitchFamily="34" charset="-122"/>
              </a:rPr>
              <a:t>基础架构的）</a:t>
            </a:r>
            <a:r>
              <a:rPr lang="en-US" altLang="zh-CN" sz="1600" dirty="0">
                <a:solidFill>
                  <a:schemeClr val="bg1"/>
                </a:solidFill>
                <a:latin typeface="微软雅黑" panose="020B0503020204020204" pitchFamily="34" charset="-122"/>
                <a:ea typeface="微软雅黑" panose="020B0503020204020204" pitchFamily="34" charset="-122"/>
              </a:rPr>
              <a:t>HTTP</a:t>
            </a:r>
            <a:r>
              <a:rPr lang="zh-CN" altLang="en-US" sz="1600" dirty="0">
                <a:solidFill>
                  <a:schemeClr val="bg1"/>
                </a:solidFill>
                <a:latin typeface="微软雅黑" panose="020B0503020204020204" pitchFamily="34" charset="-122"/>
                <a:ea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rPr>
              <a:t>URI</a:t>
            </a:r>
            <a:r>
              <a:rPr lang="zh-CN" altLang="en-US" sz="1600" dirty="0">
                <a:solidFill>
                  <a:schemeClr val="bg1"/>
                </a:solidFill>
                <a:latin typeface="微软雅黑" panose="020B0503020204020204" pitchFamily="34" charset="-122"/>
                <a:ea typeface="微软雅黑" panose="020B0503020204020204" pitchFamily="34" charset="-122"/>
              </a:rPr>
              <a:t>等规范的主要设计者</a:t>
            </a:r>
            <a:r>
              <a:rPr lang="en-US" altLang="zh-CN" sz="1600" dirty="0">
                <a:solidFill>
                  <a:schemeClr val="bg1"/>
                </a:solidFill>
                <a:latin typeface="微软雅黑" panose="020B0503020204020204" pitchFamily="34" charset="-122"/>
                <a:ea typeface="微软雅黑" panose="020B0503020204020204" pitchFamily="34" charset="-122"/>
              </a:rPr>
              <a:t>Roy </a:t>
            </a:r>
            <a:r>
              <a:rPr lang="en-US" altLang="zh-CN" sz="1600" dirty="0" err="1">
                <a:solidFill>
                  <a:schemeClr val="bg1"/>
                </a:solidFill>
                <a:latin typeface="微软雅黑" panose="020B0503020204020204" pitchFamily="34" charset="-122"/>
                <a:ea typeface="微软雅黑" panose="020B0503020204020204" pitchFamily="34" charset="-122"/>
              </a:rPr>
              <a:t>Fileding</a:t>
            </a:r>
            <a:r>
              <a:rPr lang="zh-CN" altLang="en-US" sz="1600" dirty="0">
                <a:solidFill>
                  <a:schemeClr val="bg1"/>
                </a:solidFill>
                <a:latin typeface="微软雅黑" panose="020B0503020204020204" pitchFamily="34" charset="-122"/>
                <a:ea typeface="微软雅黑" panose="020B0503020204020204" pitchFamily="34" charset="-122"/>
              </a:rPr>
              <a:t>博士在其</a:t>
            </a:r>
            <a:r>
              <a:rPr lang="en-US" altLang="zh-CN" sz="1600" dirty="0">
                <a:solidFill>
                  <a:schemeClr val="bg1"/>
                </a:solidFill>
                <a:latin typeface="微软雅黑" panose="020B0503020204020204" pitchFamily="34" charset="-122"/>
                <a:ea typeface="微软雅黑" panose="020B0503020204020204" pitchFamily="34" charset="-122"/>
              </a:rPr>
              <a:t>2000</a:t>
            </a:r>
            <a:r>
              <a:rPr lang="zh-CN" altLang="en-US" sz="1600" dirty="0">
                <a:solidFill>
                  <a:schemeClr val="bg1"/>
                </a:solidFill>
                <a:latin typeface="微软雅黑" panose="020B0503020204020204" pitchFamily="34" charset="-122"/>
                <a:ea typeface="微软雅黑" panose="020B0503020204020204" pitchFamily="34" charset="-122"/>
              </a:rPr>
              <a:t>年的博士论文（</a:t>
            </a:r>
            <a:r>
              <a:rPr lang="en-US" altLang="zh-CN" sz="1600" dirty="0">
                <a:solidFill>
                  <a:schemeClr val="bg1"/>
                </a:solidFill>
                <a:latin typeface="微软雅黑" panose="020B0503020204020204" pitchFamily="34" charset="-122"/>
                <a:ea typeface="微软雅黑" panose="020B0503020204020204" pitchFamily="34" charset="-122"/>
              </a:rPr>
              <a:t>《</a:t>
            </a:r>
            <a:r>
              <a:rPr lang="zh-CN" altLang="en-US" sz="1600" dirty="0">
                <a:solidFill>
                  <a:schemeClr val="bg1"/>
                </a:solidFill>
                <a:latin typeface="微软雅黑" panose="020B0503020204020204" pitchFamily="34" charset="-122"/>
                <a:ea typeface="微软雅黑" panose="020B0503020204020204" pitchFamily="34" charset="-122"/>
              </a:rPr>
              <a:t>架构风格与基于网络的软件架构设计</a:t>
            </a:r>
            <a:r>
              <a:rPr lang="en-US" altLang="zh-CN" sz="1600" dirty="0">
                <a:solidFill>
                  <a:schemeClr val="bg1"/>
                </a:solidFill>
                <a:latin typeface="微软雅黑" panose="020B0503020204020204" pitchFamily="34" charset="-122"/>
                <a:ea typeface="微软雅黑" panose="020B0503020204020204" pitchFamily="34" charset="-122"/>
              </a:rPr>
              <a:t>》</a:t>
            </a:r>
            <a:r>
              <a:rPr lang="zh-CN" altLang="en-US" sz="1600" dirty="0">
                <a:solidFill>
                  <a:schemeClr val="bg1"/>
                </a:solidFill>
                <a:latin typeface="微软雅黑" panose="020B0503020204020204" pitchFamily="34" charset="-122"/>
                <a:ea typeface="微软雅黑" panose="020B0503020204020204" pitchFamily="34" charset="-122"/>
              </a:rPr>
              <a:t>）中提出的。</a:t>
            </a:r>
          </a:p>
        </p:txBody>
      </p:sp>
      <p:sp>
        <p:nvSpPr>
          <p:cNvPr id="61" name="矩形 60">
            <a:extLst>
              <a:ext uri="{FF2B5EF4-FFF2-40B4-BE49-F238E27FC236}">
                <a16:creationId xmlns:a16="http://schemas.microsoft.com/office/drawing/2014/main" id="{764E7B60-61E6-BE4E-BDA1-C9B9E8B45A0D}"/>
              </a:ext>
            </a:extLst>
          </p:cNvPr>
          <p:cNvSpPr/>
          <p:nvPr/>
        </p:nvSpPr>
        <p:spPr>
          <a:xfrm flipH="1">
            <a:off x="4436025" y="1004664"/>
            <a:ext cx="6864798" cy="519304"/>
          </a:xfrm>
          <a:prstGeom prst="rect">
            <a:avLst/>
          </a:prstGeom>
          <a:gradFill>
            <a:gsLst>
              <a:gs pos="100000">
                <a:srgbClr val="DB5564"/>
              </a:gs>
              <a:gs pos="0">
                <a:srgbClr val="9D234C"/>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矩形 61">
            <a:extLst>
              <a:ext uri="{FF2B5EF4-FFF2-40B4-BE49-F238E27FC236}">
                <a16:creationId xmlns:a16="http://schemas.microsoft.com/office/drawing/2014/main" id="{E9DF6CBE-896A-7E4E-867A-66A096503548}"/>
              </a:ext>
            </a:extLst>
          </p:cNvPr>
          <p:cNvSpPr/>
          <p:nvPr/>
        </p:nvSpPr>
        <p:spPr>
          <a:xfrm>
            <a:off x="4436025" y="1064261"/>
            <a:ext cx="870751" cy="400110"/>
          </a:xfrm>
          <a:prstGeom prst="rect">
            <a:avLst/>
          </a:prstGeom>
        </p:spPr>
        <p:txBody>
          <a:bodyPr wrap="none">
            <a:spAutoFit/>
          </a:bodyPr>
          <a:lstStyle/>
          <a:p>
            <a:r>
              <a:rPr lang="en-US" altLang="zh-CN" sz="20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REST</a:t>
            </a:r>
            <a:endPar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63" name="矩形 62">
            <a:extLst>
              <a:ext uri="{FF2B5EF4-FFF2-40B4-BE49-F238E27FC236}">
                <a16:creationId xmlns:a16="http://schemas.microsoft.com/office/drawing/2014/main" id="{5EC20AF0-71D9-A140-AE1F-A6D3E36CBB21}"/>
              </a:ext>
            </a:extLst>
          </p:cNvPr>
          <p:cNvSpPr/>
          <p:nvPr/>
        </p:nvSpPr>
        <p:spPr>
          <a:xfrm>
            <a:off x="4436025" y="3748250"/>
            <a:ext cx="6949511" cy="2308324"/>
          </a:xfrm>
          <a:prstGeom prst="rect">
            <a:avLst/>
          </a:prstGeom>
        </p:spPr>
        <p:txBody>
          <a:bodyPr wrap="square">
            <a:spAutoFit/>
          </a:bodyPr>
          <a:lstStyle/>
          <a:p>
            <a:pPr marL="216000" indent="-216000">
              <a:lnSpc>
                <a:spcPct val="150000"/>
              </a:lnSpc>
              <a:buClr>
                <a:schemeClr val="bg1"/>
              </a:buClr>
              <a:buFont typeface="Arial" panose="020B0604020202020204" pitchFamily="34" charset="0"/>
              <a:buChar char="•"/>
            </a:pPr>
            <a:r>
              <a:rPr lang="en-US" altLang="zh-CN" sz="1600" dirty="0">
                <a:solidFill>
                  <a:schemeClr val="bg1"/>
                </a:solidFill>
                <a:latin typeface="微软雅黑" panose="020B0503020204020204" pitchFamily="34" charset="-122"/>
                <a:ea typeface="微软雅黑" panose="020B0503020204020204" pitchFamily="34" charset="-122"/>
              </a:rPr>
              <a:t>REST</a:t>
            </a:r>
            <a:r>
              <a:rPr lang="zh-CN" altLang="en-US" sz="1600" dirty="0">
                <a:solidFill>
                  <a:schemeClr val="bg1"/>
                </a:solidFill>
                <a:latin typeface="微软雅黑" panose="020B0503020204020204" pitchFamily="34" charset="-122"/>
                <a:ea typeface="微软雅黑" panose="020B0503020204020204" pitchFamily="34" charset="-122"/>
              </a:rPr>
              <a:t>就是</a:t>
            </a:r>
            <a:r>
              <a:rPr lang="en-US" altLang="zh-CN" sz="1600" dirty="0" smtClean="0">
                <a:solidFill>
                  <a:schemeClr val="bg1"/>
                </a:solidFill>
                <a:latin typeface="微软雅黑" panose="020B0503020204020204" pitchFamily="34" charset="-122"/>
                <a:ea typeface="微软雅黑" panose="020B0503020204020204" pitchFamily="34" charset="-122"/>
              </a:rPr>
              <a:t>Web</a:t>
            </a:r>
            <a:r>
              <a:rPr lang="zh-CN" altLang="en-US" sz="1600" dirty="0" smtClean="0">
                <a:solidFill>
                  <a:schemeClr val="bg1"/>
                </a:solidFill>
                <a:latin typeface="微软雅黑" panose="020B0503020204020204" pitchFamily="34" charset="-122"/>
                <a:ea typeface="微软雅黑" panose="020B0503020204020204" pitchFamily="34" charset="-122"/>
              </a:rPr>
              <a:t>本身</a:t>
            </a:r>
            <a:r>
              <a:rPr lang="zh-CN" altLang="en-US" sz="1600" dirty="0">
                <a:solidFill>
                  <a:schemeClr val="bg1"/>
                </a:solidFill>
                <a:latin typeface="微软雅黑" panose="020B0503020204020204" pitchFamily="34" charset="-122"/>
                <a:ea typeface="微软雅黑" panose="020B0503020204020204" pitchFamily="34" charset="-122"/>
              </a:rPr>
              <a:t>的架构风格，是设计、开发</a:t>
            </a:r>
            <a:r>
              <a:rPr lang="en-US" altLang="zh-CN" sz="1600" dirty="0">
                <a:solidFill>
                  <a:schemeClr val="bg1"/>
                </a:solidFill>
                <a:latin typeface="微软雅黑" panose="020B0503020204020204" pitchFamily="34" charset="-122"/>
                <a:ea typeface="微软雅黑" panose="020B0503020204020204" pitchFamily="34" charset="-122"/>
              </a:rPr>
              <a:t>Web</a:t>
            </a:r>
            <a:r>
              <a:rPr lang="zh-CN" altLang="en-US" sz="1600" dirty="0">
                <a:solidFill>
                  <a:schemeClr val="bg1"/>
                </a:solidFill>
                <a:latin typeface="微软雅黑" panose="020B0503020204020204" pitchFamily="34" charset="-122"/>
                <a:ea typeface="微软雅黑" panose="020B0503020204020204" pitchFamily="34" charset="-122"/>
              </a:rPr>
              <a:t>相关规范、</a:t>
            </a:r>
            <a:r>
              <a:rPr lang="en-US" altLang="zh-CN" sz="1600" dirty="0">
                <a:solidFill>
                  <a:schemeClr val="bg1"/>
                </a:solidFill>
                <a:latin typeface="微软雅黑" panose="020B0503020204020204" pitchFamily="34" charset="-122"/>
                <a:ea typeface="微软雅黑" panose="020B0503020204020204" pitchFamily="34" charset="-122"/>
              </a:rPr>
              <a:t>Web</a:t>
            </a:r>
            <a:r>
              <a:rPr lang="zh-CN" altLang="en-US" sz="1600" dirty="0">
                <a:solidFill>
                  <a:schemeClr val="bg1"/>
                </a:solidFill>
                <a:latin typeface="微软雅黑" panose="020B0503020204020204" pitchFamily="34" charset="-122"/>
                <a:ea typeface="微软雅黑" panose="020B0503020204020204" pitchFamily="34" charset="-122"/>
              </a:rPr>
              <a:t>应用、</a:t>
            </a:r>
            <a:r>
              <a:rPr lang="en-US" altLang="zh-CN" sz="1600" dirty="0">
                <a:solidFill>
                  <a:schemeClr val="bg1"/>
                </a:solidFill>
                <a:latin typeface="微软雅黑" panose="020B0503020204020204" pitchFamily="34" charset="-122"/>
                <a:ea typeface="微软雅黑" panose="020B0503020204020204" pitchFamily="34" charset="-122"/>
              </a:rPr>
              <a:t>Web</a:t>
            </a:r>
            <a:r>
              <a:rPr lang="zh-CN" altLang="en-US" sz="1600" dirty="0">
                <a:solidFill>
                  <a:schemeClr val="bg1"/>
                </a:solidFill>
                <a:latin typeface="微软雅黑" panose="020B0503020204020204" pitchFamily="34" charset="-122"/>
                <a:ea typeface="微软雅黑" panose="020B0503020204020204" pitchFamily="34" charset="-122"/>
              </a:rPr>
              <a:t>服务的指导原则。不符合</a:t>
            </a:r>
            <a:r>
              <a:rPr lang="en-US" altLang="zh-CN" sz="1600" dirty="0">
                <a:solidFill>
                  <a:schemeClr val="bg1"/>
                </a:solidFill>
                <a:latin typeface="微软雅黑" panose="020B0503020204020204" pitchFamily="34" charset="-122"/>
                <a:ea typeface="微软雅黑" panose="020B0503020204020204" pitchFamily="34" charset="-122"/>
              </a:rPr>
              <a:t>REST</a:t>
            </a:r>
            <a:r>
              <a:rPr lang="zh-CN" altLang="en-US" sz="1600" dirty="0">
                <a:solidFill>
                  <a:schemeClr val="bg1"/>
                </a:solidFill>
                <a:latin typeface="微软雅黑" panose="020B0503020204020204" pitchFamily="34" charset="-122"/>
                <a:ea typeface="微软雅黑" panose="020B0503020204020204" pitchFamily="34" charset="-122"/>
              </a:rPr>
              <a:t>风格要求的架构和技术，很难在</a:t>
            </a:r>
            <a:r>
              <a:rPr lang="en-US" altLang="zh-CN" sz="1600" dirty="0">
                <a:solidFill>
                  <a:schemeClr val="bg1"/>
                </a:solidFill>
                <a:latin typeface="微软雅黑" panose="020B0503020204020204" pitchFamily="34" charset="-122"/>
                <a:ea typeface="微软雅黑" panose="020B0503020204020204" pitchFamily="34" charset="-122"/>
              </a:rPr>
              <a:t>Web</a:t>
            </a:r>
            <a:r>
              <a:rPr lang="zh-CN" altLang="en-US" sz="1600" dirty="0">
                <a:solidFill>
                  <a:schemeClr val="bg1"/>
                </a:solidFill>
                <a:latin typeface="微软雅黑" panose="020B0503020204020204" pitchFamily="34" charset="-122"/>
                <a:ea typeface="微软雅黑" panose="020B0503020204020204" pitchFamily="34" charset="-122"/>
              </a:rPr>
              <a:t>这个生态系统中得到繁荣发展。</a:t>
            </a:r>
          </a:p>
          <a:p>
            <a:pPr marL="216000" indent="-216000">
              <a:lnSpc>
                <a:spcPct val="150000"/>
              </a:lnSpc>
              <a:buClr>
                <a:schemeClr val="bg1"/>
              </a:buClr>
              <a:buFont typeface="Arial" panose="020B0604020202020204" pitchFamily="34" charset="0"/>
              <a:buChar char="•"/>
            </a:pPr>
            <a:r>
              <a:rPr lang="en-US" altLang="zh-CN" sz="1600" dirty="0">
                <a:solidFill>
                  <a:schemeClr val="bg1"/>
                </a:solidFill>
                <a:latin typeface="微软雅黑" panose="020B0503020204020204" pitchFamily="34" charset="-122"/>
                <a:ea typeface="微软雅黑" panose="020B0503020204020204" pitchFamily="34" charset="-122"/>
              </a:rPr>
              <a:t>HTTP</a:t>
            </a:r>
            <a:r>
              <a:rPr lang="zh-CN" altLang="en-US" sz="1600" dirty="0">
                <a:solidFill>
                  <a:schemeClr val="bg1"/>
                </a:solidFill>
                <a:latin typeface="微软雅黑" panose="020B0503020204020204" pitchFamily="34" charset="-122"/>
                <a:ea typeface="微软雅黑" panose="020B0503020204020204" pitchFamily="34" charset="-122"/>
              </a:rPr>
              <a:t>本身就是一种</a:t>
            </a:r>
            <a:r>
              <a:rPr lang="en-US" altLang="zh-CN" sz="1600" dirty="0">
                <a:solidFill>
                  <a:schemeClr val="bg1"/>
                </a:solidFill>
                <a:latin typeface="微软雅黑" panose="020B0503020204020204" pitchFamily="34" charset="-122"/>
                <a:ea typeface="微软雅黑" panose="020B0503020204020204" pitchFamily="34" charset="-122"/>
              </a:rPr>
              <a:t>REST</a:t>
            </a:r>
            <a:r>
              <a:rPr lang="zh-CN" altLang="en-US" sz="1600" dirty="0">
                <a:solidFill>
                  <a:schemeClr val="bg1"/>
                </a:solidFill>
                <a:latin typeface="微软雅黑" panose="020B0503020204020204" pitchFamily="34" charset="-122"/>
                <a:ea typeface="微软雅黑" panose="020B0503020204020204" pitchFamily="34" charset="-122"/>
              </a:rPr>
              <a:t>风格的应用协议，以</a:t>
            </a:r>
            <a:r>
              <a:rPr lang="en-US" altLang="zh-CN" sz="1600" dirty="0">
                <a:solidFill>
                  <a:schemeClr val="bg1"/>
                </a:solidFill>
                <a:latin typeface="微软雅黑" panose="020B0503020204020204" pitchFamily="34" charset="-122"/>
                <a:ea typeface="微软雅黑" panose="020B0503020204020204" pitchFamily="34" charset="-122"/>
              </a:rPr>
              <a:t>REST</a:t>
            </a:r>
            <a:r>
              <a:rPr lang="zh-CN" altLang="en-US" sz="1600" dirty="0">
                <a:solidFill>
                  <a:schemeClr val="bg1"/>
                </a:solidFill>
                <a:latin typeface="微软雅黑" panose="020B0503020204020204" pitchFamily="34" charset="-122"/>
                <a:ea typeface="微软雅黑" panose="020B0503020204020204" pitchFamily="34" charset="-122"/>
              </a:rPr>
              <a:t>风格来使用</a:t>
            </a:r>
            <a:r>
              <a:rPr lang="en-US" altLang="zh-CN" sz="1600" dirty="0">
                <a:solidFill>
                  <a:schemeClr val="bg1"/>
                </a:solidFill>
                <a:latin typeface="微软雅黑" panose="020B0503020204020204" pitchFamily="34" charset="-122"/>
                <a:ea typeface="微软雅黑" panose="020B0503020204020204" pitchFamily="34" charset="-122"/>
              </a:rPr>
              <a:t>HTTP</a:t>
            </a:r>
            <a:r>
              <a:rPr lang="zh-CN" altLang="en-US" sz="1600" dirty="0">
                <a:solidFill>
                  <a:schemeClr val="bg1"/>
                </a:solidFill>
                <a:latin typeface="微软雅黑" panose="020B0503020204020204" pitchFamily="34" charset="-122"/>
                <a:ea typeface="微软雅黑" panose="020B0503020204020204" pitchFamily="34" charset="-122"/>
              </a:rPr>
              <a:t>，才是最高效的使用方式。</a:t>
            </a:r>
          </a:p>
          <a:p>
            <a:pPr marL="216000" indent="-216000">
              <a:lnSpc>
                <a:spcPct val="150000"/>
              </a:lnSpc>
              <a:buClr>
                <a:schemeClr val="bg1"/>
              </a:buClr>
              <a:buFont typeface="Arial" panose="020B0604020202020204" pitchFamily="34" charset="0"/>
              <a:buChar char="•"/>
            </a:pPr>
            <a:r>
              <a:rPr lang="en-US" altLang="zh-CN" sz="1600" dirty="0">
                <a:solidFill>
                  <a:schemeClr val="bg1"/>
                </a:solidFill>
                <a:latin typeface="微软雅黑" panose="020B0503020204020204" pitchFamily="34" charset="-122"/>
                <a:ea typeface="微软雅黑" panose="020B0503020204020204" pitchFamily="34" charset="-122"/>
              </a:rPr>
              <a:t>HTTP+URI+XML</a:t>
            </a:r>
            <a:r>
              <a:rPr lang="zh-CN" altLang="en-US" sz="1600" dirty="0">
                <a:solidFill>
                  <a:schemeClr val="bg1"/>
                </a:solidFill>
                <a:latin typeface="微软雅黑" panose="020B0503020204020204" pitchFamily="34" charset="-122"/>
                <a:ea typeface="微软雅黑" panose="020B0503020204020204" pitchFamily="34" charset="-122"/>
              </a:rPr>
              <a:t>是</a:t>
            </a:r>
            <a:r>
              <a:rPr lang="en-US" altLang="zh-CN" sz="1600" dirty="0">
                <a:solidFill>
                  <a:schemeClr val="bg1"/>
                </a:solidFill>
                <a:latin typeface="微软雅黑" panose="020B0503020204020204" pitchFamily="34" charset="-122"/>
                <a:ea typeface="微软雅黑" panose="020B0503020204020204" pitchFamily="34" charset="-122"/>
              </a:rPr>
              <a:t>REST</a:t>
            </a:r>
            <a:r>
              <a:rPr lang="zh-CN" altLang="en-US" sz="1600" dirty="0">
                <a:solidFill>
                  <a:schemeClr val="bg1"/>
                </a:solidFill>
                <a:latin typeface="微软雅黑" panose="020B0503020204020204" pitchFamily="34" charset="-122"/>
                <a:ea typeface="微软雅黑" panose="020B0503020204020204" pitchFamily="34" charset="-122"/>
              </a:rPr>
              <a:t>的基本实现形式，但不是唯一的实现形式。</a:t>
            </a:r>
          </a:p>
        </p:txBody>
      </p:sp>
      <p:sp>
        <p:nvSpPr>
          <p:cNvPr id="64" name="矩形 63">
            <a:extLst>
              <a:ext uri="{FF2B5EF4-FFF2-40B4-BE49-F238E27FC236}">
                <a16:creationId xmlns:a16="http://schemas.microsoft.com/office/drawing/2014/main" id="{12D1F160-89B9-5D42-84A1-79F9C6204488}"/>
              </a:ext>
            </a:extLst>
          </p:cNvPr>
          <p:cNvSpPr/>
          <p:nvPr/>
        </p:nvSpPr>
        <p:spPr>
          <a:xfrm flipH="1">
            <a:off x="4436025" y="3169349"/>
            <a:ext cx="6864798" cy="519304"/>
          </a:xfrm>
          <a:prstGeom prst="rect">
            <a:avLst/>
          </a:prstGeom>
          <a:gradFill>
            <a:gsLst>
              <a:gs pos="100000">
                <a:srgbClr val="DB5564"/>
              </a:gs>
              <a:gs pos="0">
                <a:srgbClr val="9D234C"/>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5" name="矩形 64">
            <a:extLst>
              <a:ext uri="{FF2B5EF4-FFF2-40B4-BE49-F238E27FC236}">
                <a16:creationId xmlns:a16="http://schemas.microsoft.com/office/drawing/2014/main" id="{CE01B81F-605F-A543-8420-8BFAD47FCE4B}"/>
              </a:ext>
            </a:extLst>
          </p:cNvPr>
          <p:cNvSpPr/>
          <p:nvPr/>
        </p:nvSpPr>
        <p:spPr>
          <a:xfrm>
            <a:off x="4436025" y="3228946"/>
            <a:ext cx="1640193" cy="400110"/>
          </a:xfrm>
          <a:prstGeom prst="rect">
            <a:avLst/>
          </a:prstGeom>
        </p:spPr>
        <p:txBody>
          <a:bodyPr wrap="none">
            <a:spAutoFit/>
          </a:bodyPr>
          <a:lstStyle/>
          <a:p>
            <a:r>
              <a:rPr lang="en-US" altLang="zh-CN" sz="20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REST</a:t>
            </a: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的</a:t>
            </a:r>
            <a:r>
              <a:rPr lang="zh-CN" altLang="en-US" sz="20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实现</a:t>
            </a:r>
            <a:endPar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pic>
        <p:nvPicPr>
          <p:cNvPr id="2" name="图片 1"/>
          <p:cNvPicPr>
            <a:picLocks noChangeAspect="1"/>
          </p:cNvPicPr>
          <p:nvPr/>
        </p:nvPicPr>
        <p:blipFill>
          <a:blip r:embed="rId3"/>
          <a:stretch>
            <a:fillRect/>
          </a:stretch>
        </p:blipFill>
        <p:spPr>
          <a:xfrm>
            <a:off x="471781" y="1100704"/>
            <a:ext cx="3478490" cy="4629863"/>
          </a:xfrm>
          <a:prstGeom prst="rect">
            <a:avLst/>
          </a:prstGeom>
        </p:spPr>
      </p:pic>
    </p:spTree>
    <p:extLst>
      <p:ext uri="{BB962C8B-B14F-4D97-AF65-F5344CB8AC3E}">
        <p14:creationId xmlns:p14="http://schemas.microsoft.com/office/powerpoint/2010/main" val="1390666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50B8B9B-9951-471E-BE85-2BF860A408E0}"/>
              </a:ext>
            </a:extLst>
          </p:cNvPr>
          <p:cNvSpPr>
            <a:spLocks noGrp="1"/>
          </p:cNvSpPr>
          <p:nvPr>
            <p:ph type="title"/>
          </p:nvPr>
        </p:nvSpPr>
        <p:spPr/>
        <p:txBody>
          <a:bodyPr>
            <a:normAutofit/>
          </a:bodyPr>
          <a:lstStyle/>
          <a:p>
            <a:r>
              <a:rPr lang="zh-CN" altLang="en-US" dirty="0" smtClean="0"/>
              <a:t>文本编辑器（</a:t>
            </a:r>
            <a:r>
              <a:rPr lang="en-US" altLang="zh-CN" dirty="0" err="1" smtClean="0"/>
              <a:t>vscode</a:t>
            </a:r>
            <a:r>
              <a:rPr lang="zh-CN" altLang="en-US" dirty="0" smtClean="0"/>
              <a:t>插件）</a:t>
            </a:r>
            <a:endParaRPr lang="zh-CN" altLang="en-US" dirty="0"/>
          </a:p>
        </p:txBody>
      </p:sp>
      <p:sp>
        <p:nvSpPr>
          <p:cNvPr id="10" name="标题 4">
            <a:extLst>
              <a:ext uri="{FF2B5EF4-FFF2-40B4-BE49-F238E27FC236}">
                <a16:creationId xmlns:a16="http://schemas.microsoft.com/office/drawing/2014/main" id="{92CC2786-43C4-4E36-A11F-4CF0A353768D}"/>
              </a:ext>
            </a:extLst>
          </p:cNvPr>
          <p:cNvSpPr txBox="1">
            <a:spLocks/>
          </p:cNvSpPr>
          <p:nvPr/>
        </p:nvSpPr>
        <p:spPr>
          <a:xfrm>
            <a:off x="471781" y="92142"/>
            <a:ext cx="10515600" cy="7824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a:solidFill>
                  <a:schemeClr val="bg1"/>
                </a:solidFill>
                <a:latin typeface="微软雅黑" panose="020B0503020204020204" pitchFamily="34" charset="-122"/>
                <a:ea typeface="微软雅黑" panose="020B0503020204020204" pitchFamily="34" charset="-122"/>
                <a:cs typeface="+mj-cs"/>
              </a:defRPr>
            </a:lvl1pPr>
          </a:lstStyle>
          <a:p>
            <a:endParaRPr lang="zh-CN" altLang="en-US"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777" y="742096"/>
            <a:ext cx="10326541" cy="5425622"/>
          </a:xfrm>
          <a:prstGeom prst="rect">
            <a:avLst/>
          </a:prstGeom>
        </p:spPr>
      </p:pic>
    </p:spTree>
    <p:extLst>
      <p:ext uri="{BB962C8B-B14F-4D97-AF65-F5344CB8AC3E}">
        <p14:creationId xmlns:p14="http://schemas.microsoft.com/office/powerpoint/2010/main" val="38031827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50B8B9B-9951-471E-BE85-2BF860A408E0}"/>
              </a:ext>
            </a:extLst>
          </p:cNvPr>
          <p:cNvSpPr>
            <a:spLocks noGrp="1"/>
          </p:cNvSpPr>
          <p:nvPr>
            <p:ph type="title"/>
          </p:nvPr>
        </p:nvSpPr>
        <p:spPr/>
        <p:txBody>
          <a:bodyPr>
            <a:normAutofit/>
          </a:bodyPr>
          <a:lstStyle/>
          <a:p>
            <a:r>
              <a:rPr lang="en-US" altLang="zh-CN" dirty="0" smtClean="0"/>
              <a:t>GUI</a:t>
            </a:r>
            <a:r>
              <a:rPr lang="zh-CN" altLang="en-US" dirty="0" smtClean="0"/>
              <a:t>编辑器（</a:t>
            </a:r>
            <a:r>
              <a:rPr lang="en-US" altLang="zh-CN" dirty="0" err="1" smtClean="0">
                <a:hlinkClick r:id="rId3"/>
              </a:rPr>
              <a:t>apicurio</a:t>
            </a:r>
            <a:r>
              <a:rPr lang="zh-CN" altLang="en-US" dirty="0" smtClean="0"/>
              <a:t>）</a:t>
            </a:r>
            <a:endParaRPr lang="zh-CN" altLang="en-US" dirty="0"/>
          </a:p>
        </p:txBody>
      </p:sp>
      <p:sp>
        <p:nvSpPr>
          <p:cNvPr id="10" name="标题 4">
            <a:extLst>
              <a:ext uri="{FF2B5EF4-FFF2-40B4-BE49-F238E27FC236}">
                <a16:creationId xmlns:a16="http://schemas.microsoft.com/office/drawing/2014/main" id="{92CC2786-43C4-4E36-A11F-4CF0A353768D}"/>
              </a:ext>
            </a:extLst>
          </p:cNvPr>
          <p:cNvSpPr txBox="1">
            <a:spLocks/>
          </p:cNvSpPr>
          <p:nvPr/>
        </p:nvSpPr>
        <p:spPr>
          <a:xfrm>
            <a:off x="471781" y="92142"/>
            <a:ext cx="10515600" cy="7824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a:solidFill>
                  <a:schemeClr val="bg1"/>
                </a:solidFill>
                <a:latin typeface="微软雅黑" panose="020B0503020204020204" pitchFamily="34" charset="-122"/>
                <a:ea typeface="微软雅黑" panose="020B0503020204020204" pitchFamily="34" charset="-122"/>
                <a:cs typeface="+mj-cs"/>
              </a:defRPr>
            </a:lvl1pPr>
          </a:lstStyle>
          <a:p>
            <a:endParaRPr lang="zh-CN" altLang="en-US" dirty="0"/>
          </a:p>
        </p:txBody>
      </p:sp>
      <p:pic>
        <p:nvPicPr>
          <p:cNvPr id="3073" name="Picture 1" descr="C:\Users\admin\AppData\Local\YNote\data\steel2013@foxmail.com\8462dc14ed864f2383680f1e336fbd87\clipboar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281" y="874567"/>
            <a:ext cx="8741860" cy="5341840"/>
          </a:xfrm>
          <a:prstGeom prst="rect">
            <a:avLst/>
          </a:prstGeom>
          <a:noFill/>
          <a:extLst>
            <a:ext uri="{909E8E84-426E-40DD-AFC4-6F175D3DCCD1}">
              <a14:hiddenFill xmlns:a14="http://schemas.microsoft.com/office/drawing/2010/main">
                <a:solidFill>
                  <a:srgbClr val="FFFFFF"/>
                </a:solidFill>
              </a14:hiddenFill>
            </a:ext>
          </a:extLst>
        </p:spPr>
      </p:pic>
      <p:sp>
        <p:nvSpPr>
          <p:cNvPr id="6" name="圆角矩形 15">
            <a:extLst>
              <a:ext uri="{FF2B5EF4-FFF2-40B4-BE49-F238E27FC236}">
                <a16:creationId xmlns:a16="http://schemas.microsoft.com/office/drawing/2014/main" id="{CBFB78BC-97DA-4E65-B1AB-A6D55DDC9048}"/>
              </a:ext>
            </a:extLst>
          </p:cNvPr>
          <p:cNvSpPr/>
          <p:nvPr/>
        </p:nvSpPr>
        <p:spPr>
          <a:xfrm>
            <a:off x="9224569" y="1734835"/>
            <a:ext cx="2772360" cy="3678394"/>
          </a:xfrm>
          <a:prstGeom prst="roundRect">
            <a:avLst>
              <a:gd name="adj" fmla="val 3038"/>
            </a:avLst>
          </a:prstGeom>
          <a:solidFill>
            <a:schemeClr val="bg1">
              <a:alpha val="6000"/>
            </a:schemeClr>
          </a:solidFill>
          <a:ln w="15875">
            <a:solidFill>
              <a:schemeClr val="tx2">
                <a:lumMod val="60000"/>
                <a:lumOff val="40000"/>
                <a:alpha val="62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nSpc>
                <a:spcPct val="150000"/>
              </a:lnSpc>
              <a:buFont typeface="Arial" panose="020B0604020202020204" pitchFamily="34" charset="0"/>
              <a:buChar char="•"/>
            </a:pPr>
            <a:r>
              <a:rPr lang="en-US" altLang="zh-CN" sz="2000" dirty="0" err="1" smtClean="0">
                <a:hlinkClick r:id="rId5"/>
              </a:rPr>
              <a:t>apicurio</a:t>
            </a:r>
            <a:r>
              <a:rPr lang="zh-CN" altLang="en-US" sz="2000" dirty="0" smtClean="0">
                <a:hlinkClick r:id="rId5"/>
              </a:rPr>
              <a:t>安装指南：</a:t>
            </a:r>
            <a:r>
              <a:rPr lang="en-US" sz="2000" dirty="0" smtClean="0">
                <a:hlinkClick r:id="rId5"/>
              </a:rPr>
              <a:t>http</a:t>
            </a:r>
            <a:r>
              <a:rPr lang="en-US" sz="2000" dirty="0">
                <a:hlinkClick r:id="rId5"/>
              </a:rPr>
              <a:t>://confluence.eisoo.com/pages/viewpage.action?pageId=62710368</a:t>
            </a:r>
            <a:endParaRPr lang="zh-CN" altLang="en-US" sz="2000" dirty="0">
              <a:solidFill>
                <a:srgbClr val="C00000"/>
              </a:solidFill>
              <a:latin typeface="思源黑体 CN Normal" panose="020B0400000000000000" pitchFamily="34" charset="-122"/>
              <a:ea typeface="思源黑体 CN Normal" panose="020B0400000000000000" pitchFamily="34" charset="-122"/>
            </a:endParaRPr>
          </a:p>
        </p:txBody>
      </p:sp>
    </p:spTree>
    <p:extLst>
      <p:ext uri="{BB962C8B-B14F-4D97-AF65-F5344CB8AC3E}">
        <p14:creationId xmlns:p14="http://schemas.microsoft.com/office/powerpoint/2010/main" val="678900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82BD933-9B11-4162-8B52-1E7D16957B31}"/>
              </a:ext>
            </a:extLst>
          </p:cNvPr>
          <p:cNvSpPr>
            <a:spLocks noGrp="1"/>
          </p:cNvSpPr>
          <p:nvPr>
            <p:ph type="title"/>
          </p:nvPr>
        </p:nvSpPr>
        <p:spPr/>
        <p:txBody>
          <a:bodyPr>
            <a:normAutofit/>
          </a:bodyPr>
          <a:lstStyle/>
          <a:p>
            <a:r>
              <a:rPr lang="en-US" altLang="zh-CN" dirty="0" smtClean="0"/>
              <a:t>API</a:t>
            </a:r>
            <a:r>
              <a:rPr lang="zh-CN" altLang="en-US" dirty="0" smtClean="0"/>
              <a:t>文档</a:t>
            </a:r>
            <a:endParaRPr lang="zh-CN" altLang="en-US" dirty="0"/>
          </a:p>
        </p:txBody>
      </p:sp>
      <p:sp>
        <p:nvSpPr>
          <p:cNvPr id="5" name="文本占位符 4"/>
          <p:cNvSpPr>
            <a:spLocks noGrp="1"/>
          </p:cNvSpPr>
          <p:nvPr>
            <p:ph type="body" sz="quarter" idx="13"/>
          </p:nvPr>
        </p:nvSpPr>
        <p:spPr/>
        <p:txBody>
          <a:bodyPr/>
          <a:lstStyle/>
          <a:p>
            <a:endParaRPr lang="en-US"/>
          </a:p>
        </p:txBody>
      </p:sp>
      <p:sp>
        <p:nvSpPr>
          <p:cNvPr id="2" name="文本占位符 1">
            <a:extLst>
              <a:ext uri="{FF2B5EF4-FFF2-40B4-BE49-F238E27FC236}">
                <a16:creationId xmlns:a16="http://schemas.microsoft.com/office/drawing/2014/main" id="{7D7260B1-F066-4592-9DA3-D0934D488FE8}"/>
              </a:ext>
            </a:extLst>
          </p:cNvPr>
          <p:cNvSpPr>
            <a:spLocks noGrp="1"/>
          </p:cNvSpPr>
          <p:nvPr>
            <p:ph type="body" sz="quarter" idx="10"/>
          </p:nvPr>
        </p:nvSpPr>
        <p:spPr/>
        <p:txBody>
          <a:bodyPr/>
          <a:lstStyle/>
          <a:p>
            <a:r>
              <a:rPr lang="en-US" altLang="zh-CN" dirty="0" smtClean="0"/>
              <a:t>Part 4.3</a:t>
            </a:r>
            <a:endParaRPr lang="zh-CN" altLang="en-US" dirty="0"/>
          </a:p>
        </p:txBody>
      </p:sp>
    </p:spTree>
    <p:extLst>
      <p:ext uri="{BB962C8B-B14F-4D97-AF65-F5344CB8AC3E}">
        <p14:creationId xmlns:p14="http://schemas.microsoft.com/office/powerpoint/2010/main" val="3144595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D9A95D-DA2D-4881-9368-96C696543B17}"/>
              </a:ext>
            </a:extLst>
          </p:cNvPr>
          <p:cNvSpPr>
            <a:spLocks noGrp="1"/>
          </p:cNvSpPr>
          <p:nvPr>
            <p:ph type="title"/>
          </p:nvPr>
        </p:nvSpPr>
        <p:spPr/>
        <p:txBody>
          <a:bodyPr vert="horz" lIns="91440" tIns="45720" rIns="91440" bIns="45720" rtlCol="0" anchor="t" anchorCtr="0">
            <a:normAutofit/>
          </a:bodyPr>
          <a:lstStyle/>
          <a:p>
            <a:r>
              <a:rPr lang="zh-CN" altLang="en-US" dirty="0" smtClean="0">
                <a:latin typeface="+mn-ea"/>
                <a:ea typeface="+mn-ea"/>
              </a:rPr>
              <a:t>文档展示（</a:t>
            </a:r>
            <a:r>
              <a:rPr lang="en-US" altLang="zh-CN" dirty="0" err="1" smtClean="0">
                <a:latin typeface="+mn-ea"/>
                <a:ea typeface="+mn-ea"/>
              </a:rPr>
              <a:t>ReDoc</a:t>
            </a:r>
            <a:r>
              <a:rPr lang="zh-CN" altLang="en-US" dirty="0" smtClean="0">
                <a:latin typeface="+mn-ea"/>
                <a:ea typeface="+mn-ea"/>
              </a:rPr>
              <a:t>）</a:t>
            </a:r>
            <a:endParaRPr lang="zh-CN" altLang="en-US" dirty="0">
              <a:latin typeface="+mn-ea"/>
              <a:ea typeface="+mn-ea"/>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189" y="1087974"/>
            <a:ext cx="7315199" cy="4880473"/>
          </a:xfrm>
          <a:prstGeom prst="rect">
            <a:avLst/>
          </a:prstGeom>
          <a:solidFill>
            <a:srgbClr val="CE4A5F"/>
          </a:solidFill>
        </p:spPr>
      </p:pic>
      <p:sp>
        <p:nvSpPr>
          <p:cNvPr id="4" name="矩形 3">
            <a:extLst>
              <a:ext uri="{FF2B5EF4-FFF2-40B4-BE49-F238E27FC236}">
                <a16:creationId xmlns:a16="http://schemas.microsoft.com/office/drawing/2014/main" id="{637A74AB-1275-FA43-B9AC-1CE660598503}"/>
              </a:ext>
            </a:extLst>
          </p:cNvPr>
          <p:cNvSpPr/>
          <p:nvPr/>
        </p:nvSpPr>
        <p:spPr>
          <a:xfrm flipH="1">
            <a:off x="8702460" y="1967346"/>
            <a:ext cx="2408883" cy="27616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anose="020B0604020202020204" pitchFamily="34" charset="0"/>
              <a:buChar char="•"/>
            </a:pPr>
            <a:endParaRPr lang="zh-CN" altLang="en-US" sz="2000" dirty="0">
              <a:solidFill>
                <a:schemeClr val="tx2">
                  <a:lumMod val="50000"/>
                </a:schemeClr>
              </a:solidFill>
              <a:latin typeface="思源黑体 CN Normal" panose="020B0400000000000000" pitchFamily="34" charset="-122"/>
              <a:ea typeface="思源黑体 CN Normal" panose="020B0400000000000000" pitchFamily="34" charset="-122"/>
            </a:endParaRPr>
          </a:p>
        </p:txBody>
      </p:sp>
      <p:sp>
        <p:nvSpPr>
          <p:cNvPr id="5" name="圆角矩形 15">
            <a:extLst>
              <a:ext uri="{FF2B5EF4-FFF2-40B4-BE49-F238E27FC236}">
                <a16:creationId xmlns:a16="http://schemas.microsoft.com/office/drawing/2014/main" id="{CBFB78BC-97DA-4E65-B1AB-A6D55DDC9048}"/>
              </a:ext>
            </a:extLst>
          </p:cNvPr>
          <p:cNvSpPr/>
          <p:nvPr/>
        </p:nvSpPr>
        <p:spPr>
          <a:xfrm>
            <a:off x="8380429" y="2318994"/>
            <a:ext cx="3525625" cy="1870399"/>
          </a:xfrm>
          <a:prstGeom prst="roundRect">
            <a:avLst>
              <a:gd name="adj" fmla="val 3038"/>
            </a:avLst>
          </a:prstGeom>
          <a:solidFill>
            <a:schemeClr val="bg1">
              <a:alpha val="6000"/>
            </a:schemeClr>
          </a:solidFill>
          <a:ln w="15875">
            <a:solidFill>
              <a:schemeClr val="tx2">
                <a:lumMod val="60000"/>
                <a:lumOff val="40000"/>
                <a:alpha val="62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nSpc>
                <a:spcPct val="150000"/>
              </a:lnSpc>
              <a:buFont typeface="Arial" panose="020B0604020202020204" pitchFamily="34" charset="0"/>
              <a:buChar char="•"/>
            </a:pPr>
            <a:r>
              <a:rPr lang="en-US" altLang="zh-CN" sz="2000" dirty="0" smtClean="0">
                <a:solidFill>
                  <a:srgbClr val="C00000"/>
                </a:solidFill>
                <a:latin typeface="思源黑体 CN Normal" panose="020B0400000000000000" pitchFamily="34" charset="-122"/>
                <a:ea typeface="思源黑体 CN Normal" panose="020B0400000000000000" pitchFamily="34" charset="-122"/>
              </a:rPr>
              <a:t>API</a:t>
            </a:r>
            <a:r>
              <a:rPr lang="zh-CN" altLang="en-US" sz="2000" dirty="0" smtClean="0">
                <a:solidFill>
                  <a:srgbClr val="C00000"/>
                </a:solidFill>
                <a:latin typeface="思源黑体 CN Normal" panose="020B0400000000000000" pitchFamily="34" charset="-122"/>
                <a:ea typeface="思源黑体 CN Normal" panose="020B0400000000000000" pitchFamily="34" charset="-122"/>
              </a:rPr>
              <a:t>文档由文档生成工具</a:t>
            </a:r>
            <a:r>
              <a:rPr lang="en-US" altLang="zh-CN" sz="2000" dirty="0" err="1" smtClean="0">
                <a:solidFill>
                  <a:srgbClr val="C00000"/>
                </a:solidFill>
                <a:latin typeface="思源黑体 CN Normal" panose="020B0400000000000000" pitchFamily="34" charset="-122"/>
                <a:ea typeface="思源黑体 CN Normal" panose="020B0400000000000000" pitchFamily="34" charset="-122"/>
              </a:rPr>
              <a:t>ReDoc</a:t>
            </a:r>
            <a:r>
              <a:rPr lang="zh-CN" altLang="en-US" sz="2000" dirty="0" smtClean="0">
                <a:solidFill>
                  <a:srgbClr val="C00000"/>
                </a:solidFill>
                <a:latin typeface="思源黑体 CN Normal" panose="020B0400000000000000" pitchFamily="34" charset="-122"/>
                <a:ea typeface="思源黑体 CN Normal" panose="020B0400000000000000" pitchFamily="34" charset="-122"/>
              </a:rPr>
              <a:t>从</a:t>
            </a:r>
            <a:r>
              <a:rPr lang="en-US" altLang="zh-CN" sz="2000" dirty="0" err="1" smtClean="0">
                <a:solidFill>
                  <a:srgbClr val="C00000"/>
                </a:solidFill>
                <a:latin typeface="思源黑体 CN Normal" panose="020B0400000000000000" pitchFamily="34" charset="-122"/>
                <a:ea typeface="思源黑体 CN Normal" panose="020B0400000000000000" pitchFamily="34" charset="-122"/>
              </a:rPr>
              <a:t>OpenAPI</a:t>
            </a:r>
            <a:r>
              <a:rPr lang="zh-CN" altLang="en-US" sz="2000" dirty="0" smtClean="0">
                <a:solidFill>
                  <a:srgbClr val="C00000"/>
                </a:solidFill>
                <a:latin typeface="思源黑体 CN Normal" panose="020B0400000000000000" pitchFamily="34" charset="-122"/>
                <a:ea typeface="思源黑体 CN Normal" panose="020B0400000000000000" pitchFamily="34" charset="-122"/>
              </a:rPr>
              <a:t>文件自动生成</a:t>
            </a:r>
            <a:endParaRPr lang="en-US" altLang="zh-CN" sz="2000" dirty="0" smtClean="0">
              <a:solidFill>
                <a:srgbClr val="C00000"/>
              </a:solidFill>
              <a:latin typeface="思源黑体 CN Normal" panose="020B0400000000000000" pitchFamily="34" charset="-122"/>
              <a:ea typeface="思源黑体 CN Normal" panose="020B0400000000000000" pitchFamily="34" charset="-122"/>
            </a:endParaRPr>
          </a:p>
        </p:txBody>
      </p:sp>
    </p:spTree>
    <p:extLst>
      <p:ext uri="{BB962C8B-B14F-4D97-AF65-F5344CB8AC3E}">
        <p14:creationId xmlns:p14="http://schemas.microsoft.com/office/powerpoint/2010/main" val="4236972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82BD933-9B11-4162-8B52-1E7D16957B31}"/>
              </a:ext>
            </a:extLst>
          </p:cNvPr>
          <p:cNvSpPr>
            <a:spLocks noGrp="1"/>
          </p:cNvSpPr>
          <p:nvPr>
            <p:ph type="title"/>
          </p:nvPr>
        </p:nvSpPr>
        <p:spPr/>
        <p:txBody>
          <a:bodyPr>
            <a:normAutofit/>
          </a:bodyPr>
          <a:lstStyle/>
          <a:p>
            <a:r>
              <a:rPr lang="en-US" altLang="zh-CN" dirty="0" smtClean="0"/>
              <a:t>SDK</a:t>
            </a:r>
            <a:endParaRPr lang="zh-CN" altLang="en-US" dirty="0"/>
          </a:p>
        </p:txBody>
      </p:sp>
      <p:sp>
        <p:nvSpPr>
          <p:cNvPr id="5" name="文本占位符 4"/>
          <p:cNvSpPr>
            <a:spLocks noGrp="1"/>
          </p:cNvSpPr>
          <p:nvPr>
            <p:ph type="body" sz="quarter" idx="13"/>
          </p:nvPr>
        </p:nvSpPr>
        <p:spPr/>
        <p:txBody>
          <a:bodyPr/>
          <a:lstStyle/>
          <a:p>
            <a:endParaRPr lang="en-US"/>
          </a:p>
        </p:txBody>
      </p:sp>
      <p:sp>
        <p:nvSpPr>
          <p:cNvPr id="2" name="文本占位符 1">
            <a:extLst>
              <a:ext uri="{FF2B5EF4-FFF2-40B4-BE49-F238E27FC236}">
                <a16:creationId xmlns:a16="http://schemas.microsoft.com/office/drawing/2014/main" id="{7D7260B1-F066-4592-9DA3-D0934D488FE8}"/>
              </a:ext>
            </a:extLst>
          </p:cNvPr>
          <p:cNvSpPr>
            <a:spLocks noGrp="1"/>
          </p:cNvSpPr>
          <p:nvPr>
            <p:ph type="body" sz="quarter" idx="10"/>
          </p:nvPr>
        </p:nvSpPr>
        <p:spPr/>
        <p:txBody>
          <a:bodyPr/>
          <a:lstStyle/>
          <a:p>
            <a:r>
              <a:rPr lang="en-US" altLang="zh-CN" dirty="0" smtClean="0"/>
              <a:t>Part 4.4</a:t>
            </a:r>
            <a:endParaRPr lang="zh-CN" altLang="en-US" dirty="0"/>
          </a:p>
        </p:txBody>
      </p:sp>
    </p:spTree>
    <p:extLst>
      <p:ext uri="{BB962C8B-B14F-4D97-AF65-F5344CB8AC3E}">
        <p14:creationId xmlns:p14="http://schemas.microsoft.com/office/powerpoint/2010/main" val="657843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AAB84-1D1A-D342-8A69-44E4348E10B0}"/>
              </a:ext>
            </a:extLst>
          </p:cNvPr>
          <p:cNvSpPr>
            <a:spLocks noGrp="1"/>
          </p:cNvSpPr>
          <p:nvPr>
            <p:ph type="title"/>
          </p:nvPr>
        </p:nvSpPr>
        <p:spPr/>
        <p:txBody>
          <a:bodyPr vert="horz" lIns="91440" tIns="45720" rIns="91440" bIns="45720" rtlCol="0" anchor="t" anchorCtr="0">
            <a:normAutofit/>
          </a:bodyPr>
          <a:lstStyle/>
          <a:p>
            <a:r>
              <a:rPr lang="en-US" altLang="zh-CN" dirty="0">
                <a:latin typeface="思源黑体 CN Normal" panose="020B0400000000000000" pitchFamily="34" charset="-122"/>
                <a:ea typeface="思源黑体 CN Normal" panose="020B0400000000000000" pitchFamily="34" charset="-122"/>
              </a:rPr>
              <a:t>SDK</a:t>
            </a:r>
            <a:r>
              <a:rPr lang="zh-CN" altLang="en-US" dirty="0">
                <a:latin typeface="思源黑体 CN Normal" panose="020B0400000000000000" pitchFamily="34" charset="-122"/>
                <a:ea typeface="思源黑体 CN Normal" panose="020B0400000000000000" pitchFamily="34" charset="-122"/>
              </a:rPr>
              <a:t>生成工具</a:t>
            </a:r>
          </a:p>
        </p:txBody>
      </p:sp>
      <p:pic>
        <p:nvPicPr>
          <p:cNvPr id="6" name="图片 5"/>
          <p:cNvPicPr>
            <a:picLocks noChangeAspect="1"/>
          </p:cNvPicPr>
          <p:nvPr/>
        </p:nvPicPr>
        <p:blipFill rotWithShape="1">
          <a:blip r:embed="rId3">
            <a:extLst>
              <a:ext uri="{28A0092B-C50C-407E-A947-70E740481C1C}">
                <a14:useLocalDpi xmlns:a14="http://schemas.microsoft.com/office/drawing/2010/main" val="0"/>
              </a:ext>
            </a:extLst>
          </a:blip>
          <a:srcRect l="2322" t="554" r="3759" b="1089"/>
          <a:stretch/>
        </p:blipFill>
        <p:spPr>
          <a:xfrm>
            <a:off x="446895" y="874328"/>
            <a:ext cx="7728918" cy="5224624"/>
          </a:xfrm>
          <a:prstGeom prst="rect">
            <a:avLst/>
          </a:prstGeom>
        </p:spPr>
      </p:pic>
      <p:sp>
        <p:nvSpPr>
          <p:cNvPr id="5" name="矩形 4">
            <a:extLst>
              <a:ext uri="{FF2B5EF4-FFF2-40B4-BE49-F238E27FC236}">
                <a16:creationId xmlns:a16="http://schemas.microsoft.com/office/drawing/2014/main" id="{637A74AB-1275-FA43-B9AC-1CE660598503}"/>
              </a:ext>
            </a:extLst>
          </p:cNvPr>
          <p:cNvSpPr/>
          <p:nvPr/>
        </p:nvSpPr>
        <p:spPr>
          <a:xfrm flipH="1">
            <a:off x="8774546" y="1822381"/>
            <a:ext cx="2253671" cy="2925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anose="020B0604020202020204" pitchFamily="34" charset="0"/>
              <a:buChar char="•"/>
            </a:pPr>
            <a:endParaRPr lang="en-US" altLang="zh-CN" sz="2000" dirty="0">
              <a:solidFill>
                <a:schemeClr val="tx2">
                  <a:lumMod val="50000"/>
                </a:schemeClr>
              </a:solidFill>
              <a:latin typeface="思源黑体 CN Normal" panose="020B0400000000000000" pitchFamily="34" charset="-122"/>
              <a:ea typeface="思源黑体 CN Normal" panose="020B0400000000000000" pitchFamily="34" charset="-122"/>
            </a:endParaRPr>
          </a:p>
        </p:txBody>
      </p:sp>
      <p:sp>
        <p:nvSpPr>
          <p:cNvPr id="7" name="圆角矩形 15">
            <a:extLst>
              <a:ext uri="{FF2B5EF4-FFF2-40B4-BE49-F238E27FC236}">
                <a16:creationId xmlns:a16="http://schemas.microsoft.com/office/drawing/2014/main" id="{C55E63BF-B7F2-4E2C-8930-36924183D363}"/>
              </a:ext>
            </a:extLst>
          </p:cNvPr>
          <p:cNvSpPr/>
          <p:nvPr/>
        </p:nvSpPr>
        <p:spPr>
          <a:xfrm>
            <a:off x="8247529" y="1036212"/>
            <a:ext cx="3684494" cy="4497448"/>
          </a:xfrm>
          <a:prstGeom prst="roundRect">
            <a:avLst>
              <a:gd name="adj" fmla="val 3038"/>
            </a:avLst>
          </a:prstGeom>
          <a:solidFill>
            <a:schemeClr val="bg1">
              <a:alpha val="6000"/>
            </a:schemeClr>
          </a:solidFill>
          <a:ln w="15875">
            <a:solidFill>
              <a:schemeClr val="tx2">
                <a:lumMod val="60000"/>
                <a:lumOff val="40000"/>
                <a:alpha val="62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nSpc>
                <a:spcPct val="150000"/>
              </a:lnSpc>
              <a:buFont typeface="Arial" panose="020B0604020202020204" pitchFamily="34" charset="0"/>
              <a:buChar char="•"/>
            </a:pPr>
            <a:r>
              <a:rPr lang="zh-CN" altLang="en-US" sz="2000" dirty="0">
                <a:solidFill>
                  <a:srgbClr val="C00000"/>
                </a:solidFill>
                <a:latin typeface="思源黑体 CN Normal" panose="020B0400000000000000" pitchFamily="34" charset="-122"/>
                <a:ea typeface="思源黑体 CN Normal" panose="020B0400000000000000" pitchFamily="34" charset="-122"/>
              </a:rPr>
              <a:t>部分开源和付费的</a:t>
            </a:r>
            <a:r>
              <a:rPr lang="en-US" altLang="zh-CN" sz="2000" dirty="0">
                <a:solidFill>
                  <a:srgbClr val="C00000"/>
                </a:solidFill>
                <a:latin typeface="思源黑体 CN Normal" panose="020B0400000000000000" pitchFamily="34" charset="-122"/>
                <a:ea typeface="思源黑体 CN Normal" panose="020B0400000000000000" pitchFamily="34" charset="-122"/>
              </a:rPr>
              <a:t>SDK</a:t>
            </a:r>
            <a:r>
              <a:rPr lang="zh-CN" altLang="en-US" sz="2000" dirty="0">
                <a:solidFill>
                  <a:srgbClr val="C00000"/>
                </a:solidFill>
                <a:latin typeface="思源黑体 CN Normal" panose="020B0400000000000000" pitchFamily="34" charset="-122"/>
                <a:ea typeface="思源黑体 CN Normal" panose="020B0400000000000000" pitchFamily="34" charset="-122"/>
              </a:rPr>
              <a:t>生成工具，供参考</a:t>
            </a:r>
            <a:endParaRPr lang="en-US" altLang="zh-CN" sz="2000" dirty="0">
              <a:solidFill>
                <a:srgbClr val="C00000"/>
              </a:solidFill>
              <a:latin typeface="思源黑体 CN Normal" panose="020B0400000000000000" pitchFamily="34" charset="-122"/>
              <a:ea typeface="思源黑体 CN Normal" panose="020B0400000000000000" pitchFamily="34" charset="-122"/>
            </a:endParaRPr>
          </a:p>
          <a:p>
            <a:pPr marL="285750" indent="-285750">
              <a:lnSpc>
                <a:spcPct val="150000"/>
              </a:lnSpc>
              <a:buFont typeface="Arial" panose="020B0604020202020204" pitchFamily="34" charset="0"/>
              <a:buChar char="•"/>
            </a:pPr>
            <a:r>
              <a:rPr lang="en-US" altLang="zh-CN" sz="2000" dirty="0">
                <a:solidFill>
                  <a:srgbClr val="C00000"/>
                </a:solidFill>
                <a:latin typeface="思源黑体 CN Normal" panose="020B0400000000000000" pitchFamily="34" charset="-122"/>
                <a:ea typeface="思源黑体 CN Normal" panose="020B0400000000000000" pitchFamily="34" charset="-122"/>
                <a:hlinkClick r:id="rId4"/>
              </a:rPr>
              <a:t>http://confluence.eisoo.com/pages/viewpage.action?pageId=62707176</a:t>
            </a:r>
            <a:endParaRPr lang="en-US" altLang="zh-CN" sz="2000" dirty="0">
              <a:solidFill>
                <a:srgbClr val="C00000"/>
              </a:solidFill>
              <a:latin typeface="思源黑体 CN Normal" panose="020B0400000000000000" pitchFamily="34" charset="-122"/>
              <a:ea typeface="思源黑体 CN Normal" panose="020B0400000000000000" pitchFamily="34" charset="-122"/>
            </a:endParaRPr>
          </a:p>
          <a:p>
            <a:pPr marL="285750" indent="-285750">
              <a:lnSpc>
                <a:spcPct val="150000"/>
              </a:lnSpc>
              <a:buFont typeface="Arial" panose="020B0604020202020204" pitchFamily="34" charset="0"/>
              <a:buChar char="•"/>
            </a:pPr>
            <a:r>
              <a:rPr lang="en-US" sz="2000" dirty="0">
                <a:solidFill>
                  <a:srgbClr val="C00000"/>
                </a:solidFill>
                <a:latin typeface="思源黑体 CN Normal" panose="020B0400000000000000" pitchFamily="34" charset="-122"/>
                <a:ea typeface="思源黑体 CN Normal" panose="020B0400000000000000" pitchFamily="34" charset="-122"/>
                <a:hlinkClick r:id="rId5"/>
              </a:rPr>
              <a:t>http://confluence.eisoo.com/pages/viewpage.action?pageId=62691503</a:t>
            </a:r>
            <a:endParaRPr lang="en-US" altLang="zh-CN" sz="2000" dirty="0">
              <a:solidFill>
                <a:srgbClr val="C00000"/>
              </a:solidFill>
              <a:latin typeface="思源黑体 CN Normal" panose="020B0400000000000000" pitchFamily="34" charset="-122"/>
              <a:ea typeface="思源黑体 CN Normal" panose="020B0400000000000000" pitchFamily="34" charset="-122"/>
            </a:endParaRPr>
          </a:p>
        </p:txBody>
      </p:sp>
    </p:spTree>
    <p:extLst>
      <p:ext uri="{BB962C8B-B14F-4D97-AF65-F5344CB8AC3E}">
        <p14:creationId xmlns:p14="http://schemas.microsoft.com/office/powerpoint/2010/main" val="1315158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82BD933-9B11-4162-8B52-1E7D16957B31}"/>
              </a:ext>
            </a:extLst>
          </p:cNvPr>
          <p:cNvSpPr>
            <a:spLocks noGrp="1"/>
          </p:cNvSpPr>
          <p:nvPr>
            <p:ph type="title"/>
          </p:nvPr>
        </p:nvSpPr>
        <p:spPr/>
        <p:txBody>
          <a:bodyPr>
            <a:normAutofit/>
          </a:bodyPr>
          <a:lstStyle/>
          <a:p>
            <a:r>
              <a:rPr lang="en-US" altLang="zh-CN" dirty="0" smtClean="0"/>
              <a:t>API</a:t>
            </a:r>
            <a:r>
              <a:rPr lang="zh-CN" altLang="en-US" dirty="0" smtClean="0"/>
              <a:t>调试</a:t>
            </a:r>
            <a:endParaRPr lang="zh-CN" altLang="en-US" dirty="0"/>
          </a:p>
        </p:txBody>
      </p:sp>
      <p:sp>
        <p:nvSpPr>
          <p:cNvPr id="5" name="文本占位符 4"/>
          <p:cNvSpPr>
            <a:spLocks noGrp="1"/>
          </p:cNvSpPr>
          <p:nvPr>
            <p:ph type="body" sz="quarter" idx="13"/>
          </p:nvPr>
        </p:nvSpPr>
        <p:spPr/>
        <p:txBody>
          <a:bodyPr/>
          <a:lstStyle/>
          <a:p>
            <a:r>
              <a:rPr lang="zh-CN" altLang="en-US" dirty="0" smtClean="0"/>
              <a:t>使用</a:t>
            </a:r>
            <a:r>
              <a:rPr lang="en-US" altLang="zh-CN" dirty="0" smtClean="0"/>
              <a:t>POSTMAN</a:t>
            </a:r>
            <a:r>
              <a:rPr lang="zh-CN" altLang="en-US" dirty="0" smtClean="0"/>
              <a:t>调试</a:t>
            </a:r>
            <a:r>
              <a:rPr lang="en-US" altLang="zh-CN" dirty="0" smtClean="0"/>
              <a:t>API</a:t>
            </a:r>
            <a:endParaRPr lang="en-US" dirty="0"/>
          </a:p>
        </p:txBody>
      </p:sp>
      <p:sp>
        <p:nvSpPr>
          <p:cNvPr id="2" name="文本占位符 1">
            <a:extLst>
              <a:ext uri="{FF2B5EF4-FFF2-40B4-BE49-F238E27FC236}">
                <a16:creationId xmlns:a16="http://schemas.microsoft.com/office/drawing/2014/main" id="{7D7260B1-F066-4592-9DA3-D0934D488FE8}"/>
              </a:ext>
            </a:extLst>
          </p:cNvPr>
          <p:cNvSpPr>
            <a:spLocks noGrp="1"/>
          </p:cNvSpPr>
          <p:nvPr>
            <p:ph type="body" sz="quarter" idx="10"/>
          </p:nvPr>
        </p:nvSpPr>
        <p:spPr/>
        <p:txBody>
          <a:bodyPr/>
          <a:lstStyle/>
          <a:p>
            <a:r>
              <a:rPr lang="en-US" altLang="zh-CN" dirty="0" smtClean="0"/>
              <a:t>Part 4.5</a:t>
            </a:r>
            <a:endParaRPr lang="zh-CN" altLang="en-US" dirty="0"/>
          </a:p>
        </p:txBody>
      </p:sp>
    </p:spTree>
    <p:extLst>
      <p:ext uri="{BB962C8B-B14F-4D97-AF65-F5344CB8AC3E}">
        <p14:creationId xmlns:p14="http://schemas.microsoft.com/office/powerpoint/2010/main" val="1502440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latin typeface="思源黑体 CN Normal" panose="020B0400000000000000" pitchFamily="34" charset="-122"/>
                <a:ea typeface="思源黑体 CN Normal" panose="020B0400000000000000" pitchFamily="34" charset="-122"/>
              </a:rPr>
              <a:t>POSTMAN</a:t>
            </a:r>
            <a:endParaRPr lang="zh-CN" altLang="en-US" dirty="0">
              <a:latin typeface="思源黑体 CN Normal" panose="020B0400000000000000" pitchFamily="34" charset="-122"/>
              <a:ea typeface="思源黑体 CN Normal" panose="020B0400000000000000" pitchFamily="34" charset="-122"/>
            </a:endParaRPr>
          </a:p>
        </p:txBody>
      </p:sp>
      <p:sp>
        <p:nvSpPr>
          <p:cNvPr id="4" name="Shape 44">
            <a:extLst>
              <a:ext uri="{FF2B5EF4-FFF2-40B4-BE49-F238E27FC236}">
                <a16:creationId xmlns:a16="http://schemas.microsoft.com/office/drawing/2014/main" id="{23944CC7-6D4F-1F49-A873-699F5800EE33}"/>
              </a:ext>
            </a:extLst>
          </p:cNvPr>
          <p:cNvSpPr/>
          <p:nvPr/>
        </p:nvSpPr>
        <p:spPr>
          <a:xfrm>
            <a:off x="844615" y="1513093"/>
            <a:ext cx="8131176" cy="369328"/>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lvl="0">
              <a:spcBef>
                <a:spcPts val="600"/>
              </a:spcBef>
              <a:defRPr/>
            </a:pPr>
            <a:endParaRPr lang="en-US" altLang="zh-CN" dirty="0"/>
          </a:p>
        </p:txBody>
      </p:sp>
      <p:sp>
        <p:nvSpPr>
          <p:cNvPr id="6" name="Shape 44">
            <a:extLst>
              <a:ext uri="{FF2B5EF4-FFF2-40B4-BE49-F238E27FC236}">
                <a16:creationId xmlns:a16="http://schemas.microsoft.com/office/drawing/2014/main" id="{6FBFF556-BD61-BE43-96FF-FFAE2F71513B}"/>
              </a:ext>
            </a:extLst>
          </p:cNvPr>
          <p:cNvSpPr/>
          <p:nvPr/>
        </p:nvSpPr>
        <p:spPr>
          <a:xfrm>
            <a:off x="844615" y="1513093"/>
            <a:ext cx="8131176" cy="464867"/>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a:lnSpc>
                <a:spcPct val="150000"/>
              </a:lnSpc>
              <a:spcBef>
                <a:spcPts val="600"/>
              </a:spcBef>
              <a:defRPr/>
            </a:pPr>
            <a:endParaRPr lang="en-US" dirty="0"/>
          </a:p>
        </p:txBody>
      </p:sp>
      <p:graphicFrame>
        <p:nvGraphicFramePr>
          <p:cNvPr id="3" name="图示 2"/>
          <p:cNvGraphicFramePr/>
          <p:nvPr>
            <p:extLst/>
          </p:nvPr>
        </p:nvGraphicFramePr>
        <p:xfrm>
          <a:off x="2159770" y="1062182"/>
          <a:ext cx="7703127" cy="49506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51695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t" anchorCtr="0">
            <a:normAutofit/>
          </a:bodyPr>
          <a:lstStyle/>
          <a:p>
            <a:r>
              <a:rPr lang="en-US" altLang="zh-CN" dirty="0">
                <a:latin typeface="思源黑体 CN Normal" panose="020B0400000000000000" pitchFamily="34" charset="-122"/>
                <a:ea typeface="思源黑体 CN Normal" panose="020B0400000000000000" pitchFamily="34" charset="-122"/>
              </a:rPr>
              <a:t>POSTMAN</a:t>
            </a:r>
            <a:r>
              <a:rPr lang="zh-CN" altLang="en-US" dirty="0">
                <a:latin typeface="思源黑体 CN Normal" panose="020B0400000000000000" pitchFamily="34" charset="-122"/>
                <a:ea typeface="思源黑体 CN Normal" panose="020B0400000000000000" pitchFamily="34" charset="-122"/>
              </a:rPr>
              <a:t>导入</a:t>
            </a:r>
            <a:r>
              <a:rPr lang="en-US" altLang="zh-CN" dirty="0" err="1">
                <a:latin typeface="思源黑体 CN Normal" panose="020B0400000000000000" pitchFamily="34" charset="-122"/>
                <a:ea typeface="思源黑体 CN Normal" panose="020B0400000000000000" pitchFamily="34" charset="-122"/>
              </a:rPr>
              <a:t>OpenAPI</a:t>
            </a:r>
            <a:r>
              <a:rPr lang="zh-CN" altLang="en-US" dirty="0">
                <a:latin typeface="思源黑体 CN Normal" panose="020B0400000000000000" pitchFamily="34" charset="-122"/>
                <a:ea typeface="思源黑体 CN Normal" panose="020B0400000000000000" pitchFamily="34" charset="-122"/>
              </a:rPr>
              <a:t>文件</a:t>
            </a:r>
          </a:p>
        </p:txBody>
      </p:sp>
      <p:sp>
        <p:nvSpPr>
          <p:cNvPr id="4" name="Shape 44">
            <a:extLst>
              <a:ext uri="{FF2B5EF4-FFF2-40B4-BE49-F238E27FC236}">
                <a16:creationId xmlns:a16="http://schemas.microsoft.com/office/drawing/2014/main" id="{23944CC7-6D4F-1F49-A873-699F5800EE33}"/>
              </a:ext>
            </a:extLst>
          </p:cNvPr>
          <p:cNvSpPr/>
          <p:nvPr/>
        </p:nvSpPr>
        <p:spPr>
          <a:xfrm>
            <a:off x="1334127" y="1531565"/>
            <a:ext cx="8131176" cy="338550"/>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lvl="0">
              <a:spcBef>
                <a:spcPts val="600"/>
              </a:spcBef>
              <a:defRPr/>
            </a:pPr>
            <a:endParaRPr lang="en-US" altLang="zh-CN" sz="1600" dirty="0">
              <a:latin typeface="思源黑体 CN Normal" panose="020B0400000000000000" pitchFamily="34" charset="-122"/>
              <a:ea typeface="思源黑体 CN Normal" panose="020B0400000000000000" pitchFamily="34" charset="-122"/>
            </a:endParaRPr>
          </a:p>
        </p:txBody>
      </p:sp>
      <p:sp>
        <p:nvSpPr>
          <p:cNvPr id="6" name="Shape 44">
            <a:extLst>
              <a:ext uri="{FF2B5EF4-FFF2-40B4-BE49-F238E27FC236}">
                <a16:creationId xmlns:a16="http://schemas.microsoft.com/office/drawing/2014/main" id="{6FBFF556-BD61-BE43-96FF-FFAE2F71513B}"/>
              </a:ext>
            </a:extLst>
          </p:cNvPr>
          <p:cNvSpPr/>
          <p:nvPr/>
        </p:nvSpPr>
        <p:spPr>
          <a:xfrm>
            <a:off x="1334127" y="1531565"/>
            <a:ext cx="8131176" cy="422548"/>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a:lnSpc>
                <a:spcPct val="150000"/>
              </a:lnSpc>
              <a:spcBef>
                <a:spcPts val="600"/>
              </a:spcBef>
              <a:defRPr/>
            </a:pPr>
            <a:endParaRPr lang="en-US" sz="1600" dirty="0">
              <a:latin typeface="思源黑体 CN Normal" panose="020B0400000000000000" pitchFamily="34" charset="-122"/>
              <a:ea typeface="思源黑体 CN Normal" panose="020B0400000000000000" pitchFamily="34" charset="-122"/>
            </a:endParaRPr>
          </a:p>
        </p:txBody>
      </p: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t="711" r="486"/>
          <a:stretch/>
        </p:blipFill>
        <p:spPr>
          <a:xfrm>
            <a:off x="2044098" y="856673"/>
            <a:ext cx="8227462" cy="5322389"/>
          </a:xfrm>
          <a:prstGeom prst="rect">
            <a:avLst/>
          </a:prstGeom>
        </p:spPr>
      </p:pic>
      <p:sp>
        <p:nvSpPr>
          <p:cNvPr id="7" name="矩形标注 6"/>
          <p:cNvSpPr/>
          <p:nvPr/>
        </p:nvSpPr>
        <p:spPr>
          <a:xfrm>
            <a:off x="5886038" y="2074932"/>
            <a:ext cx="2319640" cy="543829"/>
          </a:xfrm>
          <a:prstGeom prst="wedgeRectCallout">
            <a:avLst>
              <a:gd name="adj1" fmla="val -61492"/>
              <a:gd name="adj2" fmla="val 35597"/>
            </a:avLst>
          </a:prstGeom>
          <a:solidFill>
            <a:srgbClr val="CE4A5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bg1"/>
                </a:solidFill>
                <a:latin typeface="思源黑体 CN Normal" panose="020B0400000000000000" pitchFamily="34" charset="-122"/>
                <a:ea typeface="思源黑体 CN Normal" panose="020B0400000000000000" pitchFamily="34" charset="-122"/>
              </a:rPr>
              <a:t>Open </a:t>
            </a:r>
            <a:r>
              <a:rPr lang="en-US" altLang="zh-CN" sz="1600" dirty="0">
                <a:solidFill>
                  <a:schemeClr val="bg1"/>
                </a:solidFill>
                <a:latin typeface="思源黑体 CN Normal" panose="020B0400000000000000" pitchFamily="34" charset="-122"/>
                <a:ea typeface="思源黑体 CN Normal" panose="020B0400000000000000" pitchFamily="34" charset="-122"/>
              </a:rPr>
              <a:t>API 3.0</a:t>
            </a:r>
            <a:endParaRPr lang="zh-CN" altLang="en-US" sz="1600" dirty="0">
              <a:solidFill>
                <a:schemeClr val="bg1"/>
              </a:solidFill>
              <a:latin typeface="思源黑体 CN Normal" panose="020B0400000000000000" pitchFamily="34" charset="-122"/>
              <a:ea typeface="思源黑体 CN Normal" panose="020B0400000000000000" pitchFamily="34" charset="-122"/>
            </a:endParaRPr>
          </a:p>
        </p:txBody>
      </p:sp>
      <p:sp>
        <p:nvSpPr>
          <p:cNvPr id="8" name="矩形标注 7"/>
          <p:cNvSpPr/>
          <p:nvPr/>
        </p:nvSpPr>
        <p:spPr>
          <a:xfrm>
            <a:off x="3633524" y="1132919"/>
            <a:ext cx="832104" cy="543829"/>
          </a:xfrm>
          <a:prstGeom prst="wedgeRectCallout">
            <a:avLst>
              <a:gd name="adj1" fmla="val -64789"/>
              <a:gd name="adj2" fmla="val 23827"/>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latin typeface="思源黑体 CN Normal" panose="020B0400000000000000" pitchFamily="34" charset="-122"/>
                <a:ea typeface="思源黑体 CN Normal" panose="020B0400000000000000" pitchFamily="34" charset="-122"/>
              </a:rPr>
              <a:t>2 </a:t>
            </a:r>
            <a:r>
              <a:rPr lang="zh-CN" altLang="en-US" sz="1600" dirty="0">
                <a:solidFill>
                  <a:schemeClr val="bg1"/>
                </a:solidFill>
                <a:latin typeface="思源黑体 CN Normal" panose="020B0400000000000000" pitchFamily="34" charset="-122"/>
                <a:ea typeface="思源黑体 CN Normal" panose="020B0400000000000000" pitchFamily="34" charset="-122"/>
              </a:rPr>
              <a:t>导入</a:t>
            </a:r>
          </a:p>
        </p:txBody>
      </p:sp>
      <p:sp>
        <p:nvSpPr>
          <p:cNvPr id="9" name="矩形标注 8"/>
          <p:cNvSpPr/>
          <p:nvPr/>
        </p:nvSpPr>
        <p:spPr>
          <a:xfrm>
            <a:off x="7035723" y="3991040"/>
            <a:ext cx="1740724" cy="543829"/>
          </a:xfrm>
          <a:prstGeom prst="wedgeRectCallout">
            <a:avLst>
              <a:gd name="adj1" fmla="val -61492"/>
              <a:gd name="adj2" fmla="val 35597"/>
            </a:avLst>
          </a:prstGeom>
          <a:solidFill>
            <a:srgbClr val="CE4A5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latin typeface="思源黑体 CN Normal" panose="020B0400000000000000" pitchFamily="34" charset="-122"/>
                <a:ea typeface="思源黑体 CN Normal" panose="020B0400000000000000" pitchFamily="34" charset="-122"/>
              </a:rPr>
              <a:t>3 </a:t>
            </a:r>
            <a:r>
              <a:rPr lang="zh-CN" altLang="en-US" sz="1600" dirty="0">
                <a:solidFill>
                  <a:schemeClr val="bg1"/>
                </a:solidFill>
                <a:latin typeface="思源黑体 CN Normal" panose="020B0400000000000000" pitchFamily="34" charset="-122"/>
                <a:ea typeface="思源黑体 CN Normal" panose="020B0400000000000000" pitchFamily="34" charset="-122"/>
              </a:rPr>
              <a:t>选择步骤</a:t>
            </a:r>
            <a:r>
              <a:rPr lang="en-US" altLang="zh-CN" sz="1600" dirty="0">
                <a:solidFill>
                  <a:schemeClr val="bg1"/>
                </a:solidFill>
                <a:latin typeface="思源黑体 CN Normal" panose="020B0400000000000000" pitchFamily="34" charset="-122"/>
                <a:ea typeface="思源黑体 CN Normal" panose="020B0400000000000000" pitchFamily="34" charset="-122"/>
              </a:rPr>
              <a:t>1</a:t>
            </a:r>
            <a:r>
              <a:rPr lang="zh-CN" altLang="en-US" sz="1600" dirty="0" smtClean="0">
                <a:solidFill>
                  <a:schemeClr val="bg1"/>
                </a:solidFill>
                <a:latin typeface="思源黑体 CN Normal" panose="020B0400000000000000" pitchFamily="34" charset="-122"/>
                <a:ea typeface="思源黑体 CN Normal" panose="020B0400000000000000" pitchFamily="34" charset="-122"/>
              </a:rPr>
              <a:t>中的</a:t>
            </a:r>
            <a:r>
              <a:rPr lang="en-US" altLang="zh-CN" sz="1600" dirty="0" err="1" smtClean="0">
                <a:solidFill>
                  <a:schemeClr val="bg1"/>
                </a:solidFill>
                <a:latin typeface="思源黑体 CN Normal" panose="020B0400000000000000" pitchFamily="34" charset="-122"/>
                <a:ea typeface="思源黑体 CN Normal" panose="020B0400000000000000" pitchFamily="34" charset="-122"/>
              </a:rPr>
              <a:t>OpenAPI</a:t>
            </a:r>
            <a:r>
              <a:rPr lang="zh-CN" altLang="en-US" sz="1600" dirty="0" smtClean="0">
                <a:solidFill>
                  <a:schemeClr val="bg1"/>
                </a:solidFill>
                <a:latin typeface="思源黑体 CN Normal" panose="020B0400000000000000" pitchFamily="34" charset="-122"/>
                <a:ea typeface="思源黑体 CN Normal" panose="020B0400000000000000" pitchFamily="34" charset="-122"/>
              </a:rPr>
              <a:t>文件</a:t>
            </a:r>
            <a:endParaRPr lang="zh-CN" altLang="en-US" sz="1600" dirty="0">
              <a:solidFill>
                <a:schemeClr val="bg1"/>
              </a:solidFill>
              <a:latin typeface="思源黑体 CN Normal" panose="020B0400000000000000" pitchFamily="34" charset="-122"/>
              <a:ea typeface="思源黑体 CN Normal" panose="020B0400000000000000" pitchFamily="34" charset="-122"/>
            </a:endParaRPr>
          </a:p>
        </p:txBody>
      </p:sp>
      <p:sp>
        <p:nvSpPr>
          <p:cNvPr id="10" name="矩形标注 9"/>
          <p:cNvSpPr/>
          <p:nvPr/>
        </p:nvSpPr>
        <p:spPr>
          <a:xfrm>
            <a:off x="2762927" y="3186632"/>
            <a:ext cx="1322832" cy="543829"/>
          </a:xfrm>
          <a:prstGeom prst="wedgeRectCallout">
            <a:avLst>
              <a:gd name="adj1" fmla="val -21932"/>
              <a:gd name="adj2" fmla="val -107323"/>
            </a:avLst>
          </a:prstGeom>
          <a:solidFill>
            <a:srgbClr val="CE4A5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latin typeface="思源黑体 CN Normal" panose="020B0400000000000000" pitchFamily="34" charset="-122"/>
                <a:ea typeface="思源黑体 CN Normal" panose="020B0400000000000000" pitchFamily="34" charset="-122"/>
              </a:rPr>
              <a:t>4 </a:t>
            </a:r>
            <a:r>
              <a:rPr lang="zh-CN" altLang="en-US" sz="1600" dirty="0">
                <a:solidFill>
                  <a:schemeClr val="bg1"/>
                </a:solidFill>
                <a:latin typeface="思源黑体 CN Normal" panose="020B0400000000000000" pitchFamily="34" charset="-122"/>
                <a:ea typeface="思源黑体 CN Normal" panose="020B0400000000000000" pitchFamily="34" charset="-122"/>
              </a:rPr>
              <a:t>导入成功</a:t>
            </a:r>
          </a:p>
        </p:txBody>
      </p:sp>
      <p:sp>
        <p:nvSpPr>
          <p:cNvPr id="13" name="矩形标注 12"/>
          <p:cNvSpPr/>
          <p:nvPr/>
        </p:nvSpPr>
        <p:spPr>
          <a:xfrm>
            <a:off x="3633524" y="699155"/>
            <a:ext cx="2089634" cy="543829"/>
          </a:xfrm>
          <a:prstGeom prst="wedgeRectCallout">
            <a:avLst>
              <a:gd name="adj1" fmla="val -33052"/>
              <a:gd name="adj2" fmla="val 4885"/>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latin typeface="思源黑体 CN Normal" panose="020B0400000000000000" pitchFamily="34" charset="-122"/>
                <a:ea typeface="思源黑体 CN Normal" panose="020B0400000000000000" pitchFamily="34" charset="-122"/>
              </a:rPr>
              <a:t>1 </a:t>
            </a:r>
            <a:r>
              <a:rPr lang="zh-CN" altLang="en-US" sz="1600" dirty="0" smtClean="0">
                <a:solidFill>
                  <a:schemeClr val="bg1"/>
                </a:solidFill>
                <a:latin typeface="思源黑体 CN Normal" panose="020B0400000000000000" pitchFamily="34" charset="-122"/>
                <a:ea typeface="思源黑体 CN Normal" panose="020B0400000000000000" pitchFamily="34" charset="-122"/>
              </a:rPr>
              <a:t>获得</a:t>
            </a:r>
            <a:r>
              <a:rPr lang="en-US" altLang="zh-CN" sz="1600" dirty="0" err="1" smtClean="0">
                <a:solidFill>
                  <a:schemeClr val="bg1"/>
                </a:solidFill>
                <a:latin typeface="思源黑体 CN Normal" panose="020B0400000000000000" pitchFamily="34" charset="-122"/>
                <a:ea typeface="思源黑体 CN Normal" panose="020B0400000000000000" pitchFamily="34" charset="-122"/>
              </a:rPr>
              <a:t>OpenAPI</a:t>
            </a:r>
            <a:r>
              <a:rPr lang="zh-CN" altLang="en-US" sz="1600" dirty="0">
                <a:solidFill>
                  <a:schemeClr val="bg1"/>
                </a:solidFill>
                <a:latin typeface="思源黑体 CN Normal" panose="020B0400000000000000" pitchFamily="34" charset="-122"/>
                <a:ea typeface="思源黑体 CN Normal" panose="020B0400000000000000" pitchFamily="34" charset="-122"/>
              </a:rPr>
              <a:t>文件</a:t>
            </a:r>
          </a:p>
        </p:txBody>
      </p:sp>
    </p:spTree>
    <p:extLst>
      <p:ext uri="{BB962C8B-B14F-4D97-AF65-F5344CB8AC3E}">
        <p14:creationId xmlns:p14="http://schemas.microsoft.com/office/powerpoint/2010/main" val="3846152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AAB84-1D1A-D342-8A69-44E4348E10B0}"/>
              </a:ext>
            </a:extLst>
          </p:cNvPr>
          <p:cNvSpPr>
            <a:spLocks noGrp="1"/>
          </p:cNvSpPr>
          <p:nvPr>
            <p:ph type="title"/>
          </p:nvPr>
        </p:nvSpPr>
        <p:spPr/>
        <p:txBody>
          <a:bodyPr vert="horz" lIns="91440" tIns="45720" rIns="91440" bIns="45720" rtlCol="0" anchor="t" anchorCtr="0">
            <a:normAutofit/>
          </a:bodyPr>
          <a:lstStyle/>
          <a:p>
            <a:r>
              <a:rPr lang="en-US" altLang="zh-CN" dirty="0">
                <a:latin typeface="思源黑体 CN Normal" panose="020B0400000000000000" pitchFamily="34" charset="-122"/>
                <a:ea typeface="思源黑体 CN Normal" panose="020B0400000000000000" pitchFamily="34" charset="-122"/>
              </a:rPr>
              <a:t>POSTMAN</a:t>
            </a:r>
            <a:r>
              <a:rPr lang="zh-CN" altLang="en-US" dirty="0">
                <a:latin typeface="思源黑体 CN Normal" panose="020B0400000000000000" pitchFamily="34" charset="-122"/>
                <a:ea typeface="思源黑体 CN Normal" panose="020B0400000000000000" pitchFamily="34" charset="-122"/>
              </a:rPr>
              <a:t>调用</a:t>
            </a:r>
            <a:r>
              <a:rPr lang="en-US" altLang="zh-CN" dirty="0">
                <a:latin typeface="思源黑体 CN Normal" panose="020B0400000000000000" pitchFamily="34" charset="-122"/>
                <a:ea typeface="思源黑体 CN Normal" panose="020B0400000000000000" pitchFamily="34" charset="-122"/>
              </a:rPr>
              <a:t>API</a:t>
            </a:r>
            <a:endParaRPr lang="zh-CN" altLang="en-US" dirty="0">
              <a:latin typeface="思源黑体 CN Normal" panose="020B0400000000000000" pitchFamily="34" charset="-122"/>
              <a:ea typeface="思源黑体 CN Normal" panose="020B0400000000000000" pitchFamily="34" charset="-122"/>
            </a:endParaRPr>
          </a:p>
        </p:txBody>
      </p:sp>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l="-1" t="526" r="914" b="971"/>
          <a:stretch/>
        </p:blipFill>
        <p:spPr>
          <a:xfrm>
            <a:off x="2247986" y="1034473"/>
            <a:ext cx="7625687" cy="5024582"/>
          </a:xfrm>
          <a:prstGeom prst="rect">
            <a:avLst/>
          </a:prstGeom>
        </p:spPr>
      </p:pic>
    </p:spTree>
    <p:extLst>
      <p:ext uri="{BB962C8B-B14F-4D97-AF65-F5344CB8AC3E}">
        <p14:creationId xmlns:p14="http://schemas.microsoft.com/office/powerpoint/2010/main" val="3654050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50B8B9B-9951-471E-BE85-2BF860A408E0}"/>
              </a:ext>
            </a:extLst>
          </p:cNvPr>
          <p:cNvSpPr>
            <a:spLocks noGrp="1"/>
          </p:cNvSpPr>
          <p:nvPr>
            <p:ph type="title"/>
          </p:nvPr>
        </p:nvSpPr>
        <p:spPr/>
        <p:txBody>
          <a:bodyPr>
            <a:normAutofit/>
          </a:bodyPr>
          <a:lstStyle/>
          <a:p>
            <a:r>
              <a:rPr lang="en-US" altLang="zh-CN" dirty="0" smtClean="0">
                <a:sym typeface="Wingdings" pitchFamily="2" charset="2"/>
              </a:rPr>
              <a:t>《</a:t>
            </a:r>
            <a:r>
              <a:rPr lang="zh-CN" altLang="en-US" dirty="0"/>
              <a:t>架构风格与基于网络的软件架构设计</a:t>
            </a:r>
            <a:r>
              <a:rPr lang="en-US" altLang="zh-CN" dirty="0" smtClean="0">
                <a:sym typeface="Wingdings" pitchFamily="2" charset="2"/>
              </a:rPr>
              <a:t>》</a:t>
            </a:r>
            <a:endParaRPr lang="zh-CN" altLang="en-US" dirty="0"/>
          </a:p>
        </p:txBody>
      </p:sp>
      <p:sp>
        <p:nvSpPr>
          <p:cNvPr id="10" name="标题 4">
            <a:extLst>
              <a:ext uri="{FF2B5EF4-FFF2-40B4-BE49-F238E27FC236}">
                <a16:creationId xmlns:a16="http://schemas.microsoft.com/office/drawing/2014/main" id="{92CC2786-43C4-4E36-A11F-4CF0A353768D}"/>
              </a:ext>
            </a:extLst>
          </p:cNvPr>
          <p:cNvSpPr txBox="1">
            <a:spLocks/>
          </p:cNvSpPr>
          <p:nvPr/>
        </p:nvSpPr>
        <p:spPr>
          <a:xfrm>
            <a:off x="471781" y="92142"/>
            <a:ext cx="10515600" cy="7824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a:solidFill>
                  <a:schemeClr val="bg1"/>
                </a:solidFill>
                <a:latin typeface="微软雅黑" panose="020B0503020204020204" pitchFamily="34" charset="-122"/>
                <a:ea typeface="微软雅黑" panose="020B0503020204020204" pitchFamily="34" charset="-122"/>
                <a:cs typeface="+mj-cs"/>
              </a:defRPr>
            </a:lvl1pPr>
          </a:lstStyle>
          <a:p>
            <a:endParaRPr lang="zh-CN" altLang="en-US" dirty="0"/>
          </a:p>
        </p:txBody>
      </p:sp>
      <p:sp>
        <p:nvSpPr>
          <p:cNvPr id="60" name="矩形 59">
            <a:extLst>
              <a:ext uri="{FF2B5EF4-FFF2-40B4-BE49-F238E27FC236}">
                <a16:creationId xmlns:a16="http://schemas.microsoft.com/office/drawing/2014/main" id="{5FF20202-B56F-A440-94D4-B435A1320F37}"/>
              </a:ext>
            </a:extLst>
          </p:cNvPr>
          <p:cNvSpPr/>
          <p:nvPr/>
        </p:nvSpPr>
        <p:spPr>
          <a:xfrm>
            <a:off x="4436025" y="1542377"/>
            <a:ext cx="6949511" cy="830997"/>
          </a:xfrm>
          <a:prstGeom prst="rect">
            <a:avLst/>
          </a:prstGeom>
        </p:spPr>
        <p:txBody>
          <a:bodyPr wrap="square">
            <a:spAutoFit/>
          </a:bodyPr>
          <a:lstStyle/>
          <a:p>
            <a:pPr marL="216000" indent="-216000">
              <a:lnSpc>
                <a:spcPct val="150000"/>
              </a:lnSpc>
              <a:buClr>
                <a:schemeClr val="bg1"/>
              </a:buClr>
              <a:buFont typeface="Arial" panose="020B0604020202020204" pitchFamily="34" charset="0"/>
              <a:buChar char="•"/>
            </a:pPr>
            <a:r>
              <a:rPr lang="zh-CN" altLang="en-US" sz="1600" dirty="0">
                <a:solidFill>
                  <a:schemeClr val="bg1"/>
                </a:solidFill>
                <a:latin typeface="微软雅黑" panose="020B0503020204020204" pitchFamily="34" charset="-122"/>
                <a:ea typeface="微软雅黑" panose="020B0503020204020204" pitchFamily="34" charset="-122"/>
              </a:rPr>
              <a:t>为 </a:t>
            </a:r>
            <a:r>
              <a:rPr lang="en-US" altLang="zh-CN" sz="1600" dirty="0">
                <a:solidFill>
                  <a:schemeClr val="bg1"/>
                </a:solidFill>
                <a:latin typeface="微软雅黑" panose="020B0503020204020204" pitchFamily="34" charset="-122"/>
                <a:ea typeface="微软雅黑" panose="020B0503020204020204" pitchFamily="34" charset="-122"/>
              </a:rPr>
              <a:t>Web</a:t>
            </a:r>
            <a:r>
              <a:rPr lang="zh-CN" altLang="en-US" sz="1600" dirty="0">
                <a:solidFill>
                  <a:schemeClr val="bg1"/>
                </a:solidFill>
                <a:latin typeface="微软雅黑" panose="020B0503020204020204" pitchFamily="34" charset="-122"/>
                <a:ea typeface="微软雅黑" panose="020B0503020204020204" pitchFamily="34" charset="-122"/>
              </a:rPr>
              <a:t>应该如何运转创建一种架构模型，使之成为 </a:t>
            </a:r>
            <a:r>
              <a:rPr lang="en-US" altLang="zh-CN" sz="1600" dirty="0">
                <a:solidFill>
                  <a:schemeClr val="bg1"/>
                </a:solidFill>
                <a:latin typeface="微软雅黑" panose="020B0503020204020204" pitchFamily="34" charset="-122"/>
                <a:ea typeface="微软雅黑" panose="020B0503020204020204" pitchFamily="34" charset="-122"/>
              </a:rPr>
              <a:t>Web </a:t>
            </a:r>
            <a:r>
              <a:rPr lang="zh-CN" altLang="en-US" sz="1600" dirty="0">
                <a:solidFill>
                  <a:schemeClr val="bg1"/>
                </a:solidFill>
                <a:latin typeface="微软雅黑" panose="020B0503020204020204" pitchFamily="34" charset="-122"/>
                <a:ea typeface="微软雅黑" panose="020B0503020204020204" pitchFamily="34" charset="-122"/>
              </a:rPr>
              <a:t>协议标准的指导框架</a:t>
            </a:r>
            <a:r>
              <a:rPr lang="zh-CN" altLang="en-US" sz="1600" dirty="0" smtClean="0">
                <a:solidFill>
                  <a:schemeClr val="bg1"/>
                </a:solidFill>
                <a:latin typeface="微软雅黑" panose="020B0503020204020204" pitchFamily="34" charset="-122"/>
                <a:ea typeface="微软雅黑" panose="020B0503020204020204" pitchFamily="34" charset="-122"/>
              </a:rPr>
              <a:t>。</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61" name="矩形 60">
            <a:extLst>
              <a:ext uri="{FF2B5EF4-FFF2-40B4-BE49-F238E27FC236}">
                <a16:creationId xmlns:a16="http://schemas.microsoft.com/office/drawing/2014/main" id="{764E7B60-61E6-BE4E-BDA1-C9B9E8B45A0D}"/>
              </a:ext>
            </a:extLst>
          </p:cNvPr>
          <p:cNvSpPr/>
          <p:nvPr/>
        </p:nvSpPr>
        <p:spPr>
          <a:xfrm flipH="1">
            <a:off x="4436025" y="963476"/>
            <a:ext cx="6864798" cy="519304"/>
          </a:xfrm>
          <a:prstGeom prst="rect">
            <a:avLst/>
          </a:prstGeom>
          <a:gradFill>
            <a:gsLst>
              <a:gs pos="100000">
                <a:srgbClr val="DB5564"/>
              </a:gs>
              <a:gs pos="0">
                <a:srgbClr val="9D234C"/>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矩形 61">
            <a:extLst>
              <a:ext uri="{FF2B5EF4-FFF2-40B4-BE49-F238E27FC236}">
                <a16:creationId xmlns:a16="http://schemas.microsoft.com/office/drawing/2014/main" id="{E9DF6CBE-896A-7E4E-867A-66A096503548}"/>
              </a:ext>
            </a:extLst>
          </p:cNvPr>
          <p:cNvSpPr/>
          <p:nvPr/>
        </p:nvSpPr>
        <p:spPr>
          <a:xfrm>
            <a:off x="4436025" y="1023073"/>
            <a:ext cx="2294218" cy="400110"/>
          </a:xfrm>
          <a:prstGeom prst="rect">
            <a:avLst/>
          </a:prstGeom>
        </p:spPr>
        <p:txBody>
          <a:bodyPr wrap="none">
            <a:spAutoFit/>
          </a:bodyPr>
          <a:lstStyle/>
          <a:p>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开发 </a:t>
            </a: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REST </a:t>
            </a: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的动机</a:t>
            </a:r>
          </a:p>
        </p:txBody>
      </p:sp>
      <p:sp>
        <p:nvSpPr>
          <p:cNvPr id="63" name="矩形 62">
            <a:extLst>
              <a:ext uri="{FF2B5EF4-FFF2-40B4-BE49-F238E27FC236}">
                <a16:creationId xmlns:a16="http://schemas.microsoft.com/office/drawing/2014/main" id="{5EC20AF0-71D9-A140-AE1F-A6D3E36CBB21}"/>
              </a:ext>
            </a:extLst>
          </p:cNvPr>
          <p:cNvSpPr/>
          <p:nvPr/>
        </p:nvSpPr>
        <p:spPr>
          <a:xfrm>
            <a:off x="4436025" y="3011872"/>
            <a:ext cx="6949511" cy="3742178"/>
          </a:xfrm>
          <a:prstGeom prst="rect">
            <a:avLst/>
          </a:prstGeom>
        </p:spPr>
        <p:txBody>
          <a:bodyPr wrap="square">
            <a:spAutoFit/>
          </a:bodyPr>
          <a:lstStyle/>
          <a:p>
            <a:pPr marL="216000" indent="-216000">
              <a:lnSpc>
                <a:spcPct val="150000"/>
              </a:lnSpc>
              <a:buClr>
                <a:schemeClr val="bg1"/>
              </a:buClr>
              <a:buFont typeface="Arial" panose="020B0604020202020204" pitchFamily="34" charset="0"/>
              <a:buChar char="•"/>
            </a:pPr>
            <a:r>
              <a:rPr lang="en-US" altLang="zh-CN" sz="1600" dirty="0">
                <a:solidFill>
                  <a:schemeClr val="bg1"/>
                </a:solidFill>
                <a:latin typeface="微软雅黑" panose="020B0503020204020204" pitchFamily="34" charset="-122"/>
                <a:ea typeface="微软雅黑" panose="020B0503020204020204" pitchFamily="34" charset="-122"/>
              </a:rPr>
              <a:t>REST </a:t>
            </a:r>
            <a:r>
              <a:rPr lang="zh-CN" altLang="en-US" sz="1600" dirty="0">
                <a:solidFill>
                  <a:schemeClr val="bg1"/>
                </a:solidFill>
                <a:latin typeface="微软雅黑" panose="020B0503020204020204" pitchFamily="34" charset="-122"/>
                <a:ea typeface="微软雅黑" panose="020B0503020204020204" pitchFamily="34" charset="-122"/>
              </a:rPr>
              <a:t>的第一版开发于 </a:t>
            </a:r>
            <a:r>
              <a:rPr lang="en-US" altLang="zh-CN" sz="1600" dirty="0">
                <a:solidFill>
                  <a:schemeClr val="bg1"/>
                </a:solidFill>
                <a:latin typeface="微软雅黑" panose="020B0503020204020204" pitchFamily="34" charset="-122"/>
                <a:ea typeface="微软雅黑" panose="020B0503020204020204" pitchFamily="34" charset="-122"/>
              </a:rPr>
              <a:t>1994 </a:t>
            </a:r>
            <a:r>
              <a:rPr lang="zh-CN" altLang="en-US" sz="1600" dirty="0">
                <a:solidFill>
                  <a:schemeClr val="bg1"/>
                </a:solidFill>
                <a:latin typeface="微软雅黑" panose="020B0503020204020204" pitchFamily="34" charset="-122"/>
                <a:ea typeface="微软雅黑" panose="020B0503020204020204" pitchFamily="34" charset="-122"/>
              </a:rPr>
              <a:t>年 </a:t>
            </a:r>
            <a:r>
              <a:rPr lang="en-US" altLang="zh-CN" sz="1600" dirty="0">
                <a:solidFill>
                  <a:schemeClr val="bg1"/>
                </a:solidFill>
                <a:latin typeface="微软雅黑" panose="020B0503020204020204" pitchFamily="34" charset="-122"/>
                <a:ea typeface="微软雅黑" panose="020B0503020204020204" pitchFamily="34" charset="-122"/>
              </a:rPr>
              <a:t>10 </a:t>
            </a:r>
            <a:r>
              <a:rPr lang="zh-CN" altLang="en-US" sz="1600" dirty="0">
                <a:solidFill>
                  <a:schemeClr val="bg1"/>
                </a:solidFill>
                <a:latin typeface="微软雅黑" panose="020B0503020204020204" pitchFamily="34" charset="-122"/>
                <a:ea typeface="微软雅黑" panose="020B0503020204020204" pitchFamily="34" charset="-122"/>
              </a:rPr>
              <a:t>月和 </a:t>
            </a:r>
            <a:r>
              <a:rPr lang="en-US" altLang="zh-CN" sz="1600" dirty="0">
                <a:solidFill>
                  <a:schemeClr val="bg1"/>
                </a:solidFill>
                <a:latin typeface="微软雅黑" panose="020B0503020204020204" pitchFamily="34" charset="-122"/>
                <a:ea typeface="微软雅黑" panose="020B0503020204020204" pitchFamily="34" charset="-122"/>
              </a:rPr>
              <a:t>1995 </a:t>
            </a:r>
            <a:r>
              <a:rPr lang="zh-CN" altLang="en-US" sz="1600" dirty="0">
                <a:solidFill>
                  <a:schemeClr val="bg1"/>
                </a:solidFill>
                <a:latin typeface="微软雅黑" panose="020B0503020204020204" pitchFamily="34" charset="-122"/>
                <a:ea typeface="微软雅黑" panose="020B0503020204020204" pitchFamily="34" charset="-122"/>
              </a:rPr>
              <a:t>年 </a:t>
            </a:r>
            <a:r>
              <a:rPr lang="en-US" altLang="zh-CN" sz="1600" dirty="0">
                <a:solidFill>
                  <a:schemeClr val="bg1"/>
                </a:solidFill>
                <a:latin typeface="微软雅黑" panose="020B0503020204020204" pitchFamily="34" charset="-122"/>
                <a:ea typeface="微软雅黑" panose="020B0503020204020204" pitchFamily="34" charset="-122"/>
              </a:rPr>
              <a:t>8 </a:t>
            </a:r>
            <a:r>
              <a:rPr lang="zh-CN" altLang="en-US" sz="1600" dirty="0">
                <a:solidFill>
                  <a:schemeClr val="bg1"/>
                </a:solidFill>
                <a:latin typeface="微软雅黑" panose="020B0503020204020204" pitchFamily="34" charset="-122"/>
                <a:ea typeface="微软雅黑" panose="020B0503020204020204" pitchFamily="34" charset="-122"/>
              </a:rPr>
              <a:t>月之间，起初是作为当我编写 </a:t>
            </a:r>
            <a:r>
              <a:rPr lang="en-US" altLang="zh-CN" sz="1600" dirty="0">
                <a:solidFill>
                  <a:schemeClr val="bg1"/>
                </a:solidFill>
                <a:latin typeface="微软雅黑" panose="020B0503020204020204" pitchFamily="34" charset="-122"/>
                <a:ea typeface="微软雅黑" panose="020B0503020204020204" pitchFamily="34" charset="-122"/>
              </a:rPr>
              <a:t>HTTP/1.0</a:t>
            </a:r>
            <a:r>
              <a:rPr lang="zh-CN" altLang="en-US" sz="1600" dirty="0">
                <a:solidFill>
                  <a:schemeClr val="bg1"/>
                </a:solidFill>
                <a:latin typeface="微软雅黑" panose="020B0503020204020204" pitchFamily="34" charset="-122"/>
                <a:ea typeface="微软雅黑" panose="020B0503020204020204" pitchFamily="34" charset="-122"/>
              </a:rPr>
              <a:t>规范和最初的 </a:t>
            </a:r>
            <a:r>
              <a:rPr lang="en-US" altLang="zh-CN" sz="1600" dirty="0">
                <a:solidFill>
                  <a:schemeClr val="bg1"/>
                </a:solidFill>
                <a:latin typeface="微软雅黑" panose="020B0503020204020204" pitchFamily="34" charset="-122"/>
                <a:ea typeface="微软雅黑" panose="020B0503020204020204" pitchFamily="34" charset="-122"/>
              </a:rPr>
              <a:t>HTTP/1.1 </a:t>
            </a:r>
            <a:r>
              <a:rPr lang="zh-CN" altLang="en-US" sz="1600" dirty="0">
                <a:solidFill>
                  <a:schemeClr val="bg1"/>
                </a:solidFill>
                <a:latin typeface="微软雅黑" panose="020B0503020204020204" pitchFamily="34" charset="-122"/>
                <a:ea typeface="微软雅黑" panose="020B0503020204020204" pitchFamily="34" charset="-122"/>
              </a:rPr>
              <a:t>建议时，用来沟通各种 </a:t>
            </a:r>
            <a:r>
              <a:rPr lang="en-US" altLang="zh-CN" sz="1600" dirty="0">
                <a:solidFill>
                  <a:schemeClr val="bg1"/>
                </a:solidFill>
                <a:latin typeface="微软雅黑" panose="020B0503020204020204" pitchFamily="34" charset="-122"/>
                <a:ea typeface="微软雅黑" panose="020B0503020204020204" pitchFamily="34" charset="-122"/>
              </a:rPr>
              <a:t>Web </a:t>
            </a:r>
            <a:r>
              <a:rPr lang="zh-CN" altLang="en-US" sz="1600" dirty="0">
                <a:solidFill>
                  <a:schemeClr val="bg1"/>
                </a:solidFill>
                <a:latin typeface="微软雅黑" panose="020B0503020204020204" pitchFamily="34" charset="-122"/>
                <a:ea typeface="微软雅黑" panose="020B0503020204020204" pitchFamily="34" charset="-122"/>
              </a:rPr>
              <a:t>概念的一种方法。它在随后的 </a:t>
            </a:r>
            <a:r>
              <a:rPr lang="en-US" altLang="zh-CN" sz="1600" dirty="0">
                <a:solidFill>
                  <a:schemeClr val="bg1"/>
                </a:solidFill>
                <a:latin typeface="微软雅黑" panose="020B0503020204020204" pitchFamily="34" charset="-122"/>
                <a:ea typeface="微软雅黑" panose="020B0503020204020204" pitchFamily="34" charset="-122"/>
              </a:rPr>
              <a:t>5 </a:t>
            </a:r>
            <a:r>
              <a:rPr lang="zh-CN" altLang="en-US" sz="1600" dirty="0">
                <a:solidFill>
                  <a:schemeClr val="bg1"/>
                </a:solidFill>
                <a:latin typeface="微软雅黑" panose="020B0503020204020204" pitchFamily="34" charset="-122"/>
                <a:ea typeface="微软雅黑" panose="020B0503020204020204" pitchFamily="34" charset="-122"/>
              </a:rPr>
              <a:t>年中以迭代的方式不断改进，并且被应用于各种 </a:t>
            </a:r>
            <a:r>
              <a:rPr lang="en-US" altLang="zh-CN" sz="1600" dirty="0">
                <a:solidFill>
                  <a:schemeClr val="bg1"/>
                </a:solidFill>
                <a:latin typeface="微软雅黑" panose="020B0503020204020204" pitchFamily="34" charset="-122"/>
                <a:ea typeface="微软雅黑" panose="020B0503020204020204" pitchFamily="34" charset="-122"/>
              </a:rPr>
              <a:t>Web </a:t>
            </a:r>
            <a:r>
              <a:rPr lang="zh-CN" altLang="en-US" sz="1600" dirty="0">
                <a:solidFill>
                  <a:schemeClr val="bg1"/>
                </a:solidFill>
                <a:latin typeface="微软雅黑" panose="020B0503020204020204" pitchFamily="34" charset="-122"/>
                <a:ea typeface="微软雅黑" panose="020B0503020204020204" pitchFamily="34" charset="-122"/>
              </a:rPr>
              <a:t>协议标准的修订版和扩展之中</a:t>
            </a:r>
            <a:r>
              <a:rPr lang="zh-CN" altLang="en-US" sz="1600" dirty="0" smtClean="0">
                <a:solidFill>
                  <a:schemeClr val="bg1"/>
                </a:solidFill>
                <a:latin typeface="微软雅黑" panose="020B0503020204020204" pitchFamily="34" charset="-122"/>
                <a:ea typeface="微软雅黑" panose="020B0503020204020204" pitchFamily="34" charset="-122"/>
              </a:rPr>
              <a:t>。</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marL="216000" indent="-216000">
              <a:lnSpc>
                <a:spcPct val="150000"/>
              </a:lnSpc>
              <a:buClr>
                <a:schemeClr val="bg1"/>
              </a:buClr>
              <a:buFont typeface="Arial" panose="020B0604020202020204" pitchFamily="34" charset="0"/>
              <a:buChar char="•"/>
            </a:pPr>
            <a:r>
              <a:rPr lang="en-US" altLang="zh-CN" sz="1600" dirty="0" smtClean="0">
                <a:solidFill>
                  <a:schemeClr val="bg1"/>
                </a:solidFill>
                <a:latin typeface="微软雅黑" panose="020B0503020204020204" pitchFamily="34" charset="-122"/>
                <a:ea typeface="微软雅黑" panose="020B0503020204020204" pitchFamily="34" charset="-122"/>
              </a:rPr>
              <a:t>REST </a:t>
            </a:r>
            <a:r>
              <a:rPr lang="zh-CN" altLang="en-US" sz="1600" dirty="0">
                <a:solidFill>
                  <a:schemeClr val="bg1"/>
                </a:solidFill>
                <a:latin typeface="微软雅黑" panose="020B0503020204020204" pitchFamily="34" charset="-122"/>
                <a:ea typeface="微软雅黑" panose="020B0503020204020204" pitchFamily="34" charset="-122"/>
              </a:rPr>
              <a:t>最初被称作“</a:t>
            </a:r>
            <a:r>
              <a:rPr lang="en-US" altLang="zh-CN" sz="1600" dirty="0">
                <a:solidFill>
                  <a:schemeClr val="bg1"/>
                </a:solidFill>
                <a:latin typeface="微软雅黑" panose="020B0503020204020204" pitchFamily="34" charset="-122"/>
                <a:ea typeface="微软雅黑" panose="020B0503020204020204" pitchFamily="34" charset="-122"/>
              </a:rPr>
              <a:t>HTTP </a:t>
            </a:r>
            <a:r>
              <a:rPr lang="zh-CN" altLang="en-US" sz="1600" dirty="0">
                <a:solidFill>
                  <a:schemeClr val="bg1"/>
                </a:solidFill>
                <a:latin typeface="微软雅黑" panose="020B0503020204020204" pitchFamily="34" charset="-122"/>
                <a:ea typeface="微软雅黑" panose="020B0503020204020204" pitchFamily="34" charset="-122"/>
              </a:rPr>
              <a:t>对象模型”，但是那个名称常常引起误解，使人们误以为它是一个 </a:t>
            </a:r>
            <a:r>
              <a:rPr lang="en-US" altLang="zh-CN" sz="1600" dirty="0">
                <a:solidFill>
                  <a:schemeClr val="bg1"/>
                </a:solidFill>
                <a:latin typeface="微软雅黑" panose="020B0503020204020204" pitchFamily="34" charset="-122"/>
                <a:ea typeface="微软雅黑" panose="020B0503020204020204" pitchFamily="34" charset="-122"/>
              </a:rPr>
              <a:t>HTTP </a:t>
            </a:r>
            <a:r>
              <a:rPr lang="zh-CN" altLang="en-US" sz="1600" dirty="0">
                <a:solidFill>
                  <a:schemeClr val="bg1"/>
                </a:solidFill>
                <a:latin typeface="微软雅黑" panose="020B0503020204020204" pitchFamily="34" charset="-122"/>
                <a:ea typeface="微软雅黑" panose="020B0503020204020204" pitchFamily="34" charset="-122"/>
              </a:rPr>
              <a:t>服务器的实现模型</a:t>
            </a:r>
            <a:r>
              <a:rPr lang="zh-CN" altLang="en-US" sz="1600" dirty="0" smtClean="0">
                <a:solidFill>
                  <a:schemeClr val="bg1"/>
                </a:solidFill>
                <a:latin typeface="微软雅黑" panose="020B0503020204020204" pitchFamily="34" charset="-122"/>
                <a:ea typeface="微软雅黑" panose="020B0503020204020204" pitchFamily="34" charset="-122"/>
              </a:rPr>
              <a:t>。</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marL="216000" indent="-216000">
              <a:lnSpc>
                <a:spcPct val="150000"/>
              </a:lnSpc>
              <a:buClr>
                <a:schemeClr val="bg1"/>
              </a:buClr>
              <a:buFont typeface="Arial" panose="020B0604020202020204" pitchFamily="34" charset="0"/>
              <a:buChar char="•"/>
            </a:pPr>
            <a:r>
              <a:rPr lang="zh-CN" altLang="en-US" sz="1600" dirty="0" smtClean="0">
                <a:solidFill>
                  <a:schemeClr val="bg1"/>
                </a:solidFill>
                <a:latin typeface="微软雅黑" panose="020B0503020204020204" pitchFamily="34" charset="-122"/>
                <a:ea typeface="微软雅黑" panose="020B0503020204020204" pitchFamily="34" charset="-122"/>
              </a:rPr>
              <a:t>这个</a:t>
            </a:r>
            <a:r>
              <a:rPr lang="zh-CN" altLang="en-US" sz="1600" dirty="0">
                <a:solidFill>
                  <a:schemeClr val="bg1"/>
                </a:solidFill>
                <a:latin typeface="微软雅黑" panose="020B0503020204020204" pitchFamily="34" charset="-122"/>
                <a:ea typeface="微软雅黑" panose="020B0503020204020204" pitchFamily="34" charset="-122"/>
              </a:rPr>
              <a:t>名称“表述性状态转移”是有意唤起人们对于一个良好设计的 </a:t>
            </a:r>
            <a:r>
              <a:rPr lang="en-US" altLang="zh-CN" sz="1600" dirty="0">
                <a:solidFill>
                  <a:schemeClr val="bg1"/>
                </a:solidFill>
                <a:latin typeface="微软雅黑" panose="020B0503020204020204" pitchFamily="34" charset="-122"/>
                <a:ea typeface="微软雅黑" panose="020B0503020204020204" pitchFamily="34" charset="-122"/>
              </a:rPr>
              <a:t>Web </a:t>
            </a:r>
            <a:r>
              <a:rPr lang="zh-CN" altLang="en-US" sz="1600" dirty="0">
                <a:solidFill>
                  <a:schemeClr val="bg1"/>
                </a:solidFill>
                <a:latin typeface="微软雅黑" panose="020B0503020204020204" pitchFamily="34" charset="-122"/>
                <a:ea typeface="微软雅黑" panose="020B0503020204020204" pitchFamily="34" charset="-122"/>
              </a:rPr>
              <a:t>应用如何运转的印象：一个由网页组成的网络（一个虚拟状态机），用户通过选择链接（状态转移）在应用中前进，导致下一个页面（代表应用的下一个状态）被转移给用户，并且呈现给他们，以便他们来使用。</a:t>
            </a:r>
          </a:p>
        </p:txBody>
      </p:sp>
      <p:sp>
        <p:nvSpPr>
          <p:cNvPr id="64" name="矩形 63">
            <a:extLst>
              <a:ext uri="{FF2B5EF4-FFF2-40B4-BE49-F238E27FC236}">
                <a16:creationId xmlns:a16="http://schemas.microsoft.com/office/drawing/2014/main" id="{12D1F160-89B9-5D42-84A1-79F9C6204488}"/>
              </a:ext>
            </a:extLst>
          </p:cNvPr>
          <p:cNvSpPr/>
          <p:nvPr/>
        </p:nvSpPr>
        <p:spPr>
          <a:xfrm flipH="1">
            <a:off x="4436025" y="2432971"/>
            <a:ext cx="6864798" cy="519304"/>
          </a:xfrm>
          <a:prstGeom prst="rect">
            <a:avLst/>
          </a:prstGeom>
          <a:gradFill>
            <a:gsLst>
              <a:gs pos="100000">
                <a:srgbClr val="DB5564"/>
              </a:gs>
              <a:gs pos="0">
                <a:srgbClr val="9D234C"/>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5" name="矩形 64">
            <a:extLst>
              <a:ext uri="{FF2B5EF4-FFF2-40B4-BE49-F238E27FC236}">
                <a16:creationId xmlns:a16="http://schemas.microsoft.com/office/drawing/2014/main" id="{CE01B81F-605F-A543-8420-8BFAD47FCE4B}"/>
              </a:ext>
            </a:extLst>
          </p:cNvPr>
          <p:cNvSpPr/>
          <p:nvPr/>
        </p:nvSpPr>
        <p:spPr>
          <a:xfrm>
            <a:off x="4436025" y="2492568"/>
            <a:ext cx="2409634" cy="400110"/>
          </a:xfrm>
          <a:prstGeom prst="rect">
            <a:avLst/>
          </a:prstGeom>
        </p:spPr>
        <p:txBody>
          <a:bodyPr wrap="none">
            <a:spAutoFit/>
          </a:bodyPr>
          <a:lstStyle/>
          <a:p>
            <a:r>
              <a:rPr lang="en-US" altLang="zh-CN" sz="20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REST</a:t>
            </a:r>
            <a:r>
              <a:rPr lang="zh-CN" altLang="en-US" sz="20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这个词的由来</a:t>
            </a:r>
            <a:endPar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pic>
        <p:nvPicPr>
          <p:cNvPr id="2" name="图片 1"/>
          <p:cNvPicPr>
            <a:picLocks noChangeAspect="1"/>
          </p:cNvPicPr>
          <p:nvPr/>
        </p:nvPicPr>
        <p:blipFill>
          <a:blip r:embed="rId3"/>
          <a:stretch>
            <a:fillRect/>
          </a:stretch>
        </p:blipFill>
        <p:spPr>
          <a:xfrm>
            <a:off x="525913" y="1110586"/>
            <a:ext cx="3263585" cy="4610100"/>
          </a:xfrm>
          <a:prstGeom prst="rect">
            <a:avLst/>
          </a:prstGeom>
        </p:spPr>
      </p:pic>
    </p:spTree>
    <p:extLst>
      <p:ext uri="{BB962C8B-B14F-4D97-AF65-F5344CB8AC3E}">
        <p14:creationId xmlns:p14="http://schemas.microsoft.com/office/powerpoint/2010/main" val="1082042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AAB84-1D1A-D342-8A69-44E4348E10B0}"/>
              </a:ext>
            </a:extLst>
          </p:cNvPr>
          <p:cNvSpPr>
            <a:spLocks noGrp="1"/>
          </p:cNvSpPr>
          <p:nvPr>
            <p:ph type="title"/>
          </p:nvPr>
        </p:nvSpPr>
        <p:spPr/>
        <p:txBody>
          <a:bodyPr vert="horz" lIns="91440" tIns="45720" rIns="91440" bIns="45720" rtlCol="0" anchor="t" anchorCtr="0">
            <a:normAutofit/>
          </a:bodyPr>
          <a:lstStyle/>
          <a:p>
            <a:r>
              <a:rPr lang="en-US" altLang="zh-CN" dirty="0">
                <a:latin typeface="思源黑体 CN Normal" panose="020B0400000000000000" pitchFamily="34" charset="-122"/>
                <a:ea typeface="思源黑体 CN Normal" panose="020B0400000000000000" pitchFamily="34" charset="-122"/>
              </a:rPr>
              <a:t>POSTMAN</a:t>
            </a:r>
            <a:r>
              <a:rPr lang="zh-CN" altLang="en-US" dirty="0">
                <a:latin typeface="思源黑体 CN Normal" panose="020B0400000000000000" pitchFamily="34" charset="-122"/>
                <a:ea typeface="思源黑体 CN Normal" panose="020B0400000000000000" pitchFamily="34" charset="-122"/>
              </a:rPr>
              <a:t>调用</a:t>
            </a:r>
            <a:r>
              <a:rPr lang="en-US" altLang="zh-CN" dirty="0">
                <a:latin typeface="思源黑体 CN Normal" panose="020B0400000000000000" pitchFamily="34" charset="-122"/>
                <a:ea typeface="思源黑体 CN Normal" panose="020B0400000000000000" pitchFamily="34" charset="-122"/>
              </a:rPr>
              <a:t>API</a:t>
            </a:r>
            <a:endParaRPr lang="zh-CN" altLang="en-US" dirty="0">
              <a:latin typeface="思源黑体 CN Normal" panose="020B0400000000000000" pitchFamily="34" charset="-122"/>
              <a:ea typeface="思源黑体 CN Normal" panose="020B0400000000000000" pitchFamily="34" charset="-122"/>
            </a:endParaRPr>
          </a:p>
        </p:txBody>
      </p:sp>
      <p:grpSp>
        <p:nvGrpSpPr>
          <p:cNvPr id="3" name="组合 2"/>
          <p:cNvGrpSpPr/>
          <p:nvPr/>
        </p:nvGrpSpPr>
        <p:grpSpPr>
          <a:xfrm>
            <a:off x="2073562" y="882555"/>
            <a:ext cx="8044875" cy="5262917"/>
            <a:chOff x="2777742" y="1115771"/>
            <a:chExt cx="8044875" cy="5262917"/>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337" t="1629" r="756" b="458"/>
            <a:stretch/>
          </p:blipFill>
          <p:spPr>
            <a:xfrm>
              <a:off x="2777742" y="1115771"/>
              <a:ext cx="8044875" cy="5262917"/>
            </a:xfrm>
            <a:prstGeom prst="rect">
              <a:avLst/>
            </a:prstGeom>
          </p:spPr>
        </p:pic>
        <p:sp>
          <p:nvSpPr>
            <p:cNvPr id="5" name="矩形标注 4"/>
            <p:cNvSpPr/>
            <p:nvPr/>
          </p:nvSpPr>
          <p:spPr>
            <a:xfrm>
              <a:off x="8123751" y="3704201"/>
              <a:ext cx="1459992" cy="543829"/>
            </a:xfrm>
            <a:prstGeom prst="wedgeRectCallout">
              <a:avLst>
                <a:gd name="adj1" fmla="val -71014"/>
                <a:gd name="adj2" fmla="val 25508"/>
              </a:avLst>
            </a:prstGeom>
            <a:solidFill>
              <a:srgbClr val="CE4A5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思源黑体 CN Normal" panose="020B0400000000000000" pitchFamily="34" charset="-122"/>
                  <a:ea typeface="思源黑体 CN Normal" panose="020B0400000000000000" pitchFamily="34" charset="-122"/>
                </a:rPr>
                <a:t>设置服务器</a:t>
              </a:r>
              <a:r>
                <a:rPr lang="en-US" altLang="zh-CN" sz="1600" dirty="0">
                  <a:solidFill>
                    <a:schemeClr val="bg1"/>
                  </a:solidFill>
                  <a:latin typeface="思源黑体 CN Normal" panose="020B0400000000000000" pitchFamily="34" charset="-122"/>
                  <a:ea typeface="思源黑体 CN Normal" panose="020B0400000000000000" pitchFamily="34" charset="-122"/>
                </a:rPr>
                <a:t>IP</a:t>
              </a:r>
              <a:r>
                <a:rPr lang="zh-CN" altLang="en-US" sz="1600" dirty="0">
                  <a:solidFill>
                    <a:schemeClr val="bg1"/>
                  </a:solidFill>
                  <a:latin typeface="思源黑体 CN Normal" panose="020B0400000000000000" pitchFamily="34" charset="-122"/>
                  <a:ea typeface="思源黑体 CN Normal" panose="020B0400000000000000" pitchFamily="34" charset="-122"/>
                </a:rPr>
                <a:t>和端口号</a:t>
              </a:r>
            </a:p>
          </p:txBody>
        </p:sp>
      </p:grpSp>
    </p:spTree>
    <p:extLst>
      <p:ext uri="{BB962C8B-B14F-4D97-AF65-F5344CB8AC3E}">
        <p14:creationId xmlns:p14="http://schemas.microsoft.com/office/powerpoint/2010/main" val="300605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AAB84-1D1A-D342-8A69-44E4348E10B0}"/>
              </a:ext>
            </a:extLst>
          </p:cNvPr>
          <p:cNvSpPr>
            <a:spLocks noGrp="1"/>
          </p:cNvSpPr>
          <p:nvPr>
            <p:ph type="title"/>
          </p:nvPr>
        </p:nvSpPr>
        <p:spPr/>
        <p:txBody>
          <a:bodyPr vert="horz" lIns="91440" tIns="45720" rIns="91440" bIns="45720" rtlCol="0" anchor="t" anchorCtr="0">
            <a:normAutofit/>
          </a:bodyPr>
          <a:lstStyle/>
          <a:p>
            <a:r>
              <a:rPr lang="en-US" altLang="zh-CN" dirty="0">
                <a:latin typeface="思源黑体 CN Normal" panose="020B0400000000000000" pitchFamily="34" charset="-122"/>
                <a:ea typeface="思源黑体 CN Normal" panose="020B0400000000000000" pitchFamily="34" charset="-122"/>
              </a:rPr>
              <a:t>POSTMAN</a:t>
            </a:r>
            <a:r>
              <a:rPr lang="zh-CN" altLang="en-US" dirty="0">
                <a:latin typeface="思源黑体 CN Normal" panose="020B0400000000000000" pitchFamily="34" charset="-122"/>
                <a:ea typeface="思源黑体 CN Normal" panose="020B0400000000000000" pitchFamily="34" charset="-122"/>
              </a:rPr>
              <a:t>调用</a:t>
            </a:r>
            <a:r>
              <a:rPr lang="en-US" altLang="zh-CN" dirty="0">
                <a:latin typeface="思源黑体 CN Normal" panose="020B0400000000000000" pitchFamily="34" charset="-122"/>
                <a:ea typeface="思源黑体 CN Normal" panose="020B0400000000000000" pitchFamily="34" charset="-122"/>
              </a:rPr>
              <a:t>API</a:t>
            </a:r>
            <a:endParaRPr lang="zh-CN" altLang="en-US" dirty="0">
              <a:latin typeface="思源黑体 CN Normal" panose="020B0400000000000000" pitchFamily="34" charset="-122"/>
              <a:ea typeface="思源黑体 CN Normal" panose="020B0400000000000000" pitchFamily="34" charset="-122"/>
            </a:endParaRPr>
          </a:p>
        </p:txBody>
      </p:sp>
      <p:grpSp>
        <p:nvGrpSpPr>
          <p:cNvPr id="3" name="组合 2"/>
          <p:cNvGrpSpPr/>
          <p:nvPr/>
        </p:nvGrpSpPr>
        <p:grpSpPr>
          <a:xfrm>
            <a:off x="2207491" y="905164"/>
            <a:ext cx="8081818" cy="5273964"/>
            <a:chOff x="2902435" y="905164"/>
            <a:chExt cx="8081818" cy="5273964"/>
          </a:xfrm>
        </p:grpSpPr>
        <p:pic>
          <p:nvPicPr>
            <p:cNvPr id="4" name="图片 3"/>
            <p:cNvPicPr>
              <a:picLocks noChangeAspect="1"/>
            </p:cNvPicPr>
            <p:nvPr/>
          </p:nvPicPr>
          <p:blipFill rotWithShape="1">
            <a:blip r:embed="rId3"/>
            <a:srcRect l="678" t="1239" r="476" b="1200"/>
            <a:stretch/>
          </p:blipFill>
          <p:spPr>
            <a:xfrm>
              <a:off x="2902435" y="905164"/>
              <a:ext cx="8081818" cy="5273964"/>
            </a:xfrm>
            <a:prstGeom prst="rect">
              <a:avLst/>
            </a:prstGeom>
          </p:spPr>
        </p:pic>
        <p:sp>
          <p:nvSpPr>
            <p:cNvPr id="5" name="矩形标注 4"/>
            <p:cNvSpPr/>
            <p:nvPr/>
          </p:nvSpPr>
          <p:spPr>
            <a:xfrm>
              <a:off x="4821936" y="4046410"/>
              <a:ext cx="2121408" cy="543829"/>
            </a:xfrm>
            <a:prstGeom prst="wedgeRectCallout">
              <a:avLst>
                <a:gd name="adj1" fmla="val -21932"/>
                <a:gd name="adj2" fmla="val -107323"/>
              </a:avLst>
            </a:prstGeom>
            <a:solidFill>
              <a:srgbClr val="CE4A5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latin typeface="思源黑体 CN Normal" panose="020B0400000000000000" pitchFamily="34" charset="-122"/>
                  <a:ea typeface="思源黑体 CN Normal" panose="020B0400000000000000" pitchFamily="34" charset="-122"/>
                </a:rPr>
                <a:t>1 </a:t>
              </a:r>
              <a:r>
                <a:rPr lang="zh-CN" altLang="en-US" sz="1600" dirty="0">
                  <a:solidFill>
                    <a:schemeClr val="bg1"/>
                  </a:solidFill>
                  <a:latin typeface="思源黑体 CN Normal" panose="020B0400000000000000" pitchFamily="34" charset="-122"/>
                  <a:ea typeface="思源黑体 CN Normal" panose="020B0400000000000000" pitchFamily="34" charset="-122"/>
                </a:rPr>
                <a:t>选择</a:t>
              </a:r>
              <a:r>
                <a:rPr lang="en-US" altLang="zh-CN" sz="1600" dirty="0">
                  <a:solidFill>
                    <a:schemeClr val="bg1"/>
                  </a:solidFill>
                  <a:latin typeface="思源黑体 CN Normal" panose="020B0400000000000000" pitchFamily="34" charset="-122"/>
                  <a:ea typeface="思源黑体 CN Normal" panose="020B0400000000000000" pitchFamily="34" charset="-122"/>
                </a:rPr>
                <a:t>Bearer Token</a:t>
              </a:r>
              <a:endParaRPr lang="zh-CN" altLang="en-US" sz="1600" dirty="0">
                <a:solidFill>
                  <a:schemeClr val="bg1"/>
                </a:solidFill>
                <a:latin typeface="思源黑体 CN Normal" panose="020B0400000000000000" pitchFamily="34" charset="-122"/>
                <a:ea typeface="思源黑体 CN Normal" panose="020B0400000000000000" pitchFamily="34" charset="-122"/>
              </a:endParaRPr>
            </a:p>
          </p:txBody>
        </p:sp>
        <p:sp>
          <p:nvSpPr>
            <p:cNvPr id="6" name="矩形标注 5"/>
            <p:cNvSpPr/>
            <p:nvPr/>
          </p:nvSpPr>
          <p:spPr>
            <a:xfrm>
              <a:off x="8055656" y="3915522"/>
              <a:ext cx="1391412" cy="543829"/>
            </a:xfrm>
            <a:prstGeom prst="wedgeRectCallout">
              <a:avLst>
                <a:gd name="adj1" fmla="val -21932"/>
                <a:gd name="adj2" fmla="val -10732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latin typeface="思源黑体 CN Normal" panose="020B0400000000000000" pitchFamily="34" charset="-122"/>
                  <a:ea typeface="思源黑体 CN Normal" panose="020B0400000000000000" pitchFamily="34" charset="-122"/>
                </a:rPr>
                <a:t>2 </a:t>
              </a:r>
              <a:r>
                <a:rPr lang="zh-CN" altLang="en-US" sz="1600" dirty="0">
                  <a:solidFill>
                    <a:schemeClr val="bg1"/>
                  </a:solidFill>
                  <a:latin typeface="思源黑体 CN Normal" panose="020B0400000000000000" pitchFamily="34" charset="-122"/>
                  <a:ea typeface="思源黑体 CN Normal" panose="020B0400000000000000" pitchFamily="34" charset="-122"/>
                </a:rPr>
                <a:t>填入</a:t>
              </a:r>
              <a:r>
                <a:rPr lang="en-US" altLang="zh-CN" sz="1600" dirty="0">
                  <a:solidFill>
                    <a:schemeClr val="bg1"/>
                  </a:solidFill>
                  <a:latin typeface="思源黑体 CN Normal" panose="020B0400000000000000" pitchFamily="34" charset="-122"/>
                  <a:ea typeface="思源黑体 CN Normal" panose="020B0400000000000000" pitchFamily="34" charset="-122"/>
                </a:rPr>
                <a:t>Token</a:t>
              </a:r>
              <a:endParaRPr lang="zh-CN" altLang="en-US" sz="1600" dirty="0">
                <a:solidFill>
                  <a:schemeClr val="bg1"/>
                </a:solidFill>
                <a:latin typeface="思源黑体 CN Normal" panose="020B0400000000000000" pitchFamily="34" charset="-122"/>
                <a:ea typeface="思源黑体 CN Normal" panose="020B0400000000000000" pitchFamily="34" charset="-122"/>
              </a:endParaRPr>
            </a:p>
          </p:txBody>
        </p:sp>
        <p:sp>
          <p:nvSpPr>
            <p:cNvPr id="7" name="矩形标注 6"/>
            <p:cNvSpPr/>
            <p:nvPr/>
          </p:nvSpPr>
          <p:spPr>
            <a:xfrm>
              <a:off x="8471616" y="4864634"/>
              <a:ext cx="1322832" cy="543829"/>
            </a:xfrm>
            <a:prstGeom prst="wedgeRectCallout">
              <a:avLst>
                <a:gd name="adj1" fmla="val 27146"/>
                <a:gd name="adj2" fmla="val 84358"/>
              </a:avLst>
            </a:prstGeom>
            <a:solidFill>
              <a:srgbClr val="CE4A5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latin typeface="思源黑体 CN Normal" panose="020B0400000000000000" pitchFamily="34" charset="-122"/>
                  <a:ea typeface="思源黑体 CN Normal" panose="020B0400000000000000" pitchFamily="34" charset="-122"/>
                </a:rPr>
                <a:t>3 </a:t>
              </a:r>
              <a:r>
                <a:rPr lang="zh-CN" altLang="en-US" sz="1600" dirty="0">
                  <a:solidFill>
                    <a:schemeClr val="bg1"/>
                  </a:solidFill>
                  <a:latin typeface="思源黑体 CN Normal" panose="020B0400000000000000" pitchFamily="34" charset="-122"/>
                  <a:ea typeface="思源黑体 CN Normal" panose="020B0400000000000000" pitchFamily="34" charset="-122"/>
                </a:rPr>
                <a:t>点击更新</a:t>
              </a:r>
            </a:p>
          </p:txBody>
        </p:sp>
      </p:grpSp>
    </p:spTree>
    <p:extLst>
      <p:ext uri="{BB962C8B-B14F-4D97-AF65-F5344CB8AC3E}">
        <p14:creationId xmlns:p14="http://schemas.microsoft.com/office/powerpoint/2010/main" val="597296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AAB84-1D1A-D342-8A69-44E4348E10B0}"/>
              </a:ext>
            </a:extLst>
          </p:cNvPr>
          <p:cNvSpPr>
            <a:spLocks noGrp="1"/>
          </p:cNvSpPr>
          <p:nvPr>
            <p:ph type="title"/>
          </p:nvPr>
        </p:nvSpPr>
        <p:spPr/>
        <p:txBody>
          <a:bodyPr vert="horz" lIns="91440" tIns="45720" rIns="91440" bIns="45720" rtlCol="0" anchor="t" anchorCtr="0">
            <a:normAutofit/>
          </a:bodyPr>
          <a:lstStyle/>
          <a:p>
            <a:r>
              <a:rPr lang="en-US" altLang="zh-CN" dirty="0">
                <a:latin typeface="思源黑体 CN Normal" panose="020B0400000000000000" pitchFamily="34" charset="-122"/>
                <a:ea typeface="思源黑体 CN Normal" panose="020B0400000000000000" pitchFamily="34" charset="-122"/>
              </a:rPr>
              <a:t>POSTMAN</a:t>
            </a:r>
            <a:r>
              <a:rPr lang="zh-CN" altLang="en-US" dirty="0">
                <a:latin typeface="思源黑体 CN Normal" panose="020B0400000000000000" pitchFamily="34" charset="-122"/>
                <a:ea typeface="思源黑体 CN Normal" panose="020B0400000000000000" pitchFamily="34" charset="-122"/>
              </a:rPr>
              <a:t>调用</a:t>
            </a:r>
            <a:r>
              <a:rPr lang="en-US" altLang="zh-CN" dirty="0">
                <a:latin typeface="思源黑体 CN Normal" panose="020B0400000000000000" pitchFamily="34" charset="-122"/>
                <a:ea typeface="思源黑体 CN Normal" panose="020B0400000000000000" pitchFamily="34" charset="-122"/>
              </a:rPr>
              <a:t>API</a:t>
            </a:r>
            <a:endParaRPr lang="zh-CN" altLang="en-US" dirty="0">
              <a:latin typeface="思源黑体 CN Normal" panose="020B0400000000000000" pitchFamily="34" charset="-122"/>
              <a:ea typeface="思源黑体 CN Normal" panose="020B0400000000000000" pitchFamily="34" charset="-122"/>
            </a:endParaRPr>
          </a:p>
        </p:txBody>
      </p:sp>
      <p:grpSp>
        <p:nvGrpSpPr>
          <p:cNvPr id="3" name="组合 2"/>
          <p:cNvGrpSpPr/>
          <p:nvPr/>
        </p:nvGrpSpPr>
        <p:grpSpPr>
          <a:xfrm>
            <a:off x="1983686" y="867898"/>
            <a:ext cx="7806859" cy="5122204"/>
            <a:chOff x="2678630" y="867898"/>
            <a:chExt cx="7806859" cy="5122204"/>
          </a:xfrm>
        </p:grpSpPr>
        <p:pic>
          <p:nvPicPr>
            <p:cNvPr id="4" name="图片 3"/>
            <p:cNvPicPr>
              <a:picLocks noChangeAspect="1"/>
            </p:cNvPicPr>
            <p:nvPr/>
          </p:nvPicPr>
          <p:blipFill rotWithShape="1">
            <a:blip r:embed="rId3"/>
            <a:srcRect t="567" r="1299" b="1581"/>
            <a:stretch/>
          </p:blipFill>
          <p:spPr>
            <a:xfrm>
              <a:off x="2678630" y="867898"/>
              <a:ext cx="7806859" cy="5122204"/>
            </a:xfrm>
            <a:prstGeom prst="rect">
              <a:avLst/>
            </a:prstGeom>
          </p:spPr>
        </p:pic>
        <p:sp>
          <p:nvSpPr>
            <p:cNvPr id="5" name="矩形标注 4"/>
            <p:cNvSpPr/>
            <p:nvPr/>
          </p:nvSpPr>
          <p:spPr>
            <a:xfrm>
              <a:off x="7185660" y="3249403"/>
              <a:ext cx="1725168" cy="543829"/>
            </a:xfrm>
            <a:prstGeom prst="wedgeRectCallout">
              <a:avLst>
                <a:gd name="adj1" fmla="val -81379"/>
                <a:gd name="adj2" fmla="val 12057"/>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latin typeface="思源黑体 CN Normal" panose="020B0400000000000000" pitchFamily="34" charset="-122"/>
                  <a:ea typeface="思源黑体 CN Normal" panose="020B0400000000000000" pitchFamily="34" charset="-122"/>
                </a:rPr>
                <a:t>2 </a:t>
              </a:r>
              <a:r>
                <a:rPr lang="zh-CN" altLang="en-US" sz="1600" dirty="0">
                  <a:solidFill>
                    <a:schemeClr val="bg1"/>
                  </a:solidFill>
                  <a:latin typeface="思源黑体 CN Normal" panose="020B0400000000000000" pitchFamily="34" charset="-122"/>
                  <a:ea typeface="思源黑体 CN Normal" panose="020B0400000000000000" pitchFamily="34" charset="-122"/>
                </a:rPr>
                <a:t>继承全局设置的</a:t>
              </a:r>
              <a:r>
                <a:rPr lang="en-US" altLang="zh-CN" sz="1600" dirty="0">
                  <a:solidFill>
                    <a:schemeClr val="bg1"/>
                  </a:solidFill>
                  <a:latin typeface="思源黑体 CN Normal" panose="020B0400000000000000" pitchFamily="34" charset="-122"/>
                  <a:ea typeface="思源黑体 CN Normal" panose="020B0400000000000000" pitchFamily="34" charset="-122"/>
                </a:rPr>
                <a:t>Token</a:t>
              </a:r>
              <a:endParaRPr lang="zh-CN" altLang="en-US" sz="1600" dirty="0">
                <a:solidFill>
                  <a:schemeClr val="bg1"/>
                </a:solidFill>
                <a:latin typeface="思源黑体 CN Normal" panose="020B0400000000000000" pitchFamily="34" charset="-122"/>
                <a:ea typeface="思源黑体 CN Normal" panose="020B0400000000000000" pitchFamily="34" charset="-122"/>
              </a:endParaRPr>
            </a:p>
          </p:txBody>
        </p:sp>
        <p:sp>
          <p:nvSpPr>
            <p:cNvPr id="6" name="矩形标注 5"/>
            <p:cNvSpPr/>
            <p:nvPr/>
          </p:nvSpPr>
          <p:spPr>
            <a:xfrm>
              <a:off x="2857773" y="4910564"/>
              <a:ext cx="1627632" cy="543829"/>
            </a:xfrm>
            <a:prstGeom prst="wedgeRectCallout">
              <a:avLst>
                <a:gd name="adj1" fmla="val -21932"/>
                <a:gd name="adj2" fmla="val -107323"/>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latin typeface="思源黑体 CN Normal" panose="020B0400000000000000" pitchFamily="34" charset="-122"/>
                  <a:ea typeface="思源黑体 CN Normal" panose="020B0400000000000000" pitchFamily="34" charset="-122"/>
                </a:rPr>
                <a:t>1 </a:t>
              </a:r>
              <a:r>
                <a:rPr lang="zh-CN" altLang="en-US" sz="1600" dirty="0">
                  <a:solidFill>
                    <a:schemeClr val="bg1"/>
                  </a:solidFill>
                  <a:latin typeface="思源黑体 CN Normal" panose="020B0400000000000000" pitchFamily="34" charset="-122"/>
                  <a:ea typeface="思源黑体 CN Normal" panose="020B0400000000000000" pitchFamily="34" charset="-122"/>
                </a:rPr>
                <a:t>选择一个</a:t>
              </a:r>
              <a:r>
                <a:rPr lang="en-US" altLang="zh-CN" sz="1600" dirty="0">
                  <a:solidFill>
                    <a:schemeClr val="bg1"/>
                  </a:solidFill>
                  <a:latin typeface="思源黑体 CN Normal" panose="020B0400000000000000" pitchFamily="34" charset="-122"/>
                  <a:ea typeface="思源黑体 CN Normal" panose="020B0400000000000000" pitchFamily="34" charset="-122"/>
                </a:rPr>
                <a:t>API</a:t>
              </a:r>
              <a:endParaRPr lang="zh-CN" altLang="en-US" sz="1600" dirty="0">
                <a:solidFill>
                  <a:schemeClr val="bg1"/>
                </a:solidFill>
                <a:latin typeface="思源黑体 CN Normal" panose="020B0400000000000000" pitchFamily="34" charset="-122"/>
                <a:ea typeface="思源黑体 CN Normal" panose="020B0400000000000000" pitchFamily="34" charset="-122"/>
              </a:endParaRPr>
            </a:p>
          </p:txBody>
        </p:sp>
        <p:sp>
          <p:nvSpPr>
            <p:cNvPr id="7" name="矩形标注 6"/>
            <p:cNvSpPr/>
            <p:nvPr/>
          </p:nvSpPr>
          <p:spPr>
            <a:xfrm>
              <a:off x="7229856" y="4198083"/>
              <a:ext cx="1636776" cy="543829"/>
            </a:xfrm>
            <a:prstGeom prst="wedgeRectCallout">
              <a:avLst>
                <a:gd name="adj1" fmla="val -81379"/>
                <a:gd name="adj2" fmla="val 120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latin typeface="思源黑体 CN Normal" panose="020B0400000000000000" pitchFamily="34" charset="-122"/>
                  <a:ea typeface="思源黑体 CN Normal" panose="020B0400000000000000" pitchFamily="34" charset="-122"/>
                </a:rPr>
                <a:t>2 </a:t>
              </a:r>
              <a:r>
                <a:rPr lang="zh-CN" altLang="en-US" sz="1600" dirty="0">
                  <a:solidFill>
                    <a:schemeClr val="bg1"/>
                  </a:solidFill>
                  <a:latin typeface="思源黑体 CN Normal" panose="020B0400000000000000" pitchFamily="34" charset="-122"/>
                  <a:ea typeface="思源黑体 CN Normal" panose="020B0400000000000000" pitchFamily="34" charset="-122"/>
                </a:rPr>
                <a:t>或者设置新的</a:t>
              </a:r>
              <a:r>
                <a:rPr lang="en-US" altLang="zh-CN" sz="1600" dirty="0">
                  <a:solidFill>
                    <a:schemeClr val="bg1"/>
                  </a:solidFill>
                  <a:latin typeface="思源黑体 CN Normal" panose="020B0400000000000000" pitchFamily="34" charset="-122"/>
                  <a:ea typeface="思源黑体 CN Normal" panose="020B0400000000000000" pitchFamily="34" charset="-122"/>
                </a:rPr>
                <a:t>Token</a:t>
              </a:r>
              <a:endParaRPr lang="zh-CN" altLang="en-US" sz="1600" dirty="0">
                <a:solidFill>
                  <a:schemeClr val="bg1"/>
                </a:solidFill>
                <a:latin typeface="思源黑体 CN Normal" panose="020B0400000000000000" pitchFamily="34" charset="-122"/>
                <a:ea typeface="思源黑体 CN Normal" panose="020B0400000000000000" pitchFamily="34" charset="-122"/>
              </a:endParaRPr>
            </a:p>
          </p:txBody>
        </p:sp>
      </p:grpSp>
    </p:spTree>
    <p:extLst>
      <p:ext uri="{BB962C8B-B14F-4D97-AF65-F5344CB8AC3E}">
        <p14:creationId xmlns:p14="http://schemas.microsoft.com/office/powerpoint/2010/main" val="4202245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AAB84-1D1A-D342-8A69-44E4348E10B0}"/>
              </a:ext>
            </a:extLst>
          </p:cNvPr>
          <p:cNvSpPr>
            <a:spLocks noGrp="1"/>
          </p:cNvSpPr>
          <p:nvPr>
            <p:ph type="title"/>
          </p:nvPr>
        </p:nvSpPr>
        <p:spPr/>
        <p:txBody>
          <a:bodyPr vert="horz" lIns="91440" tIns="45720" rIns="91440" bIns="45720" rtlCol="0" anchor="t" anchorCtr="0">
            <a:normAutofit/>
          </a:bodyPr>
          <a:lstStyle/>
          <a:p>
            <a:r>
              <a:rPr lang="en-US" altLang="zh-CN" dirty="0">
                <a:latin typeface="思源黑体 CN Normal" panose="020B0400000000000000" pitchFamily="34" charset="-122"/>
                <a:ea typeface="思源黑体 CN Normal" panose="020B0400000000000000" pitchFamily="34" charset="-122"/>
              </a:rPr>
              <a:t>POSTMAN</a:t>
            </a:r>
            <a:r>
              <a:rPr lang="zh-CN" altLang="en-US" dirty="0">
                <a:latin typeface="思源黑体 CN Normal" panose="020B0400000000000000" pitchFamily="34" charset="-122"/>
                <a:ea typeface="思源黑体 CN Normal" panose="020B0400000000000000" pitchFamily="34" charset="-122"/>
              </a:rPr>
              <a:t>调用</a:t>
            </a:r>
            <a:r>
              <a:rPr lang="en-US" altLang="zh-CN" dirty="0">
                <a:latin typeface="思源黑体 CN Normal" panose="020B0400000000000000" pitchFamily="34" charset="-122"/>
                <a:ea typeface="思源黑体 CN Normal" panose="020B0400000000000000" pitchFamily="34" charset="-122"/>
              </a:rPr>
              <a:t>API</a:t>
            </a:r>
            <a:endParaRPr lang="zh-CN" altLang="en-US" dirty="0">
              <a:latin typeface="思源黑体 CN Normal" panose="020B0400000000000000" pitchFamily="34" charset="-122"/>
              <a:ea typeface="思源黑体 CN Normal" panose="020B0400000000000000" pitchFamily="34" charset="-122"/>
            </a:endParaRPr>
          </a:p>
        </p:txBody>
      </p:sp>
      <p:grpSp>
        <p:nvGrpSpPr>
          <p:cNvPr id="25" name="组合 24"/>
          <p:cNvGrpSpPr/>
          <p:nvPr/>
        </p:nvGrpSpPr>
        <p:grpSpPr>
          <a:xfrm>
            <a:off x="2069109" y="833661"/>
            <a:ext cx="8053781" cy="5311735"/>
            <a:chOff x="2772680" y="840249"/>
            <a:chExt cx="8053781" cy="5311735"/>
          </a:xfrm>
        </p:grpSpPr>
        <p:pic>
          <p:nvPicPr>
            <p:cNvPr id="26" name="图片 25"/>
            <p:cNvPicPr>
              <a:picLocks noChangeAspect="1"/>
            </p:cNvPicPr>
            <p:nvPr/>
          </p:nvPicPr>
          <p:blipFill>
            <a:blip r:embed="rId3"/>
            <a:stretch>
              <a:fillRect/>
            </a:stretch>
          </p:blipFill>
          <p:spPr>
            <a:xfrm>
              <a:off x="2772680" y="840249"/>
              <a:ext cx="8053781" cy="5311735"/>
            </a:xfrm>
            <a:prstGeom prst="rect">
              <a:avLst/>
            </a:prstGeom>
          </p:spPr>
        </p:pic>
        <p:sp>
          <p:nvSpPr>
            <p:cNvPr id="27" name="矩形标注 26"/>
            <p:cNvSpPr/>
            <p:nvPr/>
          </p:nvSpPr>
          <p:spPr>
            <a:xfrm>
              <a:off x="9279217" y="3018883"/>
              <a:ext cx="1322832" cy="543829"/>
            </a:xfrm>
            <a:prstGeom prst="wedgeRectCallout">
              <a:avLst>
                <a:gd name="adj1" fmla="val -21932"/>
                <a:gd name="adj2" fmla="val -10732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latin typeface="思源黑体 CN Normal" panose="020B0400000000000000" pitchFamily="34" charset="-122"/>
                  <a:ea typeface="思源黑体 CN Normal" panose="020B0400000000000000" pitchFamily="34" charset="-122"/>
                </a:rPr>
                <a:t>3 </a:t>
              </a:r>
              <a:r>
                <a:rPr lang="zh-CN" altLang="en-US" sz="1600" dirty="0">
                  <a:solidFill>
                    <a:schemeClr val="bg1"/>
                  </a:solidFill>
                  <a:latin typeface="思源黑体 CN Normal" panose="020B0400000000000000" pitchFamily="34" charset="-122"/>
                  <a:ea typeface="思源黑体 CN Normal" panose="020B0400000000000000" pitchFamily="34" charset="-122"/>
                </a:rPr>
                <a:t>发送请求</a:t>
              </a:r>
            </a:p>
          </p:txBody>
        </p:sp>
        <p:sp>
          <p:nvSpPr>
            <p:cNvPr id="28" name="矩形标注 27"/>
            <p:cNvSpPr/>
            <p:nvPr/>
          </p:nvSpPr>
          <p:spPr>
            <a:xfrm>
              <a:off x="6044135" y="4039945"/>
              <a:ext cx="1182298" cy="543829"/>
            </a:xfrm>
            <a:prstGeom prst="wedgeRectCallout">
              <a:avLst>
                <a:gd name="adj1" fmla="val -21932"/>
                <a:gd name="adj2" fmla="val -10732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latin typeface="思源黑体 CN Normal" panose="020B0400000000000000" pitchFamily="34" charset="-122"/>
                  <a:ea typeface="思源黑体 CN Normal" panose="020B0400000000000000" pitchFamily="34" charset="-122"/>
                </a:rPr>
                <a:t>2 </a:t>
              </a:r>
              <a:r>
                <a:rPr lang="zh-CN" altLang="en-US" sz="1600" dirty="0">
                  <a:solidFill>
                    <a:schemeClr val="bg1"/>
                  </a:solidFill>
                  <a:latin typeface="思源黑体 CN Normal" panose="020B0400000000000000" pitchFamily="34" charset="-122"/>
                  <a:ea typeface="思源黑体 CN Normal" panose="020B0400000000000000" pitchFamily="34" charset="-122"/>
                </a:rPr>
                <a:t>设置请求参数</a:t>
              </a:r>
            </a:p>
          </p:txBody>
        </p:sp>
        <p:sp>
          <p:nvSpPr>
            <p:cNvPr id="29" name="矩形标注 28"/>
            <p:cNvSpPr/>
            <p:nvPr/>
          </p:nvSpPr>
          <p:spPr>
            <a:xfrm>
              <a:off x="7591409" y="3496116"/>
              <a:ext cx="1322832" cy="543829"/>
            </a:xfrm>
            <a:prstGeom prst="wedgeRectCallout">
              <a:avLst>
                <a:gd name="adj1" fmla="val -21932"/>
                <a:gd name="adj2" fmla="val -107323"/>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latin typeface="思源黑体 CN Normal" panose="020B0400000000000000" pitchFamily="34" charset="-122"/>
                  <a:ea typeface="思源黑体 CN Normal" panose="020B0400000000000000" pitchFamily="34" charset="-122"/>
                </a:rPr>
                <a:t>1 </a:t>
              </a:r>
              <a:r>
                <a:rPr lang="zh-CN" altLang="en-US" sz="1600" dirty="0">
                  <a:solidFill>
                    <a:schemeClr val="bg1"/>
                  </a:solidFill>
                  <a:latin typeface="思源黑体 CN Normal" panose="020B0400000000000000" pitchFamily="34" charset="-122"/>
                  <a:ea typeface="思源黑体 CN Normal" panose="020B0400000000000000" pitchFamily="34" charset="-122"/>
                </a:rPr>
                <a:t>选择</a:t>
              </a:r>
              <a:r>
                <a:rPr lang="en-US" altLang="zh-CN" sz="1600" dirty="0">
                  <a:solidFill>
                    <a:schemeClr val="bg1"/>
                  </a:solidFill>
                  <a:latin typeface="思源黑体 CN Normal" panose="020B0400000000000000" pitchFamily="34" charset="-122"/>
                  <a:ea typeface="思源黑体 CN Normal" panose="020B0400000000000000" pitchFamily="34" charset="-122"/>
                </a:rPr>
                <a:t>body</a:t>
              </a:r>
              <a:endParaRPr lang="zh-CN" altLang="en-US" sz="1600" dirty="0">
                <a:solidFill>
                  <a:schemeClr val="bg1"/>
                </a:solidFill>
                <a:latin typeface="思源黑体 CN Normal" panose="020B0400000000000000" pitchFamily="34" charset="-122"/>
                <a:ea typeface="思源黑体 CN Normal" panose="020B0400000000000000" pitchFamily="34" charset="-122"/>
              </a:endParaRPr>
            </a:p>
          </p:txBody>
        </p:sp>
        <p:sp>
          <p:nvSpPr>
            <p:cNvPr id="30" name="矩形标注 29"/>
            <p:cNvSpPr/>
            <p:nvPr/>
          </p:nvSpPr>
          <p:spPr>
            <a:xfrm>
              <a:off x="8981914" y="4795667"/>
              <a:ext cx="1322832" cy="543829"/>
            </a:xfrm>
            <a:prstGeom prst="wedgeRectCallout">
              <a:avLst>
                <a:gd name="adj1" fmla="val -76540"/>
                <a:gd name="adj2" fmla="val 60818"/>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latin typeface="思源黑体 CN Normal" panose="020B0400000000000000" pitchFamily="34" charset="-122"/>
                  <a:ea typeface="思源黑体 CN Normal" panose="020B0400000000000000" pitchFamily="34" charset="-122"/>
                </a:rPr>
                <a:t>4 </a:t>
              </a:r>
              <a:r>
                <a:rPr lang="zh-CN" altLang="en-US" sz="1600" dirty="0">
                  <a:solidFill>
                    <a:schemeClr val="bg1"/>
                  </a:solidFill>
                  <a:latin typeface="思源黑体 CN Normal" panose="020B0400000000000000" pitchFamily="34" charset="-122"/>
                  <a:ea typeface="思源黑体 CN Normal" panose="020B0400000000000000" pitchFamily="34" charset="-122"/>
                </a:rPr>
                <a:t>查看响应</a:t>
              </a:r>
            </a:p>
          </p:txBody>
        </p:sp>
      </p:grpSp>
    </p:spTree>
    <p:extLst>
      <p:ext uri="{BB962C8B-B14F-4D97-AF65-F5344CB8AC3E}">
        <p14:creationId xmlns:p14="http://schemas.microsoft.com/office/powerpoint/2010/main" val="586793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AAB84-1D1A-D342-8A69-44E4348E10B0}"/>
              </a:ext>
            </a:extLst>
          </p:cNvPr>
          <p:cNvSpPr>
            <a:spLocks noGrp="1"/>
          </p:cNvSpPr>
          <p:nvPr>
            <p:ph type="title"/>
          </p:nvPr>
        </p:nvSpPr>
        <p:spPr/>
        <p:txBody>
          <a:bodyPr vert="horz" lIns="91440" tIns="45720" rIns="91440" bIns="45720" rtlCol="0" anchor="t" anchorCtr="0">
            <a:normAutofit/>
          </a:bodyPr>
          <a:lstStyle/>
          <a:p>
            <a:r>
              <a:rPr lang="en-US" altLang="zh-CN" dirty="0">
                <a:latin typeface="思源黑体 CN Normal" panose="020B0400000000000000" pitchFamily="34" charset="-122"/>
                <a:ea typeface="思源黑体 CN Normal" panose="020B0400000000000000" pitchFamily="34" charset="-122"/>
              </a:rPr>
              <a:t>POSTMAN</a:t>
            </a:r>
            <a:r>
              <a:rPr lang="zh-CN" altLang="en-US" dirty="0">
                <a:latin typeface="思源黑体 CN Normal" panose="020B0400000000000000" pitchFamily="34" charset="-122"/>
                <a:ea typeface="思源黑体 CN Normal" panose="020B0400000000000000" pitchFamily="34" charset="-122"/>
              </a:rPr>
              <a:t>调用</a:t>
            </a:r>
            <a:r>
              <a:rPr lang="en-US" altLang="zh-CN" dirty="0">
                <a:latin typeface="思源黑体 CN Normal" panose="020B0400000000000000" pitchFamily="34" charset="-122"/>
                <a:ea typeface="思源黑体 CN Normal" panose="020B0400000000000000" pitchFamily="34" charset="-122"/>
              </a:rPr>
              <a:t>API</a:t>
            </a:r>
            <a:endParaRPr lang="zh-CN" altLang="en-US" dirty="0">
              <a:latin typeface="思源黑体 CN Normal" panose="020B0400000000000000" pitchFamily="34" charset="-122"/>
              <a:ea typeface="思源黑体 CN Normal" panose="020B0400000000000000" pitchFamily="34" charset="-122"/>
            </a:endParaRPr>
          </a:p>
        </p:txBody>
      </p:sp>
      <p:grpSp>
        <p:nvGrpSpPr>
          <p:cNvPr id="5" name="组合 4"/>
          <p:cNvGrpSpPr/>
          <p:nvPr/>
        </p:nvGrpSpPr>
        <p:grpSpPr>
          <a:xfrm>
            <a:off x="1228436" y="1180859"/>
            <a:ext cx="7222838" cy="4739650"/>
            <a:chOff x="1228436" y="1180859"/>
            <a:chExt cx="7222838" cy="4739650"/>
          </a:xfrm>
        </p:grpSpPr>
        <p:pic>
          <p:nvPicPr>
            <p:cNvPr id="4" name="图片 3"/>
            <p:cNvPicPr>
              <a:picLocks noChangeAspect="1"/>
            </p:cNvPicPr>
            <p:nvPr/>
          </p:nvPicPr>
          <p:blipFill rotWithShape="1">
            <a:blip r:embed="rId3"/>
            <a:srcRect l="893" r="504" b="2087"/>
            <a:stretch/>
          </p:blipFill>
          <p:spPr>
            <a:xfrm>
              <a:off x="1228436" y="1180859"/>
              <a:ext cx="7222838" cy="4739650"/>
            </a:xfrm>
            <a:prstGeom prst="rect">
              <a:avLst/>
            </a:prstGeom>
          </p:spPr>
        </p:pic>
        <p:sp>
          <p:nvSpPr>
            <p:cNvPr id="25" name="矩形标注 24"/>
            <p:cNvSpPr/>
            <p:nvPr/>
          </p:nvSpPr>
          <p:spPr>
            <a:xfrm>
              <a:off x="3241872" y="2294733"/>
              <a:ext cx="1917192" cy="543829"/>
            </a:xfrm>
            <a:prstGeom prst="wedgeRectCallout">
              <a:avLst>
                <a:gd name="adj1" fmla="val -66566"/>
                <a:gd name="adj2" fmla="val 7013"/>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思源黑体 CN Normal" panose="020B0400000000000000" pitchFamily="34" charset="-122"/>
                  <a:ea typeface="思源黑体 CN Normal" panose="020B0400000000000000" pitchFamily="34" charset="-122"/>
                </a:rPr>
                <a:t>选择相应语言，获得</a:t>
              </a:r>
              <a:r>
                <a:rPr lang="en-US" altLang="zh-CN" sz="1600" dirty="0">
                  <a:solidFill>
                    <a:schemeClr val="bg1"/>
                  </a:solidFill>
                  <a:latin typeface="思源黑体 CN Normal" panose="020B0400000000000000" pitchFamily="34" charset="-122"/>
                  <a:ea typeface="思源黑体 CN Normal" panose="020B0400000000000000" pitchFamily="34" charset="-122"/>
                </a:rPr>
                <a:t>API</a:t>
              </a:r>
              <a:r>
                <a:rPr lang="zh-CN" altLang="en-US" sz="1600" dirty="0">
                  <a:solidFill>
                    <a:schemeClr val="bg1"/>
                  </a:solidFill>
                  <a:latin typeface="思源黑体 CN Normal" panose="020B0400000000000000" pitchFamily="34" charset="-122"/>
                  <a:ea typeface="思源黑体 CN Normal" panose="020B0400000000000000" pitchFamily="34" charset="-122"/>
                </a:rPr>
                <a:t>调用代码</a:t>
              </a:r>
            </a:p>
          </p:txBody>
        </p:sp>
      </p:grpSp>
      <p:sp>
        <p:nvSpPr>
          <p:cNvPr id="6" name="矩形 5">
            <a:extLst>
              <a:ext uri="{FF2B5EF4-FFF2-40B4-BE49-F238E27FC236}">
                <a16:creationId xmlns:a16="http://schemas.microsoft.com/office/drawing/2014/main" id="{637A74AB-1275-FA43-B9AC-1CE660598503}"/>
              </a:ext>
            </a:extLst>
          </p:cNvPr>
          <p:cNvSpPr/>
          <p:nvPr/>
        </p:nvSpPr>
        <p:spPr>
          <a:xfrm flipH="1">
            <a:off x="8813403" y="1698660"/>
            <a:ext cx="2261736" cy="29379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anose="020B0604020202020204" pitchFamily="34" charset="0"/>
              <a:buChar char="•"/>
            </a:pPr>
            <a:endParaRPr lang="en-US" altLang="zh-CN" dirty="0">
              <a:solidFill>
                <a:schemeClr val="tx2">
                  <a:lumMod val="50000"/>
                </a:schemeClr>
              </a:solidFill>
              <a:latin typeface="思源黑体 CN Normal" panose="020B0400000000000000" pitchFamily="34" charset="-122"/>
              <a:ea typeface="思源黑体 CN Normal" panose="020B0400000000000000" pitchFamily="34" charset="-122"/>
            </a:endParaRPr>
          </a:p>
        </p:txBody>
      </p:sp>
      <p:sp>
        <p:nvSpPr>
          <p:cNvPr id="7" name="圆角矩形 15">
            <a:extLst>
              <a:ext uri="{FF2B5EF4-FFF2-40B4-BE49-F238E27FC236}">
                <a16:creationId xmlns:a16="http://schemas.microsoft.com/office/drawing/2014/main" id="{7B363956-24E3-4AAB-9709-1D36939416DC}"/>
              </a:ext>
            </a:extLst>
          </p:cNvPr>
          <p:cNvSpPr/>
          <p:nvPr/>
        </p:nvSpPr>
        <p:spPr>
          <a:xfrm>
            <a:off x="8813403" y="1261225"/>
            <a:ext cx="2960017" cy="4578918"/>
          </a:xfrm>
          <a:prstGeom prst="roundRect">
            <a:avLst>
              <a:gd name="adj" fmla="val 3038"/>
            </a:avLst>
          </a:prstGeom>
          <a:solidFill>
            <a:schemeClr val="bg1">
              <a:alpha val="6000"/>
            </a:schemeClr>
          </a:solidFill>
          <a:ln w="15875">
            <a:solidFill>
              <a:schemeClr val="tx2">
                <a:lumMod val="60000"/>
                <a:lumOff val="40000"/>
                <a:alpha val="62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nSpc>
                <a:spcPct val="150000"/>
              </a:lnSpc>
              <a:buFont typeface="Arial" panose="020B0604020202020204" pitchFamily="34" charset="0"/>
              <a:buChar char="•"/>
            </a:pPr>
            <a:r>
              <a:rPr lang="en-US" altLang="zh-CN" sz="2000" dirty="0">
                <a:solidFill>
                  <a:srgbClr val="C00000"/>
                </a:solidFill>
                <a:latin typeface="思源黑体 CN Normal" panose="020B0400000000000000" pitchFamily="34" charset="-122"/>
                <a:ea typeface="思源黑体 CN Normal" panose="020B0400000000000000" pitchFamily="34" charset="-122"/>
              </a:rPr>
              <a:t>POSTMAN</a:t>
            </a:r>
            <a:r>
              <a:rPr lang="zh-CN" altLang="en-US" sz="2000" dirty="0">
                <a:solidFill>
                  <a:srgbClr val="C00000"/>
                </a:solidFill>
                <a:latin typeface="思源黑体 CN Normal" panose="020B0400000000000000" pitchFamily="34" charset="-122"/>
                <a:ea typeface="思源黑体 CN Normal" panose="020B0400000000000000" pitchFamily="34" charset="-122"/>
              </a:rPr>
              <a:t>中可以查看各种语言调用</a:t>
            </a:r>
            <a:r>
              <a:rPr lang="en-US" altLang="zh-CN" sz="2000" dirty="0">
                <a:solidFill>
                  <a:srgbClr val="C00000"/>
                </a:solidFill>
                <a:latin typeface="思源黑体 CN Normal" panose="020B0400000000000000" pitchFamily="34" charset="-122"/>
                <a:ea typeface="思源黑体 CN Normal" panose="020B0400000000000000" pitchFamily="34" charset="-122"/>
              </a:rPr>
              <a:t>API</a:t>
            </a:r>
            <a:r>
              <a:rPr lang="zh-CN" altLang="en-US" sz="2000" dirty="0">
                <a:solidFill>
                  <a:srgbClr val="C00000"/>
                </a:solidFill>
                <a:latin typeface="思源黑体 CN Normal" panose="020B0400000000000000" pitchFamily="34" charset="-122"/>
                <a:ea typeface="思源黑体 CN Normal" panose="020B0400000000000000" pitchFamily="34" charset="-122"/>
              </a:rPr>
              <a:t>的代码实现，如：</a:t>
            </a:r>
            <a:r>
              <a:rPr lang="en-US" altLang="zh-CN" sz="2000" dirty="0">
                <a:solidFill>
                  <a:srgbClr val="C00000"/>
                </a:solidFill>
                <a:latin typeface="思源黑体 CN Normal" panose="020B0400000000000000" pitchFamily="34" charset="-122"/>
                <a:ea typeface="思源黑体 CN Normal" panose="020B0400000000000000" pitchFamily="34" charset="-122"/>
              </a:rPr>
              <a:t>Java</a:t>
            </a:r>
            <a:r>
              <a:rPr lang="zh-CN" altLang="en-US" sz="2000" dirty="0">
                <a:solidFill>
                  <a:srgbClr val="C00000"/>
                </a:solidFill>
                <a:latin typeface="思源黑体 CN Normal" panose="020B0400000000000000" pitchFamily="34" charset="-122"/>
                <a:ea typeface="思源黑体 CN Normal" panose="020B0400000000000000" pitchFamily="34" charset="-122"/>
              </a:rPr>
              <a:t>、</a:t>
            </a:r>
            <a:r>
              <a:rPr lang="en-US" altLang="zh-CN" sz="2000" dirty="0">
                <a:solidFill>
                  <a:srgbClr val="C00000"/>
                </a:solidFill>
                <a:latin typeface="思源黑体 CN Normal" panose="020B0400000000000000" pitchFamily="34" charset="-122"/>
                <a:ea typeface="思源黑体 CN Normal" panose="020B0400000000000000" pitchFamily="34" charset="-122"/>
              </a:rPr>
              <a:t>C#</a:t>
            </a:r>
            <a:r>
              <a:rPr lang="zh-CN" altLang="en-US" sz="2000" dirty="0">
                <a:solidFill>
                  <a:srgbClr val="C00000"/>
                </a:solidFill>
                <a:latin typeface="思源黑体 CN Normal" panose="020B0400000000000000" pitchFamily="34" charset="-122"/>
                <a:ea typeface="思源黑体 CN Normal" panose="020B0400000000000000" pitchFamily="34" charset="-122"/>
              </a:rPr>
              <a:t>等</a:t>
            </a:r>
            <a:endParaRPr lang="en-US" altLang="zh-CN" sz="2000" dirty="0">
              <a:solidFill>
                <a:srgbClr val="C00000"/>
              </a:solidFill>
              <a:latin typeface="思源黑体 CN Normal" panose="020B0400000000000000" pitchFamily="34" charset="-122"/>
              <a:ea typeface="思源黑体 CN Normal" panose="020B0400000000000000" pitchFamily="34" charset="-122"/>
            </a:endParaRPr>
          </a:p>
          <a:p>
            <a:pPr marL="285750" indent="-285750">
              <a:lnSpc>
                <a:spcPct val="150000"/>
              </a:lnSpc>
              <a:buFont typeface="Arial" panose="020B0604020202020204" pitchFamily="34" charset="0"/>
              <a:buChar char="•"/>
            </a:pPr>
            <a:r>
              <a:rPr lang="zh-CN" altLang="en-US" sz="2000" dirty="0">
                <a:solidFill>
                  <a:srgbClr val="C00000"/>
                </a:solidFill>
                <a:latin typeface="思源黑体 CN Normal" panose="020B0400000000000000" pitchFamily="34" charset="-122"/>
                <a:ea typeface="思源黑体 CN Normal" panose="020B0400000000000000" pitchFamily="34" charset="-122"/>
              </a:rPr>
              <a:t>也可以查看如何在命令行中使用</a:t>
            </a:r>
            <a:r>
              <a:rPr lang="en-US" altLang="zh-CN" sz="2000" dirty="0">
                <a:solidFill>
                  <a:srgbClr val="C00000"/>
                </a:solidFill>
                <a:latin typeface="思源黑体 CN Normal" panose="020B0400000000000000" pitchFamily="34" charset="-122"/>
                <a:ea typeface="思源黑体 CN Normal" panose="020B0400000000000000" pitchFamily="34" charset="-122"/>
              </a:rPr>
              <a:t>curl</a:t>
            </a:r>
            <a:r>
              <a:rPr lang="zh-CN" altLang="en-US" sz="2000" dirty="0">
                <a:solidFill>
                  <a:srgbClr val="C00000"/>
                </a:solidFill>
                <a:latin typeface="思源黑体 CN Normal" panose="020B0400000000000000" pitchFamily="34" charset="-122"/>
                <a:ea typeface="思源黑体 CN Normal" panose="020B0400000000000000" pitchFamily="34" charset="-122"/>
              </a:rPr>
              <a:t>命令调用</a:t>
            </a:r>
            <a:r>
              <a:rPr lang="en-US" altLang="zh-CN" sz="2000" dirty="0">
                <a:solidFill>
                  <a:srgbClr val="C00000"/>
                </a:solidFill>
                <a:latin typeface="思源黑体 CN Normal" panose="020B0400000000000000" pitchFamily="34" charset="-122"/>
                <a:ea typeface="思源黑体 CN Normal" panose="020B0400000000000000" pitchFamily="34" charset="-122"/>
              </a:rPr>
              <a:t>API</a:t>
            </a:r>
          </a:p>
        </p:txBody>
      </p:sp>
      <p:sp>
        <p:nvSpPr>
          <p:cNvPr id="8" name="矩形标注 7"/>
          <p:cNvSpPr/>
          <p:nvPr/>
        </p:nvSpPr>
        <p:spPr>
          <a:xfrm>
            <a:off x="7377953" y="2124404"/>
            <a:ext cx="806823" cy="543829"/>
          </a:xfrm>
          <a:prstGeom prst="wedgeRectCallout">
            <a:avLst>
              <a:gd name="adj1" fmla="val -6714"/>
              <a:gd name="adj2" fmla="val 109216"/>
            </a:avLst>
          </a:prstGeom>
          <a:solidFill>
            <a:srgbClr val="B84E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bg1"/>
                </a:solidFill>
                <a:latin typeface="思源黑体 CN Normal" panose="020B0400000000000000" pitchFamily="34" charset="-122"/>
                <a:ea typeface="思源黑体 CN Normal" panose="020B0400000000000000" pitchFamily="34" charset="-122"/>
              </a:rPr>
              <a:t>Code</a:t>
            </a:r>
            <a:endParaRPr lang="zh-CN" altLang="en-US" sz="1600" dirty="0">
              <a:solidFill>
                <a:schemeClr val="bg1"/>
              </a:solidFill>
              <a:latin typeface="思源黑体 CN Normal" panose="020B0400000000000000" pitchFamily="34" charset="-122"/>
              <a:ea typeface="思源黑体 CN Normal" panose="020B0400000000000000" pitchFamily="34" charset="-122"/>
            </a:endParaRPr>
          </a:p>
        </p:txBody>
      </p:sp>
    </p:spTree>
    <p:extLst>
      <p:ext uri="{BB962C8B-B14F-4D97-AF65-F5344CB8AC3E}">
        <p14:creationId xmlns:p14="http://schemas.microsoft.com/office/powerpoint/2010/main" val="1081583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占位符 3"/>
          <p:cNvSpPr txBox="1">
            <a:spLocks/>
          </p:cNvSpPr>
          <p:nvPr/>
        </p:nvSpPr>
        <p:spPr bwMode="auto">
          <a:xfrm>
            <a:off x="2092271" y="2707737"/>
            <a:ext cx="7129221" cy="1261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a:lnSpc>
                <a:spcPct val="150000"/>
              </a:lnSpc>
              <a:buClr>
                <a:srgbClr val="D00000"/>
              </a:buClr>
              <a:buSzPct val="150000"/>
              <a:defRPr/>
            </a:pPr>
            <a:endParaRPr lang="zh-CN" altLang="en-US" sz="48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标题 6"/>
          <p:cNvSpPr>
            <a:spLocks noGrp="1"/>
          </p:cNvSpPr>
          <p:nvPr>
            <p:ph type="title"/>
          </p:nvPr>
        </p:nvSpPr>
        <p:spPr/>
        <p:txBody>
          <a:bodyPr>
            <a:normAutofit/>
          </a:bodyPr>
          <a:lstStyle/>
          <a:p>
            <a:r>
              <a:rPr lang="en-US" altLang="zh-CN" dirty="0" smtClean="0"/>
              <a:t>API</a:t>
            </a:r>
            <a:r>
              <a:rPr lang="zh-CN" altLang="en-US" dirty="0" smtClean="0"/>
              <a:t>设计规范</a:t>
            </a:r>
            <a:endParaRPr lang="en-US" dirty="0"/>
          </a:p>
        </p:txBody>
      </p:sp>
      <p:sp>
        <p:nvSpPr>
          <p:cNvPr id="8" name="文本占位符 7"/>
          <p:cNvSpPr>
            <a:spLocks noGrp="1"/>
          </p:cNvSpPr>
          <p:nvPr>
            <p:ph type="body" sz="quarter" idx="10"/>
          </p:nvPr>
        </p:nvSpPr>
        <p:spPr/>
        <p:txBody>
          <a:bodyPr/>
          <a:lstStyle/>
          <a:p>
            <a:r>
              <a:rPr lang="en-US" altLang="zh-CN" dirty="0" smtClean="0"/>
              <a:t>Part 5</a:t>
            </a:r>
            <a:endParaRPr lang="en-US" dirty="0"/>
          </a:p>
        </p:txBody>
      </p:sp>
      <p:sp>
        <p:nvSpPr>
          <p:cNvPr id="11" name="文本占位符 10"/>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2775122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D9A95D-DA2D-4881-9368-96C696543B17}"/>
              </a:ext>
            </a:extLst>
          </p:cNvPr>
          <p:cNvSpPr>
            <a:spLocks noGrp="1"/>
          </p:cNvSpPr>
          <p:nvPr>
            <p:ph type="title"/>
          </p:nvPr>
        </p:nvSpPr>
        <p:spPr/>
        <p:txBody>
          <a:bodyPr>
            <a:normAutofit/>
          </a:bodyPr>
          <a:lstStyle/>
          <a:p>
            <a:r>
              <a:rPr lang="en-US" altLang="zh-CN" dirty="0" smtClean="0">
                <a:latin typeface="思源黑体 CN Normal" panose="020B0400000000000000" pitchFamily="34" charset="-122"/>
                <a:ea typeface="思源黑体 CN Normal" panose="020B0400000000000000" pitchFamily="34" charset="-122"/>
              </a:rPr>
              <a:t>API</a:t>
            </a:r>
            <a:r>
              <a:rPr lang="zh-CN" altLang="en-US" dirty="0" smtClean="0">
                <a:latin typeface="思源黑体 CN Normal" panose="020B0400000000000000" pitchFamily="34" charset="-122"/>
                <a:ea typeface="思源黑体 CN Normal" panose="020B0400000000000000" pitchFamily="34" charset="-122"/>
              </a:rPr>
              <a:t>设计规范</a:t>
            </a:r>
            <a:endParaRPr lang="zh-CN" altLang="en-US" dirty="0">
              <a:latin typeface="思源黑体 CN Normal" panose="020B0400000000000000" pitchFamily="34" charset="-122"/>
              <a:ea typeface="思源黑体 CN Normal" panose="020B0400000000000000"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2443" y="99548"/>
            <a:ext cx="5287113" cy="6658904"/>
          </a:xfrm>
          <a:prstGeom prst="rect">
            <a:avLst/>
          </a:prstGeom>
        </p:spPr>
      </p:pic>
    </p:spTree>
    <p:extLst>
      <p:ext uri="{BB962C8B-B14F-4D97-AF65-F5344CB8AC3E}">
        <p14:creationId xmlns:p14="http://schemas.microsoft.com/office/powerpoint/2010/main" val="1162046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quarter" idx="10"/>
          </p:nvPr>
        </p:nvSpPr>
        <p:spPr/>
        <p:txBody>
          <a:bodyPr/>
          <a:lstStyle/>
          <a:p>
            <a:endParaRPr lang="en-US"/>
          </a:p>
        </p:txBody>
      </p:sp>
      <p:sp>
        <p:nvSpPr>
          <p:cNvPr id="10" name="文本占位符 9"/>
          <p:cNvSpPr>
            <a:spLocks noGrp="1"/>
          </p:cNvSpPr>
          <p:nvPr>
            <p:ph type="body" sz="quarter" idx="11"/>
          </p:nvPr>
        </p:nvSpPr>
        <p:spPr/>
        <p:txBody>
          <a:bodyPr/>
          <a:lstStyle/>
          <a:p>
            <a:pPr lvl="0"/>
            <a:r>
              <a:rPr lang="zh-CN" altLang="en-US" dirty="0"/>
              <a:t>地　　址：上海市联航路 </a:t>
            </a:r>
            <a:r>
              <a:rPr lang="en-US" altLang="zh-CN" dirty="0"/>
              <a:t>1188 </a:t>
            </a:r>
            <a:r>
              <a:rPr lang="zh-CN" altLang="en-US" dirty="0"/>
              <a:t>号浦江智谷 </a:t>
            </a:r>
            <a:r>
              <a:rPr lang="en-US" altLang="zh-CN" dirty="0"/>
              <a:t>8 </a:t>
            </a:r>
            <a:r>
              <a:rPr lang="zh-CN" altLang="en-US" dirty="0"/>
              <a:t>号楼 </a:t>
            </a:r>
            <a:r>
              <a:rPr lang="en-US" altLang="zh-CN" dirty="0"/>
              <a:t>2 </a:t>
            </a:r>
            <a:r>
              <a:rPr lang="zh-CN" altLang="en-US" dirty="0"/>
              <a:t>层 </a:t>
            </a:r>
            <a:r>
              <a:rPr lang="en-US" altLang="zh-CN" dirty="0"/>
              <a:t>A </a:t>
            </a:r>
            <a:r>
              <a:rPr lang="zh-CN" altLang="en-US" dirty="0"/>
              <a:t>座</a:t>
            </a:r>
          </a:p>
          <a:p>
            <a:pPr lvl="0"/>
            <a:r>
              <a:rPr lang="zh-CN" altLang="en-US" dirty="0"/>
              <a:t>邮　　编：</a:t>
            </a:r>
            <a:r>
              <a:rPr lang="en-US" altLang="zh-CN" dirty="0"/>
              <a:t>201112</a:t>
            </a:r>
          </a:p>
          <a:p>
            <a:pPr lvl="0"/>
            <a:r>
              <a:rPr lang="zh-CN" altLang="en-US" dirty="0"/>
              <a:t>咨询热线：</a:t>
            </a:r>
            <a:r>
              <a:rPr lang="en-US" altLang="zh-CN" dirty="0"/>
              <a:t>021-5422 2601</a:t>
            </a:r>
          </a:p>
          <a:p>
            <a:pPr lvl="0"/>
            <a:r>
              <a:rPr lang="zh-CN" altLang="en-US" dirty="0"/>
              <a:t>服务热线：</a:t>
            </a:r>
            <a:r>
              <a:rPr lang="en-US" altLang="zh-CN" dirty="0"/>
              <a:t>400-880-1569</a:t>
            </a:r>
          </a:p>
          <a:p>
            <a:pPr lvl="0"/>
            <a:r>
              <a:rPr lang="zh-CN" altLang="en-US" dirty="0"/>
              <a:t>传　　真：</a:t>
            </a:r>
            <a:r>
              <a:rPr lang="en-US" altLang="zh-CN" dirty="0"/>
              <a:t>021-54222601-8800</a:t>
            </a:r>
          </a:p>
          <a:p>
            <a:pPr lvl="0"/>
            <a:r>
              <a:rPr lang="zh-CN" altLang="en-US" dirty="0"/>
              <a:t>客服邮箱：</a:t>
            </a:r>
            <a:r>
              <a:rPr lang="en-US" altLang="zh-CN" dirty="0" smtClean="0"/>
              <a:t>support@aishu.cn</a:t>
            </a:r>
            <a:endParaRPr lang="en-US" altLang="zh-CN" dirty="0"/>
          </a:p>
        </p:txBody>
      </p:sp>
    </p:spTree>
    <p:extLst>
      <p:ext uri="{BB962C8B-B14F-4D97-AF65-F5344CB8AC3E}">
        <p14:creationId xmlns:p14="http://schemas.microsoft.com/office/powerpoint/2010/main" val="2715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占位符 3"/>
          <p:cNvSpPr txBox="1">
            <a:spLocks/>
          </p:cNvSpPr>
          <p:nvPr/>
        </p:nvSpPr>
        <p:spPr bwMode="auto">
          <a:xfrm>
            <a:off x="2092271" y="2707737"/>
            <a:ext cx="7129221" cy="1261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a:lnSpc>
                <a:spcPct val="150000"/>
              </a:lnSpc>
              <a:buClr>
                <a:srgbClr val="D00000"/>
              </a:buClr>
              <a:buSzPct val="150000"/>
              <a:defRPr/>
            </a:pPr>
            <a:endParaRPr lang="zh-CN" altLang="en-US" sz="48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标题 6"/>
          <p:cNvSpPr>
            <a:spLocks noGrp="1"/>
          </p:cNvSpPr>
          <p:nvPr>
            <p:ph type="title"/>
          </p:nvPr>
        </p:nvSpPr>
        <p:spPr/>
        <p:txBody>
          <a:bodyPr>
            <a:normAutofit/>
          </a:bodyPr>
          <a:lstStyle/>
          <a:p>
            <a:r>
              <a:rPr lang="zh-CN" altLang="en-US" dirty="0"/>
              <a:t>面向资源的</a:t>
            </a:r>
            <a:r>
              <a:rPr lang="zh-CN" altLang="en-US" dirty="0" smtClean="0"/>
              <a:t>架构</a:t>
            </a:r>
            <a:endParaRPr lang="en-US" dirty="0"/>
          </a:p>
        </p:txBody>
      </p:sp>
      <p:sp>
        <p:nvSpPr>
          <p:cNvPr id="8" name="文本占位符 7"/>
          <p:cNvSpPr>
            <a:spLocks noGrp="1"/>
          </p:cNvSpPr>
          <p:nvPr>
            <p:ph type="body" sz="quarter" idx="10"/>
          </p:nvPr>
        </p:nvSpPr>
        <p:spPr/>
        <p:txBody>
          <a:bodyPr/>
          <a:lstStyle/>
          <a:p>
            <a:r>
              <a:rPr lang="en-US" altLang="zh-CN" dirty="0" smtClean="0"/>
              <a:t>Part 2</a:t>
            </a:r>
            <a:endParaRPr lang="en-US" dirty="0"/>
          </a:p>
        </p:txBody>
      </p:sp>
      <p:sp>
        <p:nvSpPr>
          <p:cNvPr id="11" name="文本占位符 10"/>
          <p:cNvSpPr>
            <a:spLocks noGrp="1"/>
          </p:cNvSpPr>
          <p:nvPr>
            <p:ph type="body" sz="quarter" idx="11"/>
          </p:nvPr>
        </p:nvSpPr>
        <p:spPr/>
        <p:txBody>
          <a:bodyPr/>
          <a:lstStyle/>
          <a:p>
            <a:r>
              <a:rPr lang="zh-CN" altLang="en-US" dirty="0" smtClean="0"/>
              <a:t>极限面向对象</a:t>
            </a:r>
            <a:endParaRPr lang="en-US" dirty="0"/>
          </a:p>
        </p:txBody>
      </p:sp>
    </p:spTree>
    <p:extLst>
      <p:ext uri="{BB962C8B-B14F-4D97-AF65-F5344CB8AC3E}">
        <p14:creationId xmlns:p14="http://schemas.microsoft.com/office/powerpoint/2010/main" val="69285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ROA</a:t>
            </a:r>
            <a:endParaRPr lang="en-US" dirty="0"/>
          </a:p>
        </p:txBody>
      </p:sp>
      <p:sp>
        <p:nvSpPr>
          <p:cNvPr id="5" name="文本占位符 4"/>
          <p:cNvSpPr>
            <a:spLocks noGrp="1"/>
          </p:cNvSpPr>
          <p:nvPr>
            <p:ph type="body" sz="quarter" idx="13"/>
          </p:nvPr>
        </p:nvSpPr>
        <p:spPr/>
        <p:txBody>
          <a:bodyPr/>
          <a:lstStyle/>
          <a:p>
            <a:r>
              <a:rPr lang="en-US" altLang="zh-CN" dirty="0" smtClean="0">
                <a:latin typeface="微软雅黑" panose="020B0503020204020204" pitchFamily="34" charset="-122"/>
                <a:ea typeface="微软雅黑" panose="020B0503020204020204" pitchFamily="34" charset="-122"/>
              </a:rPr>
              <a:t>Resource-Oriented Architecture</a:t>
            </a:r>
            <a:endParaRPr lang="zh-CN" altLang="en-US" dirty="0">
              <a:latin typeface="微软雅黑" panose="020B0503020204020204" pitchFamily="34" charset="-122"/>
              <a:ea typeface="微软雅黑" panose="020B0503020204020204" pitchFamily="34" charset="-122"/>
            </a:endParaRPr>
          </a:p>
        </p:txBody>
      </p:sp>
      <p:sp>
        <p:nvSpPr>
          <p:cNvPr id="4" name="文本占位符 3"/>
          <p:cNvSpPr>
            <a:spLocks noGrp="1"/>
          </p:cNvSpPr>
          <p:nvPr>
            <p:ph type="body" sz="quarter" idx="10"/>
          </p:nvPr>
        </p:nvSpPr>
        <p:spPr/>
        <p:txBody>
          <a:bodyPr/>
          <a:lstStyle/>
          <a:p>
            <a:r>
              <a:rPr lang="en-US" altLang="zh-CN" dirty="0" smtClean="0"/>
              <a:t>PART 2.1</a:t>
            </a:r>
            <a:endParaRPr lang="en-US" dirty="0"/>
          </a:p>
        </p:txBody>
      </p:sp>
    </p:spTree>
    <p:extLst>
      <p:ext uri="{BB962C8B-B14F-4D97-AF65-F5344CB8AC3E}">
        <p14:creationId xmlns:p14="http://schemas.microsoft.com/office/powerpoint/2010/main" val="3836789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50B8B9B-9951-471E-BE85-2BF860A408E0}"/>
              </a:ext>
            </a:extLst>
          </p:cNvPr>
          <p:cNvSpPr>
            <a:spLocks noGrp="1"/>
          </p:cNvSpPr>
          <p:nvPr>
            <p:ph type="title"/>
          </p:nvPr>
        </p:nvSpPr>
        <p:spPr/>
        <p:txBody>
          <a:bodyPr/>
          <a:lstStyle/>
          <a:p>
            <a:r>
              <a:rPr lang="zh-CN" altLang="en-US" dirty="0"/>
              <a:t>如何实现</a:t>
            </a:r>
            <a:r>
              <a:rPr lang="en-US" altLang="zh-CN" dirty="0"/>
              <a:t>REST</a:t>
            </a:r>
            <a:r>
              <a:rPr lang="zh-CN" altLang="en-US" dirty="0"/>
              <a:t>式的</a:t>
            </a:r>
            <a:r>
              <a:rPr lang="en-US" altLang="zh-CN" dirty="0"/>
              <a:t>API</a:t>
            </a:r>
            <a:endParaRPr lang="zh-CN" altLang="en-US" dirty="0"/>
          </a:p>
        </p:txBody>
      </p:sp>
      <p:sp>
        <p:nvSpPr>
          <p:cNvPr id="16" name="文本框 15">
            <a:extLst>
              <a:ext uri="{FF2B5EF4-FFF2-40B4-BE49-F238E27FC236}">
                <a16:creationId xmlns:a16="http://schemas.microsoft.com/office/drawing/2014/main" id="{1FFD4DE2-4728-7B44-B6F0-F8250E377326}"/>
              </a:ext>
            </a:extLst>
          </p:cNvPr>
          <p:cNvSpPr txBox="1"/>
          <p:nvPr/>
        </p:nvSpPr>
        <p:spPr>
          <a:xfrm>
            <a:off x="789805" y="1711804"/>
            <a:ext cx="4422653" cy="3416320"/>
          </a:xfrm>
          <a:prstGeom prst="rect">
            <a:avLst/>
          </a:prstGeom>
          <a:noFill/>
        </p:spPr>
        <p:txBody>
          <a:bodyPr wrap="square" rtlCol="0">
            <a:spAutoFit/>
          </a:bodyPr>
          <a:lstStyle/>
          <a:p>
            <a:pPr>
              <a:lnSpc>
                <a:spcPct val="150000"/>
              </a:lnSpc>
            </a:pPr>
            <a:r>
              <a:rPr lang="en-US" altLang="zh-CN" sz="3200" b="1" dirty="0" smtClean="0">
                <a:solidFill>
                  <a:srgbClr val="FF0000"/>
                </a:solidFill>
                <a:latin typeface="微软雅黑" panose="020B0503020204020204" pitchFamily="34" charset="-122"/>
                <a:ea typeface="微软雅黑" panose="020B0503020204020204" pitchFamily="34" charset="-122"/>
              </a:rPr>
              <a:t>HTTP</a:t>
            </a:r>
            <a:r>
              <a:rPr lang="zh-CN" altLang="en-US" sz="1600" dirty="0" smtClean="0">
                <a:solidFill>
                  <a:schemeClr val="bg1"/>
                </a:solidFill>
                <a:latin typeface="微软雅黑" panose="020B0503020204020204" pitchFamily="34" charset="-122"/>
                <a:ea typeface="微软雅黑" panose="020B0503020204020204" pitchFamily="34" charset="-122"/>
              </a:rPr>
              <a:t>不是</a:t>
            </a:r>
            <a:r>
              <a:rPr lang="zh-CN" altLang="en-US" sz="3200" b="1" dirty="0" smtClean="0">
                <a:solidFill>
                  <a:schemeClr val="bg1"/>
                </a:solidFill>
                <a:latin typeface="微软雅黑" panose="020B0503020204020204" pitchFamily="34" charset="-122"/>
                <a:ea typeface="微软雅黑" panose="020B0503020204020204" pitchFamily="34" charset="-122"/>
              </a:rPr>
              <a:t>传输层协议</a:t>
            </a:r>
            <a:r>
              <a:rPr lang="zh-CN" altLang="en-US" sz="1600" dirty="0" smtClean="0">
                <a:solidFill>
                  <a:schemeClr val="bg1"/>
                </a:solidFill>
                <a:latin typeface="微软雅黑" panose="020B0503020204020204" pitchFamily="34" charset="-122"/>
                <a:ea typeface="微软雅黑" panose="020B0503020204020204" pitchFamily="34" charset="-122"/>
              </a:rPr>
              <a:t>而是</a:t>
            </a:r>
            <a:r>
              <a:rPr lang="zh-CN" altLang="en-US" sz="3200" b="1" dirty="0" smtClean="0">
                <a:solidFill>
                  <a:srgbClr val="FF0000"/>
                </a:solidFill>
                <a:latin typeface="微软雅黑" panose="020B0503020204020204" pitchFamily="34" charset="-122"/>
                <a:ea typeface="微软雅黑" panose="020B0503020204020204" pitchFamily="34" charset="-122"/>
              </a:rPr>
              <a:t>应用层协议</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600" b="1" dirty="0" smtClean="0">
                <a:solidFill>
                  <a:srgbClr val="CE4A5F"/>
                </a:solidFill>
                <a:latin typeface="微软雅黑" panose="020B0503020204020204" pitchFamily="34" charset="-122"/>
                <a:ea typeface="微软雅黑" panose="020B0503020204020204" pitchFamily="34" charset="-122"/>
              </a:rPr>
              <a:t>把</a:t>
            </a:r>
            <a:r>
              <a:rPr lang="en-US" altLang="zh-CN" sz="1600" b="1" dirty="0" smtClean="0">
                <a:solidFill>
                  <a:srgbClr val="CE4A5F"/>
                </a:solidFill>
                <a:latin typeface="微软雅黑" panose="020B0503020204020204" pitchFamily="34" charset="-122"/>
                <a:ea typeface="微软雅黑" panose="020B0503020204020204" pitchFamily="34" charset="-122"/>
              </a:rPr>
              <a:t>HTTP</a:t>
            </a:r>
            <a:r>
              <a:rPr lang="zh-CN" altLang="en-US" sz="1600" b="1" dirty="0" smtClean="0">
                <a:solidFill>
                  <a:srgbClr val="CE4A5F"/>
                </a:solidFill>
                <a:latin typeface="微软雅黑" panose="020B0503020204020204" pitchFamily="34" charset="-122"/>
                <a:ea typeface="微软雅黑" panose="020B0503020204020204" pitchFamily="34" charset="-122"/>
              </a:rPr>
              <a:t>当作传输层协议，没有充分利用</a:t>
            </a:r>
            <a:r>
              <a:rPr lang="en-US" altLang="zh-CN" sz="1600" b="1" dirty="0" smtClean="0">
                <a:solidFill>
                  <a:srgbClr val="CE4A5F"/>
                </a:solidFill>
                <a:latin typeface="微软雅黑" panose="020B0503020204020204" pitchFamily="34" charset="-122"/>
                <a:ea typeface="微软雅黑" panose="020B0503020204020204" pitchFamily="34" charset="-122"/>
              </a:rPr>
              <a:t>HTTP</a:t>
            </a:r>
            <a:r>
              <a:rPr lang="zh-CN" altLang="en-US" sz="1600" b="1" dirty="0" smtClean="0">
                <a:solidFill>
                  <a:srgbClr val="CE4A5F"/>
                </a:solidFill>
                <a:latin typeface="微软雅黑" panose="020B0503020204020204" pitchFamily="34" charset="-122"/>
                <a:ea typeface="微软雅黑" panose="020B0503020204020204" pitchFamily="34" charset="-122"/>
              </a:rPr>
              <a:t>应用层协议特性的</a:t>
            </a:r>
            <a:r>
              <a:rPr lang="en-US" altLang="zh-CN" sz="1600" b="1" dirty="0" smtClean="0">
                <a:solidFill>
                  <a:srgbClr val="CE4A5F"/>
                </a:solidFill>
                <a:latin typeface="微软雅黑" panose="020B0503020204020204" pitchFamily="34" charset="-122"/>
                <a:ea typeface="微软雅黑" panose="020B0503020204020204" pitchFamily="34" charset="-122"/>
              </a:rPr>
              <a:t>API</a:t>
            </a:r>
            <a:r>
              <a:rPr lang="zh-CN" altLang="en-US" sz="1600" b="1" dirty="0" smtClean="0">
                <a:solidFill>
                  <a:srgbClr val="CE4A5F"/>
                </a:solidFill>
                <a:latin typeface="微软雅黑" panose="020B0503020204020204" pitchFamily="34" charset="-122"/>
                <a:ea typeface="微软雅黑" panose="020B0503020204020204" pitchFamily="34" charset="-122"/>
              </a:rPr>
              <a:t>设计，都是在</a:t>
            </a:r>
            <a:r>
              <a:rPr lang="zh-CN" altLang="en-US" sz="3200" b="1" dirty="0" smtClean="0">
                <a:solidFill>
                  <a:srgbClr val="FF0000"/>
                </a:solidFill>
                <a:latin typeface="微软雅黑" panose="020B0503020204020204" pitchFamily="34" charset="-122"/>
                <a:ea typeface="微软雅黑" panose="020B0503020204020204" pitchFamily="34" charset="-122"/>
              </a:rPr>
              <a:t>重复造轮子</a:t>
            </a:r>
            <a:r>
              <a:rPr lang="zh-CN" altLang="en-US" sz="1600" b="1" dirty="0" smtClean="0">
                <a:solidFill>
                  <a:srgbClr val="CE4A5F"/>
                </a:solidFill>
                <a:latin typeface="微软雅黑" panose="020B0503020204020204" pitchFamily="34" charset="-122"/>
                <a:ea typeface="微软雅黑" panose="020B0503020204020204" pitchFamily="34" charset="-122"/>
              </a:rPr>
              <a:t>，一定不是</a:t>
            </a:r>
            <a:r>
              <a:rPr lang="en-US" altLang="zh-CN" sz="1600" b="1" dirty="0" smtClean="0">
                <a:solidFill>
                  <a:srgbClr val="CE4A5F"/>
                </a:solidFill>
                <a:latin typeface="微软雅黑" panose="020B0503020204020204" pitchFamily="34" charset="-122"/>
                <a:ea typeface="微软雅黑" panose="020B0503020204020204" pitchFamily="34" charset="-122"/>
              </a:rPr>
              <a:t>REST</a:t>
            </a:r>
            <a:r>
              <a:rPr lang="zh-CN" altLang="en-US" sz="1600" b="1" dirty="0" smtClean="0">
                <a:solidFill>
                  <a:srgbClr val="CE4A5F"/>
                </a:solidFill>
                <a:latin typeface="微软雅黑" panose="020B0503020204020204" pitchFamily="34" charset="-122"/>
                <a:ea typeface="微软雅黑" panose="020B0503020204020204" pitchFamily="34" charset="-122"/>
              </a:rPr>
              <a:t>风格的！</a:t>
            </a:r>
            <a:endParaRPr lang="en-US" altLang="zh-CN" sz="1600" b="1" dirty="0">
              <a:solidFill>
                <a:srgbClr val="CE4A5F"/>
              </a:solidFill>
              <a:latin typeface="微软雅黑" panose="020B0503020204020204" pitchFamily="34" charset="-122"/>
              <a:ea typeface="微软雅黑" panose="020B0503020204020204" pitchFamily="34" charset="-122"/>
            </a:endParaRPr>
          </a:p>
        </p:txBody>
      </p:sp>
      <p:pic>
        <p:nvPicPr>
          <p:cNvPr id="6" name="Picture 2" descr="https://images2015.cnblogs.com/blog/849589/201706/849589-20170628002845914-108518562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8863" y="819639"/>
            <a:ext cx="6172200" cy="5200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844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3_Office 主题">
  <a:themeElements>
    <a:clrScheme name="自定义 18">
      <a:dk1>
        <a:srgbClr val="FFFFFF"/>
      </a:dk1>
      <a:lt1>
        <a:sysClr val="window" lastClr="FFFFFF"/>
      </a:lt1>
      <a:dk2>
        <a:srgbClr val="44546A"/>
      </a:dk2>
      <a:lt2>
        <a:srgbClr val="E7E6E6"/>
      </a:lt2>
      <a:accent1>
        <a:srgbClr val="FA5064"/>
      </a:accent1>
      <a:accent2>
        <a:srgbClr val="2B88E5"/>
      </a:accent2>
      <a:accent3>
        <a:srgbClr val="A66BD3"/>
      </a:accent3>
      <a:accent4>
        <a:srgbClr val="FFC000"/>
      </a:accent4>
      <a:accent5>
        <a:srgbClr val="2E75B6"/>
      </a:accent5>
      <a:accent6>
        <a:srgbClr val="70AD47"/>
      </a:accent6>
      <a:hlink>
        <a:srgbClr val="2B88E5"/>
      </a:hlink>
      <a:folHlink>
        <a:srgbClr val="954F72"/>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5553</TotalTime>
  <Words>5906</Words>
  <Application>Microsoft Office PowerPoint</Application>
  <PresentationFormat>宽屏</PresentationFormat>
  <Paragraphs>467</Paragraphs>
  <Slides>67</Slides>
  <Notes>44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67</vt:i4>
      </vt:variant>
    </vt:vector>
  </HeadingPairs>
  <TitlesOfParts>
    <vt:vector size="76" baseType="lpstr">
      <vt:lpstr>PingFang SC</vt:lpstr>
      <vt:lpstr>微软雅黑</vt:lpstr>
      <vt:lpstr>思源黑体 CN Normal</vt:lpstr>
      <vt:lpstr>等线</vt:lpstr>
      <vt:lpstr>Arial</vt:lpstr>
      <vt:lpstr>Arial Black</vt:lpstr>
      <vt:lpstr>Calibri</vt:lpstr>
      <vt:lpstr>Wingdings</vt:lpstr>
      <vt:lpstr>3_Office 主题</vt:lpstr>
      <vt:lpstr>RESTful API设计及开发</vt:lpstr>
      <vt:lpstr>PowerPoint 演示文稿</vt:lpstr>
      <vt:lpstr>REST与Web</vt:lpstr>
      <vt:lpstr>《RESTful Web Services》</vt:lpstr>
      <vt:lpstr>《Java RESTful Web Service实战》</vt:lpstr>
      <vt:lpstr>《架构风格与基于网络的软件架构设计》</vt:lpstr>
      <vt:lpstr>面向资源的架构</vt:lpstr>
      <vt:lpstr>ROA</vt:lpstr>
      <vt:lpstr>如何实现REST式的API</vt:lpstr>
      <vt:lpstr>如何实现REST式的API</vt:lpstr>
      <vt:lpstr>极限面向对象</vt:lpstr>
      <vt:lpstr>极限面向对象</vt:lpstr>
      <vt:lpstr>面向资源的架构</vt:lpstr>
      <vt:lpstr>面向资源的架构</vt:lpstr>
      <vt:lpstr>面向资源的架构</vt:lpstr>
      <vt:lpstr>面向资源的架构</vt:lpstr>
      <vt:lpstr>面向资源的架构</vt:lpstr>
      <vt:lpstr>统一接口</vt:lpstr>
      <vt:lpstr>统一接口</vt:lpstr>
      <vt:lpstr>统一接口</vt:lpstr>
      <vt:lpstr>安全性、幂等性</vt:lpstr>
      <vt:lpstr>安全性、幂等性</vt:lpstr>
      <vt:lpstr>新建资源：PUT vs. POST</vt:lpstr>
      <vt:lpstr>重载POST</vt:lpstr>
      <vt:lpstr>重载POST</vt:lpstr>
      <vt:lpstr>ROA设计</vt:lpstr>
      <vt:lpstr>ROA设计步骤</vt:lpstr>
      <vt:lpstr>ROA设计步骤</vt:lpstr>
      <vt:lpstr>ROA设计步骤</vt:lpstr>
      <vt:lpstr>ROA设计步骤</vt:lpstr>
      <vt:lpstr>ROA设计步骤</vt:lpstr>
      <vt:lpstr>资源设计：分类</vt:lpstr>
      <vt:lpstr>资源设计：资源之间的关系</vt:lpstr>
      <vt:lpstr>资源设计：异步操作</vt:lpstr>
      <vt:lpstr>资源设计：事务</vt:lpstr>
      <vt:lpstr>URI设计</vt:lpstr>
      <vt:lpstr>URI设计</vt:lpstr>
      <vt:lpstr>深入理解</vt:lpstr>
      <vt:lpstr>可寻址性的重要性</vt:lpstr>
      <vt:lpstr>无状态性的重要性</vt:lpstr>
      <vt:lpstr>统一接口的重要性</vt:lpstr>
      <vt:lpstr>连通性的重要性</vt:lpstr>
      <vt:lpstr>开发工具</vt:lpstr>
      <vt:lpstr>OAS 3.0</vt:lpstr>
      <vt:lpstr>OAS 3.0</vt:lpstr>
      <vt:lpstr>OAS 3.0与RESTful API</vt:lpstr>
      <vt:lpstr>OAS 3.0的优势</vt:lpstr>
      <vt:lpstr>work with OAS 3.0</vt:lpstr>
      <vt:lpstr>编辑器</vt:lpstr>
      <vt:lpstr>文本编辑器（vscode插件）</vt:lpstr>
      <vt:lpstr>GUI编辑器（apicurio）</vt:lpstr>
      <vt:lpstr>API文档</vt:lpstr>
      <vt:lpstr>文档展示（ReDoc）</vt:lpstr>
      <vt:lpstr>SDK</vt:lpstr>
      <vt:lpstr>SDK生成工具</vt:lpstr>
      <vt:lpstr>API调试</vt:lpstr>
      <vt:lpstr>POSTMAN</vt:lpstr>
      <vt:lpstr>POSTMAN导入OpenAPI文件</vt:lpstr>
      <vt:lpstr>POSTMAN调用API</vt:lpstr>
      <vt:lpstr>POSTMAN调用API</vt:lpstr>
      <vt:lpstr>POSTMAN调用API</vt:lpstr>
      <vt:lpstr>POSTMAN调用API</vt:lpstr>
      <vt:lpstr>POSTMAN调用API</vt:lpstr>
      <vt:lpstr>POSTMAN调用API</vt:lpstr>
      <vt:lpstr>API设计规范</vt:lpstr>
      <vt:lpstr>API设计规范</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liqiong</dc:creator>
  <cp:lastModifiedBy>admin</cp:lastModifiedBy>
  <cp:revision>593</cp:revision>
  <dcterms:created xsi:type="dcterms:W3CDTF">2018-03-29T02:31:09Z</dcterms:created>
  <dcterms:modified xsi:type="dcterms:W3CDTF">2020-02-11T08:57:46Z</dcterms:modified>
</cp:coreProperties>
</file>