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9" r:id="rId5"/>
    <p:sldId id="266" r:id="rId6"/>
    <p:sldId id="263" r:id="rId7"/>
    <p:sldId id="259"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28" d="100"/>
          <a:sy n="128"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9/16/23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9/16/23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rod-apsoutheast-a.online.tableau.com/#/site/essencemediacom/workbooks/277829/view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slide1">
            <a:extLst>
              <a:ext uri="{FF2B5EF4-FFF2-40B4-BE49-F238E27FC236}">
                <a16:creationId xmlns:a16="http://schemas.microsoft.com/office/drawing/2014/main" id="{73FA8B8B-E402-48D6-9D17-6AE65F92F1A9}"/>
              </a:ext>
            </a:extLst>
          </p:cNvPr>
          <p:cNvSpPr>
            <a:spLocks noGrp="1"/>
          </p:cNvSpPr>
          <p:nvPr>
            <p:ph type="ctrTitle"/>
          </p:nvPr>
        </p:nvSpPr>
        <p:spPr>
          <a:xfrm>
            <a:off x="3371787" y="1741337"/>
            <a:ext cx="5448730" cy="2387918"/>
          </a:xfrm>
        </p:spPr>
        <p:txBody>
          <a:bodyPr anchor="b">
            <a:normAutofit/>
          </a:bodyPr>
          <a:lstStyle/>
          <a:p>
            <a:r>
              <a:rPr lang="en-US" sz="5200" dirty="0">
                <a:solidFill>
                  <a:schemeClr val="tx2"/>
                </a:solidFill>
                <a:hlinkClick r:id="rId2"/>
              </a:rPr>
              <a:t>Data Analytics on the Outdoor Project</a:t>
            </a:r>
            <a:endParaRPr lang="en-us" sz="5200" dirty="0">
              <a:solidFill>
                <a:schemeClr val="tx2"/>
              </a:solidFill>
              <a:hlinkClick r:id="rId2"/>
            </a:endParaRPr>
          </a:p>
        </p:txBody>
      </p:sp>
      <p:grpSp>
        <p:nvGrpSpPr>
          <p:cNvPr id="23" name="Group 2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4" name="Freeform: Shape 2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4" name="Freeform: Shape 2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a:extLst>
              <a:ext uri="{FF2B5EF4-FFF2-40B4-BE49-F238E27FC236}">
                <a16:creationId xmlns:a16="http://schemas.microsoft.com/office/drawing/2014/main" id="{8DBC0A8D-C966-443C-99E5-00A47B1F7C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536" y="1041400"/>
            <a:ext cx="6963831" cy="4775198"/>
          </a:xfrm>
          <a:prstGeom prst="rect">
            <a:avLst/>
          </a:prstGeom>
        </p:spPr>
      </p:pic>
      <p:sp>
        <p:nvSpPr>
          <p:cNvPr id="4" name="TextBox 3">
            <a:extLst>
              <a:ext uri="{FF2B5EF4-FFF2-40B4-BE49-F238E27FC236}">
                <a16:creationId xmlns:a16="http://schemas.microsoft.com/office/drawing/2014/main" id="{87EBABDC-656F-5AFF-A0C8-022EC7EDB014}"/>
              </a:ext>
            </a:extLst>
          </p:cNvPr>
          <p:cNvSpPr txBox="1"/>
          <p:nvPr/>
        </p:nvSpPr>
        <p:spPr>
          <a:xfrm>
            <a:off x="7789528" y="965064"/>
            <a:ext cx="3758935" cy="5124480"/>
          </a:xfrm>
          <a:prstGeom prst="rect">
            <a:avLst/>
          </a:prstGeom>
          <a:noFill/>
        </p:spPr>
        <p:txBody>
          <a:bodyPr wrap="square" rtlCol="0">
            <a:spAutoFit/>
          </a:bodyPr>
          <a:lstStyle/>
          <a:p>
            <a:pPr marL="231458" indent="-231458" algn="just" defTabSz="740664">
              <a:spcAft>
                <a:spcPts val="600"/>
              </a:spcAft>
              <a:buFont typeface="Arial" panose="020B0604020202020204" pitchFamily="34" charset="0"/>
              <a:buChar char="•"/>
            </a:pPr>
            <a:r>
              <a:rPr lang="en-AU" sz="1200" b="1" kern="1200">
                <a:solidFill>
                  <a:srgbClr val="374151"/>
                </a:solidFill>
                <a:latin typeface="+mn-lt"/>
                <a:ea typeface="+mn-ea"/>
                <a:cs typeface="+mn-cs"/>
              </a:rPr>
              <a:t>Younger Customers Engagement</a:t>
            </a:r>
            <a:r>
              <a:rPr lang="en-AU" sz="1200" kern="1200">
                <a:solidFill>
                  <a:srgbClr val="374151"/>
                </a:solidFill>
                <a:latin typeface="+mn-lt"/>
                <a:ea typeface="+mn-ea"/>
                <a:cs typeface="+mn-cs"/>
              </a:rPr>
              <a:t>:</a:t>
            </a:r>
            <a:r>
              <a:rPr lang="zh-CN" altLang="en-US" sz="1200" kern="1200">
                <a:solidFill>
                  <a:srgbClr val="374151"/>
                </a:solidFill>
                <a:latin typeface="+mn-lt"/>
                <a:ea typeface="+mn-ea"/>
                <a:cs typeface="+mn-cs"/>
              </a:rPr>
              <a:t> </a:t>
            </a:r>
            <a:r>
              <a:rPr lang="en-AU" altLang="zh-CN" sz="1200" kern="1200">
                <a:solidFill>
                  <a:srgbClr val="374151"/>
                </a:solidFill>
                <a:latin typeface="+mn-lt"/>
                <a:ea typeface="+mn-ea"/>
                <a:cs typeface="+mn-cs"/>
              </a:rPr>
              <a:t>C</a:t>
            </a:r>
            <a:r>
              <a:rPr lang="en-AU" sz="1200" kern="1200">
                <a:solidFill>
                  <a:srgbClr val="374151"/>
                </a:solidFill>
                <a:latin typeface="+mn-lt"/>
                <a:ea typeface="+mn-ea"/>
                <a:cs typeface="+mn-cs"/>
              </a:rPr>
              <a:t>ustomers under the age of 40 exhibit lower purchasing activity during weekdays. To address this, Outdoor can enhance sales by implementing a targeted digital marketing strategy and offering exclusive discounts or rewards during off-peak times to this demographic.</a:t>
            </a:r>
          </a:p>
          <a:p>
            <a:pPr marL="231458" indent="-231458" algn="just" defTabSz="740664">
              <a:spcAft>
                <a:spcPts val="600"/>
              </a:spcAft>
              <a:buFont typeface="Arial" panose="020B0604020202020204" pitchFamily="34" charset="0"/>
              <a:buChar char="•"/>
            </a:pPr>
            <a:endParaRPr lang="en-AU" sz="1200" kern="1200">
              <a:solidFill>
                <a:srgbClr val="374151"/>
              </a:solidFill>
              <a:latin typeface="+mn-lt"/>
              <a:ea typeface="+mn-ea"/>
              <a:cs typeface="+mn-cs"/>
            </a:endParaRPr>
          </a:p>
          <a:p>
            <a:pPr marL="231458" indent="-231458" algn="just" defTabSz="740664">
              <a:spcAft>
                <a:spcPts val="600"/>
              </a:spcAft>
              <a:buFont typeface="Arial" panose="020B0604020202020204" pitchFamily="34" charset="0"/>
              <a:buChar char="•"/>
            </a:pPr>
            <a:r>
              <a:rPr lang="en-AU" sz="1200" b="1" kern="1200">
                <a:solidFill>
                  <a:srgbClr val="374151"/>
                </a:solidFill>
                <a:latin typeface="+mn-lt"/>
                <a:ea typeface="+mn-ea"/>
                <a:cs typeface="+mn-cs"/>
              </a:rPr>
              <a:t>Female Age Group 40-50</a:t>
            </a:r>
            <a:r>
              <a:rPr lang="en-AU" sz="1200" kern="1200">
                <a:solidFill>
                  <a:srgbClr val="374151"/>
                </a:solidFill>
                <a:latin typeface="+mn-lt"/>
                <a:ea typeface="+mn-ea"/>
                <a:cs typeface="+mn-cs"/>
              </a:rPr>
              <a:t>: Females aged between 40-50 are a significant contributor to Outdoor's sales, indicating a strong affinity for Outdoor's products within this demographic. To capitalize on this, Outdoor can personalize marketing campaigns, curate product offerings, build a community, and implement loyalty programs specifically targeting this group.</a:t>
            </a:r>
          </a:p>
          <a:p>
            <a:pPr marL="231458" indent="-231458" algn="just" defTabSz="740664">
              <a:spcAft>
                <a:spcPts val="600"/>
              </a:spcAft>
              <a:buFont typeface="Arial" panose="020B0604020202020204" pitchFamily="34" charset="0"/>
              <a:buChar char="•"/>
            </a:pPr>
            <a:endParaRPr lang="en-AU" sz="1200" kern="1200">
              <a:solidFill>
                <a:srgbClr val="374151"/>
              </a:solidFill>
              <a:latin typeface="+mn-lt"/>
              <a:ea typeface="+mn-ea"/>
              <a:cs typeface="+mn-cs"/>
            </a:endParaRPr>
          </a:p>
          <a:p>
            <a:pPr marL="231458" indent="-231458" algn="just" defTabSz="740664">
              <a:spcAft>
                <a:spcPts val="600"/>
              </a:spcAft>
              <a:buFont typeface="Arial" panose="020B0604020202020204" pitchFamily="34" charset="0"/>
              <a:buChar char="•"/>
            </a:pPr>
            <a:r>
              <a:rPr lang="en-AU" sz="1200" b="1" kern="1200">
                <a:solidFill>
                  <a:srgbClr val="374151"/>
                </a:solidFill>
                <a:latin typeface="+mn-lt"/>
                <a:ea typeface="+mn-ea"/>
                <a:cs typeface="+mn-cs"/>
              </a:rPr>
              <a:t>Regional Market Expansion</a:t>
            </a:r>
            <a:r>
              <a:rPr lang="en-AU" sz="1200" kern="1200">
                <a:solidFill>
                  <a:srgbClr val="374151"/>
                </a:solidFill>
                <a:latin typeface="+mn-lt"/>
                <a:ea typeface="+mn-ea"/>
                <a:cs typeface="+mn-cs"/>
              </a:rPr>
              <a:t>: While Outdoor holds a market share of between 31% and 38% in Regions 1, 3, and 4 where it operates stores, it lacks a physical presence in Region 2 where its competitors account for 20.73% of the market share. To tap into this unexplored market, Outdoor could expand its operations to Region 2, strengthen its online presence, and consider partnerships or pop-up stores.</a:t>
            </a:r>
          </a:p>
          <a:p>
            <a:pPr>
              <a:spcAft>
                <a:spcPts val="600"/>
              </a:spcAft>
            </a:pPr>
            <a:endParaRPr lang="en-US" sz="1400" dirty="0"/>
          </a:p>
        </p:txBody>
      </p:sp>
    </p:spTree>
    <p:extLst>
      <p:ext uri="{BB962C8B-B14F-4D97-AF65-F5344CB8AC3E}">
        <p14:creationId xmlns:p14="http://schemas.microsoft.com/office/powerpoint/2010/main" val="123862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2" descr="Sheet 12">
            <a:extLst>
              <a:ext uri="{FF2B5EF4-FFF2-40B4-BE49-F238E27FC236}">
                <a16:creationId xmlns:a16="http://schemas.microsoft.com/office/drawing/2014/main" id="{F6F9C3D4-D5F6-2B03-7774-4AEB6D16D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6" y="906120"/>
            <a:ext cx="2488580" cy="2079168"/>
          </a:xfrm>
          <a:prstGeom prst="rect">
            <a:avLst/>
          </a:prstGeom>
        </p:spPr>
      </p:pic>
      <p:pic>
        <p:nvPicPr>
          <p:cNvPr id="22" name="slide2" descr="Sheet 12">
            <a:extLst>
              <a:ext uri="{FF2B5EF4-FFF2-40B4-BE49-F238E27FC236}">
                <a16:creationId xmlns:a16="http://schemas.microsoft.com/office/drawing/2014/main" id="{4140693B-366E-315F-AF36-024B37D81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990" y="906120"/>
            <a:ext cx="2488580" cy="2079168"/>
          </a:xfrm>
          <a:prstGeom prst="rect">
            <a:avLst/>
          </a:prstGeom>
        </p:spPr>
      </p:pic>
      <p:pic>
        <p:nvPicPr>
          <p:cNvPr id="30" name="slide2" descr="A graph with blue lines&#10;&#10;Description automatically generated">
            <a:extLst>
              <a:ext uri="{FF2B5EF4-FFF2-40B4-BE49-F238E27FC236}">
                <a16:creationId xmlns:a16="http://schemas.microsoft.com/office/drawing/2014/main" id="{1DDD52C4-080F-3323-0128-B1D04D2CEE1E}"/>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69774" y="3826599"/>
            <a:ext cx="3139902" cy="1805443"/>
          </a:xfrm>
          <a:prstGeom prst="rect">
            <a:avLst/>
          </a:prstGeom>
        </p:spPr>
      </p:pic>
      <p:pic>
        <p:nvPicPr>
          <p:cNvPr id="27" name="slide2" descr="A graph with blue lines&#10;&#10;Description automatically generated">
            <a:extLst>
              <a:ext uri="{FF2B5EF4-FFF2-40B4-BE49-F238E27FC236}">
                <a16:creationId xmlns:a16="http://schemas.microsoft.com/office/drawing/2014/main" id="{ABEF530E-5AC5-775A-ED85-5CB5D1F71458}"/>
              </a:ext>
            </a:extLst>
          </p:cNvPr>
          <p:cNvPicPr>
            <a:picLocks noChangeAspect="1"/>
          </p:cNvPicPr>
          <p:nvPr/>
        </p:nvPicPr>
        <p:blipFill>
          <a:blip r:embed="rId5">
            <a:extLst>
              <a:ext uri="{28A0092B-C50C-407E-A947-70E740481C1C}">
                <a14:useLocalDpi xmlns:a14="http://schemas.microsoft.com/office/drawing/2010/main" val="0"/>
              </a:ext>
            </a:extLst>
          </a:blip>
          <a:stretch/>
        </p:blipFill>
        <p:spPr>
          <a:xfrm>
            <a:off x="3237487" y="3834448"/>
            <a:ext cx="3139902" cy="1797594"/>
          </a:xfrm>
          <a:prstGeom prst="rect">
            <a:avLst/>
          </a:prstGeom>
        </p:spPr>
      </p:pic>
      <p:sp>
        <p:nvSpPr>
          <p:cNvPr id="94" name="Right Triangle 9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9">
            <a:extLst>
              <a:ext uri="{FF2B5EF4-FFF2-40B4-BE49-F238E27FC236}">
                <a16:creationId xmlns:a16="http://schemas.microsoft.com/office/drawing/2014/main" id="{A97BD7E7-24B1-371E-B91A-D67A83A2FFDE}"/>
              </a:ext>
            </a:extLst>
          </p:cNvPr>
          <p:cNvSpPr>
            <a:spLocks noGrp="1"/>
          </p:cNvSpPr>
          <p:nvPr>
            <p:ph idx="1"/>
          </p:nvPr>
        </p:nvSpPr>
        <p:spPr>
          <a:xfrm>
            <a:off x="6504621" y="709951"/>
            <a:ext cx="4812149" cy="3889752"/>
          </a:xfrm>
        </p:spPr>
        <p:txBody>
          <a:bodyPr anchor="t">
            <a:normAutofit fontScale="25000" lnSpcReduction="20000"/>
          </a:bodyPr>
          <a:lstStyle/>
          <a:p>
            <a:pPr marL="0" indent="0">
              <a:buNone/>
            </a:pPr>
            <a:endParaRPr lang="en-US" sz="6400" dirty="0"/>
          </a:p>
          <a:p>
            <a:pPr algn="just">
              <a:lnSpc>
                <a:spcPct val="120000"/>
              </a:lnSpc>
            </a:pPr>
            <a:r>
              <a:rPr lang="en-AU" sz="4800" dirty="0">
                <a:solidFill>
                  <a:srgbClr val="374151"/>
                </a:solidFill>
              </a:rPr>
              <a:t>From 2012 to 2013, Outdoor’s sales decreased by 1.90%, while the total market shrank by 18.34%, possibly due to an economic recession. In terms of market share, Outdoor's share increased from 24.47% in 2012 to 29.41% in 2023 reflecting a 20.19% growth rate. During the same period, The Camping Hut's market share remained stable, River Deep Camping's share declined slightly from 18.31% to 16.88%, a decrease of 7.81%. Camping Land, the main competitor, saw its market share drop from 40.68% to 37.01%, at a rate of 9.02%.</a:t>
            </a:r>
          </a:p>
          <a:p>
            <a:pPr algn="just">
              <a:lnSpc>
                <a:spcPct val="120000"/>
              </a:lnSpc>
            </a:pPr>
            <a:r>
              <a:rPr lang="en-AU" sz="4800" dirty="0">
                <a:solidFill>
                  <a:srgbClr val="374151"/>
                </a:solidFill>
              </a:rPr>
              <a:t>A shrinking market means fewer total sales across the industry. Even with an increase in market share, Outdoor might be acquiring a larger piece of a progressively smaller pie. Thus, the growth in market share doesn't necessarily mean the company is growing fast in revenue. </a:t>
            </a:r>
          </a:p>
          <a:p>
            <a:pPr algn="just">
              <a:lnSpc>
                <a:spcPct val="120000"/>
              </a:lnSpc>
            </a:pPr>
            <a:r>
              <a:rPr lang="en-AU" sz="4800" dirty="0">
                <a:solidFill>
                  <a:srgbClr val="374151"/>
                </a:solidFill>
              </a:rPr>
              <a:t>Considering the shrinking market, it would be advisable for Outdoor to consider expanding operations in Region 2 only when the economy improves. (The prevailing economic conditions represent a substantial risk when considering the expansion of businesses.)</a:t>
            </a:r>
            <a:endParaRPr lang="en-US" sz="4800" dirty="0">
              <a:solidFill>
                <a:srgbClr val="374151"/>
              </a:solidFill>
            </a:endParaRPr>
          </a:p>
          <a:p>
            <a:endParaRPr lang="en-US" sz="1700" dirty="0"/>
          </a:p>
        </p:txBody>
      </p:sp>
    </p:spTree>
    <p:extLst>
      <p:ext uri="{BB962C8B-B14F-4D97-AF65-F5344CB8AC3E}">
        <p14:creationId xmlns:p14="http://schemas.microsoft.com/office/powerpoint/2010/main" val="323427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 name="slide2" descr="Comparison of Transaction Amounts Between Male and Female Customers">
            <a:extLst>
              <a:ext uri="{FF2B5EF4-FFF2-40B4-BE49-F238E27FC236}">
                <a16:creationId xmlns:a16="http://schemas.microsoft.com/office/drawing/2014/main" id="{2AB3170D-0737-B2C8-DCE7-38D951419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783" y="1132764"/>
            <a:ext cx="904736" cy="4413350"/>
          </a:xfrm>
          <a:prstGeom prst="rect">
            <a:avLst/>
          </a:prstGeom>
        </p:spPr>
      </p:pic>
      <p:cxnSp>
        <p:nvCxnSpPr>
          <p:cNvPr id="36" name="Straight Connector 35">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slide2" descr="Customer Segmentation by gender">
            <a:extLst>
              <a:ext uri="{FF2B5EF4-FFF2-40B4-BE49-F238E27FC236}">
                <a16:creationId xmlns:a16="http://schemas.microsoft.com/office/drawing/2014/main" id="{547EB4C5-289D-3CCA-8F46-FB8D032B2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574" y="1119335"/>
            <a:ext cx="954645" cy="4440208"/>
          </a:xfrm>
          <a:prstGeom prst="rect">
            <a:avLst/>
          </a:prstGeom>
        </p:spPr>
      </p:pic>
      <p:sp>
        <p:nvSpPr>
          <p:cNvPr id="18" name="TextBox 17">
            <a:extLst>
              <a:ext uri="{FF2B5EF4-FFF2-40B4-BE49-F238E27FC236}">
                <a16:creationId xmlns:a16="http://schemas.microsoft.com/office/drawing/2014/main" id="{479422CB-E571-30B0-C93A-5F8C7E25CC42}"/>
              </a:ext>
            </a:extLst>
          </p:cNvPr>
          <p:cNvSpPr txBox="1"/>
          <p:nvPr/>
        </p:nvSpPr>
        <p:spPr>
          <a:xfrm>
            <a:off x="3912427" y="4945882"/>
            <a:ext cx="4466303" cy="1089529"/>
          </a:xfrm>
          <a:prstGeom prst="rect">
            <a:avLst/>
          </a:prstGeom>
          <a:noFill/>
        </p:spPr>
        <p:txBody>
          <a:bodyPr wrap="square">
            <a:spAutoFit/>
          </a:bodyPr>
          <a:lstStyle/>
          <a:p>
            <a:pPr indent="-228600" algn="just">
              <a:lnSpc>
                <a:spcPct val="90000"/>
              </a:lnSpc>
              <a:spcAft>
                <a:spcPts val="600"/>
              </a:spcAft>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Comparison of transaction amounts between male and female customers:</a:t>
            </a:r>
            <a:r>
              <a:rPr lang="en-US" sz="1200" b="1" dirty="0">
                <a:latin typeface="Calibri" panose="020F0502020204030204" pitchFamily="34" charset="0"/>
                <a:cs typeface="Calibri" panose="020F0502020204030204" pitchFamily="34" charset="0"/>
              </a:rPr>
              <a:t> </a:t>
            </a:r>
            <a:r>
              <a:rPr lang="en-AU" sz="1200" dirty="0">
                <a:solidFill>
                  <a:srgbClr val="374151"/>
                </a:solidFill>
                <a:latin typeface="Calibri" panose="020F0502020204030204" pitchFamily="34" charset="0"/>
                <a:cs typeface="Calibri" panose="020F0502020204030204" pitchFamily="34" charset="0"/>
              </a:rPr>
              <a:t>M</a:t>
            </a:r>
            <a:r>
              <a:rPr lang="en-AU" sz="1200" b="0" i="0" dirty="0">
                <a:solidFill>
                  <a:srgbClr val="374151"/>
                </a:solidFill>
                <a:effectLst/>
                <a:latin typeface="Calibri" panose="020F0502020204030204" pitchFamily="34" charset="0"/>
                <a:cs typeface="Calibri" panose="020F0502020204030204" pitchFamily="34" charset="0"/>
              </a:rPr>
              <a:t>ale customers have a higher transaction amount but contribute less to Outdoor's total sales creating a unique opportunity to explore and address. Outdoor can develop targeted promotions, loyalty programs, or member benefits specifically designed to encourage repeat purchases from male customers.</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256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slide6" descr="Proportion of customers">
            <a:extLst>
              <a:ext uri="{FF2B5EF4-FFF2-40B4-BE49-F238E27FC236}">
                <a16:creationId xmlns:a16="http://schemas.microsoft.com/office/drawing/2014/main" id="{A235350D-5E8B-49B7-ADE6-F3B3D101D921}"/>
              </a:ext>
            </a:extLst>
          </p:cNvPr>
          <p:cNvPicPr>
            <a:picLocks noChangeAspect="1"/>
          </p:cNvPicPr>
          <p:nvPr/>
        </p:nvPicPr>
        <p:blipFill rotWithShape="1">
          <a:blip r:embed="rId2">
            <a:extLst>
              <a:ext uri="{28A0092B-C50C-407E-A947-70E740481C1C}">
                <a14:useLocalDpi xmlns:a14="http://schemas.microsoft.com/office/drawing/2010/main" val="0"/>
              </a:ext>
            </a:extLst>
          </a:blip>
          <a:srcRect l="1354" r="11235" b="2"/>
          <a:stretch/>
        </p:blipFill>
        <p:spPr>
          <a:xfrm>
            <a:off x="698353" y="598677"/>
            <a:ext cx="4155213" cy="2733294"/>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43" name="Freeform: Shape 4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slide3" descr="Customer Segmentation">
            <a:extLst>
              <a:ext uri="{FF2B5EF4-FFF2-40B4-BE49-F238E27FC236}">
                <a16:creationId xmlns:a16="http://schemas.microsoft.com/office/drawing/2014/main" id="{838FF74C-07D1-14AC-0BF8-8D01AAA7E015}"/>
              </a:ext>
            </a:extLst>
          </p:cNvPr>
          <p:cNvPicPr>
            <a:picLocks noChangeAspect="1"/>
          </p:cNvPicPr>
          <p:nvPr/>
        </p:nvPicPr>
        <p:blipFill rotWithShape="1">
          <a:blip r:embed="rId3">
            <a:extLst>
              <a:ext uri="{28A0092B-C50C-407E-A947-70E740481C1C}">
                <a14:useLocalDpi xmlns:a14="http://schemas.microsoft.com/office/drawing/2010/main" val="0"/>
              </a:ext>
            </a:extLst>
          </a:blip>
          <a:srcRect r="10684" b="-3"/>
          <a:stretch/>
        </p:blipFill>
        <p:spPr>
          <a:xfrm>
            <a:off x="698353" y="3526029"/>
            <a:ext cx="4155225" cy="273329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8" name="TextBox 7">
            <a:extLst>
              <a:ext uri="{FF2B5EF4-FFF2-40B4-BE49-F238E27FC236}">
                <a16:creationId xmlns:a16="http://schemas.microsoft.com/office/drawing/2014/main" id="{F3C6CA5D-D2F3-0C29-B1EE-0ED03B79B05C}"/>
              </a:ext>
            </a:extLst>
          </p:cNvPr>
          <p:cNvSpPr txBox="1"/>
          <p:nvPr/>
        </p:nvSpPr>
        <p:spPr>
          <a:xfrm>
            <a:off x="6159883" y="2607207"/>
            <a:ext cx="5397237"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b="0" i="0" dirty="0">
              <a:effectLst/>
            </a:endParaRPr>
          </a:p>
          <a:p>
            <a:pPr indent="-228600" algn="just">
              <a:lnSpc>
                <a:spcPct val="90000"/>
              </a:lnSpc>
              <a:spcAft>
                <a:spcPts val="600"/>
              </a:spcAft>
              <a:buFont typeface="Arial" panose="020B0604020202020204" pitchFamily="34" charset="0"/>
              <a:buChar char="•"/>
            </a:pPr>
            <a:r>
              <a:rPr lang="en-US" sz="1400" b="1" i="0" dirty="0">
                <a:effectLst/>
              </a:rPr>
              <a:t>The </a:t>
            </a:r>
            <a:r>
              <a:rPr lang="en-US" sz="1400" b="1" dirty="0"/>
              <a:t>proportion of </a:t>
            </a:r>
            <a:r>
              <a:rPr lang="en-AU" sz="1400" b="1" dirty="0"/>
              <a:t>different customer demographics</a:t>
            </a:r>
            <a:r>
              <a:rPr lang="en-US" sz="1400" b="1" i="0" dirty="0">
                <a:effectLst/>
              </a:rPr>
              <a:t>: </a:t>
            </a:r>
            <a:r>
              <a:rPr lang="en-US" sz="1400" dirty="0"/>
              <a:t>The distribution of various customer demographics corresponds with their respective contributions to the total sales.</a:t>
            </a:r>
          </a:p>
        </p:txBody>
      </p:sp>
      <p:sp>
        <p:nvSpPr>
          <p:cNvPr id="45" name="Arc 44">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9303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lide8" descr="Sales of the Female Age Group 40-50">
            <a:extLst>
              <a:ext uri="{FF2B5EF4-FFF2-40B4-BE49-F238E27FC236}">
                <a16:creationId xmlns:a16="http://schemas.microsoft.com/office/drawing/2014/main" id="{99D626D2-657E-4F93-9108-F8A9FCD7B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703" y="937549"/>
            <a:ext cx="2016629" cy="4979334"/>
          </a:xfrm>
          <a:prstGeom prst="rect">
            <a:avLst/>
          </a:prstGeom>
        </p:spPr>
      </p:pic>
      <p:sp>
        <p:nvSpPr>
          <p:cNvPr id="6" name="TextBox 5">
            <a:extLst>
              <a:ext uri="{FF2B5EF4-FFF2-40B4-BE49-F238E27FC236}">
                <a16:creationId xmlns:a16="http://schemas.microsoft.com/office/drawing/2014/main" id="{AA22038E-E06D-024F-749E-F3E315E264AC}"/>
              </a:ext>
            </a:extLst>
          </p:cNvPr>
          <p:cNvSpPr txBox="1"/>
          <p:nvPr/>
        </p:nvSpPr>
        <p:spPr>
          <a:xfrm>
            <a:off x="5232985" y="2032374"/>
            <a:ext cx="5397237"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b="0" i="0" dirty="0">
              <a:effectLst/>
            </a:endParaRPr>
          </a:p>
          <a:p>
            <a:pPr indent="-228600" algn="just">
              <a:spcAft>
                <a:spcPts val="600"/>
              </a:spcAft>
              <a:buFont typeface="Arial" panose="020B0604020202020204" pitchFamily="34" charset="0"/>
              <a:buChar char="•"/>
            </a:pPr>
            <a:r>
              <a:rPr lang="en-US" sz="1200" b="1" i="0" dirty="0">
                <a:effectLst/>
              </a:rPr>
              <a:t>Sales of the Female Age Group 40-50: </a:t>
            </a:r>
            <a:r>
              <a:rPr lang="en-AU" sz="1200" dirty="0"/>
              <a:t>The female customer group aged 40-50 is a significant sales driver, and within this demographic, Outdoor holds the second-largest market share, while Camping Land has the largest share. Outdoor can explore the specific preferences and requirements of this particular customer group, identifying what attracts them to Camping Land. They can then evaluate whether they can create similar or superior offerings. By analyzing Camping Land's pricing strategies targeted at this demographic and engaging directly with these customers (collect feedback), Outdoor can gain insights into what they value and what could persuade them to switch from Camping Land to Outdoor.</a:t>
            </a: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 name="slide9" descr="Customer number in each region">
            <a:extLst>
              <a:ext uri="{FF2B5EF4-FFF2-40B4-BE49-F238E27FC236}">
                <a16:creationId xmlns:a16="http://schemas.microsoft.com/office/drawing/2014/main" id="{8498D0C2-E702-99E2-0D41-89789EEE4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34" y="1433299"/>
            <a:ext cx="4616434" cy="3812280"/>
          </a:xfrm>
          <a:prstGeom prst="rect">
            <a:avLst/>
          </a:prstGeom>
        </p:spPr>
      </p:pic>
      <p:cxnSp>
        <p:nvCxnSpPr>
          <p:cNvPr id="15" name="Straight Connector 14">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slide4" descr="Regional Markets">
            <a:extLst>
              <a:ext uri="{FF2B5EF4-FFF2-40B4-BE49-F238E27FC236}">
                <a16:creationId xmlns:a16="http://schemas.microsoft.com/office/drawing/2014/main" id="{9B72789D-77B7-49FE-9BF5-A1FA00D3B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33" y="1646434"/>
            <a:ext cx="4644528" cy="3386010"/>
          </a:xfrm>
          <a:prstGeom prst="rect">
            <a:avLst/>
          </a:prstGeom>
        </p:spPr>
      </p:pic>
      <p:sp>
        <p:nvSpPr>
          <p:cNvPr id="8" name="TextBox 7">
            <a:extLst>
              <a:ext uri="{FF2B5EF4-FFF2-40B4-BE49-F238E27FC236}">
                <a16:creationId xmlns:a16="http://schemas.microsoft.com/office/drawing/2014/main" id="{080C7FE6-0413-AF25-BA51-14F33AD0A8A2}"/>
              </a:ext>
            </a:extLst>
          </p:cNvPr>
          <p:cNvSpPr txBox="1"/>
          <p:nvPr/>
        </p:nvSpPr>
        <p:spPr>
          <a:xfrm>
            <a:off x="1623169" y="4939639"/>
            <a:ext cx="9284297" cy="4351338"/>
          </a:xfrm>
          <a:prstGeom prst="rect">
            <a:avLst/>
          </a:prstGeom>
        </p:spPr>
        <p:txBody>
          <a:bodyPr vert="horz" lIns="91440" tIns="45720" rIns="91440" bIns="45720" rtlCol="0">
            <a:normAutofit/>
          </a:bodyPr>
          <a:lstStyle/>
          <a:p>
            <a:pPr>
              <a:lnSpc>
                <a:spcPct val="90000"/>
              </a:lnSpc>
              <a:spcAft>
                <a:spcPts val="600"/>
              </a:spcAft>
            </a:pPr>
            <a:endParaRPr lang="en-US" b="0" i="0" dirty="0">
              <a:effectLst/>
            </a:endParaRPr>
          </a:p>
          <a:p>
            <a:pPr indent="-228600" algn="just">
              <a:lnSpc>
                <a:spcPct val="90000"/>
              </a:lnSpc>
              <a:spcAft>
                <a:spcPts val="600"/>
              </a:spcAft>
              <a:buFont typeface="Arial" panose="020B0604020202020204" pitchFamily="34" charset="0"/>
              <a:buChar char="•"/>
            </a:pPr>
            <a:r>
              <a:rPr lang="en-US" sz="1400" b="1" i="0" dirty="0">
                <a:effectLst/>
              </a:rPr>
              <a:t>Customer number in each region:</a:t>
            </a:r>
            <a:r>
              <a:rPr lang="en-US" sz="1400" b="1" dirty="0"/>
              <a:t> </a:t>
            </a:r>
            <a:r>
              <a:rPr lang="en-AU" sz="1400" b="0" i="0" dirty="0">
                <a:solidFill>
                  <a:srgbClr val="374151"/>
                </a:solidFill>
                <a:effectLst/>
                <a:latin typeface="Calibri" panose="020F0502020204030204" pitchFamily="34" charset="0"/>
                <a:cs typeface="Calibri" panose="020F0502020204030204" pitchFamily="34" charset="0"/>
              </a:rPr>
              <a:t>Region 3, with the highest number of customers and market shares, establishes itself as the largest market on this island. Outdoor could focus more on this region in future business expansion.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15" name="Freeform: Shape 14">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17">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Smiling Face with No Fill">
            <a:extLst>
              <a:ext uri="{FF2B5EF4-FFF2-40B4-BE49-F238E27FC236}">
                <a16:creationId xmlns:a16="http://schemas.microsoft.com/office/drawing/2014/main" id="{5E9A244C-5607-B16B-7212-E1E765D3E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204" y="660767"/>
            <a:ext cx="3227626" cy="3227626"/>
          </a:xfrm>
          <a:prstGeom prst="rect">
            <a:avLst/>
          </a:prstGeom>
        </p:spPr>
      </p:pic>
      <p:sp>
        <p:nvSpPr>
          <p:cNvPr id="3" name="Content Placeholder 2">
            <a:extLst>
              <a:ext uri="{FF2B5EF4-FFF2-40B4-BE49-F238E27FC236}">
                <a16:creationId xmlns:a16="http://schemas.microsoft.com/office/drawing/2014/main" id="{F147C833-3669-CC1B-532C-40339B7C1A27}"/>
              </a:ext>
            </a:extLst>
          </p:cNvPr>
          <p:cNvSpPr>
            <a:spLocks noGrp="1"/>
          </p:cNvSpPr>
          <p:nvPr>
            <p:ph idx="1"/>
          </p:nvPr>
        </p:nvSpPr>
        <p:spPr>
          <a:xfrm>
            <a:off x="6354871" y="660767"/>
            <a:ext cx="5029200" cy="3227626"/>
          </a:xfrm>
        </p:spPr>
        <p:txBody>
          <a:bodyPr anchor="ctr">
            <a:normAutofit/>
          </a:bodyPr>
          <a:lstStyle/>
          <a:p>
            <a:r>
              <a:rPr lang="en-US" sz="1800">
                <a:solidFill>
                  <a:schemeClr val="tx2"/>
                </a:solidFill>
              </a:rPr>
              <a:t>Thank you</a:t>
            </a:r>
          </a:p>
        </p:txBody>
      </p:sp>
      <p:grpSp>
        <p:nvGrpSpPr>
          <p:cNvPr id="27" name="Group 19">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28" name="Freeform: Shape 20">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471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618</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Analytics on the Outdoor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
  <cp:lastModifiedBy>Jie Liu</cp:lastModifiedBy>
  <cp:revision>4</cp:revision>
  <dcterms:created xsi:type="dcterms:W3CDTF">2023-08-03T02:40:46Z</dcterms:created>
  <dcterms:modified xsi:type="dcterms:W3CDTF">2023-09-16T08:40:24Z</dcterms:modified>
</cp:coreProperties>
</file>