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3" r:id="rId5"/>
  </p:sldMasterIdLst>
  <p:notesMasterIdLst>
    <p:notesMasterId r:id="rId7"/>
  </p:notesMasterIdLst>
  <p:sldIdLst>
    <p:sldId id="297" r:id="rId6"/>
    <p:sldId id="264" r:id="rId8"/>
    <p:sldId id="396" r:id="rId9"/>
    <p:sldId id="331" r:id="rId10"/>
    <p:sldId id="401" r:id="rId11"/>
    <p:sldId id="400" r:id="rId12"/>
    <p:sldId id="397" r:id="rId13"/>
    <p:sldId id="402" r:id="rId14"/>
    <p:sldId id="403" r:id="rId15"/>
    <p:sldId id="404" r:id="rId16"/>
    <p:sldId id="405" r:id="rId17"/>
    <p:sldId id="414" r:id="rId18"/>
    <p:sldId id="406" r:id="rId19"/>
    <p:sldId id="407" r:id="rId20"/>
    <p:sldId id="408" r:id="rId21"/>
    <p:sldId id="409" r:id="rId22"/>
    <p:sldId id="413" r:id="rId23"/>
    <p:sldId id="410" r:id="rId24"/>
    <p:sldId id="412" r:id="rId25"/>
    <p:sldId id="417" r:id="rId26"/>
  </p:sldIdLst>
  <p:sldSz cx="12192000" cy="6858000"/>
  <p:notesSz cx="9777095" cy="664654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  <p:extLst>
    <p:ext uri="{521415D9-36F7-43E2-AB2F-B90AF26B5E84}">
      <p14:sectionLst xmlns:p14="http://schemas.microsoft.com/office/powerpoint/2010/main">
        <p14:section name="默认节" id="{33DF3B17-A065-47B3-A172-DC5982F3E9F4}">
          <p14:sldIdLst>
            <p14:sldId id="297"/>
            <p14:sldId id="264"/>
            <p14:sldId id="396"/>
            <p14:sldId id="331"/>
            <p14:sldId id="401"/>
            <p14:sldId id="400"/>
            <p14:sldId id="397"/>
            <p14:sldId id="402"/>
            <p14:sldId id="403"/>
            <p14:sldId id="404"/>
            <p14:sldId id="405"/>
            <p14:sldId id="414"/>
            <p14:sldId id="406"/>
            <p14:sldId id="407"/>
            <p14:sldId id="408"/>
            <p14:sldId id="409"/>
            <p14:sldId id="413"/>
            <p14:sldId id="410"/>
            <p14:sldId id="412"/>
            <p14:sldId id="41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9682"/>
    <a:srgbClr val="0053EC"/>
    <a:srgbClr val="328596"/>
    <a:srgbClr val="B4F7FE"/>
    <a:srgbClr val="67EFFD"/>
    <a:srgbClr val="03B3C5"/>
    <a:srgbClr val="66FFCC"/>
    <a:srgbClr val="FFFF00"/>
    <a:srgbClr val="E9F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4" d="100"/>
          <a:sy n="94" d="100"/>
        </p:scale>
        <p:origin x="53" y="82"/>
      </p:cViewPr>
      <p:guideLst>
        <p:guide orient="horz" pos="215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BC744-7DD1-4B80-B41C-237D0B6ADA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73350" y="498475"/>
            <a:ext cx="4432300" cy="2492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77900" y="3157538"/>
            <a:ext cx="7821613" cy="29908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1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38788" y="6313488"/>
            <a:ext cx="4237037" cy="331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3273E-A7CA-44A1-BFD4-26503AC47D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6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6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 i="1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4" name="矩形 7"/>
          <p:cNvSpPr/>
          <p:nvPr/>
        </p:nvSpPr>
        <p:spPr>
          <a:xfrm>
            <a:off x="2355215" y="2637155"/>
            <a:ext cx="790194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建模（</a:t>
            </a:r>
            <a:r>
              <a:rPr lang="en-US" altLang="zh-CN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3298303" y="4149050"/>
            <a:ext cx="556006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第</a:t>
            </a:r>
            <a:r>
              <a:rPr lang="en-US" altLang="zh-CN" sz="3200" b="1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11</a:t>
            </a:r>
            <a:r>
              <a:rPr lang="zh-CN" altLang="en-US" sz="3200" b="1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章 典型相关分析及</a:t>
            </a:r>
            <a:r>
              <a:rPr lang="en-US" altLang="zh-CN" sz="3200" b="1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90084" y="5297805"/>
            <a:ext cx="23503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/>
              <a:t>王斌会 教授</a:t>
            </a:r>
            <a:endParaRPr lang="zh-CN" altLang="en-US" sz="3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426835" y="201295"/>
            <a:ext cx="442149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11.3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典型相关分析原理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770880" y="394473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extBox 1"/>
          <p:cNvSpPr/>
          <p:nvPr/>
        </p:nvSpPr>
        <p:spPr>
          <a:xfrm flipH="1">
            <a:off x="407605" y="2276920"/>
            <a:ext cx="633230" cy="31085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800">
                <a:solidFill>
                  <a:srgbClr val="FF0000"/>
                </a:solidFill>
              </a:rPr>
              <a:t>典型相关的求法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典型相关分析及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00" y="1854418"/>
            <a:ext cx="5286234" cy="98115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591" y="3236850"/>
            <a:ext cx="7377081" cy="118868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6225" y="3429000"/>
            <a:ext cx="1650704" cy="62032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700" y="4935468"/>
            <a:ext cx="7241291" cy="89998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426835" y="201295"/>
            <a:ext cx="442149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11.3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典型相关分析原理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770880" y="394473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extBox 1"/>
          <p:cNvSpPr/>
          <p:nvPr/>
        </p:nvSpPr>
        <p:spPr>
          <a:xfrm flipH="1">
            <a:off x="407605" y="2276920"/>
            <a:ext cx="633230" cy="31085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800">
                <a:solidFill>
                  <a:srgbClr val="FF0000"/>
                </a:solidFill>
              </a:rPr>
              <a:t>典型相关的求法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典型相关分析及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86" y="1124840"/>
            <a:ext cx="3667125" cy="1647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070" y="4923023"/>
            <a:ext cx="1876425" cy="12858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800" y="1349999"/>
            <a:ext cx="3781425" cy="11906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571" y="3077895"/>
            <a:ext cx="4393430" cy="5971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9571" y="3898122"/>
            <a:ext cx="4407715" cy="6005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7730" y="4863884"/>
            <a:ext cx="3248025" cy="5334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5594" y="5708882"/>
            <a:ext cx="3314700" cy="4953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426835" y="201295"/>
            <a:ext cx="442149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11.3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典型相关分析原理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770880" y="394473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extBox 1"/>
          <p:cNvSpPr/>
          <p:nvPr/>
        </p:nvSpPr>
        <p:spPr>
          <a:xfrm flipH="1">
            <a:off x="407605" y="2276920"/>
            <a:ext cx="633230" cy="31085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800">
                <a:solidFill>
                  <a:srgbClr val="FF0000"/>
                </a:solidFill>
              </a:rPr>
              <a:t>典型相关的求法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典型相关分析及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685" y="1412860"/>
            <a:ext cx="1876425" cy="12858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21" y="3173354"/>
            <a:ext cx="10401300" cy="29432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426835" y="201295"/>
            <a:ext cx="442149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11.3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典型相关分析原理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770880" y="394473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extBox 1"/>
          <p:cNvSpPr/>
          <p:nvPr/>
        </p:nvSpPr>
        <p:spPr>
          <a:xfrm flipH="1">
            <a:off x="407605" y="2276920"/>
            <a:ext cx="633230" cy="31085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800">
                <a:solidFill>
                  <a:srgbClr val="FF0000"/>
                </a:solidFill>
              </a:rPr>
              <a:t>典型相关的求法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典型相关分析及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83" y="1036036"/>
            <a:ext cx="9934575" cy="21526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444" y="3200347"/>
            <a:ext cx="4810125" cy="13620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880" y="4672535"/>
            <a:ext cx="4810125" cy="20955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695" y="4688437"/>
            <a:ext cx="4819650" cy="20574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426835" y="201295"/>
            <a:ext cx="442149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11.3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典型相关分析原理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770880" y="394473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extBox 1"/>
          <p:cNvSpPr/>
          <p:nvPr/>
        </p:nvSpPr>
        <p:spPr>
          <a:xfrm flipH="1">
            <a:off x="407605" y="2276920"/>
            <a:ext cx="633230" cy="31085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zh-CN" sz="2800">
                <a:solidFill>
                  <a:srgbClr val="FF0000"/>
                </a:solidFill>
              </a:rPr>
              <a:t>典型变量的性质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典型相关分析及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199660" y="1484865"/>
            <a:ext cx="1044072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268605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每一对典型变量</a:t>
            </a:r>
            <a:r>
              <a:rPr kumimoji="0" lang="en-US" altLang="zh-CN" sz="3200" b="1" i="1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3200" b="1" i="1" u="none" strike="noStrike" cap="none" normalizeH="0" baseline="-3000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及</a:t>
            </a:r>
            <a:r>
              <a:rPr kumimoji="0" lang="en-US" altLang="zh-CN" sz="3200" b="1" i="1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3200" b="1" i="1" u="none" strike="noStrike" cap="none" normalizeH="0" baseline="-3000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 i="1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=1,2,…,</a:t>
            </a:r>
            <a:r>
              <a:rPr kumimoji="0" lang="en-US" altLang="zh-CN" sz="2800" b="1" i="1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）的标准差为</a:t>
            </a:r>
            <a:r>
              <a:rPr kumimoji="0" lang="en-US" altLang="zh-CN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53EC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任意两个典型变量</a:t>
            </a:r>
            <a:r>
              <a:rPr kumimoji="0" lang="en-US" altLang="zh-CN" sz="3200" b="1" i="1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3200" b="1" i="1" u="none" strike="noStrike" cap="none" normalizeH="0" baseline="-3000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 i="1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=1,2,…,</a:t>
            </a:r>
            <a:r>
              <a:rPr kumimoji="0" lang="en-US" altLang="zh-CN" sz="2800" b="1" i="1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）彼此不相关，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53EC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任意两个典型变量</a:t>
            </a:r>
            <a:r>
              <a:rPr kumimoji="0" lang="en-US" altLang="zh-CN" sz="3200" b="1" i="1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3200" b="1" i="1" u="none" strike="noStrike" cap="none" normalizeH="0" baseline="-3000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 i="1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=1,2,…,</a:t>
            </a:r>
            <a:r>
              <a:rPr kumimoji="0" lang="en-US" altLang="zh-CN" sz="2800" b="1" i="1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）彼此不相关，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53EC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26860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且当</a:t>
            </a:r>
            <a:r>
              <a:rPr kumimoji="0" lang="en-US" altLang="zh-CN" sz="3200" b="1" i="1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kumimoji="0" lang="en-US" altLang="zh-CN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1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kumimoji="0" lang="en-US" altLang="zh-CN" sz="3200" b="1" i="1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0" lang="en-US" altLang="zh-CN" sz="3200" b="1" i="1" u="none" strike="noStrike" cap="none" normalizeH="0" baseline="-3000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及</a:t>
            </a:r>
            <a:r>
              <a:rPr kumimoji="0" lang="en-US" altLang="zh-CN" sz="3200" b="1" i="1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sz="3200" b="1" i="1" u="none" strike="noStrike" cap="none" normalizeH="0" baseline="-3000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也彼此不相关。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53EC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  <a:p>
            <a:pPr lvl="0">
              <a:lnSpc>
                <a:spcPct val="150000"/>
              </a:lnSpc>
              <a:buClrTx/>
            </a:pPr>
            <a:r>
              <a:rPr kumimoji="0" lang="en-US" altLang="zh-CN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3. 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53E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各典型变量</a:t>
            </a:r>
            <a:r>
              <a:rPr lang="en-US" altLang="zh-CN" sz="3200" b="1" i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3200" b="1" i="1" baseline="-30000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3200" b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及</a:t>
            </a:r>
            <a:r>
              <a:rPr lang="en-US" altLang="zh-CN" sz="3200" b="1" i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3200" b="1" i="1" baseline="-30000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3200" b="1" smtClean="0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sz="3200" b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相关系数</a:t>
            </a:r>
            <a:r>
              <a:rPr lang="zh-CN" altLang="en-US" sz="3200" b="1" i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3200" b="1" i="1" baseline="-30000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3200" b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800" b="1" i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=1,2,…,</a:t>
            </a:r>
            <a:r>
              <a:rPr lang="en-US" altLang="zh-CN" sz="2800" b="1" i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3200" b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），</a:t>
            </a:r>
            <a:endParaRPr lang="zh-CN" altLang="en-US" sz="2400" b="1">
              <a:solidFill>
                <a:srgbClr val="0053EC"/>
              </a:solidFill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  <a:p>
            <a:pPr lvl="0" indent="478155">
              <a:lnSpc>
                <a:spcPct val="150000"/>
              </a:lnSpc>
              <a:buClrTx/>
            </a:pPr>
            <a:r>
              <a:rPr lang="zh-CN" altLang="en-US" sz="3200" b="1" smtClean="0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典型相关系数</a:t>
            </a:r>
            <a:r>
              <a:rPr lang="zh-CN" altLang="en-US" sz="3200" b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满足关系式</a:t>
            </a:r>
            <a:r>
              <a:rPr lang="en-US" altLang="zh-CN" sz="3200" b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i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</a:t>
            </a:r>
            <a:r>
              <a:rPr lang="en-US" altLang="zh-CN" sz="3200" b="1" baseline="-30000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3200" b="1" i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3200" b="1" baseline="-30000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3200" b="1" i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sz="3200" b="1" i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</a:t>
            </a:r>
            <a:r>
              <a:rPr lang="en-US" altLang="zh-CN" sz="3200" b="1" i="1" baseline="-30000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3200" b="1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200" b="1" smtClean="0">
                <a:solidFill>
                  <a:srgbClr val="0053E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sz="3200" b="1">
              <a:solidFill>
                <a:srgbClr val="0053EC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426835" y="201295"/>
            <a:ext cx="442149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11.3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典型相关分析原理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770880" y="394473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extBox 1"/>
          <p:cNvSpPr/>
          <p:nvPr/>
        </p:nvSpPr>
        <p:spPr>
          <a:xfrm flipH="1">
            <a:off x="407605" y="2276920"/>
            <a:ext cx="633230" cy="31085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zh-CN" sz="2800">
                <a:solidFill>
                  <a:srgbClr val="FF0000"/>
                </a:solidFill>
              </a:rPr>
              <a:t>典型相关的检验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典型相关分析及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695" y="1408842"/>
            <a:ext cx="3806859" cy="5921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55" y="3486126"/>
            <a:ext cx="9273954" cy="6988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455" y="2397122"/>
            <a:ext cx="8593532" cy="57659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18515" y="4581080"/>
            <a:ext cx="9216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53EC"/>
                </a:solidFill>
              </a:rPr>
              <a:t>    对</a:t>
            </a:r>
            <a:r>
              <a:rPr lang="zh-CN" altLang="en-US" sz="2800">
                <a:solidFill>
                  <a:srgbClr val="0053EC"/>
                </a:solidFill>
              </a:rPr>
              <a:t>典型相关系数</a:t>
            </a:r>
            <a:r>
              <a:rPr lang="zh-CN" altLang="en-US" sz="2800" smtClean="0">
                <a:solidFill>
                  <a:srgbClr val="0053EC"/>
                </a:solidFill>
              </a:rPr>
              <a:t>进行检验，以确定</a:t>
            </a:r>
            <a:r>
              <a:rPr lang="zh-CN" altLang="en-US" sz="2800">
                <a:solidFill>
                  <a:srgbClr val="0053EC"/>
                </a:solidFill>
              </a:rPr>
              <a:t>相关系数的个数</a:t>
            </a:r>
            <a:r>
              <a:rPr lang="zh-CN" altLang="en-US" sz="2800" smtClean="0">
                <a:solidFill>
                  <a:srgbClr val="0053EC"/>
                </a:solidFill>
              </a:rPr>
              <a:t>，</a:t>
            </a:r>
            <a:endParaRPr lang="en-US" altLang="zh-CN" sz="2800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53EC"/>
                </a:solidFill>
              </a:rPr>
              <a:t>然后根据显著的典型相关系数</a:t>
            </a:r>
            <a:r>
              <a:rPr lang="zh-CN" altLang="en-US" sz="2800">
                <a:solidFill>
                  <a:srgbClr val="0053EC"/>
                </a:solidFill>
              </a:rPr>
              <a:t>对资料进行典型相关分析。</a:t>
            </a:r>
            <a:endParaRPr lang="zh-CN" altLang="en-US" sz="2800">
              <a:solidFill>
                <a:srgbClr val="0053EC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426835" y="201295"/>
            <a:ext cx="442149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11.4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典型相关分析步骤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770880" y="394473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extBox 1"/>
          <p:cNvSpPr/>
          <p:nvPr/>
        </p:nvSpPr>
        <p:spPr>
          <a:xfrm flipH="1">
            <a:off x="479610" y="1362907"/>
            <a:ext cx="633230" cy="48320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zh-CN" sz="2800">
                <a:solidFill>
                  <a:srgbClr val="FF0000"/>
                </a:solidFill>
              </a:rPr>
              <a:t>计算典型相关系数及变量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典型相关分析及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9660" y="157407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9682"/>
                </a:solidFill>
              </a:rPr>
              <a:t>一、计算典型相关系数</a:t>
            </a:r>
            <a:endParaRPr lang="zh-CN" altLang="en-US" sz="2400">
              <a:solidFill>
                <a:srgbClr val="00968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02247" y="2132910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9682"/>
                </a:solidFill>
              </a:rPr>
              <a:t>二、典型相关系数检验</a:t>
            </a:r>
            <a:endParaRPr lang="zh-CN" altLang="en-US" sz="2400">
              <a:solidFill>
                <a:srgbClr val="00968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99660" y="2664257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9682"/>
                </a:solidFill>
              </a:rPr>
              <a:t>三、计算典型相关变量</a:t>
            </a:r>
            <a:endParaRPr lang="zh-CN" altLang="en-US" sz="2400">
              <a:solidFill>
                <a:srgbClr val="009682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885" y="1052835"/>
            <a:ext cx="7704535" cy="24786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165" y="3772325"/>
            <a:ext cx="4880840" cy="240301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314" y="2664257"/>
            <a:ext cx="4377045" cy="411336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/>
          <p:nvPr/>
        </p:nvSpPr>
        <p:spPr>
          <a:xfrm flipH="1">
            <a:off x="119584" y="68618"/>
            <a:ext cx="1108877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3200" b="1" smtClean="0">
                <a:solidFill>
                  <a:srgbClr val="009682"/>
                </a:solidFill>
              </a:rPr>
              <a:t>实证分析：</a:t>
            </a:r>
            <a:r>
              <a:rPr lang="zh-CN" altLang="zh-CN" sz="3200" b="1" smtClean="0">
                <a:solidFill>
                  <a:srgbClr val="009682"/>
                </a:solidFill>
              </a:rPr>
              <a:t>能源</a:t>
            </a:r>
            <a:r>
              <a:rPr lang="zh-CN" altLang="zh-CN" sz="3200" b="1">
                <a:solidFill>
                  <a:srgbClr val="009682"/>
                </a:solidFill>
              </a:rPr>
              <a:t>消费量与经济增长之间典型相关分析</a:t>
            </a:r>
            <a:endParaRPr lang="zh-CN" altLang="en-US" sz="3200" dirty="0">
              <a:solidFill>
                <a:srgbClr val="00968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170" y="3717020"/>
            <a:ext cx="11325225" cy="29718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22087" y="1194816"/>
            <a:ext cx="3600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99FF"/>
                </a:solidFill>
              </a:rPr>
              <a:t>能源</a:t>
            </a:r>
            <a:r>
              <a:rPr lang="zh-CN" altLang="en-US" sz="2400" b="1" smtClean="0">
                <a:solidFill>
                  <a:srgbClr val="3399FF"/>
                </a:solidFill>
              </a:rPr>
              <a:t>消费</a:t>
            </a:r>
            <a:endParaRPr lang="en-US" altLang="zh-CN" sz="2400" b="1" smtClean="0">
              <a:solidFill>
                <a:srgbClr val="3399FF"/>
              </a:solidFill>
            </a:endParaRPr>
          </a:p>
          <a:p>
            <a:r>
              <a:rPr lang="en-US" altLang="zh-CN" sz="2400" b="1" smtClean="0">
                <a:solidFill>
                  <a:srgbClr val="3399FF"/>
                </a:solidFill>
              </a:rPr>
              <a:t>X</a:t>
            </a:r>
            <a:endParaRPr lang="zh-CN" altLang="en-US" sz="2400" b="1">
              <a:solidFill>
                <a:srgbClr val="3399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12943" y="1213174"/>
            <a:ext cx="4099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99FF"/>
                </a:solidFill>
              </a:rPr>
              <a:t>经济</a:t>
            </a:r>
            <a:r>
              <a:rPr lang="zh-CN" altLang="en-US" sz="2400" b="1" smtClean="0">
                <a:solidFill>
                  <a:srgbClr val="3399FF"/>
                </a:solidFill>
              </a:rPr>
              <a:t>增长</a:t>
            </a:r>
            <a:endParaRPr lang="en-US" altLang="zh-CN" sz="2400" b="1" smtClean="0">
              <a:solidFill>
                <a:srgbClr val="3399FF"/>
              </a:solidFill>
            </a:endParaRPr>
          </a:p>
          <a:p>
            <a:r>
              <a:rPr lang="en-US" altLang="zh-CN" sz="2400" b="1" smtClean="0">
                <a:solidFill>
                  <a:srgbClr val="3399FF"/>
                </a:solidFill>
              </a:rPr>
              <a:t>Y</a:t>
            </a:r>
            <a:endParaRPr lang="zh-CN" altLang="en-US" sz="2400" b="1">
              <a:solidFill>
                <a:srgbClr val="3399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194" y="1124840"/>
            <a:ext cx="2714625" cy="1924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153" y="706425"/>
            <a:ext cx="3686175" cy="28860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/>
          <p:nvPr/>
        </p:nvSpPr>
        <p:spPr>
          <a:xfrm flipH="1">
            <a:off x="191590" y="1700880"/>
            <a:ext cx="633230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zh-CN" sz="2800">
                <a:solidFill>
                  <a:srgbClr val="FF0000"/>
                </a:solidFill>
              </a:rPr>
              <a:t>典型相关的实证分析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7922" y="1916895"/>
            <a:ext cx="5514001" cy="17281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740" y="4369343"/>
            <a:ext cx="7919820" cy="172384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10" y="258535"/>
            <a:ext cx="7125300" cy="81602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710" y="1173832"/>
            <a:ext cx="4009260" cy="254318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/>
          <p:nvPr/>
        </p:nvSpPr>
        <p:spPr>
          <a:xfrm flipH="1">
            <a:off x="119585" y="1700880"/>
            <a:ext cx="633230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zh-CN" sz="2800">
                <a:solidFill>
                  <a:srgbClr val="FF0000"/>
                </a:solidFill>
              </a:rPr>
              <a:t>典型相关的实证分析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054" y="3691060"/>
            <a:ext cx="10729341" cy="10340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71" y="5567385"/>
            <a:ext cx="10762713" cy="9578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27655" y="297778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smtClean="0">
                <a:solidFill>
                  <a:srgbClr val="3399FF"/>
                </a:solidFill>
              </a:rPr>
              <a:t>CR1=0.9990</a:t>
            </a:r>
            <a:endParaRPr lang="en-US" altLang="zh-CN" sz="2800">
              <a:solidFill>
                <a:srgbClr val="3399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9755" y="4921920"/>
            <a:ext cx="2215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mtClean="0">
                <a:solidFill>
                  <a:srgbClr val="3399FF"/>
                </a:solidFill>
              </a:rPr>
              <a:t>CR2=0.9549</a:t>
            </a:r>
            <a:endParaRPr lang="en-US" altLang="zh-CN" sz="2800">
              <a:solidFill>
                <a:srgbClr val="3399FF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281" y="44766"/>
            <a:ext cx="4344139" cy="3690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166" y="556751"/>
            <a:ext cx="2347669" cy="166396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983645" y="600149"/>
            <a:ext cx="3600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99FF"/>
                </a:solidFill>
              </a:rPr>
              <a:t>能源</a:t>
            </a:r>
            <a:r>
              <a:rPr lang="zh-CN" altLang="en-US" sz="2400" b="1" smtClean="0">
                <a:solidFill>
                  <a:srgbClr val="3399FF"/>
                </a:solidFill>
              </a:rPr>
              <a:t>消费</a:t>
            </a:r>
            <a:endParaRPr lang="en-US" altLang="zh-CN" sz="2400" b="1" smtClean="0">
              <a:solidFill>
                <a:srgbClr val="3399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65641" y="684348"/>
            <a:ext cx="4099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99FF"/>
                </a:solidFill>
              </a:rPr>
              <a:t>经济</a:t>
            </a:r>
            <a:r>
              <a:rPr lang="zh-CN" altLang="en-US" sz="2400" b="1" smtClean="0">
                <a:solidFill>
                  <a:srgbClr val="3399FF"/>
                </a:solidFill>
              </a:rPr>
              <a:t>增长</a:t>
            </a:r>
            <a:endParaRPr lang="en-US" altLang="zh-CN" sz="2400" b="1" smtClean="0">
              <a:solidFill>
                <a:srgbClr val="3399FF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8793" y="260780"/>
            <a:ext cx="2892069" cy="2371970"/>
          </a:xfrm>
          <a:prstGeom prst="rect">
            <a:avLst/>
          </a:prstGeom>
        </p:spPr>
      </p:pic>
      <p:sp>
        <p:nvSpPr>
          <p:cNvPr id="14" name="右大括号 13"/>
          <p:cNvSpPr/>
          <p:nvPr/>
        </p:nvSpPr>
        <p:spPr>
          <a:xfrm>
            <a:off x="6672040" y="404790"/>
            <a:ext cx="181384" cy="201614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典型相关分析及</a:t>
            </a: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10" y="1023640"/>
            <a:ext cx="8807393" cy="574484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6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 i="1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4" name="矩形 7"/>
          <p:cNvSpPr/>
          <p:nvPr/>
        </p:nvSpPr>
        <p:spPr>
          <a:xfrm>
            <a:off x="3030126" y="2946914"/>
            <a:ext cx="611777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 b="1" smtClean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5400" b="1" smtClean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</a:t>
            </a:r>
            <a:r>
              <a:rPr lang="zh-CN" altLang="en-US" sz="5400" b="1" smtClean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章就讲到这里</a:t>
            </a:r>
            <a:endParaRPr lang="zh-CN" altLang="en-US" sz="5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2769035" y="4558811"/>
            <a:ext cx="6639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smtClean="0">
                <a:solidFill>
                  <a:srgbClr val="3399FF"/>
                </a:solidFill>
              </a:rPr>
              <a:t>欢迎大家继续学习下章内容</a:t>
            </a:r>
            <a:r>
              <a:rPr lang="en-US" altLang="zh-CN" sz="4000" b="1" smtClean="0">
                <a:solidFill>
                  <a:srgbClr val="3399FF"/>
                </a:solidFill>
              </a:rPr>
              <a:t>~</a:t>
            </a:r>
            <a:endParaRPr lang="zh-CN" altLang="en-US" sz="4000" b="1">
              <a:solidFill>
                <a:srgbClr val="3399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内容与要求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1" y="84666"/>
            <a:ext cx="791812" cy="730674"/>
          </a:xfrm>
          <a:prstGeom prst="rect">
            <a:avLst/>
          </a:prstGeom>
        </p:spPr>
      </p:pic>
      <p:sp>
        <p:nvSpPr>
          <p:cNvPr id="5" name="矩形 6"/>
          <p:cNvSpPr/>
          <p:nvPr/>
        </p:nvSpPr>
        <p:spPr>
          <a:xfrm>
            <a:off x="1482204" y="1196845"/>
            <a:ext cx="7748042" cy="50167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2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主要</a:t>
            </a:r>
            <a:r>
              <a:rPr lang="zh-CN" sz="32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</a:t>
            </a:r>
            <a:r>
              <a:rPr 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>
                <a:solidFill>
                  <a:srgbClr val="0053EC"/>
                </a:solidFill>
              </a:rPr>
              <a:t>	</a:t>
            </a:r>
            <a:r>
              <a:rPr lang="zh-CN" altLang="zh-CN" sz="3200" smtClean="0">
                <a:solidFill>
                  <a:srgbClr val="0053EC"/>
                </a:solidFill>
              </a:rPr>
              <a:t>典型相关分析</a:t>
            </a:r>
            <a:r>
              <a:rPr lang="zh-CN" altLang="zh-CN" sz="3200">
                <a:solidFill>
                  <a:srgbClr val="0053EC"/>
                </a:solidFill>
              </a:rPr>
              <a:t>的目的和基本</a:t>
            </a:r>
            <a:r>
              <a:rPr lang="zh-CN" altLang="zh-CN" sz="3200" smtClean="0">
                <a:solidFill>
                  <a:srgbClr val="0053EC"/>
                </a:solidFill>
              </a:rPr>
              <a:t>思想</a:t>
            </a:r>
            <a:endParaRPr lang="en-US" altLang="zh-CN" sz="3200" smtClean="0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3200" smtClean="0">
                <a:solidFill>
                  <a:srgbClr val="0053EC"/>
                </a:solidFill>
              </a:rPr>
              <a:t>	</a:t>
            </a:r>
            <a:r>
              <a:rPr lang="zh-CN" altLang="zh-CN" sz="3200" smtClean="0">
                <a:solidFill>
                  <a:srgbClr val="0053EC"/>
                </a:solidFill>
              </a:rPr>
              <a:t>典型相关分析</a:t>
            </a:r>
            <a:r>
              <a:rPr lang="zh-CN" altLang="zh-CN" sz="3200">
                <a:solidFill>
                  <a:srgbClr val="0053EC"/>
                </a:solidFill>
              </a:rPr>
              <a:t>的</a:t>
            </a:r>
            <a:r>
              <a:rPr lang="zh-CN" altLang="zh-CN" sz="3200" smtClean="0">
                <a:solidFill>
                  <a:srgbClr val="0053EC"/>
                </a:solidFill>
              </a:rPr>
              <a:t>数学模型</a:t>
            </a:r>
            <a:endParaRPr lang="en-US" altLang="zh-CN" sz="3200" smtClean="0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3200" smtClean="0">
                <a:solidFill>
                  <a:srgbClr val="0053EC"/>
                </a:solidFill>
              </a:rPr>
              <a:t>	</a:t>
            </a:r>
            <a:r>
              <a:rPr lang="zh-CN" altLang="zh-CN" sz="3200" smtClean="0">
                <a:solidFill>
                  <a:srgbClr val="0053EC"/>
                </a:solidFill>
              </a:rPr>
              <a:t>典型相关系数</a:t>
            </a:r>
            <a:r>
              <a:rPr lang="zh-CN" altLang="zh-CN" sz="3200">
                <a:solidFill>
                  <a:srgbClr val="0053EC"/>
                </a:solidFill>
              </a:rPr>
              <a:t>以及典型变量的</a:t>
            </a:r>
            <a:r>
              <a:rPr lang="zh-CN" altLang="zh-CN" sz="3200" smtClean="0">
                <a:solidFill>
                  <a:srgbClr val="0053EC"/>
                </a:solidFill>
              </a:rPr>
              <a:t>计算</a:t>
            </a:r>
            <a:endParaRPr lang="en-US" altLang="zh-CN" sz="3200" smtClean="0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3200" smtClean="0">
                <a:solidFill>
                  <a:srgbClr val="0053EC"/>
                </a:solidFill>
              </a:rPr>
              <a:t>	</a:t>
            </a:r>
            <a:r>
              <a:rPr lang="zh-CN" altLang="zh-CN" sz="3200" smtClean="0">
                <a:solidFill>
                  <a:srgbClr val="0053EC"/>
                </a:solidFill>
              </a:rPr>
              <a:t>典型相关系数</a:t>
            </a:r>
            <a:r>
              <a:rPr lang="zh-CN" altLang="zh-CN" sz="3200">
                <a:solidFill>
                  <a:srgbClr val="0053EC"/>
                </a:solidFill>
              </a:rPr>
              <a:t>的</a:t>
            </a:r>
            <a:r>
              <a:rPr lang="zh-CN" altLang="zh-CN" sz="3200" smtClean="0">
                <a:solidFill>
                  <a:srgbClr val="0053EC"/>
                </a:solidFill>
              </a:rPr>
              <a:t>假设检验</a:t>
            </a:r>
            <a:endParaRPr lang="zh-CN" altLang="zh-CN" sz="3200">
              <a:solidFill>
                <a:srgbClr val="0053EC"/>
              </a:solidFill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典型相关分析及</a:t>
            </a: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内容与要求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6" name="矩形 7"/>
          <p:cNvSpPr/>
          <p:nvPr/>
        </p:nvSpPr>
        <p:spPr>
          <a:xfrm>
            <a:off x="1455620" y="1268850"/>
            <a:ext cx="9858890" cy="50167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2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基本要求</a:t>
            </a:r>
            <a:r>
              <a:rPr lang="zh-CN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3200" smtClean="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了解</a:t>
            </a:r>
            <a:r>
              <a:rPr lang="zh-CN" altLang="en-US" sz="320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典型相关分析的目的和</a:t>
            </a:r>
            <a:r>
              <a:rPr lang="zh-CN" altLang="en-US" sz="3200" smtClean="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基本思想</a:t>
            </a:r>
            <a:endParaRPr lang="en-US" altLang="zh-CN" sz="3200" smtClean="0">
              <a:solidFill>
                <a:srgbClr val="00206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3200" smtClean="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了解典型相关分析</a:t>
            </a:r>
            <a:r>
              <a:rPr lang="zh-CN" altLang="en-US" sz="320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的实际</a:t>
            </a:r>
            <a:r>
              <a:rPr lang="zh-CN" altLang="en-US" sz="3200" smtClean="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意义</a:t>
            </a:r>
            <a:endParaRPr lang="en-US" altLang="zh-CN" sz="3200" smtClean="0">
              <a:solidFill>
                <a:srgbClr val="00206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3200" smtClean="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了解</a:t>
            </a:r>
            <a:r>
              <a:rPr lang="en-US" altLang="zh-CN" sz="3200" smtClean="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smtClean="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语言中典型相关分析</a:t>
            </a:r>
            <a:r>
              <a:rPr lang="zh-CN" altLang="en-US" sz="320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</a:t>
            </a:r>
            <a:r>
              <a:rPr lang="zh-CN" altLang="en-US" sz="3200" smtClean="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基本步骤</a:t>
            </a:r>
            <a:endParaRPr lang="en-US" altLang="zh-CN" sz="3200" smtClean="0">
              <a:solidFill>
                <a:srgbClr val="00206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3200" smtClean="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能</a:t>
            </a:r>
            <a:r>
              <a:rPr lang="zh-CN" altLang="en-US" sz="320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运用</a:t>
            </a:r>
            <a:r>
              <a:rPr lang="en-US" altLang="zh-CN" sz="320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语言进行</a:t>
            </a:r>
            <a:r>
              <a:rPr lang="zh-CN" altLang="en-US" sz="3200" smtClean="0">
                <a:solidFill>
                  <a:srgbClr val="00206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典型相关分析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典型相关分析及</a:t>
            </a: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426835" y="201295"/>
            <a:ext cx="442149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</a:t>
            </a:r>
            <a:r>
              <a:rPr lang="zh-CN" altLang="en-US" sz="2800" b="1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 </a:t>
            </a:r>
            <a:r>
              <a:rPr lang="zh-CN" altLang="en-US" sz="2800" b="1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引言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770880" y="394473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extBox 1"/>
          <p:cNvSpPr/>
          <p:nvPr/>
        </p:nvSpPr>
        <p:spPr>
          <a:xfrm flipH="1">
            <a:off x="238491" y="1332120"/>
            <a:ext cx="1465204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3200" smtClean="0">
                <a:solidFill>
                  <a:srgbClr val="FF0000"/>
                </a:solidFill>
              </a:rPr>
              <a:t>概念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典型相关分析及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3595" y="2049720"/>
            <a:ext cx="53632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smtClean="0">
                <a:solidFill>
                  <a:srgbClr val="0053EC"/>
                </a:solidFill>
              </a:rPr>
              <a:t>    探讨</a:t>
            </a:r>
            <a:r>
              <a:rPr lang="zh-CN" altLang="en-US" sz="2800">
                <a:solidFill>
                  <a:srgbClr val="0053EC"/>
                </a:solidFill>
              </a:rPr>
              <a:t>一组变量与另一组变量</a:t>
            </a:r>
            <a:r>
              <a:rPr lang="zh-CN" altLang="en-US" sz="2800" smtClean="0">
                <a:solidFill>
                  <a:srgbClr val="0053EC"/>
                </a:solidFill>
              </a:rPr>
              <a:t>间</a:t>
            </a:r>
            <a:endParaRPr lang="en-US" altLang="zh-CN" sz="2800" smtClean="0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800" smtClean="0">
                <a:solidFill>
                  <a:srgbClr val="0053EC"/>
                </a:solidFill>
              </a:rPr>
              <a:t>的相互关系即是典型相关分析</a:t>
            </a:r>
            <a:endParaRPr lang="en-US" altLang="zh-CN" sz="2800" smtClean="0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53EC"/>
                </a:solidFill>
              </a:rPr>
              <a:t>(</a:t>
            </a:r>
            <a:r>
              <a:rPr lang="en-US" altLang="zh-CN" sz="2800">
                <a:solidFill>
                  <a:srgbClr val="0053EC"/>
                </a:solidFill>
              </a:rPr>
              <a:t>Canonical Correlation Analysis)</a:t>
            </a:r>
            <a:r>
              <a:rPr lang="zh-CN" altLang="en-US" sz="2800" smtClean="0">
                <a:solidFill>
                  <a:srgbClr val="0053EC"/>
                </a:solidFill>
              </a:rPr>
              <a:t>，</a:t>
            </a:r>
            <a:endParaRPr lang="en-US" altLang="zh-CN" sz="2800" smtClean="0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800" smtClean="0">
                <a:solidFill>
                  <a:srgbClr val="0053EC"/>
                </a:solidFill>
              </a:rPr>
              <a:t>是</a:t>
            </a:r>
            <a:r>
              <a:rPr lang="zh-CN" altLang="en-US" sz="2800">
                <a:solidFill>
                  <a:srgbClr val="0053EC"/>
                </a:solidFill>
              </a:rPr>
              <a:t>简单相关和多元</a:t>
            </a:r>
            <a:r>
              <a:rPr lang="zh-CN" altLang="en-US" sz="2800" smtClean="0">
                <a:solidFill>
                  <a:srgbClr val="0053EC"/>
                </a:solidFill>
              </a:rPr>
              <a:t>相关的</a:t>
            </a:r>
            <a:r>
              <a:rPr lang="zh-CN" altLang="en-US" sz="2800">
                <a:solidFill>
                  <a:srgbClr val="0053EC"/>
                </a:solidFill>
              </a:rPr>
              <a:t>延伸。</a:t>
            </a:r>
            <a:endParaRPr lang="zh-CN" altLang="en-US" sz="2800">
              <a:solidFill>
                <a:srgbClr val="0053EC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597" y="1124840"/>
            <a:ext cx="6714967" cy="549348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/>
          <p:nvPr/>
        </p:nvSpPr>
        <p:spPr>
          <a:xfrm flipH="1">
            <a:off x="119585" y="68618"/>
            <a:ext cx="885661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3200" b="1" smtClean="0">
                <a:solidFill>
                  <a:srgbClr val="328596"/>
                </a:solidFill>
              </a:rPr>
              <a:t>举例：</a:t>
            </a:r>
            <a:r>
              <a:rPr lang="zh-CN" altLang="zh-CN" sz="3200" b="1" smtClean="0">
                <a:solidFill>
                  <a:srgbClr val="328596"/>
                </a:solidFill>
              </a:rPr>
              <a:t>能源</a:t>
            </a:r>
            <a:r>
              <a:rPr lang="zh-CN" altLang="zh-CN" sz="3200" b="1">
                <a:solidFill>
                  <a:srgbClr val="328596"/>
                </a:solidFill>
              </a:rPr>
              <a:t>消费量与经济增长之间典型相关分析</a:t>
            </a:r>
            <a:endParaRPr lang="zh-CN" altLang="en-US" sz="3200" dirty="0">
              <a:solidFill>
                <a:srgbClr val="32859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22087" y="1283300"/>
            <a:ext cx="6111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mtClean="0">
                <a:solidFill>
                  <a:srgbClr val="3399FF"/>
                </a:solidFill>
              </a:rPr>
              <a:t>能源消费</a:t>
            </a:r>
            <a:endParaRPr lang="en-US" altLang="zh-CN" sz="2400" b="1" smtClean="0">
              <a:solidFill>
                <a:srgbClr val="3399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60945" y="1283300"/>
            <a:ext cx="4099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99FF"/>
                </a:solidFill>
              </a:rPr>
              <a:t>经济</a:t>
            </a:r>
            <a:r>
              <a:rPr lang="zh-CN" altLang="en-US" sz="2400" b="1" smtClean="0">
                <a:solidFill>
                  <a:srgbClr val="3399FF"/>
                </a:solidFill>
              </a:rPr>
              <a:t>增长</a:t>
            </a:r>
            <a:endParaRPr lang="zh-CN" altLang="en-US" sz="2400" b="1">
              <a:solidFill>
                <a:srgbClr val="3399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194" y="1124840"/>
            <a:ext cx="2714625" cy="1924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155" y="706425"/>
            <a:ext cx="3686175" cy="28860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48323" y="1837297"/>
            <a:ext cx="611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srgbClr val="3399FF"/>
                </a:solidFill>
              </a:rPr>
              <a:t>X</a:t>
            </a:r>
            <a:r>
              <a:rPr lang="zh-CN" altLang="en-US" sz="2400" b="1" smtClean="0">
                <a:solidFill>
                  <a:srgbClr val="3399FF"/>
                </a:solidFill>
              </a:rPr>
              <a:t>：</a:t>
            </a:r>
            <a:endParaRPr lang="en-US" altLang="zh-CN" sz="2400" b="1" smtClean="0">
              <a:solidFill>
                <a:srgbClr val="3399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64031" y="1837297"/>
            <a:ext cx="611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srgbClr val="3399FF"/>
                </a:solidFill>
              </a:rPr>
              <a:t>Y</a:t>
            </a:r>
            <a:r>
              <a:rPr lang="zh-CN" altLang="en-US" sz="2400" b="1" smtClean="0">
                <a:solidFill>
                  <a:srgbClr val="3399FF"/>
                </a:solidFill>
              </a:rPr>
              <a:t>：</a:t>
            </a:r>
            <a:endParaRPr lang="en-US" altLang="zh-CN" sz="2400" b="1" smtClean="0">
              <a:solidFill>
                <a:srgbClr val="3399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85" y="3717020"/>
            <a:ext cx="4743450" cy="2733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170" y="3717020"/>
            <a:ext cx="6372225" cy="27527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426835" y="201295"/>
            <a:ext cx="442149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11.2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相关分析基本架构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770880" y="394473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extBox 1"/>
          <p:cNvSpPr/>
          <p:nvPr/>
        </p:nvSpPr>
        <p:spPr>
          <a:xfrm flipH="1">
            <a:off x="350415" y="1268850"/>
            <a:ext cx="351343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800">
                <a:solidFill>
                  <a:srgbClr val="FF0000"/>
                </a:solidFill>
              </a:rPr>
              <a:t>一、简单相关分析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典型相关分析及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871" y="1181779"/>
            <a:ext cx="4464310" cy="77818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35600" y="3356995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二、多变量相关分析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537" y="2276920"/>
            <a:ext cx="4993104" cy="1947712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35600" y="558915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三、典型相关分析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375" y="4581080"/>
            <a:ext cx="5972075" cy="210658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/>
          <p:nvPr/>
        </p:nvSpPr>
        <p:spPr>
          <a:xfrm flipH="1">
            <a:off x="253200" y="1219630"/>
            <a:ext cx="35134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一、简单相关分析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0415" y="4509075"/>
            <a:ext cx="3383280" cy="52197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二、多变量相关分析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9665" y="461574"/>
            <a:ext cx="6959886" cy="36722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665" y="4134080"/>
            <a:ext cx="5572125" cy="27241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117215" y="53975"/>
            <a:ext cx="89922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d11.1</a:t>
            </a:r>
            <a:r>
              <a:rPr lang="zh-CN" altLang="en-US" sz="2400" b="1">
                <a:solidFill>
                  <a:srgbClr val="FF0000"/>
                </a:solidFill>
              </a:rPr>
              <a:t>=read.xlsx('mvstats5.xlsx','</a:t>
            </a:r>
            <a:r>
              <a:rPr lang="en-US" altLang="zh-CN" sz="2400" b="1">
                <a:solidFill>
                  <a:srgbClr val="FF0000"/>
                </a:solidFill>
              </a:rPr>
              <a:t>d11</a:t>
            </a:r>
            <a:r>
              <a:rPr lang="zh-CN" altLang="en-US" sz="2400" b="1">
                <a:solidFill>
                  <a:srgbClr val="FF0000"/>
                </a:solidFill>
              </a:rPr>
              <a:t>.1');  # </a:t>
            </a:r>
            <a:r>
              <a:rPr lang="en-US" altLang="zh-CN" sz="2400" b="1">
                <a:solidFill>
                  <a:srgbClr val="FF0000"/>
                </a:solidFill>
              </a:rPr>
              <a:t>library(openxlsx)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" name="流程图: 过程 1"/>
          <p:cNvSpPr/>
          <p:nvPr/>
        </p:nvSpPr>
        <p:spPr>
          <a:xfrm>
            <a:off x="4079875" y="617220"/>
            <a:ext cx="6336030" cy="755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426835" y="201295"/>
            <a:ext cx="442149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11.3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典型相关分析原理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770880" y="394473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extBox 1"/>
          <p:cNvSpPr/>
          <p:nvPr/>
        </p:nvSpPr>
        <p:spPr>
          <a:xfrm flipH="1">
            <a:off x="263595" y="2276920"/>
            <a:ext cx="633230" cy="31085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800">
                <a:solidFill>
                  <a:srgbClr val="FF0000"/>
                </a:solidFill>
              </a:rPr>
              <a:t>典型相关的求法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11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典型相关分析及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52" y="1471451"/>
            <a:ext cx="2951740" cy="430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486" y="1458058"/>
            <a:ext cx="2746613" cy="3923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670" y="2194553"/>
            <a:ext cx="5619750" cy="11715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670" y="5202312"/>
            <a:ext cx="7648575" cy="12192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7804" y="3548714"/>
            <a:ext cx="5370651" cy="139239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3670" y="3831191"/>
            <a:ext cx="5219700" cy="8572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1169</Words>
  <Application>WPS 演示</Application>
  <PresentationFormat>宽屏</PresentationFormat>
  <Paragraphs>159</Paragraphs>
  <Slides>20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楷体</vt:lpstr>
      <vt:lpstr>Times New Roman</vt:lpstr>
      <vt:lpstr>Symbol</vt:lpstr>
      <vt:lpstr>自定义设计方案</vt:lpstr>
      <vt:lpstr>3_自定义设计方案</vt:lpstr>
      <vt:lpstr>2_自定义设计方案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你随便坐  我学学 做</dc:title>
  <dc:creator>David</dc:creator>
  <cp:lastModifiedBy>wbh</cp:lastModifiedBy>
  <cp:revision>231</cp:revision>
  <dcterms:created xsi:type="dcterms:W3CDTF">2015-05-24T15:13:00Z</dcterms:created>
  <dcterms:modified xsi:type="dcterms:W3CDTF">2020-02-16T02:21:46Z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