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402" r:id="rId8"/>
    <p:sldId id="387" r:id="rId9"/>
    <p:sldId id="331" r:id="rId10"/>
    <p:sldId id="370" r:id="rId11"/>
    <p:sldId id="369" r:id="rId12"/>
    <p:sldId id="372" r:id="rId13"/>
    <p:sldId id="388" r:id="rId14"/>
    <p:sldId id="389" r:id="rId15"/>
    <p:sldId id="383" r:id="rId16"/>
    <p:sldId id="385" r:id="rId17"/>
    <p:sldId id="382" r:id="rId18"/>
    <p:sldId id="391" r:id="rId19"/>
    <p:sldId id="392" r:id="rId20"/>
    <p:sldId id="393" r:id="rId21"/>
    <p:sldId id="384" r:id="rId22"/>
    <p:sldId id="394" r:id="rId23"/>
    <p:sldId id="408" r:id="rId24"/>
    <p:sldId id="409" r:id="rId25"/>
    <p:sldId id="371" r:id="rId26"/>
    <p:sldId id="410" r:id="rId27"/>
    <p:sldId id="398" r:id="rId28"/>
    <p:sldId id="397" r:id="rId29"/>
    <p:sldId id="396" r:id="rId30"/>
    <p:sldId id="399" r:id="rId31"/>
    <p:sldId id="411" r:id="rId32"/>
    <p:sldId id="412" r:id="rId33"/>
    <p:sldId id="413" r:id="rId34"/>
    <p:sldId id="400" r:id="rId35"/>
    <p:sldId id="401" r:id="rId36"/>
    <p:sldId id="407" r:id="rId37"/>
  </p:sldIdLst>
  <p:sldSz cx="12192000" cy="6858000"/>
  <p:notesSz cx="9777095" cy="664654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402"/>
            <p14:sldId id="387"/>
            <p14:sldId id="331"/>
            <p14:sldId id="370"/>
            <p14:sldId id="369"/>
            <p14:sldId id="372"/>
            <p14:sldId id="388"/>
            <p14:sldId id="389"/>
            <p14:sldId id="383"/>
            <p14:sldId id="385"/>
            <p14:sldId id="382"/>
            <p14:sldId id="391"/>
            <p14:sldId id="392"/>
            <p14:sldId id="393"/>
            <p14:sldId id="384"/>
            <p14:sldId id="394"/>
            <p14:sldId id="408"/>
            <p14:sldId id="409"/>
            <p14:sldId id="371"/>
            <p14:sldId id="410"/>
            <p14:sldId id="398"/>
            <p14:sldId id="397"/>
            <p14:sldId id="396"/>
            <p14:sldId id="399"/>
            <p14:sldId id="411"/>
            <p14:sldId id="412"/>
            <p14:sldId id="413"/>
            <p14:sldId id="400"/>
            <p14:sldId id="401"/>
            <p14:sldId id="407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53E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48" y="298"/>
      </p:cViewPr>
      <p:guideLst>
        <p:guide orient="horz" pos="2170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740" y="-96"/>
      </p:cViewPr>
      <p:guideLst>
        <p:guide orient="horz" pos="2104"/>
        <p:guide pos="3096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38788" y="0"/>
            <a:ext cx="4237037" cy="331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0083E-81BB-47B6-A5A8-7E66F018E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3350" y="498475"/>
            <a:ext cx="4432300" cy="249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8788" y="6313488"/>
            <a:ext cx="4237037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81C39-FF66-43F5-843B-82186B1B6E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51.png"/><Relationship Id="rId1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7"/>
          <p:cNvSpPr/>
          <p:nvPr/>
        </p:nvSpPr>
        <p:spPr>
          <a:xfrm>
            <a:off x="2326640" y="2637155"/>
            <a:ext cx="792099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建模（</a:t>
            </a:r>
            <a:r>
              <a:rPr lang="en-US" altLang="zh-CN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5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190796" y="4143349"/>
            <a:ext cx="636714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600" b="1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600" b="1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7930" y="5453642"/>
            <a:ext cx="23374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mtClean="0">
                <a:solidFill>
                  <a:srgbClr val="002060"/>
                </a:solidFill>
              </a:rPr>
              <a:t>王斌会 教授</a:t>
            </a:r>
            <a:endParaRPr lang="zh-CN" altLang="en-US" sz="3200" b="1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79565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37595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3595" y="1484865"/>
            <a:ext cx="5342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广东省专利综合评价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</a:rPr>
              <a:t>数据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1108915"/>
            <a:ext cx="9504660" cy="376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90" y="1844890"/>
            <a:ext cx="9504660" cy="48247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5890"/>
            <a:ext cx="750364" cy="7294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8" name="矩形 6"/>
          <p:cNvSpPr/>
          <p:nvPr/>
        </p:nvSpPr>
        <p:spPr>
          <a:xfrm>
            <a:off x="407605" y="2348925"/>
            <a:ext cx="5480050" cy="340875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德尔菲法确定权重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800" smtClean="0"/>
              <a:t>由评价</a:t>
            </a:r>
            <a:r>
              <a:rPr lang="zh-CN" altLang="en-US" sz="2800" dirty="0"/>
              <a:t>对象所属领域内专家</a:t>
            </a:r>
            <a:r>
              <a:rPr lang="zh-CN" altLang="en-US" sz="2800"/>
              <a:t>对</a:t>
            </a:r>
            <a:r>
              <a:rPr lang="zh-CN" altLang="en-US" sz="2800" smtClean="0"/>
              <a:t>各个评价</a:t>
            </a:r>
            <a:r>
              <a:rPr lang="zh-CN" altLang="en-US" sz="2800" dirty="0"/>
              <a:t>指标的重要程度进行评定，给</a:t>
            </a:r>
            <a:r>
              <a:rPr lang="zh-CN" altLang="en-US" sz="2800"/>
              <a:t>出</a:t>
            </a:r>
            <a:r>
              <a:rPr lang="zh-CN" altLang="en-US" sz="2800" smtClean="0"/>
              <a:t>权数</a:t>
            </a:r>
            <a:endParaRPr lang="en-US" altLang="zh-CN" sz="2800" dirty="0"/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39612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6240010" y="2348925"/>
            <a:ext cx="5675943" cy="340875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层次分析法确定</a:t>
            </a:r>
            <a:r>
              <a:rPr lang="zh-CN" altLang="en-US" sz="2800" b="1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权重</a:t>
            </a:r>
            <a:endParaRPr lang="en-US" altLang="zh-CN" sz="2800" b="1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1" algn="just">
              <a:lnSpc>
                <a:spcPct val="200000"/>
              </a:lnSpc>
            </a:pPr>
            <a:r>
              <a:rPr lang="zh-CN" altLang="en-US" sz="2800" smtClean="0"/>
              <a:t>通过</a:t>
            </a:r>
            <a:r>
              <a:rPr lang="zh-CN" altLang="en-US" sz="2800" dirty="0"/>
              <a:t>指标之间的两两比较确定出各自的相对重要程度，然后</a:t>
            </a:r>
            <a:r>
              <a:rPr lang="zh-CN" altLang="en-US" sz="2800" dirty="0" smtClean="0"/>
              <a:t>通过客观</a:t>
            </a:r>
            <a:r>
              <a:rPr lang="zh-CN" altLang="en-US" sz="2800" dirty="0"/>
              <a:t>运算来确定各评价指标权数</a:t>
            </a:r>
            <a:endParaRPr lang="en-US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479610" y="1195584"/>
            <a:ext cx="112327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权重</a:t>
            </a:r>
            <a:r>
              <a:rPr lang="zh-CN" altLang="en-US" sz="2800">
                <a:solidFill>
                  <a:srgbClr val="FF0000"/>
                </a:solidFill>
              </a:rPr>
              <a:t>是指在评价指标体系中每个指标的重要程度占该指标群的</a:t>
            </a:r>
            <a:r>
              <a:rPr lang="zh-CN" altLang="en-US" sz="2800" smtClean="0">
                <a:solidFill>
                  <a:srgbClr val="FF0000"/>
                </a:solidFill>
              </a:rPr>
              <a:t>比重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0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033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4899" y="75459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55401"/>
            <a:ext cx="379113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一、构造判断矩阵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3" y="1777550"/>
            <a:ext cx="11276879" cy="17796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98" y="3704541"/>
            <a:ext cx="9127857" cy="29646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272290" y="4437070"/>
            <a:ext cx="14494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32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endParaRPr lang="en-US" altLang="zh-CN" sz="3200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lang="en-US" altLang="zh-CN" sz="32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3200" b="1" kern="10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3200" b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=1/</a:t>
            </a:r>
            <a:r>
              <a:rPr lang="en-US" altLang="zh-CN" sz="3200" b="1" i="1" kern="1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i="1" kern="100" baseline="-250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39612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6149" y="68618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55401"/>
            <a:ext cx="3791137" cy="8241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二、各指标权数计算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96" y="4738706"/>
            <a:ext cx="7842994" cy="8690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59" y="5517144"/>
            <a:ext cx="3764061" cy="12240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14" y="5879095"/>
            <a:ext cx="3240225" cy="4320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685" y="1779537"/>
            <a:ext cx="9447363" cy="2682585"/>
          </a:xfrm>
          <a:prstGeom prst="rect">
            <a:avLst/>
          </a:prstGeom>
        </p:spPr>
      </p:pic>
      <p:sp>
        <p:nvSpPr>
          <p:cNvPr id="12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033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360" y="78191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55401"/>
            <a:ext cx="753539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三、判断矩阵一致性检验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3" y="1988900"/>
            <a:ext cx="4924674" cy="1559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4" y="1982307"/>
            <a:ext cx="5006467" cy="15186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95" y="3699777"/>
            <a:ext cx="5911250" cy="15014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48" y="5301128"/>
            <a:ext cx="10805402" cy="1440101"/>
          </a:xfrm>
          <a:prstGeom prst="rect">
            <a:avLst/>
          </a:prstGeom>
        </p:spPr>
      </p:pic>
      <p:sp>
        <p:nvSpPr>
          <p:cNvPr id="13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40333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评价指标权重确定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360" y="78191"/>
            <a:ext cx="796258" cy="734776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708" y="908825"/>
            <a:ext cx="11351662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例</a:t>
            </a:r>
            <a:r>
              <a:rPr lang="en-US" altLang="zh-CN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13.3</a:t>
            </a:r>
            <a:r>
              <a:rPr lang="en-US" altLang="zh-CN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专利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体系一级</a:t>
            </a:r>
            <a:r>
              <a:rPr lang="zh-CN" altLang="en-US" sz="2800" b="1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指标权重</a:t>
            </a:r>
            <a:r>
              <a:rPr lang="zh-CN" altLang="en-US" sz="28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确定</a:t>
            </a:r>
            <a:endParaRPr lang="en-US" altLang="zh-CN" sz="28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" y="1844890"/>
            <a:ext cx="6051462" cy="2808195"/>
          </a:xfrm>
          <a:prstGeom prst="rect">
            <a:avLst/>
          </a:prstGeom>
        </p:spPr>
      </p:pic>
      <p:sp>
        <p:nvSpPr>
          <p:cNvPr id="11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48" y="1988900"/>
            <a:ext cx="5543550" cy="2600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41" y="4653085"/>
            <a:ext cx="3597035" cy="21601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195314" y="5615891"/>
            <a:ext cx="5085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[1] </a:t>
            </a:r>
            <a:r>
              <a:rPr lang="en-US" altLang="zh-CN" sz="2800" smtClean="0">
                <a:solidFill>
                  <a:srgbClr val="FF0000"/>
                </a:solidFill>
              </a:rPr>
              <a:t> 0.66942  0.24264  0.08795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http://ugc.qpic.cn/baikepic/19988/cut-20140318143522-1155544930.jpg/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92" y="416549"/>
            <a:ext cx="4005564" cy="15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1" y="81122"/>
            <a:ext cx="796257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1590" y="908825"/>
            <a:ext cx="4824335" cy="928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指标的无量纲化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1590" y="1980572"/>
            <a:ext cx="374426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标准化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规格化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功效系数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800">
              <a:solidFill>
                <a:srgbClr val="0053E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rgbClr val="0053EC"/>
                </a:solidFill>
              </a:rPr>
              <a:t>指数化</a:t>
            </a:r>
            <a:r>
              <a:rPr lang="zh-CN" altLang="en-US" sz="2800" smtClean="0">
                <a:solidFill>
                  <a:srgbClr val="0053EC"/>
                </a:solidFill>
              </a:rPr>
              <a:t>变换</a:t>
            </a:r>
            <a:endParaRPr lang="en-US" altLang="zh-CN" sz="2800" dirty="0">
              <a:solidFill>
                <a:srgbClr val="0053E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86" y="1924582"/>
            <a:ext cx="6330946" cy="9092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385" y="3164804"/>
            <a:ext cx="7638199" cy="1004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449" y="4394854"/>
            <a:ext cx="6863294" cy="94635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1449" y="5666054"/>
            <a:ext cx="5927229" cy="931166"/>
          </a:xfrm>
          <a:prstGeom prst="rect">
            <a:avLst/>
          </a:prstGeom>
        </p:spPr>
      </p:pic>
      <p:sp>
        <p:nvSpPr>
          <p:cNvPr id="14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1122"/>
            <a:ext cx="795653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1590" y="908825"/>
            <a:ext cx="4968345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无量纲化使用</a:t>
            </a:r>
            <a:endParaRPr lang="en-US" altLang="zh-CN"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969484"/>
            <a:ext cx="10420350" cy="2971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40" y="5373135"/>
            <a:ext cx="4124325" cy="876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40" y="5373135"/>
            <a:ext cx="4743450" cy="866775"/>
          </a:xfrm>
          <a:prstGeom prst="rect">
            <a:avLst/>
          </a:prstGeom>
        </p:spPr>
      </p:pic>
      <p:sp>
        <p:nvSpPr>
          <p:cNvPr id="11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1" y="81122"/>
            <a:ext cx="795653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91590" y="908825"/>
            <a:ext cx="496834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无量纲化函数</a:t>
            </a:r>
            <a:endParaRPr lang="en-US" altLang="zh-CN"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7" y="2025273"/>
            <a:ext cx="5657543" cy="1033808"/>
          </a:xfrm>
          <a:prstGeom prst="rect">
            <a:avLst/>
          </a:prstGeom>
        </p:spPr>
      </p:pic>
      <p:sp>
        <p:nvSpPr>
          <p:cNvPr id="11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28" y="1536236"/>
            <a:ext cx="5766867" cy="18001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50578" y="6093185"/>
            <a:ext cx="2359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Z=msa.Z(X)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0769" y="6120617"/>
            <a:ext cx="3089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3399FF"/>
                </a:solidFill>
              </a:rPr>
              <a:t>Z=apply(X,2,f.z)</a:t>
            </a:r>
            <a:endParaRPr lang="zh-CN" altLang="en-US" sz="3200">
              <a:solidFill>
                <a:srgbClr val="3399FF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630" y="3411330"/>
            <a:ext cx="9991725" cy="26098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1" y="1484865"/>
            <a:ext cx="5662070" cy="51123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75" y="1500525"/>
            <a:ext cx="6213810" cy="505693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1" y="622172"/>
            <a:ext cx="5411390" cy="78848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85" y="954739"/>
            <a:ext cx="3536182" cy="43426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83317" y="8630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C00000"/>
                </a:solidFill>
              </a:rPr>
              <a:t>专利数据的标准化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87040" y="63500"/>
            <a:ext cx="9028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d13.1</a:t>
            </a:r>
            <a:r>
              <a:rPr lang="zh-CN" altLang="en-US" sz="2400" b="1">
                <a:solidFill>
                  <a:srgbClr val="FF0000"/>
                </a:solidFill>
              </a:rPr>
              <a:t>=read.xlsx('mvstats5.xlsx','</a:t>
            </a:r>
            <a:r>
              <a:rPr lang="en-US" altLang="zh-CN" sz="2400" b="1">
                <a:solidFill>
                  <a:srgbClr val="FF0000"/>
                </a:solidFill>
              </a:rPr>
              <a:t>d13</a:t>
            </a:r>
            <a:r>
              <a:rPr lang="zh-CN" altLang="en-US" sz="2400" b="1">
                <a:solidFill>
                  <a:srgbClr val="FF0000"/>
                </a:solidFill>
              </a:rPr>
              <a:t>.1');  # </a:t>
            </a:r>
            <a:r>
              <a:rPr lang="en-US" altLang="zh-CN" sz="2400" b="1">
                <a:solidFill>
                  <a:srgbClr val="FF0000"/>
                </a:solidFill>
              </a:rPr>
              <a:t>library(openxlsx)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26695" y="764540"/>
            <a:ext cx="5365115" cy="38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28"/>
          <p:cNvSpPr/>
          <p:nvPr/>
        </p:nvSpPr>
        <p:spPr>
          <a:xfrm>
            <a:off x="47580" y="151405"/>
            <a:ext cx="502924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0" y="2653655"/>
            <a:ext cx="3790950" cy="2581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76" y="5013"/>
            <a:ext cx="7248080" cy="684384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18461" y="188775"/>
            <a:ext cx="3341349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</a:t>
            </a:r>
            <a:r>
              <a:rPr lang="zh-CN" altLang="en-US" sz="28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评分法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70" y="2708950"/>
            <a:ext cx="9770525" cy="432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55" y="3717020"/>
            <a:ext cx="1053465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27" y="1228035"/>
            <a:ext cx="4658175" cy="9768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479610" y="476795"/>
            <a:ext cx="821174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综合评分法</a:t>
            </a:r>
            <a:endParaRPr lang="en-US" altLang="zh-CN" sz="280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结果</a:t>
            </a:r>
            <a:endParaRPr lang="zh-CN" altLang="en-US" sz="28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396" y="126062"/>
            <a:ext cx="9722974" cy="422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0" y="692810"/>
            <a:ext cx="10109085" cy="600576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0882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2" y="81122"/>
            <a:ext cx="750364" cy="734218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839635" y="977225"/>
            <a:ext cx="3240225" cy="928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441420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13.4 </a:t>
            </a:r>
            <a:r>
              <a:rPr lang="zh-CN" altLang="en-US" sz="2800" b="1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综合评价方法及应用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2780955"/>
            <a:ext cx="11277600" cy="3267075"/>
          </a:xfrm>
          <a:prstGeom prst="rect">
            <a:avLst/>
          </a:prstGeom>
        </p:spPr>
      </p:pic>
      <p:sp>
        <p:nvSpPr>
          <p:cNvPr id="10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34" y="1217102"/>
            <a:ext cx="2164637" cy="915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079" y="1294006"/>
            <a:ext cx="1866561" cy="8389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9585" y="1196845"/>
            <a:ext cx="551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专利数据的层次分析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35" y="116770"/>
            <a:ext cx="9998557" cy="4166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14" y="2142054"/>
            <a:ext cx="8472823" cy="448618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168677" y="404790"/>
            <a:ext cx="3240225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层次分析法</a:t>
            </a:r>
            <a:endParaRPr lang="en-US" altLang="zh-CN" sz="2800" b="1" smtClean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综合得分及排名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902" y="388750"/>
            <a:ext cx="8663513" cy="6064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" y="2955912"/>
            <a:ext cx="3162300" cy="8858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/>
        </p:nvSpPr>
        <p:spPr>
          <a:xfrm>
            <a:off x="335600" y="548800"/>
            <a:ext cx="576040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b="1" smtClean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两种评价计算方法结果比较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665" y="54864"/>
            <a:ext cx="7972425" cy="6724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45" y="2924965"/>
            <a:ext cx="3384235" cy="9479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40" y="1700880"/>
            <a:ext cx="4007855" cy="84049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9585" y="1196845"/>
            <a:ext cx="551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专利数据的层次分析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45" y="116770"/>
            <a:ext cx="9582150" cy="4057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50" y="2132910"/>
            <a:ext cx="7923509" cy="45956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9585" y="1196845"/>
            <a:ext cx="551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专利数据的层次分析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630" y="32084"/>
            <a:ext cx="9344025" cy="450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85" y="2374585"/>
            <a:ext cx="9134475" cy="4438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123" y="4074825"/>
            <a:ext cx="454162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53EC"/>
                </a:solidFill>
              </a:rPr>
              <a:t>B3_W=(0.2791</a:t>
            </a:r>
            <a:r>
              <a:rPr lang="en-US" altLang="zh-CN" sz="2400" b="1" smtClean="0">
                <a:solidFill>
                  <a:srgbClr val="0053EC"/>
                </a:solidFill>
              </a:rPr>
              <a:t>, 0.0565, 0.1783,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0.0374, 0.1727, 0.0374,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0.2386</a:t>
            </a:r>
            <a:r>
              <a:rPr lang="en-US" altLang="zh-CN" sz="2400" b="1">
                <a:solidFill>
                  <a:srgbClr val="0053EC"/>
                </a:solidFill>
              </a:rPr>
              <a:t>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451" y="3004264"/>
            <a:ext cx="4643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400" b="1">
                <a:solidFill>
                  <a:srgbClr val="0053EC"/>
                </a:solidFill>
              </a:rPr>
              <a:t>B2_W=(0.4976, 0.2119, 0.1443, 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</a:t>
            </a:r>
            <a:r>
              <a:rPr lang="pl-PL" altLang="zh-CN" sz="2400" b="1" smtClean="0">
                <a:solidFill>
                  <a:srgbClr val="0053EC"/>
                </a:solidFill>
              </a:rPr>
              <a:t>0.0690</a:t>
            </a:r>
            <a:r>
              <a:rPr lang="pl-PL" altLang="zh-CN" sz="2400" b="1">
                <a:solidFill>
                  <a:srgbClr val="0053EC"/>
                </a:solidFill>
              </a:rPr>
              <a:t>, 0.0460, 0.0312)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9451" y="1919875"/>
            <a:ext cx="4575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altLang="zh-CN" sz="2400" b="1">
                <a:solidFill>
                  <a:srgbClr val="0053EC"/>
                </a:solidFill>
              </a:rPr>
              <a:t>B1_W</a:t>
            </a:r>
            <a:r>
              <a:rPr lang="pl-PL" altLang="zh-CN" sz="2400" b="1" smtClean="0">
                <a:solidFill>
                  <a:srgbClr val="0053EC"/>
                </a:solidFill>
              </a:rPr>
              <a:t>=</a:t>
            </a:r>
            <a:r>
              <a:rPr lang="en-US" altLang="zh-CN" sz="2400" b="1" smtClean="0">
                <a:solidFill>
                  <a:srgbClr val="0053EC"/>
                </a:solidFill>
              </a:rPr>
              <a:t>(</a:t>
            </a:r>
            <a:r>
              <a:rPr lang="pl-PL" altLang="zh-CN" sz="2400" b="1" smtClean="0">
                <a:solidFill>
                  <a:srgbClr val="0053EC"/>
                </a:solidFill>
              </a:rPr>
              <a:t>0.4434,</a:t>
            </a:r>
            <a:r>
              <a:rPr lang="en-US" altLang="zh-CN" sz="2400" b="1" smtClean="0">
                <a:solidFill>
                  <a:srgbClr val="0053EC"/>
                </a:solidFill>
              </a:rPr>
              <a:t> </a:t>
            </a:r>
            <a:r>
              <a:rPr lang="pl-PL" altLang="zh-CN" sz="2400" b="1" smtClean="0">
                <a:solidFill>
                  <a:srgbClr val="0053EC"/>
                </a:solidFill>
              </a:rPr>
              <a:t>0.1443,</a:t>
            </a:r>
            <a:r>
              <a:rPr lang="en-US" altLang="zh-CN" sz="2400" b="1" smtClean="0">
                <a:solidFill>
                  <a:srgbClr val="0053EC"/>
                </a:solidFill>
              </a:rPr>
              <a:t> </a:t>
            </a:r>
            <a:r>
              <a:rPr lang="pl-PL" altLang="zh-CN" sz="2400" b="1" smtClean="0">
                <a:solidFill>
                  <a:srgbClr val="0053EC"/>
                </a:solidFill>
              </a:rPr>
              <a:t>0.0919,</a:t>
            </a:r>
            <a:endParaRPr lang="en-US" altLang="zh-CN" sz="2400" b="1" smtClean="0">
              <a:solidFill>
                <a:srgbClr val="0053EC"/>
              </a:solidFill>
            </a:endParaRPr>
          </a:p>
          <a:p>
            <a:r>
              <a:rPr lang="en-US" altLang="zh-CN" sz="2400" b="1">
                <a:solidFill>
                  <a:srgbClr val="0053EC"/>
                </a:solidFill>
              </a:rPr>
              <a:t> </a:t>
            </a:r>
            <a:r>
              <a:rPr lang="en-US" altLang="zh-CN" sz="2400" b="1" smtClean="0">
                <a:solidFill>
                  <a:srgbClr val="0053EC"/>
                </a:solidFill>
              </a:rPr>
              <a:t>            </a:t>
            </a:r>
            <a:r>
              <a:rPr lang="pl-PL" altLang="zh-CN" sz="2400" b="1" smtClean="0">
                <a:solidFill>
                  <a:srgbClr val="0053EC"/>
                </a:solidFill>
              </a:rPr>
              <a:t>0.2223</a:t>
            </a:r>
            <a:r>
              <a:rPr lang="pl-PL" altLang="zh-CN" sz="2400" b="1">
                <a:solidFill>
                  <a:srgbClr val="0053EC"/>
                </a:solidFill>
              </a:rPr>
              <a:t>, 0.0589 ,</a:t>
            </a:r>
            <a:r>
              <a:rPr lang="pl-PL" altLang="zh-CN" sz="2400" b="1" smtClean="0">
                <a:solidFill>
                  <a:srgbClr val="0053EC"/>
                </a:solidFill>
              </a:rPr>
              <a:t>0.0391</a:t>
            </a:r>
            <a:r>
              <a:rPr lang="en-US" altLang="zh-CN" sz="2400" b="1" smtClean="0">
                <a:solidFill>
                  <a:srgbClr val="0053EC"/>
                </a:solidFill>
              </a:rPr>
              <a:t>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123" y="980830"/>
            <a:ext cx="4935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53EC"/>
                </a:solidFill>
              </a:rPr>
              <a:t>A_W=(</a:t>
            </a:r>
            <a:r>
              <a:rPr lang="en-US" altLang="zh-CN" sz="2400" b="1" smtClean="0">
                <a:solidFill>
                  <a:srgbClr val="0053EC"/>
                </a:solidFill>
              </a:rPr>
              <a:t>0.66942, 0.24264, 0.08795</a:t>
            </a:r>
            <a:r>
              <a:rPr lang="en-US" altLang="zh-CN" sz="2400" b="1">
                <a:solidFill>
                  <a:srgbClr val="0053EC"/>
                </a:solidFill>
              </a:rPr>
              <a:t>)</a:t>
            </a:r>
            <a:endParaRPr lang="zh-CN" altLang="en-US" sz="2400" b="1">
              <a:solidFill>
                <a:srgbClr val="0053E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960" y="44765"/>
            <a:ext cx="6336440" cy="67812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40" y="116770"/>
            <a:ext cx="6631610" cy="4536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501" y="1296282"/>
            <a:ext cx="7048827" cy="54723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64095" y="149833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C00000"/>
                </a:solidFill>
              </a:rPr>
              <a:t>广东省各地区专利发展</a:t>
            </a:r>
            <a:r>
              <a:rPr lang="zh-CN" altLang="en-US" sz="2400" smtClean="0">
                <a:solidFill>
                  <a:srgbClr val="C00000"/>
                </a:solidFill>
              </a:rPr>
              <a:t>情况</a:t>
            </a:r>
            <a:endParaRPr lang="en-US" altLang="zh-CN" sz="240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400" smtClean="0">
                <a:solidFill>
                  <a:srgbClr val="C00000"/>
                </a:solidFill>
              </a:rPr>
              <a:t>综合</a:t>
            </a:r>
            <a:r>
              <a:rPr lang="zh-CN" altLang="en-US" sz="2400">
                <a:solidFill>
                  <a:srgbClr val="C00000"/>
                </a:solidFill>
              </a:rPr>
              <a:t>分析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59685" y="1124840"/>
            <a:ext cx="8640600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主要</a:t>
            </a:r>
            <a:r>
              <a:rPr lang="zh-CN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</a:t>
            </a:r>
            <a:r>
              <a:rPr 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基本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概念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常用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的综合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方法应用注意问题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R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语言中有关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评价函数编制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 flipH="1">
            <a:off x="1199660" y="1593883"/>
            <a:ext cx="42400" cy="4499302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800" y="63052"/>
            <a:ext cx="8259053" cy="44368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05" y="4509074"/>
            <a:ext cx="8172000" cy="2271752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335600" y="294611"/>
            <a:ext cx="2480375" cy="33504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53EC"/>
                </a:solidFill>
              </a:rPr>
              <a:t>两种计算结果还是有一定差别的，因为综合评分法用的是等权，而层次分析法给出了一定的权重。 </a:t>
            </a:r>
            <a:endParaRPr sz="2400" b="1" dirty="0">
              <a:solidFill>
                <a:srgbClr val="0053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0" y="3645015"/>
            <a:ext cx="1591187" cy="2942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矩形 7"/>
          <p:cNvSpPr/>
          <p:nvPr/>
        </p:nvSpPr>
        <p:spPr>
          <a:xfrm>
            <a:off x="3744155" y="3141972"/>
            <a:ext cx="496866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smtClean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本章就讲到这里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58964" y="1340855"/>
            <a:ext cx="6385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3399FF"/>
                </a:solidFill>
              </a:rPr>
              <a:t>第</a:t>
            </a:r>
            <a:r>
              <a:rPr lang="en-US" altLang="zh-CN" sz="3200" b="1">
                <a:solidFill>
                  <a:srgbClr val="3399FF"/>
                </a:solidFill>
              </a:rPr>
              <a:t>13</a:t>
            </a:r>
            <a:r>
              <a:rPr lang="zh-CN" altLang="en-US" sz="3200" b="1">
                <a:solidFill>
                  <a:srgbClr val="3399FF"/>
                </a:solidFill>
              </a:rPr>
              <a:t>章 多元数据直观表示及</a:t>
            </a:r>
            <a:r>
              <a:rPr lang="en-US" altLang="zh-CN" sz="3200" b="1">
                <a:solidFill>
                  <a:srgbClr val="3399FF"/>
                </a:solidFill>
              </a:rPr>
              <a:t>R</a:t>
            </a:r>
            <a:r>
              <a:rPr lang="zh-CN" altLang="en-US" sz="3200" b="1">
                <a:solidFill>
                  <a:srgbClr val="3399FF"/>
                </a:solidFill>
              </a:rPr>
              <a:t>使用</a:t>
            </a:r>
            <a:endParaRPr lang="zh-CN" altLang="en-US" sz="3200" b="1">
              <a:solidFill>
                <a:srgbClr val="3399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6491" y="4361034"/>
            <a:ext cx="368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smtClean="0">
                <a:solidFill>
                  <a:srgbClr val="002060"/>
                </a:solidFill>
              </a:rPr>
              <a:t>谢谢大家的听讲</a:t>
            </a:r>
            <a:r>
              <a:rPr lang="en-US" altLang="zh-CN" sz="3600" smtClean="0">
                <a:solidFill>
                  <a:srgbClr val="002060"/>
                </a:solidFill>
              </a:rPr>
              <a:t>~</a:t>
            </a:r>
            <a:endParaRPr lang="zh-CN" altLang="en-US" sz="3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Box 1"/>
          <p:cNvSpPr/>
          <p:nvPr/>
        </p:nvSpPr>
        <p:spPr>
          <a:xfrm flipH="1">
            <a:off x="232347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6" name="矩形 7"/>
          <p:cNvSpPr/>
          <p:nvPr/>
        </p:nvSpPr>
        <p:spPr>
          <a:xfrm>
            <a:off x="1415674" y="1412860"/>
            <a:ext cx="9906375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要求：</a:t>
            </a:r>
            <a:endParaRPr lang="zh-CN" altLang="en-US" sz="320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了解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综合评价方法的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目的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和思想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了解综合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评价分析的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实际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意义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	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掌握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综合评价中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指标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体系构建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方法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和原则</a:t>
            </a:r>
            <a:endParaRPr lang="zh-CN" altLang="en-US"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 综合评价方法及</a:t>
            </a:r>
            <a:r>
              <a:rPr lang="en-US" altLang="zh-CN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59" y="1357630"/>
            <a:ext cx="29605" cy="4303525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5807980" y="201295"/>
            <a:ext cx="433006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.1综合评价的基本概念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0159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556870"/>
            <a:ext cx="9633971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</a:pP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多指标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特点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en-US" altLang="zh-CN" sz="3200" dirty="0" smtClean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包含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若干个指标，分别说明被评价对象的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不同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方面；</a:t>
            </a:r>
            <a:endParaRPr lang="en-US" altLang="zh-CN" sz="3200" dirty="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方法最终要对被评价对象做出一个</a:t>
            </a:r>
            <a:r>
              <a:rPr lang="zh-CN" altLang="en-US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整体性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的</a:t>
            </a:r>
            <a:endParaRPr lang="en-US" altLang="zh-CN" sz="3200" smtClean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200000"/>
              </a:lnSpc>
            </a:pPr>
            <a:r>
              <a:rPr lang="en-US" altLang="zh-CN" sz="32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en-US" altLang="zh-CN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评判</a:t>
            </a:r>
            <a:r>
              <a:rPr lang="zh-CN" altLang="en-US" sz="32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，用一个总指标来说明被评价对象一般水平。</a:t>
            </a:r>
            <a:endParaRPr sz="32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050" name="Picture 2" descr="检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91" y="1123315"/>
            <a:ext cx="1700336" cy="1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27"/>
          <p:cNvSpPr/>
          <p:nvPr/>
        </p:nvSpPr>
        <p:spPr>
          <a:xfrm>
            <a:off x="6022975" y="201295"/>
            <a:ext cx="5050155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/>
            <a:r>
              <a:rPr lang="en-US" altLang="zh-CN" sz="2800" b="1"/>
              <a:t>13.2 </a:t>
            </a:r>
            <a:r>
              <a:rPr lang="zh-CN" altLang="zh-CN" sz="2800" b="1"/>
              <a:t>评价指标体系构建</a:t>
            </a:r>
            <a:endParaRPr lang="zh-CN" altLang="en-US" sz="2800" b="1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74239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大多综合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性活动都可以进行综合评价，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而且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不只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考虑被评价对象的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某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一方面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，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而是全面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</a:t>
            </a:r>
            <a:r>
              <a:rPr lang="zh-CN" altLang="en-US" sz="280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从</a:t>
            </a:r>
            <a:r>
              <a:rPr lang="zh-CN" altLang="en-US" sz="2800" smtClean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整体角度</a:t>
            </a:r>
            <a:r>
              <a:rPr lang="zh-CN" altLang="en-US" sz="28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对被评价对象进行评价。</a:t>
            </a:r>
            <a:endParaRPr lang="zh-CN" altLang="en-US" sz="28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4061860"/>
            <a:ext cx="952299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【例 3-1】为了研究广东省</a:t>
            </a:r>
            <a:r>
              <a:rPr lang="en-US" altLang="zh-CN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21</a:t>
            </a:r>
            <a:r>
              <a:rPr lang="zh-CN" altLang="en-US" sz="2800" dirty="0">
                <a:solidFill>
                  <a:srgbClr val="3399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地区专利发展情况进行综合分析。 </a:t>
            </a:r>
            <a:endParaRPr lang="zh-CN" altLang="en-US" sz="2800" dirty="0">
              <a:solidFill>
                <a:srgbClr val="3399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5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407605" y="1178231"/>
            <a:ext cx="6309995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指标体系的构建原则</a:t>
            </a:r>
            <a:endParaRPr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1722835" y="2204915"/>
            <a:ext cx="4374832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53EC"/>
                </a:solidFill>
              </a:rPr>
              <a:t>系统全面性</a:t>
            </a:r>
            <a:r>
              <a:rPr lang="zh-CN" altLang="en-US" sz="3200" dirty="0" smtClean="0">
                <a:solidFill>
                  <a:srgbClr val="0053EC"/>
                </a:solidFill>
              </a:rPr>
              <a:t>原则</a:t>
            </a:r>
            <a:endParaRPr lang="en-US" altLang="zh-CN" sz="3200" dirty="0" smtClean="0">
              <a:solidFill>
                <a:srgbClr val="0053EC"/>
              </a:solidFill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53EC"/>
                </a:solidFill>
              </a:rPr>
              <a:t>稳定可比性</a:t>
            </a:r>
            <a:r>
              <a:rPr lang="zh-CN" altLang="en-US" sz="3200" dirty="0" smtClean="0">
                <a:solidFill>
                  <a:srgbClr val="0053EC"/>
                </a:solidFill>
              </a:rPr>
              <a:t>原则</a:t>
            </a:r>
            <a:endParaRPr lang="en-US" altLang="zh-CN" sz="3200" dirty="0" smtClean="0">
              <a:solidFill>
                <a:srgbClr val="0053EC"/>
              </a:solidFill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53EC"/>
                </a:solidFill>
              </a:rPr>
              <a:t>简明科学性</a:t>
            </a:r>
            <a:r>
              <a:rPr lang="zh-CN" altLang="en-US" sz="3200" dirty="0" smtClean="0">
                <a:solidFill>
                  <a:srgbClr val="0053EC"/>
                </a:solidFill>
              </a:rPr>
              <a:t>原则</a:t>
            </a:r>
            <a:endParaRPr lang="en-US" altLang="zh-CN" sz="3200" dirty="0" smtClean="0">
              <a:solidFill>
                <a:srgbClr val="0053EC"/>
              </a:solidFill>
            </a:endParaRP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rgbClr val="0053EC"/>
                </a:solidFill>
              </a:rPr>
              <a:t>灵活操作</a:t>
            </a:r>
            <a:r>
              <a:rPr lang="zh-CN" altLang="en-US" sz="3200" dirty="0">
                <a:solidFill>
                  <a:srgbClr val="0053EC"/>
                </a:solidFill>
              </a:rPr>
              <a:t>性原则</a:t>
            </a:r>
            <a:endParaRPr sz="32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6022975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231940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335600" y="1916895"/>
            <a:ext cx="520326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CN" altLang="zh-CN" sz="2800" b="1">
                <a:solidFill>
                  <a:srgbClr val="FF0000"/>
                </a:solidFill>
              </a:rPr>
              <a:t>评价指标体系的选取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TextBox 27"/>
          <p:cNvSpPr/>
          <p:nvPr/>
        </p:nvSpPr>
        <p:spPr>
          <a:xfrm>
            <a:off x="5951990" y="201295"/>
            <a:ext cx="609473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00000"/>
              </a:lnSpc>
            </a:pPr>
            <a:r>
              <a:rPr lang="en-US" altLang="zh-CN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b="1" dirty="0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 smtClean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评价指标</a:t>
            </a:r>
            <a:r>
              <a:rPr lang="zh-CN" altLang="en-US" sz="2800" b="1" dirty="0" smtClean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体系的构建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5" y="1113135"/>
            <a:ext cx="4666858" cy="56037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75" y="1181120"/>
            <a:ext cx="3141903" cy="5560110"/>
          </a:xfrm>
          <a:prstGeom prst="rect">
            <a:avLst/>
          </a:prstGeom>
        </p:spPr>
      </p:pic>
      <p:sp>
        <p:nvSpPr>
          <p:cNvPr id="10" name="TextBox 28"/>
          <p:cNvSpPr/>
          <p:nvPr/>
        </p:nvSpPr>
        <p:spPr>
          <a:xfrm>
            <a:off x="191635" y="168910"/>
            <a:ext cx="49683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lvl="0"/>
            <a:r>
              <a:rPr lang="en-US" altLang="zh-CN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13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综合评价方法及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63595" y="908825"/>
            <a:ext cx="5342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</a:rPr>
              <a:t>广东省专利综合</a:t>
            </a:r>
            <a:r>
              <a:rPr lang="zh-CN" altLang="en-US" sz="2400" b="1">
                <a:solidFill>
                  <a:srgbClr val="FF0000"/>
                </a:solidFill>
              </a:rPr>
              <a:t>评价指标体系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20" y="188775"/>
            <a:ext cx="5171855" cy="640844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45" y="257765"/>
            <a:ext cx="6048375" cy="6267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宽屏</PresentationFormat>
  <Paragraphs>201</Paragraphs>
  <Slides>31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Times New Roman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wbh</cp:lastModifiedBy>
  <cp:revision>190</cp:revision>
  <dcterms:created xsi:type="dcterms:W3CDTF">2015-05-24T15:13:00Z</dcterms:created>
  <dcterms:modified xsi:type="dcterms:W3CDTF">2020-02-16T02:21:17Z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