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3" r:id="rId5"/>
  </p:sldMasterIdLst>
  <p:notesMasterIdLst>
    <p:notesMasterId r:id="rId7"/>
  </p:notesMasterIdLst>
  <p:sldIdLst>
    <p:sldId id="297" r:id="rId6"/>
    <p:sldId id="264" r:id="rId8"/>
    <p:sldId id="331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</p:sldIdLst>
  <p:sldSz cx="12192000" cy="6858000"/>
  <p:notesSz cx="9777730" cy="664718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  <p:extLst>
    <p:ext uri="{521415D9-36F7-43E2-AB2F-B90AF26B5E84}">
      <p14:sectionLst xmlns:p14="http://schemas.microsoft.com/office/powerpoint/2010/main">
        <p14:section name="默认节" id="{33df3b17-a065-47b3-a172-dc5982f3e9f4}">
          <p14:sldIdLst>
            <p14:sldId id="297"/>
            <p14:sldId id="264"/>
            <p14:sldId id="331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</p14:sldIdLst>
        </p14:section>
        <p14:section name="无标题节" id="{33f6aba1-f5c6-4f78-97cc-498e8a87b3a1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53EC"/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58"/>
        <p:guide pos="3839"/>
      </p:guideLst>
    </p:cSldViewPr>
  </p:slide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1788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4099" name="日期占位符 2"/>
          <p:cNvSpPr>
            <a:spLocks noGrp="1"/>
          </p:cNvSpPr>
          <p:nvPr>
            <p:ph type="dt" idx="1"/>
          </p:nvPr>
        </p:nvSpPr>
        <p:spPr>
          <a:xfrm>
            <a:off x="5535613" y="0"/>
            <a:ext cx="4240212" cy="331788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72468" y="498475"/>
            <a:ext cx="4430889" cy="2492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101" name="备注占位符 4"/>
          <p:cNvSpPr>
            <a:spLocks noGrp="1" noRot="1" noChangeAspect="1"/>
          </p:cNvSpPr>
          <p:nvPr>
            <p:ph sz="quarter" idx="3"/>
          </p:nvPr>
        </p:nvSpPr>
        <p:spPr>
          <a:xfrm>
            <a:off x="977900" y="3157538"/>
            <a:ext cx="7821613" cy="29908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1787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410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35613" y="6313488"/>
            <a:ext cx="4240212" cy="331787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>
      <a:defRPr sz="1200" kern="1200">
        <a:latin typeface="+mn-lt"/>
        <a:ea typeface="+mn-ea"/>
        <a:cs typeface="+mn-cs"/>
      </a:defRPr>
    </a:lvl1pPr>
    <a:lvl2pPr marL="0" lvl="1" indent="0">
      <a:defRPr sz="1200" kern="1200">
        <a:latin typeface="+mn-lt"/>
        <a:ea typeface="+mn-ea"/>
        <a:cs typeface="+mn-cs"/>
      </a:defRPr>
    </a:lvl2pPr>
    <a:lvl3pPr marL="0" lvl="2" indent="0">
      <a:defRPr sz="1200" kern="1200">
        <a:latin typeface="+mn-lt"/>
        <a:ea typeface="+mn-ea"/>
        <a:cs typeface="+mn-cs"/>
      </a:defRPr>
    </a:lvl3pPr>
    <a:lvl4pPr marL="0" lvl="3" indent="0">
      <a:defRPr sz="1200" kern="1200">
        <a:latin typeface="+mn-lt"/>
        <a:ea typeface="+mn-ea"/>
        <a:cs typeface="+mn-cs"/>
      </a:defRPr>
    </a:lvl4pPr>
    <a:lvl5pPr marL="0" lvl="4" indent="0">
      <a:defRPr sz="1200" kern="1200">
        <a:latin typeface="+mn-lt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9"/>
          <p:cNvSpPr>
            <a:spLocks noGrp="1"/>
          </p:cNvSpPr>
          <p:nvPr>
            <p:ph type="subTitle"/>
          </p:nvPr>
        </p:nvSpPr>
        <p:spPr>
          <a:xfrm>
            <a:off x="2966085" y="4438015"/>
            <a:ext cx="6315710" cy="903605"/>
          </a:xfrm>
        </p:spPr>
        <p:txBody>
          <a:bodyPr wrap="square" anchor="t">
            <a:noAutofit/>
          </a:bodyPr>
          <a:lstStyle>
            <a:lvl1pPr lvl="0">
              <a:defRPr kern="1200"/>
            </a:lvl1pPr>
            <a:lvl2pPr lvl="1">
              <a:defRPr kern="1200"/>
            </a:lvl2pPr>
            <a:lvl3pPr lvl="2">
              <a:defRPr kern="1200"/>
            </a:lvl3pPr>
            <a:lvl4pPr lvl="3">
              <a:defRPr kern="1200"/>
            </a:lvl4pPr>
            <a:lvl5pPr lvl="4">
              <a:defRPr kern="1200"/>
            </a:lvl5pPr>
          </a:lstStyle>
          <a:p>
            <a:pPr marL="1905" lvl="0" indent="-344805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b="1">
                <a:solidFill>
                  <a:srgbClr val="00B0F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b="1">
                <a:solidFill>
                  <a:srgbClr val="00B0F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b="1">
                <a:solidFill>
                  <a:srgbClr val="00B0F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多元数据直观表示及R使用</a:t>
            </a:r>
            <a:endParaRPr lang="zh-CN" altLang="en-US" b="1">
              <a:solidFill>
                <a:srgbClr val="00B0F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1905" lvl="0" indent="-1905">
              <a:lnSpc>
                <a:spcPct val="90000"/>
              </a:lnSpc>
              <a:spcBef>
                <a:spcPct val="50000"/>
              </a:spcBef>
            </a:pPr>
            <a:endParaRPr lang="zh-CN" altLang="en-US" b="1">
              <a:solidFill>
                <a:srgbClr val="00B0F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 i="1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4" name="矩形 7"/>
          <p:cNvSpPr/>
          <p:nvPr/>
        </p:nvSpPr>
        <p:spPr>
          <a:xfrm>
            <a:off x="2711450" y="2637155"/>
            <a:ext cx="6824345" cy="14452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0" indent="0" algn="ctr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（第五版）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6" name="灯片编号占位符 1"/>
          <p:cNvSpPr txBox="1">
            <a:spLocks noGrp="1"/>
          </p:cNvSpPr>
          <p:nvPr/>
        </p:nvSpPr>
        <p:spPr>
          <a:xfrm>
            <a:off x="9767888" y="6597650"/>
            <a:ext cx="647700" cy="196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x-none" sz="1000" b="1" i="1" dirty="0"/>
              <a:t>-</a:t>
            </a:r>
            <a:r>
              <a:rPr lang="zh-CN" altLang="en-US" sz="1000" b="1" i="1" dirty="0"/>
              <a:t> </a:t>
            </a:r>
            <a:fld id="{9A0DB2DC-4C9A-4742-B13C-FB6460FD3503}" type="slidenum">
              <a:rPr lang="zh-CN" altLang="en-US" sz="1000" b="1" i="1" dirty="0"/>
            </a:fld>
            <a:r>
              <a:rPr lang="en-US" altLang="x-none" sz="1000" b="1" i="1" dirty="0"/>
              <a:t>-</a:t>
            </a:r>
            <a:endParaRPr lang="en-US" altLang="x-none" sz="1800" i="1" dirty="0"/>
          </a:p>
        </p:txBody>
      </p:sp>
      <p:sp>
        <p:nvSpPr>
          <p:cNvPr id="7" name="Rectangle 9"/>
          <p:cNvSpPr txBox="1"/>
          <p:nvPr/>
        </p:nvSpPr>
        <p:spPr>
          <a:xfrm>
            <a:off x="3409632" y="5619630"/>
            <a:ext cx="4931973" cy="630555"/>
          </a:xfrm>
        </p:spPr>
        <p:txBody>
          <a:bodyPr wrap="square" anchor="t">
            <a:normAutofit fontScale="87500"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1905" indent="-344805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36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王斌会 教授</a:t>
            </a:r>
            <a:endParaRPr lang="zh-CN" altLang="en-US" sz="3600" b="1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箱尾图及R使用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3025" y="1075690"/>
            <a:ext cx="1148016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箱尾图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6"/>
          <p:cNvSpPr/>
          <p:nvPr/>
        </p:nvSpPr>
        <p:spPr>
          <a:xfrm>
            <a:off x="345440" y="1694180"/>
            <a:ext cx="11268710" cy="246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用途</a:t>
            </a:r>
            <a:r>
              <a:rPr lang="zh-CN" altLang="en-US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Tukey提出的箱尾图由箱子和其上引出的两个尾组成，这种图用来表示在一定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时间内一个班成绩的变化、物体位置的变化、原材料的变化、产品标准的变化等。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" name="矩形 6"/>
          <p:cNvSpPr/>
          <p:nvPr/>
        </p:nvSpPr>
        <p:spPr>
          <a:xfrm>
            <a:off x="344805" y="3738245"/>
            <a:ext cx="11269345" cy="1280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特征</a:t>
            </a:r>
            <a:r>
              <a:rPr lang="zh-CN" altLang="en-US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箱尾图可以比较清晰地表示数据的分布特征，它由4部分组成。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6250" y="5101590"/>
            <a:ext cx="11641455" cy="1371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R</a:t>
            </a:r>
            <a:r>
              <a:rPr lang="zh-CN" altLang="en-US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语言函数</a:t>
            </a:r>
            <a:r>
              <a:rPr lang="zh-CN" altLang="en-US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8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boxplot(X,...)</a:t>
            </a:r>
            <a:endParaRPr sz="2800" b="1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箱尾图及R使用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525780" y="1142365"/>
            <a:ext cx="5278120" cy="640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boxplot(X) #按列做</a:t>
            </a:r>
            <a:r>
              <a:rPr 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垂直</a:t>
            </a: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箱线图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" y="2211705"/>
            <a:ext cx="5949950" cy="4052570"/>
          </a:xfrm>
          <a:prstGeom prst="rect">
            <a:avLst/>
          </a:prstGeom>
        </p:spPr>
      </p:pic>
      <p:sp>
        <p:nvSpPr>
          <p:cNvPr id="8209" name="直接连接符 10"/>
          <p:cNvSpPr/>
          <p:nvPr/>
        </p:nvSpPr>
        <p:spPr>
          <a:xfrm>
            <a:off x="6094730" y="131254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" name="矩形 6"/>
          <p:cNvSpPr/>
          <p:nvPr/>
        </p:nvSpPr>
        <p:spPr>
          <a:xfrm>
            <a:off x="6274435" y="1142365"/>
            <a:ext cx="5662295" cy="640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boxplot(X,horizontal=T)#水平</a:t>
            </a:r>
            <a:r>
              <a:rPr 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箱线图</a:t>
            </a:r>
            <a:endParaRPr lang="zh-CN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475" y="2338070"/>
            <a:ext cx="5904865" cy="392620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3.4 星相图及R使用</a:t>
            </a:r>
            <a:endParaRPr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3025" y="1075690"/>
            <a:ext cx="1148016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星相图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6"/>
          <p:cNvSpPr/>
          <p:nvPr/>
        </p:nvSpPr>
        <p:spPr>
          <a:xfrm>
            <a:off x="476885" y="1694180"/>
            <a:ext cx="11137265" cy="1828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用途</a:t>
            </a:r>
            <a:r>
              <a:rPr lang="zh-CN" altLang="en-US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它将每个变量的各个观察单位的数值表示为一个图形，ｎ个观察单位就有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ｎ个图，每个图的每个角表示每个变量。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" name="矩形 6"/>
          <p:cNvSpPr/>
          <p:nvPr/>
        </p:nvSpPr>
        <p:spPr>
          <a:xfrm>
            <a:off x="476250" y="3738245"/>
            <a:ext cx="11137900" cy="1280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特征</a:t>
            </a:r>
            <a:r>
              <a:rPr lang="zh-CN" altLang="en-US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星相图是雷达图的多元表示形式。 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6250" y="5101590"/>
            <a:ext cx="11641455" cy="1371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R</a:t>
            </a:r>
            <a:r>
              <a:rPr lang="zh-CN" altLang="en-US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语言函数</a:t>
            </a:r>
            <a:r>
              <a:rPr lang="zh-CN" altLang="en-US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8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stars(X, draw.segments = FALSE,key.loc = NULL,...)</a:t>
            </a:r>
            <a:endParaRPr sz="2800" b="1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3.4 星相图及R使用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525780" y="1142365"/>
            <a:ext cx="323469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</a:t>
            </a:r>
            <a:r>
              <a:rPr lang="zh-CN" alt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简单星相图</a:t>
            </a:r>
            <a:endParaRPr lang="zh-CN" alt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stars(X)  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975" y="1142365"/>
            <a:ext cx="5382895" cy="56699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3.4 星相图及R使用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310515" y="1142365"/>
            <a:ext cx="4618355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#带图例的星相图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stars(X,key.loc=c(1</a:t>
            </a: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,7)) 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960" y="1142365"/>
            <a:ext cx="6847840" cy="54508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3.4 星相图及R使用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171450" y="1101090"/>
            <a:ext cx="4983480" cy="173736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#带图例度彩色星相图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stars(X</a:t>
            </a: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,</a:t>
            </a: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key.loc=c(</a:t>
            </a: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17</a:t>
            </a: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,</a:t>
            </a: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),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  draw.segments=T)  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150" y="1101090"/>
            <a:ext cx="6804025" cy="54025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5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1310640"/>
            <a:ext cx="9882505" cy="462153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5635625" y="193675"/>
            <a:ext cx="545020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内容与要求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5" name="矩形 6"/>
          <p:cNvSpPr/>
          <p:nvPr/>
        </p:nvSpPr>
        <p:spPr>
          <a:xfrm>
            <a:off x="1537970" y="1261745"/>
            <a:ext cx="9832340" cy="20116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内容：</a:t>
            </a:r>
            <a:endParaRPr lang="zh-CN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8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包括条图、箱尾图、星相图、脸谱图、调和曲线图等图形及R语言使用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。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550134" y="3425651"/>
            <a:ext cx="9522996" cy="20116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要求：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要求学生了解多元数据的直观表示方法及多变量图形的一些特点，并掌握一些复杂的多元数据的图示技术。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5635625" y="193675"/>
            <a:ext cx="545020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多元数据直观表示及R使用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3.1 数据直观分析简述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说明与举例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537970" y="1261745"/>
            <a:ext cx="9832340" cy="26517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说明：</a:t>
            </a:r>
            <a:endParaRPr lang="zh-CN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8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图形有助于对所研究数据的直观了解，如果能把一些多元数据直接绘图显示，便可从图形一目了然看出多元变量之间的关系。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550134" y="3712671"/>
            <a:ext cx="9522996" cy="26517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举例：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【例 3-1】为了研究全国31个省、市、自治区2007年城镇居民生活消费的分布规律，根据调查资料做区域消费类型划分。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3.1 数据直观分析简述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6229985" y="126174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233680" y="1352550"/>
            <a:ext cx="5916295" cy="5029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指标：</a:t>
            </a:r>
            <a:endParaRPr lang="zh-CN"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食品：人均食品支出(元/人) 　　　 </a:t>
            </a:r>
            <a:endParaRPr sz="24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衣着：人均衣着商品支出(元/人) </a:t>
            </a:r>
            <a:endParaRPr sz="24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设备：人均家庭设备用品及服务支出(元/人) </a:t>
            </a:r>
            <a:endParaRPr sz="24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医疗：人均医疗保健支出(元/人) </a:t>
            </a:r>
            <a:endParaRPr sz="24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交通：人均交通和通讯支出(元/人) </a:t>
            </a:r>
            <a:endParaRPr sz="24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教育：人均娱乐教育文化服务支出(元/人) </a:t>
            </a:r>
            <a:endParaRPr sz="24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居住：人均居住支出(元/人) </a:t>
            </a:r>
            <a:endParaRPr sz="24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杂项：人均杂项商品和服务支出(元/人)</a:t>
            </a:r>
            <a:endParaRPr sz="24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6445250" y="1059180"/>
            <a:ext cx="5434965" cy="4206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数据：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</a:t>
            </a:r>
            <a:r>
              <a:rPr lang="zh-CN" altLang="en-US" sz="24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数据来源：</a:t>
            </a:r>
            <a:endParaRPr lang="zh-CN" altLang="en-US" sz="2400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   《2008中国统计年鉴》</a:t>
            </a:r>
            <a:endParaRPr lang="zh-CN" altLang="en-US" sz="2400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数据存储：</a:t>
            </a:r>
            <a:endParaRPr lang="zh-CN" altLang="en-US" sz="2400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    电子表格</a:t>
            </a:r>
            <a:r>
              <a:rPr lang="en-US" altLang="zh-CN" sz="24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mvstats4.xls</a:t>
            </a:r>
            <a:endParaRPr lang="en-US" altLang="zh-CN" sz="2400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    </a:t>
            </a:r>
            <a:r>
              <a:rPr lang="zh-CN" altLang="en-US" sz="24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之【</a:t>
            </a:r>
            <a:r>
              <a:rPr lang="en-US" altLang="zh-CN" sz="24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d3.1</a:t>
            </a:r>
            <a:r>
              <a:rPr lang="zh-CN" altLang="en-US" sz="24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】</a:t>
            </a:r>
            <a:endParaRPr lang="zh-CN" altLang="en-US" sz="2400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280" y="1311275"/>
            <a:ext cx="4852670" cy="50704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3.1 数据直观分析简述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6435725" y="128206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2390" y="1352550"/>
            <a:ext cx="6309995" cy="1291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数据输入：数据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语言读取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#在mvstats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.xls:d3.1中选取A1:I32，拷贝</a:t>
            </a:r>
            <a:endParaRPr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6445250" y="1202690"/>
            <a:ext cx="5434965" cy="1371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数据输出：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255" y="1980565"/>
            <a:ext cx="4333875" cy="4457700"/>
          </a:xfrm>
          <a:prstGeom prst="rect">
            <a:avLst/>
          </a:prstGeom>
        </p:spPr>
      </p:pic>
      <p:sp>
        <p:nvSpPr>
          <p:cNvPr id="12" name="矩形 6"/>
          <p:cNvSpPr/>
          <p:nvPr/>
        </p:nvSpPr>
        <p:spPr>
          <a:xfrm>
            <a:off x="147955" y="2786380"/>
            <a:ext cx="6158230" cy="640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X=read.table('clipboard',header=T)；X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6"/>
          <p:cNvSpPr/>
          <p:nvPr/>
        </p:nvSpPr>
        <p:spPr>
          <a:xfrm>
            <a:off x="73025" y="3856355"/>
            <a:ext cx="6309995" cy="23774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直观分析：图示法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对上述数据直接做条图意义不大，通常需要对其统计量（如均值、中位数等）做直观分析。</a:t>
            </a:r>
            <a:endParaRPr sz="24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 bldLvl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均值条图及R使用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6363970" y="128206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2390" y="1065530"/>
            <a:ext cx="630999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条图： （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）样品（行）均值条图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303530" y="1830070"/>
            <a:ext cx="597662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#按行做均值条形图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barplot(apply(X,1,mean)) 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3119755"/>
            <a:ext cx="4811395" cy="3420110"/>
          </a:xfrm>
          <a:prstGeom prst="rect">
            <a:avLst/>
          </a:prstGeom>
        </p:spPr>
      </p:pic>
      <p:sp>
        <p:nvSpPr>
          <p:cNvPr id="8" name="矩形 6"/>
          <p:cNvSpPr/>
          <p:nvPr/>
        </p:nvSpPr>
        <p:spPr>
          <a:xfrm>
            <a:off x="6487160" y="1816735"/>
            <a:ext cx="548005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</a:t>
            </a:r>
            <a:r>
              <a:rPr 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修改横坐标位置</a:t>
            </a:r>
            <a:endParaRPr lang="zh-CN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barplot(apply(X,1,mean)</a:t>
            </a: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,las=3</a:t>
            </a: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) 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115" y="3187700"/>
            <a:ext cx="4676140" cy="34156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bldLvl="0" animBg="1"/>
      <p:bldP spid="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均值条图及R使用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6363970" y="128206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2390" y="1065530"/>
            <a:ext cx="630999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条图： （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）变量（列）均值条图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303530" y="1830070"/>
            <a:ext cx="597662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#按列做均值图条形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barplot(apply(X,2,mean)) 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矩形 6"/>
          <p:cNvSpPr/>
          <p:nvPr/>
        </p:nvSpPr>
        <p:spPr>
          <a:xfrm>
            <a:off x="6487160" y="1816735"/>
            <a:ext cx="548005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#按列做彩色均值图条形图</a:t>
            </a:r>
            <a:endParaRPr lang="zh-CN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barplot(apply(X,2,mean),col=1:8)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" y="3187700"/>
            <a:ext cx="4868545" cy="36309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720" y="3259455"/>
            <a:ext cx="4616450" cy="34429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bldLvl="0" animBg="1"/>
      <p:bldP spid="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均值条图及R使用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6363970" y="128206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2390" y="1065530"/>
            <a:ext cx="630999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条图：（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）变量（列）中位数条图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303530" y="1830070"/>
            <a:ext cx="597662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#按列做中位数条形图 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barplot(apply(X,2,median),col=1:8)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矩形 6"/>
          <p:cNvSpPr/>
          <p:nvPr/>
        </p:nvSpPr>
        <p:spPr>
          <a:xfrm>
            <a:off x="6487160" y="1816735"/>
            <a:ext cx="548005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#按列做均值饼图</a:t>
            </a:r>
            <a:endParaRPr lang="zh-CN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pie(apply(X,2,mean))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" y="3187700"/>
            <a:ext cx="4721225" cy="3441700"/>
          </a:xfrm>
          <a:prstGeom prst="rect">
            <a:avLst/>
          </a:prstGeom>
        </p:spPr>
      </p:pic>
      <p:sp>
        <p:nvSpPr>
          <p:cNvPr id="9" name="矩形 6"/>
          <p:cNvSpPr/>
          <p:nvPr/>
        </p:nvSpPr>
        <p:spPr>
          <a:xfrm>
            <a:off x="6513830" y="1049020"/>
            <a:ext cx="630999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饼图： （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）变量（列）圆图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680" y="3411220"/>
            <a:ext cx="3966845" cy="295338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bldLvl="0" animBg="1"/>
      <p:bldP spid="8" grpId="0" bldLvl="0" animBg="1"/>
      <p:bldP spid="9" grpId="0"/>
    </p:bld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1794</Words>
  <Application>WPS 演示</Application>
  <PresentationFormat>全屏显示(4:3)</PresentationFormat>
  <Paragraphs>176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Arial Unicode MS</vt:lpstr>
      <vt:lpstr>自定义设计方案</vt:lpstr>
      <vt:lpstr>3_自定义设计方案</vt:lpstr>
      <vt:lpstr>2_自定义设计方案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你随便坐  我学学 做</dc:title>
  <dc:creator>David</dc:creator>
  <cp:lastModifiedBy>wbh</cp:lastModifiedBy>
  <cp:revision>135</cp:revision>
  <dcterms:created xsi:type="dcterms:W3CDTF">2015-05-24T15:13:00Z</dcterms:created>
  <dcterms:modified xsi:type="dcterms:W3CDTF">2020-02-16T01:43:38Z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