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9" r:id="rId4"/>
    <p:sldId id="320" r:id="rId6"/>
    <p:sldId id="321" r:id="rId7"/>
    <p:sldId id="326" r:id="rId8"/>
    <p:sldId id="358" r:id="rId9"/>
    <p:sldId id="359" r:id="rId10"/>
    <p:sldId id="360" r:id="rId11"/>
    <p:sldId id="362" r:id="rId12"/>
    <p:sldId id="364" r:id="rId13"/>
    <p:sldId id="365" r:id="rId14"/>
    <p:sldId id="367" r:id="rId15"/>
    <p:sldId id="368" r:id="rId16"/>
    <p:sldId id="369" r:id="rId17"/>
    <p:sldId id="401" r:id="rId18"/>
    <p:sldId id="402" r:id="rId19"/>
    <p:sldId id="403" r:id="rId20"/>
    <p:sldId id="404" r:id="rId21"/>
    <p:sldId id="405" r:id="rId22"/>
    <p:sldId id="406" r:id="rId23"/>
    <p:sldId id="408" r:id="rId24"/>
    <p:sldId id="407" r:id="rId25"/>
    <p:sldId id="409" r:id="rId26"/>
    <p:sldId id="261" r:id="rId27"/>
    <p:sldId id="282" r:id="rId28"/>
    <p:sldId id="285" r:id="rId29"/>
    <p:sldId id="286" r:id="rId30"/>
    <p:sldId id="283" r:id="rId31"/>
    <p:sldId id="284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8" r:id="rId40"/>
    <p:sldId id="299" r:id="rId41"/>
    <p:sldId id="304" r:id="rId42"/>
    <p:sldId id="300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commentAuthors" Target="commentAuthors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292F-5F1E-4D0D-9D24-9BC591CEB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A394-52CC-4E77-A7E1-261886B0DF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2797810" y="4500880"/>
            <a:ext cx="6793230" cy="864235"/>
          </a:xfrm>
        </p:spPr>
        <p:txBody>
          <a:bodyPr wrap="square" anchor="t"/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多元相关与回归分析及R使用</a:t>
            </a: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66695" y="2715260"/>
            <a:ext cx="682434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（第五版）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-9525"/>
            <a:ext cx="12164060" cy="262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  <p:sp>
        <p:nvSpPr>
          <p:cNvPr id="7" name="Rectangle 9"/>
          <p:cNvSpPr txBox="1"/>
          <p:nvPr/>
        </p:nvSpPr>
        <p:spPr>
          <a:xfrm>
            <a:off x="3399472" y="555867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相关系数的假设检验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530161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844550"/>
            <a:ext cx="390461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计算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值和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值，作结论：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537970" y="1576070"/>
            <a:ext cx="9535160" cy="42976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cor.test(x1,x2)#相关系数假设检验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Pearson's product-moment correlation data:  x1 and x2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 = 10.743, df = 10, p-value = 8.21e-07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alternative hypothesis: true correlation is not equal to 0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95 percent confidence interval: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0.8574875 0.9888163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sample estimates: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cor 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0.9593031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5989955"/>
            <a:ext cx="8183880" cy="6692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一元线性回归模型的参数估计：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609824" y="3964766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 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下面仍以例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的数据来介绍建立直线回归方程的步骤。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90" y="1993265"/>
            <a:ext cx="4545965" cy="1823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656205"/>
            <a:ext cx="1915160" cy="497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743065" y="1109980"/>
            <a:ext cx="1270" cy="550037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948805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散点图：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245110" y="1993265"/>
            <a:ext cx="6318885" cy="39319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x=x1#自变量,数据来自例2.2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y=x2#因变量,数据来自例2.2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b=lxy(x,y)/lxy(x,x)#线性回归方程斜率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a=mean(y)-b*mean(x)#线性回归方程截距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c(a=a,b=b)#显示线性回归方程估计值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a                    b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-140.36436    1.15906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350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建立直线回归方程：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6948805" y="1993265"/>
            <a:ext cx="507873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plot(x,y)#做散点图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lines(x,a+b*x)#添加估计方程线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55" y="3334385"/>
            <a:ext cx="5212080" cy="3442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ldLvl="0" animBg="1"/>
      <p:bldP spid="7" grpId="0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743065" y="1109980"/>
            <a:ext cx="1270" cy="550037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023485" y="393065"/>
            <a:ext cx="960755" cy="1822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948805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350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方差分析：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35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663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1993900"/>
            <a:ext cx="5103495" cy="732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4036060"/>
            <a:ext cx="5567045" cy="15189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150" y="1993900"/>
            <a:ext cx="2324100" cy="7010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335" y="4036060"/>
            <a:ext cx="5227955" cy="21793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6287135" y="154051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81355" y="1372870"/>
            <a:ext cx="4860290" cy="4572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】以下收集了我国自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1978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年改革开放以来到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2008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年共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31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年的税收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(x,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百亿元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和财政收入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(y,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百亿元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数据，试分析税收与财政收入之间的依存关系。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314960" y="168910"/>
            <a:ext cx="439864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10" y="1240790"/>
            <a:ext cx="3563620" cy="50717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2202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38225"/>
            <a:ext cx="630999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数据输入：数据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语言读取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#在mvstats4.xls:d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中选取</a:t>
            </a:r>
            <a:r>
              <a:rPr 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，拷贝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36995" y="1038225"/>
            <a:ext cx="54349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作回归直线：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49860" y="2423160"/>
            <a:ext cx="615823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yX=read.table("clipboard",header=T)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74295" y="306324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拟合模型</a:t>
            </a:r>
            <a:endParaRPr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790" y="3794760"/>
            <a:ext cx="6082665" cy="2926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(fm=lm(y~x1+x2+x3+x4,data=yX))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Call: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x, data = yx)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           x 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-1.197        1.116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6584315" y="1769745"/>
            <a:ext cx="5534025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plot(y~x,data=yx)#做散点图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abline(fm)#添加回归线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063240"/>
            <a:ext cx="5534025" cy="3657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7" grpId="0" bldLvl="0" animBg="1"/>
      <p:bldP spid="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72708" y="92202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38225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模型的方差分析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(ANOVA)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14705" y="1769745"/>
            <a:ext cx="9739630" cy="3749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anova(fm)#模型方差分析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Analysis of Variance Table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Response: y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Df Sum Sq Mean Sq F value    Pr(&gt;F)   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          1 712077  712077   27427 &lt; 2.2e-16 ***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 29    753      26                     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 0 ‘***’ 0.001 ‘**’ 0.01 ‘*’ 0.05 ‘.’ 0.1 ‘ ’ 1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5725160"/>
            <a:ext cx="9197975" cy="7378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027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 t 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115060" y="1118870"/>
            <a:ext cx="1270" cy="530161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115253" y="95250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537970" y="1118870"/>
            <a:ext cx="9535160" cy="44805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summary(fm)#回归系数t检验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x, data = yx)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Residuals: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Min     1Q Median     3Q    Max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-6.631 -3.692 -1.535  5.338 11.432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 Estimate Std. Error t value Pr(&gt;|t|)   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-1.19660    1.16126   -1.03    0.311   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            1.11623    0.00674  165.61   &lt;2e-16 ***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 0 ‘***’ 0.001 ‘**’ 0.01 ‘*’ 0.05 ‘.’ 0.1 ‘ ’ 1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 standard error: 5.095 on 29 degrees of freedom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Multiple R-squared:  0.9989,	Adjusted R-squared:  0.9989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5887085"/>
            <a:ext cx="8652510" cy="7880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957580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多元回归参数的最小二乘估计：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693009" y="4175586"/>
            <a:ext cx="9522996" cy="246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     </a:t>
            </a:r>
            <a:r>
              <a:rPr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在例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4-3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中我们发现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1978-2008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年我国财政收入与税收之间存在线性回归关系，为进一步考察财政收入和其它变量之间的数量关系，需建立多元线性回归方程。</a:t>
            </a:r>
            <a:endParaRPr lang="zh-CN" altLang="en-US" sz="24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1689100"/>
            <a:ext cx="8664575" cy="1176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40" y="2865120"/>
            <a:ext cx="4803775" cy="715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410" y="3480435"/>
            <a:ext cx="8615680" cy="8172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6287135" y="154051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9431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数据表如下：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897380"/>
            <a:ext cx="5834380" cy="3062605"/>
          </a:xfrm>
          <a:prstGeom prst="rect">
            <a:avLst/>
          </a:prstGeom>
        </p:spPr>
      </p:pic>
      <p:sp>
        <p:nvSpPr>
          <p:cNvPr id="10" name="矩形 7"/>
          <p:cNvSpPr/>
          <p:nvPr/>
        </p:nvSpPr>
        <p:spPr>
          <a:xfrm>
            <a:off x="647827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建立多元线性回归方程：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78270" y="1838960"/>
            <a:ext cx="5540375" cy="42462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yX=read.table("clipboard",header=T)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fm=lm(y~x1+x2+x3+x4,data=yX)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fm</a:t>
            </a:r>
            <a:endParaRPr lang="en-US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Call: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x1 + x2 + x3 + x4, data = 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          x1           x2           x3           x4 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23.5321088   -0.0033866    1.1641150    0.0002919   -0.0437416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7"/>
          <p:cNvSpPr/>
          <p:nvPr/>
        </p:nvSpPr>
        <p:spPr>
          <a:xfrm>
            <a:off x="194310" y="4959985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得到多元线性回归方程：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" y="5691505"/>
            <a:ext cx="5836285" cy="2533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bldLvl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多元相关与回归分析及R使用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1245235"/>
            <a:ext cx="11259185" cy="51892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5159375" y="1309370"/>
            <a:ext cx="16510" cy="291211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9431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标准化偏回归系数：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240" y="1309370"/>
            <a:ext cx="5829935" cy="29533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library(mvstats)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coef.sd(fm)#标准化偏回归系数结果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$coef.sd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x1            x2            x3            x4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-0.01745   1.0423   0.00096  -0.037105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2407285"/>
            <a:ext cx="3698875" cy="751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19600"/>
            <a:ext cx="9881870" cy="17259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9" name="直接连接符 10"/>
          <p:cNvSpPr/>
          <p:nvPr/>
        </p:nvSpPr>
        <p:spPr>
          <a:xfrm>
            <a:off x="6287135" y="154051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73025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多元回归方差分析：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647827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1989455"/>
            <a:ext cx="3449320" cy="5676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35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30" y="3334385"/>
            <a:ext cx="2917825" cy="742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4343400"/>
            <a:ext cx="1509395" cy="655320"/>
          </a:xfrm>
          <a:prstGeom prst="rect">
            <a:avLst/>
          </a:prstGeom>
        </p:spPr>
      </p:pic>
      <p:sp>
        <p:nvSpPr>
          <p:cNvPr id="15" name="矩形 7"/>
          <p:cNvSpPr/>
          <p:nvPr/>
        </p:nvSpPr>
        <p:spPr>
          <a:xfrm>
            <a:off x="73025" y="499872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方差分解为：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5" y="5730240"/>
            <a:ext cx="6138545" cy="6140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325" y="1838960"/>
            <a:ext cx="3223895" cy="72898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539865" y="266890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090" y="3334385"/>
            <a:ext cx="2019935" cy="5657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415" y="4343400"/>
            <a:ext cx="4773930" cy="12147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  <p:bldP spid="1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777240" y="1190625"/>
            <a:ext cx="268160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4-4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85460" y="1028065"/>
            <a:ext cx="6432550" cy="412877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          Estimate      Std. Error    t value  Pr(&gt;|t|)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23.5321088  4.5990714   5.117    2.47e-05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x1               -0.0033866   0.0080749  -0.419    0.678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x2                1.1641150   0.0404889   28.751   &lt; 2e-16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x3                0.0002919   0.0085527   0.034     0.973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x4               -0.0437416   0.0092638  -4.722    7.00e-05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0‘***’0.001 ‘**’0.01 ‘*’0.05 ‘.’0.1  ’ 1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 standard error: 2.79 on 26 degrees of freedom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Multiple R-squared:  0.9997,Adjusted R-squared:  0.9997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F-statistic: 2.289e+04 on 4 and 26 DF,  p-value: &lt; 2.2e-16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000" y="2139950"/>
            <a:ext cx="5052060" cy="25844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summary(fm)#多元线性回归系数t检验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x1 + x2 + x3 + x4, data = 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Min      1Q  Median      3Q     Max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-5.0229 -2.1354  0.3297  1.2639  6.9690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5109845"/>
            <a:ext cx="7919085" cy="1724660"/>
          </a:xfrm>
          <a:prstGeom prst="rect">
            <a:avLst/>
          </a:prstGeom>
        </p:spPr>
      </p:pic>
      <p:sp>
        <p:nvSpPr>
          <p:cNvPr id="27" name="直接连接符 10"/>
          <p:cNvSpPr/>
          <p:nvPr/>
        </p:nvSpPr>
        <p:spPr>
          <a:xfrm flipH="1">
            <a:off x="5494655" y="1273810"/>
            <a:ext cx="29210" cy="342392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bldLvl="0" animBg="1"/>
      <p:bldP spid="2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2583815" y="1537970"/>
            <a:ext cx="6772910" cy="427037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3875" y="1910080"/>
            <a:ext cx="5812155" cy="268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在相关分析中，研究较多的是两个变量之间的关系，称为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简单相关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；当涉及到的变量为三个或者三个以上时，称为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偏相关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或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。实际上，偏相关和复相关是对简单相关的一种推广。。。。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人"/>
          <p:cNvSpPr/>
          <p:nvPr/>
        </p:nvSpPr>
        <p:spPr bwMode="auto">
          <a:xfrm flipH="1">
            <a:off x="788035" y="1537970"/>
            <a:ext cx="1518920" cy="3839845"/>
          </a:xfrm>
          <a:custGeom>
            <a:avLst/>
            <a:gdLst/>
            <a:ahLst/>
            <a:cxnLst/>
            <a:rect l="0" t="0" r="r" b="b"/>
            <a:pathLst>
              <a:path w="1235075" h="3292476">
                <a:moveTo>
                  <a:pt x="1011238" y="1751013"/>
                </a:moveTo>
                <a:lnTo>
                  <a:pt x="1011238" y="1860823"/>
                </a:lnTo>
                <a:lnTo>
                  <a:pt x="1011238" y="3112528"/>
                </a:lnTo>
                <a:lnTo>
                  <a:pt x="1010920" y="3121731"/>
                </a:lnTo>
                <a:lnTo>
                  <a:pt x="1010284" y="3130618"/>
                </a:lnTo>
                <a:lnTo>
                  <a:pt x="1009330" y="3139822"/>
                </a:lnTo>
                <a:lnTo>
                  <a:pt x="1007422" y="3148708"/>
                </a:lnTo>
                <a:lnTo>
                  <a:pt x="1005513" y="3157277"/>
                </a:lnTo>
                <a:lnTo>
                  <a:pt x="1002969" y="3165846"/>
                </a:lnTo>
                <a:lnTo>
                  <a:pt x="1000106" y="3174097"/>
                </a:lnTo>
                <a:lnTo>
                  <a:pt x="996925" y="3182666"/>
                </a:lnTo>
                <a:lnTo>
                  <a:pt x="993109" y="3190601"/>
                </a:lnTo>
                <a:lnTo>
                  <a:pt x="989292" y="3198217"/>
                </a:lnTo>
                <a:lnTo>
                  <a:pt x="984839" y="3205834"/>
                </a:lnTo>
                <a:lnTo>
                  <a:pt x="980386" y="3213134"/>
                </a:lnTo>
                <a:lnTo>
                  <a:pt x="975297" y="3220116"/>
                </a:lnTo>
                <a:lnTo>
                  <a:pt x="969890" y="3227098"/>
                </a:lnTo>
                <a:lnTo>
                  <a:pt x="964165" y="3233445"/>
                </a:lnTo>
                <a:lnTo>
                  <a:pt x="958440" y="3239793"/>
                </a:lnTo>
                <a:lnTo>
                  <a:pt x="952079" y="3245506"/>
                </a:lnTo>
                <a:lnTo>
                  <a:pt x="945718" y="3251218"/>
                </a:lnTo>
                <a:lnTo>
                  <a:pt x="938720" y="3256613"/>
                </a:lnTo>
                <a:lnTo>
                  <a:pt x="931723" y="3261691"/>
                </a:lnTo>
                <a:lnTo>
                  <a:pt x="924408" y="3266135"/>
                </a:lnTo>
                <a:lnTo>
                  <a:pt x="916774" y="3270578"/>
                </a:lnTo>
                <a:lnTo>
                  <a:pt x="909141" y="3274386"/>
                </a:lnTo>
                <a:lnTo>
                  <a:pt x="901189" y="3278195"/>
                </a:lnTo>
                <a:lnTo>
                  <a:pt x="892602" y="3281368"/>
                </a:lnTo>
                <a:lnTo>
                  <a:pt x="884332" y="3284225"/>
                </a:lnTo>
                <a:lnTo>
                  <a:pt x="876062" y="3286764"/>
                </a:lnTo>
                <a:lnTo>
                  <a:pt x="867157" y="3288668"/>
                </a:lnTo>
                <a:lnTo>
                  <a:pt x="858569" y="3290255"/>
                </a:lnTo>
                <a:lnTo>
                  <a:pt x="849345" y="3291524"/>
                </a:lnTo>
                <a:lnTo>
                  <a:pt x="840121" y="3292159"/>
                </a:lnTo>
                <a:lnTo>
                  <a:pt x="830898" y="3292476"/>
                </a:lnTo>
                <a:lnTo>
                  <a:pt x="821356" y="3292159"/>
                </a:lnTo>
                <a:lnTo>
                  <a:pt x="812450" y="3291524"/>
                </a:lnTo>
                <a:lnTo>
                  <a:pt x="803544" y="3290255"/>
                </a:lnTo>
                <a:lnTo>
                  <a:pt x="794639" y="3288668"/>
                </a:lnTo>
                <a:lnTo>
                  <a:pt x="785733" y="3286764"/>
                </a:lnTo>
                <a:lnTo>
                  <a:pt x="777145" y="3284225"/>
                </a:lnTo>
                <a:lnTo>
                  <a:pt x="768876" y="3281368"/>
                </a:lnTo>
                <a:lnTo>
                  <a:pt x="760606" y="3278195"/>
                </a:lnTo>
                <a:lnTo>
                  <a:pt x="752655" y="3274386"/>
                </a:lnTo>
                <a:lnTo>
                  <a:pt x="745021" y="3270578"/>
                </a:lnTo>
                <a:lnTo>
                  <a:pt x="737388" y="3266135"/>
                </a:lnTo>
                <a:lnTo>
                  <a:pt x="730072" y="3261691"/>
                </a:lnTo>
                <a:lnTo>
                  <a:pt x="723075" y="3256613"/>
                </a:lnTo>
                <a:lnTo>
                  <a:pt x="716396" y="3251218"/>
                </a:lnTo>
                <a:lnTo>
                  <a:pt x="709717" y="3245506"/>
                </a:lnTo>
                <a:lnTo>
                  <a:pt x="703355" y="3239793"/>
                </a:lnTo>
                <a:lnTo>
                  <a:pt x="697312" y="3233445"/>
                </a:lnTo>
                <a:lnTo>
                  <a:pt x="691587" y="3227098"/>
                </a:lnTo>
                <a:lnTo>
                  <a:pt x="686498" y="3220116"/>
                </a:lnTo>
                <a:lnTo>
                  <a:pt x="681409" y="3213134"/>
                </a:lnTo>
                <a:lnTo>
                  <a:pt x="676638" y="3205834"/>
                </a:lnTo>
                <a:lnTo>
                  <a:pt x="672503" y="3198217"/>
                </a:lnTo>
                <a:lnTo>
                  <a:pt x="668369" y="3190601"/>
                </a:lnTo>
                <a:lnTo>
                  <a:pt x="664870" y="3182666"/>
                </a:lnTo>
                <a:lnTo>
                  <a:pt x="661371" y="3174097"/>
                </a:lnTo>
                <a:lnTo>
                  <a:pt x="658827" y="3165846"/>
                </a:lnTo>
                <a:lnTo>
                  <a:pt x="656282" y="3157277"/>
                </a:lnTo>
                <a:lnTo>
                  <a:pt x="654374" y="3148708"/>
                </a:lnTo>
                <a:lnTo>
                  <a:pt x="652784" y="3139822"/>
                </a:lnTo>
                <a:lnTo>
                  <a:pt x="651511" y="3130618"/>
                </a:lnTo>
                <a:lnTo>
                  <a:pt x="650875" y="3121731"/>
                </a:lnTo>
                <a:lnTo>
                  <a:pt x="650875" y="3112528"/>
                </a:lnTo>
                <a:lnTo>
                  <a:pt x="650875" y="2028711"/>
                </a:lnTo>
                <a:lnTo>
                  <a:pt x="658509" y="2027125"/>
                </a:lnTo>
                <a:lnTo>
                  <a:pt x="666142" y="2025220"/>
                </a:lnTo>
                <a:lnTo>
                  <a:pt x="673776" y="2022999"/>
                </a:lnTo>
                <a:lnTo>
                  <a:pt x="681091" y="2019825"/>
                </a:lnTo>
                <a:lnTo>
                  <a:pt x="688406" y="2016651"/>
                </a:lnTo>
                <a:lnTo>
                  <a:pt x="695722" y="2012843"/>
                </a:lnTo>
                <a:lnTo>
                  <a:pt x="702401" y="2009035"/>
                </a:lnTo>
                <a:lnTo>
                  <a:pt x="709398" y="2004591"/>
                </a:lnTo>
                <a:lnTo>
                  <a:pt x="731027" y="1989040"/>
                </a:lnTo>
                <a:lnTo>
                  <a:pt x="752655" y="1973489"/>
                </a:lnTo>
                <a:lnTo>
                  <a:pt x="771102" y="1959525"/>
                </a:lnTo>
                <a:lnTo>
                  <a:pt x="789868" y="1945561"/>
                </a:lnTo>
                <a:lnTo>
                  <a:pt x="808315" y="1931596"/>
                </a:lnTo>
                <a:lnTo>
                  <a:pt x="825809" y="1917632"/>
                </a:lnTo>
                <a:lnTo>
                  <a:pt x="843620" y="1903668"/>
                </a:lnTo>
                <a:lnTo>
                  <a:pt x="860477" y="1889704"/>
                </a:lnTo>
                <a:lnTo>
                  <a:pt x="877017" y="1875739"/>
                </a:lnTo>
                <a:lnTo>
                  <a:pt x="893238" y="1861775"/>
                </a:lnTo>
                <a:lnTo>
                  <a:pt x="909459" y="1848128"/>
                </a:lnTo>
                <a:lnTo>
                  <a:pt x="925044" y="1834164"/>
                </a:lnTo>
                <a:lnTo>
                  <a:pt x="940311" y="1820200"/>
                </a:lnTo>
                <a:lnTo>
                  <a:pt x="955260" y="1806236"/>
                </a:lnTo>
                <a:lnTo>
                  <a:pt x="969572" y="1792589"/>
                </a:lnTo>
                <a:lnTo>
                  <a:pt x="983885" y="1778624"/>
                </a:lnTo>
                <a:lnTo>
                  <a:pt x="997562" y="1764660"/>
                </a:lnTo>
                <a:lnTo>
                  <a:pt x="1011238" y="1751013"/>
                </a:lnTo>
                <a:close/>
                <a:moveTo>
                  <a:pt x="223837" y="1751013"/>
                </a:moveTo>
                <a:lnTo>
                  <a:pt x="237454" y="1764660"/>
                </a:lnTo>
                <a:lnTo>
                  <a:pt x="251070" y="1778624"/>
                </a:lnTo>
                <a:lnTo>
                  <a:pt x="265320" y="1792589"/>
                </a:lnTo>
                <a:lnTo>
                  <a:pt x="279569" y="1806236"/>
                </a:lnTo>
                <a:lnTo>
                  <a:pt x="294452" y="1820200"/>
                </a:lnTo>
                <a:lnTo>
                  <a:pt x="309652" y="1834164"/>
                </a:lnTo>
                <a:lnTo>
                  <a:pt x="325168" y="1848128"/>
                </a:lnTo>
                <a:lnTo>
                  <a:pt x="341001" y="1861775"/>
                </a:lnTo>
                <a:lnTo>
                  <a:pt x="357467" y="1875739"/>
                </a:lnTo>
                <a:lnTo>
                  <a:pt x="373934" y="1889704"/>
                </a:lnTo>
                <a:lnTo>
                  <a:pt x="390717" y="1903668"/>
                </a:lnTo>
                <a:lnTo>
                  <a:pt x="408450" y="1917632"/>
                </a:lnTo>
                <a:lnTo>
                  <a:pt x="425866" y="1931596"/>
                </a:lnTo>
                <a:lnTo>
                  <a:pt x="444232" y="1945561"/>
                </a:lnTo>
                <a:lnTo>
                  <a:pt x="462598" y="1959525"/>
                </a:lnTo>
                <a:lnTo>
                  <a:pt x="481281" y="1973489"/>
                </a:lnTo>
                <a:lnTo>
                  <a:pt x="502814" y="1989040"/>
                </a:lnTo>
                <a:lnTo>
                  <a:pt x="524347" y="2004591"/>
                </a:lnTo>
                <a:lnTo>
                  <a:pt x="531313" y="2009035"/>
                </a:lnTo>
                <a:lnTo>
                  <a:pt x="537963" y="2012843"/>
                </a:lnTo>
                <a:lnTo>
                  <a:pt x="545246" y="2016651"/>
                </a:lnTo>
                <a:lnTo>
                  <a:pt x="552530" y="2019825"/>
                </a:lnTo>
                <a:lnTo>
                  <a:pt x="559813" y="2022999"/>
                </a:lnTo>
                <a:lnTo>
                  <a:pt x="567413" y="2025220"/>
                </a:lnTo>
                <a:lnTo>
                  <a:pt x="575012" y="2027125"/>
                </a:lnTo>
                <a:lnTo>
                  <a:pt x="582612" y="2028711"/>
                </a:lnTo>
                <a:lnTo>
                  <a:pt x="582612" y="3112528"/>
                </a:lnTo>
                <a:lnTo>
                  <a:pt x="582612" y="3121731"/>
                </a:lnTo>
                <a:lnTo>
                  <a:pt x="581979" y="3130618"/>
                </a:lnTo>
                <a:lnTo>
                  <a:pt x="580712" y="3139822"/>
                </a:lnTo>
                <a:lnTo>
                  <a:pt x="579129" y="3148708"/>
                </a:lnTo>
                <a:lnTo>
                  <a:pt x="576912" y="3157277"/>
                </a:lnTo>
                <a:lnTo>
                  <a:pt x="574696" y="3165846"/>
                </a:lnTo>
                <a:lnTo>
                  <a:pt x="572162" y="3174097"/>
                </a:lnTo>
                <a:lnTo>
                  <a:pt x="568679" y="3182666"/>
                </a:lnTo>
                <a:lnTo>
                  <a:pt x="565196" y="3190601"/>
                </a:lnTo>
                <a:lnTo>
                  <a:pt x="561079" y="3198217"/>
                </a:lnTo>
                <a:lnTo>
                  <a:pt x="556963" y="3205834"/>
                </a:lnTo>
                <a:lnTo>
                  <a:pt x="552213" y="3213134"/>
                </a:lnTo>
                <a:lnTo>
                  <a:pt x="547146" y="3220116"/>
                </a:lnTo>
                <a:lnTo>
                  <a:pt x="541763" y="3227098"/>
                </a:lnTo>
                <a:lnTo>
                  <a:pt x="536380" y="3233445"/>
                </a:lnTo>
                <a:lnTo>
                  <a:pt x="530363" y="3239793"/>
                </a:lnTo>
                <a:lnTo>
                  <a:pt x="524030" y="3245506"/>
                </a:lnTo>
                <a:lnTo>
                  <a:pt x="517380" y="3251218"/>
                </a:lnTo>
                <a:lnTo>
                  <a:pt x="510731" y="3256613"/>
                </a:lnTo>
                <a:lnTo>
                  <a:pt x="503764" y="3261691"/>
                </a:lnTo>
                <a:lnTo>
                  <a:pt x="496481" y="3266135"/>
                </a:lnTo>
                <a:lnTo>
                  <a:pt x="488881" y="3270578"/>
                </a:lnTo>
                <a:lnTo>
                  <a:pt x="481281" y="3274386"/>
                </a:lnTo>
                <a:lnTo>
                  <a:pt x="473365" y="3278195"/>
                </a:lnTo>
                <a:lnTo>
                  <a:pt x="465132" y="3281368"/>
                </a:lnTo>
                <a:lnTo>
                  <a:pt x="456898" y="3284225"/>
                </a:lnTo>
                <a:lnTo>
                  <a:pt x="448032" y="3286764"/>
                </a:lnTo>
                <a:lnTo>
                  <a:pt x="439482" y="3288668"/>
                </a:lnTo>
                <a:lnTo>
                  <a:pt x="430616" y="3290255"/>
                </a:lnTo>
                <a:lnTo>
                  <a:pt x="421749" y="3291524"/>
                </a:lnTo>
                <a:lnTo>
                  <a:pt x="412566" y="3292159"/>
                </a:lnTo>
                <a:lnTo>
                  <a:pt x="403383" y="3292476"/>
                </a:lnTo>
                <a:lnTo>
                  <a:pt x="394200" y="3292159"/>
                </a:lnTo>
                <a:lnTo>
                  <a:pt x="384700" y="3291524"/>
                </a:lnTo>
                <a:lnTo>
                  <a:pt x="375834" y="3290255"/>
                </a:lnTo>
                <a:lnTo>
                  <a:pt x="367284" y="3288668"/>
                </a:lnTo>
                <a:lnTo>
                  <a:pt x="358417" y="3286764"/>
                </a:lnTo>
                <a:lnTo>
                  <a:pt x="350184" y="3284225"/>
                </a:lnTo>
                <a:lnTo>
                  <a:pt x="341635" y="3281368"/>
                </a:lnTo>
                <a:lnTo>
                  <a:pt x="333401" y="3278195"/>
                </a:lnTo>
                <a:lnTo>
                  <a:pt x="325485" y="3274386"/>
                </a:lnTo>
                <a:lnTo>
                  <a:pt x="317885" y="3270578"/>
                </a:lnTo>
                <a:lnTo>
                  <a:pt x="310285" y="3266135"/>
                </a:lnTo>
                <a:lnTo>
                  <a:pt x="303002" y="3261691"/>
                </a:lnTo>
                <a:lnTo>
                  <a:pt x="296036" y="3256613"/>
                </a:lnTo>
                <a:lnTo>
                  <a:pt x="289069" y="3251218"/>
                </a:lnTo>
                <a:lnTo>
                  <a:pt x="282736" y="3245506"/>
                </a:lnTo>
                <a:lnTo>
                  <a:pt x="276403" y="3239793"/>
                </a:lnTo>
                <a:lnTo>
                  <a:pt x="270386" y="3233445"/>
                </a:lnTo>
                <a:lnTo>
                  <a:pt x="265003" y="3227098"/>
                </a:lnTo>
                <a:lnTo>
                  <a:pt x="259620" y="3220116"/>
                </a:lnTo>
                <a:lnTo>
                  <a:pt x="254553" y="3213134"/>
                </a:lnTo>
                <a:lnTo>
                  <a:pt x="250120" y="3205834"/>
                </a:lnTo>
                <a:lnTo>
                  <a:pt x="245687" y="3198217"/>
                </a:lnTo>
                <a:lnTo>
                  <a:pt x="241570" y="3190601"/>
                </a:lnTo>
                <a:lnTo>
                  <a:pt x="238087" y="3182666"/>
                </a:lnTo>
                <a:lnTo>
                  <a:pt x="234604" y="3174097"/>
                </a:lnTo>
                <a:lnTo>
                  <a:pt x="232070" y="3165846"/>
                </a:lnTo>
                <a:lnTo>
                  <a:pt x="229537" y="3157277"/>
                </a:lnTo>
                <a:lnTo>
                  <a:pt x="227321" y="3148708"/>
                </a:lnTo>
                <a:lnTo>
                  <a:pt x="225737" y="3139822"/>
                </a:lnTo>
                <a:lnTo>
                  <a:pt x="224787" y="3130618"/>
                </a:lnTo>
                <a:lnTo>
                  <a:pt x="224154" y="3121731"/>
                </a:lnTo>
                <a:lnTo>
                  <a:pt x="223837" y="3112528"/>
                </a:lnTo>
                <a:lnTo>
                  <a:pt x="223837" y="1860823"/>
                </a:lnTo>
                <a:lnTo>
                  <a:pt x="223837" y="1751013"/>
                </a:lnTo>
                <a:close/>
                <a:moveTo>
                  <a:pt x="330518" y="752475"/>
                </a:moveTo>
                <a:lnTo>
                  <a:pt x="336550" y="752475"/>
                </a:lnTo>
                <a:lnTo>
                  <a:pt x="898525" y="752475"/>
                </a:lnTo>
                <a:lnTo>
                  <a:pt x="904558" y="752475"/>
                </a:lnTo>
                <a:lnTo>
                  <a:pt x="910590" y="752793"/>
                </a:lnTo>
                <a:lnTo>
                  <a:pt x="916623" y="753745"/>
                </a:lnTo>
                <a:lnTo>
                  <a:pt x="922020" y="755015"/>
                </a:lnTo>
                <a:lnTo>
                  <a:pt x="928053" y="755650"/>
                </a:lnTo>
                <a:lnTo>
                  <a:pt x="934403" y="756920"/>
                </a:lnTo>
                <a:lnTo>
                  <a:pt x="940435" y="758190"/>
                </a:lnTo>
                <a:lnTo>
                  <a:pt x="946468" y="760095"/>
                </a:lnTo>
                <a:lnTo>
                  <a:pt x="952500" y="762318"/>
                </a:lnTo>
                <a:lnTo>
                  <a:pt x="958533" y="764858"/>
                </a:lnTo>
                <a:lnTo>
                  <a:pt x="964248" y="767398"/>
                </a:lnTo>
                <a:lnTo>
                  <a:pt x="969963" y="770890"/>
                </a:lnTo>
                <a:lnTo>
                  <a:pt x="975043" y="773748"/>
                </a:lnTo>
                <a:lnTo>
                  <a:pt x="984250" y="780098"/>
                </a:lnTo>
                <a:lnTo>
                  <a:pt x="997903" y="789305"/>
                </a:lnTo>
                <a:lnTo>
                  <a:pt x="1005523" y="795338"/>
                </a:lnTo>
                <a:lnTo>
                  <a:pt x="1014413" y="802005"/>
                </a:lnTo>
                <a:lnTo>
                  <a:pt x="1023938" y="809625"/>
                </a:lnTo>
                <a:lnTo>
                  <a:pt x="1033780" y="817880"/>
                </a:lnTo>
                <a:lnTo>
                  <a:pt x="1044575" y="827088"/>
                </a:lnTo>
                <a:lnTo>
                  <a:pt x="1055370" y="836930"/>
                </a:lnTo>
                <a:lnTo>
                  <a:pt x="1066800" y="848043"/>
                </a:lnTo>
                <a:lnTo>
                  <a:pt x="1078230" y="859473"/>
                </a:lnTo>
                <a:lnTo>
                  <a:pt x="1090295" y="872173"/>
                </a:lnTo>
                <a:lnTo>
                  <a:pt x="1102360" y="885508"/>
                </a:lnTo>
                <a:lnTo>
                  <a:pt x="1114108" y="899795"/>
                </a:lnTo>
                <a:lnTo>
                  <a:pt x="1126173" y="915035"/>
                </a:lnTo>
                <a:lnTo>
                  <a:pt x="1138238" y="930910"/>
                </a:lnTo>
                <a:lnTo>
                  <a:pt x="1149668" y="948373"/>
                </a:lnTo>
                <a:lnTo>
                  <a:pt x="1155700" y="956945"/>
                </a:lnTo>
                <a:lnTo>
                  <a:pt x="1161415" y="966153"/>
                </a:lnTo>
                <a:lnTo>
                  <a:pt x="1166813" y="975678"/>
                </a:lnTo>
                <a:lnTo>
                  <a:pt x="1172210" y="985203"/>
                </a:lnTo>
                <a:lnTo>
                  <a:pt x="1177608" y="995045"/>
                </a:lnTo>
                <a:lnTo>
                  <a:pt x="1182688" y="1005205"/>
                </a:lnTo>
                <a:lnTo>
                  <a:pt x="1187768" y="1015365"/>
                </a:lnTo>
                <a:lnTo>
                  <a:pt x="1192530" y="1026160"/>
                </a:lnTo>
                <a:lnTo>
                  <a:pt x="1197293" y="1036955"/>
                </a:lnTo>
                <a:lnTo>
                  <a:pt x="1201420" y="1048068"/>
                </a:lnTo>
                <a:lnTo>
                  <a:pt x="1205865" y="1059180"/>
                </a:lnTo>
                <a:lnTo>
                  <a:pt x="1209993" y="1070610"/>
                </a:lnTo>
                <a:lnTo>
                  <a:pt x="1213485" y="1082358"/>
                </a:lnTo>
                <a:lnTo>
                  <a:pt x="1217295" y="1094105"/>
                </a:lnTo>
                <a:lnTo>
                  <a:pt x="1220153" y="1106488"/>
                </a:lnTo>
                <a:lnTo>
                  <a:pt x="1223328" y="1118870"/>
                </a:lnTo>
                <a:lnTo>
                  <a:pt x="1225868" y="1131253"/>
                </a:lnTo>
                <a:lnTo>
                  <a:pt x="1228090" y="1144270"/>
                </a:lnTo>
                <a:lnTo>
                  <a:pt x="1229995" y="1157288"/>
                </a:lnTo>
                <a:lnTo>
                  <a:pt x="1232218" y="1170623"/>
                </a:lnTo>
                <a:lnTo>
                  <a:pt x="1233488" y="1183958"/>
                </a:lnTo>
                <a:lnTo>
                  <a:pt x="1234440" y="1197610"/>
                </a:lnTo>
                <a:lnTo>
                  <a:pt x="1234758" y="1211580"/>
                </a:lnTo>
                <a:lnTo>
                  <a:pt x="1235075" y="1225868"/>
                </a:lnTo>
                <a:lnTo>
                  <a:pt x="1235075" y="1236028"/>
                </a:lnTo>
                <a:lnTo>
                  <a:pt x="1234758" y="1246505"/>
                </a:lnTo>
                <a:lnTo>
                  <a:pt x="1234123" y="1256665"/>
                </a:lnTo>
                <a:lnTo>
                  <a:pt x="1233488" y="1267460"/>
                </a:lnTo>
                <a:lnTo>
                  <a:pt x="1232535" y="1277938"/>
                </a:lnTo>
                <a:lnTo>
                  <a:pt x="1231265" y="1288733"/>
                </a:lnTo>
                <a:lnTo>
                  <a:pt x="1229678" y="1299210"/>
                </a:lnTo>
                <a:lnTo>
                  <a:pt x="1228090" y="1310323"/>
                </a:lnTo>
                <a:lnTo>
                  <a:pt x="1226185" y="1320800"/>
                </a:lnTo>
                <a:lnTo>
                  <a:pt x="1223963" y="1331913"/>
                </a:lnTo>
                <a:lnTo>
                  <a:pt x="1221423" y="1342708"/>
                </a:lnTo>
                <a:lnTo>
                  <a:pt x="1218883" y="1353820"/>
                </a:lnTo>
                <a:lnTo>
                  <a:pt x="1215708" y="1364933"/>
                </a:lnTo>
                <a:lnTo>
                  <a:pt x="1212850" y="1376045"/>
                </a:lnTo>
                <a:lnTo>
                  <a:pt x="1209675" y="1387158"/>
                </a:lnTo>
                <a:lnTo>
                  <a:pt x="1205865" y="1398270"/>
                </a:lnTo>
                <a:lnTo>
                  <a:pt x="1202055" y="1409700"/>
                </a:lnTo>
                <a:lnTo>
                  <a:pt x="1197610" y="1420813"/>
                </a:lnTo>
                <a:lnTo>
                  <a:pt x="1193165" y="1432243"/>
                </a:lnTo>
                <a:lnTo>
                  <a:pt x="1188720" y="1443673"/>
                </a:lnTo>
                <a:lnTo>
                  <a:pt x="1183640" y="1455103"/>
                </a:lnTo>
                <a:lnTo>
                  <a:pt x="1178560" y="1466533"/>
                </a:lnTo>
                <a:lnTo>
                  <a:pt x="1172845" y="1477963"/>
                </a:lnTo>
                <a:lnTo>
                  <a:pt x="1167448" y="1489711"/>
                </a:lnTo>
                <a:lnTo>
                  <a:pt x="1161415" y="1500823"/>
                </a:lnTo>
                <a:lnTo>
                  <a:pt x="1155065" y="1512571"/>
                </a:lnTo>
                <a:lnTo>
                  <a:pt x="1148398" y="1524318"/>
                </a:lnTo>
                <a:lnTo>
                  <a:pt x="1141730" y="1535748"/>
                </a:lnTo>
                <a:lnTo>
                  <a:pt x="1134428" y="1547496"/>
                </a:lnTo>
                <a:lnTo>
                  <a:pt x="1127125" y="1559561"/>
                </a:lnTo>
                <a:lnTo>
                  <a:pt x="1119505" y="1570991"/>
                </a:lnTo>
                <a:lnTo>
                  <a:pt x="1111568" y="1582738"/>
                </a:lnTo>
                <a:lnTo>
                  <a:pt x="1100773" y="1597978"/>
                </a:lnTo>
                <a:lnTo>
                  <a:pt x="1089978" y="1613218"/>
                </a:lnTo>
                <a:lnTo>
                  <a:pt x="1078230" y="1628458"/>
                </a:lnTo>
                <a:lnTo>
                  <a:pt x="1066483" y="1643698"/>
                </a:lnTo>
                <a:lnTo>
                  <a:pt x="1053465" y="1659891"/>
                </a:lnTo>
                <a:lnTo>
                  <a:pt x="1039813" y="1675766"/>
                </a:lnTo>
                <a:lnTo>
                  <a:pt x="1025843" y="1691958"/>
                </a:lnTo>
                <a:lnTo>
                  <a:pt x="1011238" y="1707833"/>
                </a:lnTo>
                <a:lnTo>
                  <a:pt x="997903" y="1722756"/>
                </a:lnTo>
                <a:lnTo>
                  <a:pt x="983933" y="1737043"/>
                </a:lnTo>
                <a:lnTo>
                  <a:pt x="969645" y="1751331"/>
                </a:lnTo>
                <a:lnTo>
                  <a:pt x="955040" y="1765936"/>
                </a:lnTo>
                <a:lnTo>
                  <a:pt x="940118" y="1780541"/>
                </a:lnTo>
                <a:lnTo>
                  <a:pt x="924560" y="1795146"/>
                </a:lnTo>
                <a:lnTo>
                  <a:pt x="908368" y="1809751"/>
                </a:lnTo>
                <a:lnTo>
                  <a:pt x="891858" y="1824673"/>
                </a:lnTo>
                <a:lnTo>
                  <a:pt x="874713" y="1839278"/>
                </a:lnTo>
                <a:lnTo>
                  <a:pt x="857250" y="1854201"/>
                </a:lnTo>
                <a:lnTo>
                  <a:pt x="839470" y="1869123"/>
                </a:lnTo>
                <a:lnTo>
                  <a:pt x="820738" y="1884046"/>
                </a:lnTo>
                <a:lnTo>
                  <a:pt x="802005" y="1899286"/>
                </a:lnTo>
                <a:lnTo>
                  <a:pt x="782638" y="1914208"/>
                </a:lnTo>
                <a:lnTo>
                  <a:pt x="762318" y="1929766"/>
                </a:lnTo>
                <a:lnTo>
                  <a:pt x="741998" y="1945006"/>
                </a:lnTo>
                <a:lnTo>
                  <a:pt x="744220" y="1939926"/>
                </a:lnTo>
                <a:lnTo>
                  <a:pt x="746125" y="1934846"/>
                </a:lnTo>
                <a:lnTo>
                  <a:pt x="749300" y="1924686"/>
                </a:lnTo>
                <a:lnTo>
                  <a:pt x="752158" y="1914208"/>
                </a:lnTo>
                <a:lnTo>
                  <a:pt x="752793" y="1909128"/>
                </a:lnTo>
                <a:lnTo>
                  <a:pt x="753745" y="1903731"/>
                </a:lnTo>
                <a:lnTo>
                  <a:pt x="754380" y="1898333"/>
                </a:lnTo>
                <a:lnTo>
                  <a:pt x="754698" y="1892936"/>
                </a:lnTo>
                <a:lnTo>
                  <a:pt x="754698" y="1887856"/>
                </a:lnTo>
                <a:lnTo>
                  <a:pt x="754698" y="1882458"/>
                </a:lnTo>
                <a:lnTo>
                  <a:pt x="754380" y="1876743"/>
                </a:lnTo>
                <a:lnTo>
                  <a:pt x="754063" y="1871346"/>
                </a:lnTo>
                <a:lnTo>
                  <a:pt x="753428" y="1866266"/>
                </a:lnTo>
                <a:lnTo>
                  <a:pt x="752793" y="1860551"/>
                </a:lnTo>
                <a:lnTo>
                  <a:pt x="751523" y="1853566"/>
                </a:lnTo>
                <a:lnTo>
                  <a:pt x="749300" y="1846581"/>
                </a:lnTo>
                <a:lnTo>
                  <a:pt x="747395" y="1839596"/>
                </a:lnTo>
                <a:lnTo>
                  <a:pt x="745173" y="1832928"/>
                </a:lnTo>
                <a:lnTo>
                  <a:pt x="742315" y="1826261"/>
                </a:lnTo>
                <a:lnTo>
                  <a:pt x="739458" y="1819911"/>
                </a:lnTo>
                <a:lnTo>
                  <a:pt x="735965" y="1813561"/>
                </a:lnTo>
                <a:lnTo>
                  <a:pt x="732473" y="1807528"/>
                </a:lnTo>
                <a:lnTo>
                  <a:pt x="728345" y="1801813"/>
                </a:lnTo>
                <a:lnTo>
                  <a:pt x="724218" y="1796098"/>
                </a:lnTo>
                <a:lnTo>
                  <a:pt x="719773" y="1790383"/>
                </a:lnTo>
                <a:lnTo>
                  <a:pt x="715010" y="1784986"/>
                </a:lnTo>
                <a:lnTo>
                  <a:pt x="709930" y="1780223"/>
                </a:lnTo>
                <a:lnTo>
                  <a:pt x="704533" y="1775461"/>
                </a:lnTo>
                <a:lnTo>
                  <a:pt x="698818" y="1770698"/>
                </a:lnTo>
                <a:lnTo>
                  <a:pt x="693103" y="1766571"/>
                </a:lnTo>
                <a:lnTo>
                  <a:pt x="672783" y="1751966"/>
                </a:lnTo>
                <a:lnTo>
                  <a:pt x="651510" y="1736091"/>
                </a:lnTo>
                <a:lnTo>
                  <a:pt x="641350" y="1728788"/>
                </a:lnTo>
                <a:lnTo>
                  <a:pt x="651510" y="1721486"/>
                </a:lnTo>
                <a:lnTo>
                  <a:pt x="672783" y="1704341"/>
                </a:lnTo>
                <a:lnTo>
                  <a:pt x="693738" y="1687831"/>
                </a:lnTo>
                <a:lnTo>
                  <a:pt x="713105" y="1671003"/>
                </a:lnTo>
                <a:lnTo>
                  <a:pt x="732473" y="1654493"/>
                </a:lnTo>
                <a:lnTo>
                  <a:pt x="750888" y="1638301"/>
                </a:lnTo>
                <a:lnTo>
                  <a:pt x="768033" y="1622108"/>
                </a:lnTo>
                <a:lnTo>
                  <a:pt x="784860" y="1606551"/>
                </a:lnTo>
                <a:lnTo>
                  <a:pt x="801053" y="1590993"/>
                </a:lnTo>
                <a:lnTo>
                  <a:pt x="815975" y="1575753"/>
                </a:lnTo>
                <a:lnTo>
                  <a:pt x="830580" y="1560513"/>
                </a:lnTo>
                <a:lnTo>
                  <a:pt x="844233" y="1545591"/>
                </a:lnTo>
                <a:lnTo>
                  <a:pt x="857250" y="1530986"/>
                </a:lnTo>
                <a:lnTo>
                  <a:pt x="869633" y="1516698"/>
                </a:lnTo>
                <a:lnTo>
                  <a:pt x="881380" y="1502411"/>
                </a:lnTo>
                <a:lnTo>
                  <a:pt x="892175" y="1488441"/>
                </a:lnTo>
                <a:lnTo>
                  <a:pt x="902970" y="1474788"/>
                </a:lnTo>
                <a:lnTo>
                  <a:pt x="890270" y="1486218"/>
                </a:lnTo>
                <a:lnTo>
                  <a:pt x="876935" y="1498601"/>
                </a:lnTo>
                <a:lnTo>
                  <a:pt x="848678" y="1524001"/>
                </a:lnTo>
                <a:lnTo>
                  <a:pt x="818515" y="1550353"/>
                </a:lnTo>
                <a:lnTo>
                  <a:pt x="786130" y="1577341"/>
                </a:lnTo>
                <a:lnTo>
                  <a:pt x="753110" y="1604963"/>
                </a:lnTo>
                <a:lnTo>
                  <a:pt x="719138" y="1632268"/>
                </a:lnTo>
                <a:lnTo>
                  <a:pt x="684848" y="1659573"/>
                </a:lnTo>
                <a:lnTo>
                  <a:pt x="651510" y="1685291"/>
                </a:lnTo>
                <a:lnTo>
                  <a:pt x="617538" y="1711326"/>
                </a:lnTo>
                <a:lnTo>
                  <a:pt x="583565" y="1685291"/>
                </a:lnTo>
                <a:lnTo>
                  <a:pt x="549910" y="1659573"/>
                </a:lnTo>
                <a:lnTo>
                  <a:pt x="515938" y="1632268"/>
                </a:lnTo>
                <a:lnTo>
                  <a:pt x="481965" y="1604963"/>
                </a:lnTo>
                <a:lnTo>
                  <a:pt x="448628" y="1577341"/>
                </a:lnTo>
                <a:lnTo>
                  <a:pt x="416560" y="1550353"/>
                </a:lnTo>
                <a:lnTo>
                  <a:pt x="386398" y="1524001"/>
                </a:lnTo>
                <a:lnTo>
                  <a:pt x="358140" y="1498601"/>
                </a:lnTo>
                <a:lnTo>
                  <a:pt x="344805" y="1486218"/>
                </a:lnTo>
                <a:lnTo>
                  <a:pt x="332105" y="1474788"/>
                </a:lnTo>
                <a:lnTo>
                  <a:pt x="342900" y="1488441"/>
                </a:lnTo>
                <a:lnTo>
                  <a:pt x="353695" y="1502411"/>
                </a:lnTo>
                <a:lnTo>
                  <a:pt x="365443" y="1516698"/>
                </a:lnTo>
                <a:lnTo>
                  <a:pt x="377508" y="1530986"/>
                </a:lnTo>
                <a:lnTo>
                  <a:pt x="390843" y="1545591"/>
                </a:lnTo>
                <a:lnTo>
                  <a:pt x="404495" y="1560513"/>
                </a:lnTo>
                <a:lnTo>
                  <a:pt x="419100" y="1575753"/>
                </a:lnTo>
                <a:lnTo>
                  <a:pt x="434023" y="1590993"/>
                </a:lnTo>
                <a:lnTo>
                  <a:pt x="450215" y="1606551"/>
                </a:lnTo>
                <a:lnTo>
                  <a:pt x="467043" y="1622108"/>
                </a:lnTo>
                <a:lnTo>
                  <a:pt x="484188" y="1638301"/>
                </a:lnTo>
                <a:lnTo>
                  <a:pt x="502603" y="1654493"/>
                </a:lnTo>
                <a:lnTo>
                  <a:pt x="521970" y="1671003"/>
                </a:lnTo>
                <a:lnTo>
                  <a:pt x="541338" y="1687831"/>
                </a:lnTo>
                <a:lnTo>
                  <a:pt x="562293" y="1704341"/>
                </a:lnTo>
                <a:lnTo>
                  <a:pt x="583565" y="1721486"/>
                </a:lnTo>
                <a:lnTo>
                  <a:pt x="593725" y="1728788"/>
                </a:lnTo>
                <a:lnTo>
                  <a:pt x="617538" y="1747203"/>
                </a:lnTo>
                <a:lnTo>
                  <a:pt x="651510" y="1771968"/>
                </a:lnTo>
                <a:lnTo>
                  <a:pt x="676275" y="1790066"/>
                </a:lnTo>
                <a:lnTo>
                  <a:pt x="681355" y="1793558"/>
                </a:lnTo>
                <a:lnTo>
                  <a:pt x="685483" y="1797686"/>
                </a:lnTo>
                <a:lnTo>
                  <a:pt x="689928" y="1801813"/>
                </a:lnTo>
                <a:lnTo>
                  <a:pt x="694373" y="1805623"/>
                </a:lnTo>
                <a:lnTo>
                  <a:pt x="697865" y="1810068"/>
                </a:lnTo>
                <a:lnTo>
                  <a:pt x="701675" y="1814196"/>
                </a:lnTo>
                <a:lnTo>
                  <a:pt x="704850" y="1818958"/>
                </a:lnTo>
                <a:lnTo>
                  <a:pt x="708343" y="1824038"/>
                </a:lnTo>
                <a:lnTo>
                  <a:pt x="710883" y="1828483"/>
                </a:lnTo>
                <a:lnTo>
                  <a:pt x="713423" y="1833563"/>
                </a:lnTo>
                <a:lnTo>
                  <a:pt x="715963" y="1838961"/>
                </a:lnTo>
                <a:lnTo>
                  <a:pt x="718185" y="1844041"/>
                </a:lnTo>
                <a:lnTo>
                  <a:pt x="719773" y="1849121"/>
                </a:lnTo>
                <a:lnTo>
                  <a:pt x="721360" y="1854518"/>
                </a:lnTo>
                <a:lnTo>
                  <a:pt x="722948" y="1860233"/>
                </a:lnTo>
                <a:lnTo>
                  <a:pt x="723900" y="1865631"/>
                </a:lnTo>
                <a:lnTo>
                  <a:pt x="724853" y="1871028"/>
                </a:lnTo>
                <a:lnTo>
                  <a:pt x="725488" y="1876743"/>
                </a:lnTo>
                <a:lnTo>
                  <a:pt x="725488" y="1882141"/>
                </a:lnTo>
                <a:lnTo>
                  <a:pt x="725488" y="1887856"/>
                </a:lnTo>
                <a:lnTo>
                  <a:pt x="725488" y="1893253"/>
                </a:lnTo>
                <a:lnTo>
                  <a:pt x="724853" y="1898968"/>
                </a:lnTo>
                <a:lnTo>
                  <a:pt x="724218" y="1904683"/>
                </a:lnTo>
                <a:lnTo>
                  <a:pt x="723265" y="1910398"/>
                </a:lnTo>
                <a:lnTo>
                  <a:pt x="721360" y="1915796"/>
                </a:lnTo>
                <a:lnTo>
                  <a:pt x="720090" y="1921193"/>
                </a:lnTo>
                <a:lnTo>
                  <a:pt x="718185" y="1926591"/>
                </a:lnTo>
                <a:lnTo>
                  <a:pt x="715963" y="1931988"/>
                </a:lnTo>
                <a:lnTo>
                  <a:pt x="713423" y="1937386"/>
                </a:lnTo>
                <a:lnTo>
                  <a:pt x="710883" y="1942466"/>
                </a:lnTo>
                <a:lnTo>
                  <a:pt x="707390" y="1947546"/>
                </a:lnTo>
                <a:lnTo>
                  <a:pt x="704215" y="1952626"/>
                </a:lnTo>
                <a:lnTo>
                  <a:pt x="700088" y="1958341"/>
                </a:lnTo>
                <a:lnTo>
                  <a:pt x="695643" y="1963421"/>
                </a:lnTo>
                <a:lnTo>
                  <a:pt x="690563" y="1968501"/>
                </a:lnTo>
                <a:lnTo>
                  <a:pt x="685483" y="1973263"/>
                </a:lnTo>
                <a:lnTo>
                  <a:pt x="681673" y="1976438"/>
                </a:lnTo>
                <a:lnTo>
                  <a:pt x="677545" y="1979613"/>
                </a:lnTo>
                <a:lnTo>
                  <a:pt x="673735" y="1982471"/>
                </a:lnTo>
                <a:lnTo>
                  <a:pt x="669290" y="1985011"/>
                </a:lnTo>
                <a:lnTo>
                  <a:pt x="665163" y="1987551"/>
                </a:lnTo>
                <a:lnTo>
                  <a:pt x="660400" y="1989773"/>
                </a:lnTo>
                <a:lnTo>
                  <a:pt x="655638" y="1991996"/>
                </a:lnTo>
                <a:lnTo>
                  <a:pt x="651510" y="1993901"/>
                </a:lnTo>
                <a:lnTo>
                  <a:pt x="642938" y="1996758"/>
                </a:lnTo>
                <a:lnTo>
                  <a:pt x="634683" y="1998663"/>
                </a:lnTo>
                <a:lnTo>
                  <a:pt x="626110" y="2000568"/>
                </a:lnTo>
                <a:lnTo>
                  <a:pt x="617538" y="2001521"/>
                </a:lnTo>
                <a:lnTo>
                  <a:pt x="613093" y="2001838"/>
                </a:lnTo>
                <a:lnTo>
                  <a:pt x="609283" y="2001838"/>
                </a:lnTo>
                <a:lnTo>
                  <a:pt x="602933" y="2001838"/>
                </a:lnTo>
                <a:lnTo>
                  <a:pt x="596265" y="2001203"/>
                </a:lnTo>
                <a:lnTo>
                  <a:pt x="589915" y="1999933"/>
                </a:lnTo>
                <a:lnTo>
                  <a:pt x="583565" y="1998663"/>
                </a:lnTo>
                <a:lnTo>
                  <a:pt x="578168" y="1997393"/>
                </a:lnTo>
                <a:lnTo>
                  <a:pt x="573088" y="1995806"/>
                </a:lnTo>
                <a:lnTo>
                  <a:pt x="567690" y="1993901"/>
                </a:lnTo>
                <a:lnTo>
                  <a:pt x="562293" y="1991678"/>
                </a:lnTo>
                <a:lnTo>
                  <a:pt x="556895" y="1989456"/>
                </a:lnTo>
                <a:lnTo>
                  <a:pt x="552133" y="1986916"/>
                </a:lnTo>
                <a:lnTo>
                  <a:pt x="547053" y="1983741"/>
                </a:lnTo>
                <a:lnTo>
                  <a:pt x="541973" y="1980566"/>
                </a:lnTo>
                <a:lnTo>
                  <a:pt x="531813" y="1973263"/>
                </a:lnTo>
                <a:lnTo>
                  <a:pt x="512128" y="1958976"/>
                </a:lnTo>
                <a:lnTo>
                  <a:pt x="493078" y="1945006"/>
                </a:lnTo>
                <a:lnTo>
                  <a:pt x="472758" y="1929766"/>
                </a:lnTo>
                <a:lnTo>
                  <a:pt x="452755" y="1914208"/>
                </a:lnTo>
                <a:lnTo>
                  <a:pt x="433070" y="1899286"/>
                </a:lnTo>
                <a:lnTo>
                  <a:pt x="414338" y="1884046"/>
                </a:lnTo>
                <a:lnTo>
                  <a:pt x="395605" y="1869123"/>
                </a:lnTo>
                <a:lnTo>
                  <a:pt x="377508" y="1854201"/>
                </a:lnTo>
                <a:lnTo>
                  <a:pt x="360363" y="1839278"/>
                </a:lnTo>
                <a:lnTo>
                  <a:pt x="343218" y="1824673"/>
                </a:lnTo>
                <a:lnTo>
                  <a:pt x="326708" y="1809751"/>
                </a:lnTo>
                <a:lnTo>
                  <a:pt x="310515" y="1795146"/>
                </a:lnTo>
                <a:lnTo>
                  <a:pt x="294958" y="1780541"/>
                </a:lnTo>
                <a:lnTo>
                  <a:pt x="280035" y="1765936"/>
                </a:lnTo>
                <a:lnTo>
                  <a:pt x="265430" y="1751331"/>
                </a:lnTo>
                <a:lnTo>
                  <a:pt x="251143" y="1737043"/>
                </a:lnTo>
                <a:lnTo>
                  <a:pt x="237173" y="1722756"/>
                </a:lnTo>
                <a:lnTo>
                  <a:pt x="223838" y="1707833"/>
                </a:lnTo>
                <a:lnTo>
                  <a:pt x="209233" y="1691958"/>
                </a:lnTo>
                <a:lnTo>
                  <a:pt x="195263" y="1675766"/>
                </a:lnTo>
                <a:lnTo>
                  <a:pt x="181610" y="1659891"/>
                </a:lnTo>
                <a:lnTo>
                  <a:pt x="168593" y="1643698"/>
                </a:lnTo>
                <a:lnTo>
                  <a:pt x="156845" y="1628458"/>
                </a:lnTo>
                <a:lnTo>
                  <a:pt x="145098" y="1613218"/>
                </a:lnTo>
                <a:lnTo>
                  <a:pt x="133985" y="1597978"/>
                </a:lnTo>
                <a:lnTo>
                  <a:pt x="123508" y="1582738"/>
                </a:lnTo>
                <a:lnTo>
                  <a:pt x="115570" y="1570991"/>
                </a:lnTo>
                <a:lnTo>
                  <a:pt x="107950" y="1559561"/>
                </a:lnTo>
                <a:lnTo>
                  <a:pt x="100648" y="1547496"/>
                </a:lnTo>
                <a:lnTo>
                  <a:pt x="93345" y="1535748"/>
                </a:lnTo>
                <a:lnTo>
                  <a:pt x="86678" y="1524318"/>
                </a:lnTo>
                <a:lnTo>
                  <a:pt x="80010" y="1512571"/>
                </a:lnTo>
                <a:lnTo>
                  <a:pt x="73660" y="1500823"/>
                </a:lnTo>
                <a:lnTo>
                  <a:pt x="67628" y="1489711"/>
                </a:lnTo>
                <a:lnTo>
                  <a:pt x="61913" y="1477963"/>
                </a:lnTo>
                <a:lnTo>
                  <a:pt x="56515" y="1466533"/>
                </a:lnTo>
                <a:lnTo>
                  <a:pt x="51435" y="1455103"/>
                </a:lnTo>
                <a:lnTo>
                  <a:pt x="46355" y="1443673"/>
                </a:lnTo>
                <a:lnTo>
                  <a:pt x="41593" y="1432243"/>
                </a:lnTo>
                <a:lnTo>
                  <a:pt x="37465" y="1420813"/>
                </a:lnTo>
                <a:lnTo>
                  <a:pt x="33020" y="1409700"/>
                </a:lnTo>
                <a:lnTo>
                  <a:pt x="29210" y="1398270"/>
                </a:lnTo>
                <a:lnTo>
                  <a:pt x="25400" y="1387158"/>
                </a:lnTo>
                <a:lnTo>
                  <a:pt x="22225" y="1376045"/>
                </a:lnTo>
                <a:lnTo>
                  <a:pt x="19050" y="1364933"/>
                </a:lnTo>
                <a:lnTo>
                  <a:pt x="16193" y="1353820"/>
                </a:lnTo>
                <a:lnTo>
                  <a:pt x="13653" y="1342708"/>
                </a:lnTo>
                <a:lnTo>
                  <a:pt x="11113" y="1331913"/>
                </a:lnTo>
                <a:lnTo>
                  <a:pt x="8890" y="1320800"/>
                </a:lnTo>
                <a:lnTo>
                  <a:pt x="6985" y="1310323"/>
                </a:lnTo>
                <a:lnTo>
                  <a:pt x="5080" y="1299210"/>
                </a:lnTo>
                <a:lnTo>
                  <a:pt x="3810" y="1288733"/>
                </a:lnTo>
                <a:lnTo>
                  <a:pt x="2540" y="1277938"/>
                </a:lnTo>
                <a:lnTo>
                  <a:pt x="1588" y="1267460"/>
                </a:lnTo>
                <a:lnTo>
                  <a:pt x="953" y="1256665"/>
                </a:lnTo>
                <a:lnTo>
                  <a:pt x="318" y="1246505"/>
                </a:lnTo>
                <a:lnTo>
                  <a:pt x="0" y="1236028"/>
                </a:lnTo>
                <a:lnTo>
                  <a:pt x="0" y="1225868"/>
                </a:lnTo>
                <a:lnTo>
                  <a:pt x="318" y="1211580"/>
                </a:lnTo>
                <a:lnTo>
                  <a:pt x="635" y="1197610"/>
                </a:lnTo>
                <a:lnTo>
                  <a:pt x="1588" y="1183958"/>
                </a:lnTo>
                <a:lnTo>
                  <a:pt x="2858" y="1170623"/>
                </a:lnTo>
                <a:lnTo>
                  <a:pt x="4763" y="1157288"/>
                </a:lnTo>
                <a:lnTo>
                  <a:pt x="6985" y="1144270"/>
                </a:lnTo>
                <a:lnTo>
                  <a:pt x="9208" y="1131253"/>
                </a:lnTo>
                <a:lnTo>
                  <a:pt x="11748" y="1118870"/>
                </a:lnTo>
                <a:lnTo>
                  <a:pt x="14923" y="1106488"/>
                </a:lnTo>
                <a:lnTo>
                  <a:pt x="17780" y="1094105"/>
                </a:lnTo>
                <a:lnTo>
                  <a:pt x="21590" y="1082358"/>
                </a:lnTo>
                <a:lnTo>
                  <a:pt x="25083" y="1070610"/>
                </a:lnTo>
                <a:lnTo>
                  <a:pt x="29210" y="1059180"/>
                </a:lnTo>
                <a:lnTo>
                  <a:pt x="33338" y="1048068"/>
                </a:lnTo>
                <a:lnTo>
                  <a:pt x="37783" y="1036955"/>
                </a:lnTo>
                <a:lnTo>
                  <a:pt x="42545" y="1026160"/>
                </a:lnTo>
                <a:lnTo>
                  <a:pt x="47308" y="1015365"/>
                </a:lnTo>
                <a:lnTo>
                  <a:pt x="52388" y="1005205"/>
                </a:lnTo>
                <a:lnTo>
                  <a:pt x="57468" y="995045"/>
                </a:lnTo>
                <a:lnTo>
                  <a:pt x="62548" y="985203"/>
                </a:lnTo>
                <a:lnTo>
                  <a:pt x="68263" y="975678"/>
                </a:lnTo>
                <a:lnTo>
                  <a:pt x="73660" y="966153"/>
                </a:lnTo>
                <a:lnTo>
                  <a:pt x="79375" y="956945"/>
                </a:lnTo>
                <a:lnTo>
                  <a:pt x="85408" y="948373"/>
                </a:lnTo>
                <a:lnTo>
                  <a:pt x="96838" y="930910"/>
                </a:lnTo>
                <a:lnTo>
                  <a:pt x="108903" y="915035"/>
                </a:lnTo>
                <a:lnTo>
                  <a:pt x="120968" y="899795"/>
                </a:lnTo>
                <a:lnTo>
                  <a:pt x="132715" y="885508"/>
                </a:lnTo>
                <a:lnTo>
                  <a:pt x="144780" y="872173"/>
                </a:lnTo>
                <a:lnTo>
                  <a:pt x="156845" y="859473"/>
                </a:lnTo>
                <a:lnTo>
                  <a:pt x="168275" y="848043"/>
                </a:lnTo>
                <a:lnTo>
                  <a:pt x="179705" y="836930"/>
                </a:lnTo>
                <a:lnTo>
                  <a:pt x="190500" y="827088"/>
                </a:lnTo>
                <a:lnTo>
                  <a:pt x="201295" y="817880"/>
                </a:lnTo>
                <a:lnTo>
                  <a:pt x="211138" y="809625"/>
                </a:lnTo>
                <a:lnTo>
                  <a:pt x="220345" y="802005"/>
                </a:lnTo>
                <a:lnTo>
                  <a:pt x="229553" y="795338"/>
                </a:lnTo>
                <a:lnTo>
                  <a:pt x="237490" y="789305"/>
                </a:lnTo>
                <a:lnTo>
                  <a:pt x="250825" y="780098"/>
                </a:lnTo>
                <a:lnTo>
                  <a:pt x="260033" y="773748"/>
                </a:lnTo>
                <a:lnTo>
                  <a:pt x="265113" y="770890"/>
                </a:lnTo>
                <a:lnTo>
                  <a:pt x="270510" y="767398"/>
                </a:lnTo>
                <a:lnTo>
                  <a:pt x="276543" y="764858"/>
                </a:lnTo>
                <a:lnTo>
                  <a:pt x="282575" y="762318"/>
                </a:lnTo>
                <a:lnTo>
                  <a:pt x="288608" y="760095"/>
                </a:lnTo>
                <a:lnTo>
                  <a:pt x="294640" y="758190"/>
                </a:lnTo>
                <a:lnTo>
                  <a:pt x="300673" y="756920"/>
                </a:lnTo>
                <a:lnTo>
                  <a:pt x="307023" y="755650"/>
                </a:lnTo>
                <a:lnTo>
                  <a:pt x="312738" y="755015"/>
                </a:lnTo>
                <a:lnTo>
                  <a:pt x="318453" y="753745"/>
                </a:lnTo>
                <a:lnTo>
                  <a:pt x="324485" y="752793"/>
                </a:lnTo>
                <a:lnTo>
                  <a:pt x="330518" y="752475"/>
                </a:lnTo>
                <a:close/>
                <a:moveTo>
                  <a:pt x="609121" y="0"/>
                </a:moveTo>
                <a:lnTo>
                  <a:pt x="617062" y="0"/>
                </a:lnTo>
                <a:lnTo>
                  <a:pt x="625321" y="0"/>
                </a:lnTo>
                <a:lnTo>
                  <a:pt x="633262" y="317"/>
                </a:lnTo>
                <a:lnTo>
                  <a:pt x="641521" y="951"/>
                </a:lnTo>
                <a:lnTo>
                  <a:pt x="650098" y="1585"/>
                </a:lnTo>
                <a:lnTo>
                  <a:pt x="658039" y="2536"/>
                </a:lnTo>
                <a:lnTo>
                  <a:pt x="666298" y="3487"/>
                </a:lnTo>
                <a:lnTo>
                  <a:pt x="674557" y="4755"/>
                </a:lnTo>
                <a:lnTo>
                  <a:pt x="682816" y="6658"/>
                </a:lnTo>
                <a:lnTo>
                  <a:pt x="691075" y="8243"/>
                </a:lnTo>
                <a:lnTo>
                  <a:pt x="699017" y="10462"/>
                </a:lnTo>
                <a:lnTo>
                  <a:pt x="707593" y="12364"/>
                </a:lnTo>
                <a:lnTo>
                  <a:pt x="715535" y="14901"/>
                </a:lnTo>
                <a:lnTo>
                  <a:pt x="723476" y="17437"/>
                </a:lnTo>
                <a:lnTo>
                  <a:pt x="731100" y="20607"/>
                </a:lnTo>
                <a:lnTo>
                  <a:pt x="738723" y="23461"/>
                </a:lnTo>
                <a:lnTo>
                  <a:pt x="746347" y="26314"/>
                </a:lnTo>
                <a:lnTo>
                  <a:pt x="753653" y="29801"/>
                </a:lnTo>
                <a:lnTo>
                  <a:pt x="761277" y="33289"/>
                </a:lnTo>
                <a:lnTo>
                  <a:pt x="768265" y="37093"/>
                </a:lnTo>
                <a:lnTo>
                  <a:pt x="775571" y="40581"/>
                </a:lnTo>
                <a:lnTo>
                  <a:pt x="782560" y="44702"/>
                </a:lnTo>
                <a:lnTo>
                  <a:pt x="796219" y="53262"/>
                </a:lnTo>
                <a:lnTo>
                  <a:pt x="809560" y="62139"/>
                </a:lnTo>
                <a:lnTo>
                  <a:pt x="822266" y="71968"/>
                </a:lnTo>
                <a:lnTo>
                  <a:pt x="834020" y="82113"/>
                </a:lnTo>
                <a:lnTo>
                  <a:pt x="845773" y="92892"/>
                </a:lnTo>
                <a:lnTo>
                  <a:pt x="856573" y="103988"/>
                </a:lnTo>
                <a:lnTo>
                  <a:pt x="867056" y="116036"/>
                </a:lnTo>
                <a:lnTo>
                  <a:pt x="876903" y="128400"/>
                </a:lnTo>
                <a:lnTo>
                  <a:pt x="886433" y="140765"/>
                </a:lnTo>
                <a:lnTo>
                  <a:pt x="895009" y="154080"/>
                </a:lnTo>
                <a:lnTo>
                  <a:pt x="902951" y="167396"/>
                </a:lnTo>
                <a:lnTo>
                  <a:pt x="910257" y="181346"/>
                </a:lnTo>
                <a:lnTo>
                  <a:pt x="916927" y="195612"/>
                </a:lnTo>
                <a:lnTo>
                  <a:pt x="922963" y="210196"/>
                </a:lnTo>
                <a:lnTo>
                  <a:pt x="928045" y="225097"/>
                </a:lnTo>
                <a:lnTo>
                  <a:pt x="932810" y="239998"/>
                </a:lnTo>
                <a:lnTo>
                  <a:pt x="936622" y="255850"/>
                </a:lnTo>
                <a:lnTo>
                  <a:pt x="939481" y="271385"/>
                </a:lnTo>
                <a:lnTo>
                  <a:pt x="941704" y="286920"/>
                </a:lnTo>
                <a:lnTo>
                  <a:pt x="943610" y="302771"/>
                </a:lnTo>
                <a:lnTo>
                  <a:pt x="944246" y="311014"/>
                </a:lnTo>
                <a:lnTo>
                  <a:pt x="944246" y="318940"/>
                </a:lnTo>
                <a:lnTo>
                  <a:pt x="944563" y="327183"/>
                </a:lnTo>
                <a:lnTo>
                  <a:pt x="944246" y="335426"/>
                </a:lnTo>
                <a:lnTo>
                  <a:pt x="943928" y="343352"/>
                </a:lnTo>
                <a:lnTo>
                  <a:pt x="943610" y="351595"/>
                </a:lnTo>
                <a:lnTo>
                  <a:pt x="942657" y="359838"/>
                </a:lnTo>
                <a:lnTo>
                  <a:pt x="941704" y="368081"/>
                </a:lnTo>
                <a:lnTo>
                  <a:pt x="940434" y="376324"/>
                </a:lnTo>
                <a:lnTo>
                  <a:pt x="939163" y="384567"/>
                </a:lnTo>
                <a:lnTo>
                  <a:pt x="937575" y="392810"/>
                </a:lnTo>
                <a:lnTo>
                  <a:pt x="935669" y="401053"/>
                </a:lnTo>
                <a:lnTo>
                  <a:pt x="933763" y="408979"/>
                </a:lnTo>
                <a:lnTo>
                  <a:pt x="931539" y="417222"/>
                </a:lnTo>
                <a:lnTo>
                  <a:pt x="929316" y="425148"/>
                </a:lnTo>
                <a:lnTo>
                  <a:pt x="926457" y="433391"/>
                </a:lnTo>
                <a:lnTo>
                  <a:pt x="923916" y="441000"/>
                </a:lnTo>
                <a:lnTo>
                  <a:pt x="920739" y="448609"/>
                </a:lnTo>
                <a:lnTo>
                  <a:pt x="917563" y="456218"/>
                </a:lnTo>
                <a:lnTo>
                  <a:pt x="914068" y="463827"/>
                </a:lnTo>
                <a:lnTo>
                  <a:pt x="910892" y="471119"/>
                </a:lnTo>
                <a:lnTo>
                  <a:pt x="907080" y="478411"/>
                </a:lnTo>
                <a:lnTo>
                  <a:pt x="903268" y="485385"/>
                </a:lnTo>
                <a:lnTo>
                  <a:pt x="899139" y="492360"/>
                </a:lnTo>
                <a:lnTo>
                  <a:pt x="890880" y="505993"/>
                </a:lnTo>
                <a:lnTo>
                  <a:pt x="881668" y="519309"/>
                </a:lnTo>
                <a:lnTo>
                  <a:pt x="872138" y="531673"/>
                </a:lnTo>
                <a:lnTo>
                  <a:pt x="861656" y="543721"/>
                </a:lnTo>
                <a:lnTo>
                  <a:pt x="851173" y="555451"/>
                </a:lnTo>
                <a:lnTo>
                  <a:pt x="839737" y="566230"/>
                </a:lnTo>
                <a:lnTo>
                  <a:pt x="827667" y="577010"/>
                </a:lnTo>
                <a:lnTo>
                  <a:pt x="815596" y="586521"/>
                </a:lnTo>
                <a:lnTo>
                  <a:pt x="802890" y="595715"/>
                </a:lnTo>
                <a:lnTo>
                  <a:pt x="789866" y="604592"/>
                </a:lnTo>
                <a:lnTo>
                  <a:pt x="776207" y="612518"/>
                </a:lnTo>
                <a:lnTo>
                  <a:pt x="762230" y="619810"/>
                </a:lnTo>
                <a:lnTo>
                  <a:pt x="747935" y="626468"/>
                </a:lnTo>
                <a:lnTo>
                  <a:pt x="733323" y="632491"/>
                </a:lnTo>
                <a:lnTo>
                  <a:pt x="718711" y="637564"/>
                </a:lnTo>
                <a:lnTo>
                  <a:pt x="703464" y="642319"/>
                </a:lnTo>
                <a:lnTo>
                  <a:pt x="688216" y="645807"/>
                </a:lnTo>
                <a:lnTo>
                  <a:pt x="672651" y="649294"/>
                </a:lnTo>
                <a:lnTo>
                  <a:pt x="656451" y="651513"/>
                </a:lnTo>
                <a:lnTo>
                  <a:pt x="640568" y="652782"/>
                </a:lnTo>
                <a:lnTo>
                  <a:pt x="632627" y="653733"/>
                </a:lnTo>
                <a:lnTo>
                  <a:pt x="624368" y="654050"/>
                </a:lnTo>
                <a:lnTo>
                  <a:pt x="616427" y="654050"/>
                </a:lnTo>
                <a:lnTo>
                  <a:pt x="608485" y="654050"/>
                </a:lnTo>
                <a:lnTo>
                  <a:pt x="600226" y="653733"/>
                </a:lnTo>
                <a:lnTo>
                  <a:pt x="591650" y="652782"/>
                </a:lnTo>
                <a:lnTo>
                  <a:pt x="583708" y="652148"/>
                </a:lnTo>
                <a:lnTo>
                  <a:pt x="575449" y="651196"/>
                </a:lnTo>
                <a:lnTo>
                  <a:pt x="567190" y="650245"/>
                </a:lnTo>
                <a:lnTo>
                  <a:pt x="558931" y="648660"/>
                </a:lnTo>
                <a:lnTo>
                  <a:pt x="550672" y="647392"/>
                </a:lnTo>
                <a:lnTo>
                  <a:pt x="542731" y="645173"/>
                </a:lnTo>
                <a:lnTo>
                  <a:pt x="534154" y="643270"/>
                </a:lnTo>
                <a:lnTo>
                  <a:pt x="525895" y="641051"/>
                </a:lnTo>
                <a:lnTo>
                  <a:pt x="517954" y="638515"/>
                </a:lnTo>
                <a:lnTo>
                  <a:pt x="510330" y="635979"/>
                </a:lnTo>
                <a:lnTo>
                  <a:pt x="502389" y="633442"/>
                </a:lnTo>
                <a:lnTo>
                  <a:pt x="494765" y="630272"/>
                </a:lnTo>
                <a:lnTo>
                  <a:pt x="487141" y="627419"/>
                </a:lnTo>
                <a:lnTo>
                  <a:pt x="479835" y="623931"/>
                </a:lnTo>
                <a:lnTo>
                  <a:pt x="472529" y="620444"/>
                </a:lnTo>
                <a:lnTo>
                  <a:pt x="465223" y="616639"/>
                </a:lnTo>
                <a:lnTo>
                  <a:pt x="457917" y="613152"/>
                </a:lnTo>
                <a:lnTo>
                  <a:pt x="450929" y="609030"/>
                </a:lnTo>
                <a:lnTo>
                  <a:pt x="437270" y="600470"/>
                </a:lnTo>
                <a:lnTo>
                  <a:pt x="423928" y="591593"/>
                </a:lnTo>
                <a:lnTo>
                  <a:pt x="411222" y="581765"/>
                </a:lnTo>
                <a:lnTo>
                  <a:pt x="399469" y="571620"/>
                </a:lnTo>
                <a:lnTo>
                  <a:pt x="387716" y="560524"/>
                </a:lnTo>
                <a:lnTo>
                  <a:pt x="376598" y="549427"/>
                </a:lnTo>
                <a:lnTo>
                  <a:pt x="366433" y="537697"/>
                </a:lnTo>
                <a:lnTo>
                  <a:pt x="356586" y="525649"/>
                </a:lnTo>
                <a:lnTo>
                  <a:pt x="347056" y="512968"/>
                </a:lnTo>
                <a:lnTo>
                  <a:pt x="338479" y="499652"/>
                </a:lnTo>
                <a:lnTo>
                  <a:pt x="330538" y="486020"/>
                </a:lnTo>
                <a:lnTo>
                  <a:pt x="323232" y="472070"/>
                </a:lnTo>
                <a:lnTo>
                  <a:pt x="316561" y="457803"/>
                </a:lnTo>
                <a:lnTo>
                  <a:pt x="310526" y="443536"/>
                </a:lnTo>
                <a:lnTo>
                  <a:pt x="305126" y="428636"/>
                </a:lnTo>
                <a:lnTo>
                  <a:pt x="300678" y="413418"/>
                </a:lnTo>
                <a:lnTo>
                  <a:pt x="296867" y="398200"/>
                </a:lnTo>
                <a:lnTo>
                  <a:pt x="294008" y="382348"/>
                </a:lnTo>
                <a:lnTo>
                  <a:pt x="291784" y="366496"/>
                </a:lnTo>
                <a:lnTo>
                  <a:pt x="289878" y="350644"/>
                </a:lnTo>
                <a:lnTo>
                  <a:pt x="289243" y="342718"/>
                </a:lnTo>
                <a:lnTo>
                  <a:pt x="289243" y="334792"/>
                </a:lnTo>
                <a:lnTo>
                  <a:pt x="288925" y="326549"/>
                </a:lnTo>
                <a:lnTo>
                  <a:pt x="289243" y="318306"/>
                </a:lnTo>
                <a:lnTo>
                  <a:pt x="289561" y="310063"/>
                </a:lnTo>
                <a:lnTo>
                  <a:pt x="289878" y="302137"/>
                </a:lnTo>
                <a:lnTo>
                  <a:pt x="290514" y="293894"/>
                </a:lnTo>
                <a:lnTo>
                  <a:pt x="291784" y="285651"/>
                </a:lnTo>
                <a:lnTo>
                  <a:pt x="293055" y="277408"/>
                </a:lnTo>
                <a:lnTo>
                  <a:pt x="294325" y="268848"/>
                </a:lnTo>
                <a:lnTo>
                  <a:pt x="295914" y="260922"/>
                </a:lnTo>
                <a:lnTo>
                  <a:pt x="297502" y="252679"/>
                </a:lnTo>
                <a:lnTo>
                  <a:pt x="299725" y="244436"/>
                </a:lnTo>
                <a:lnTo>
                  <a:pt x="301949" y="236510"/>
                </a:lnTo>
                <a:lnTo>
                  <a:pt x="304173" y="228584"/>
                </a:lnTo>
                <a:lnTo>
                  <a:pt x="307032" y="220659"/>
                </a:lnTo>
                <a:lnTo>
                  <a:pt x="309573" y="212733"/>
                </a:lnTo>
                <a:lnTo>
                  <a:pt x="312432" y="204807"/>
                </a:lnTo>
                <a:lnTo>
                  <a:pt x="315926" y="197198"/>
                </a:lnTo>
                <a:lnTo>
                  <a:pt x="319102" y="189906"/>
                </a:lnTo>
                <a:lnTo>
                  <a:pt x="322597" y="182614"/>
                </a:lnTo>
                <a:lnTo>
                  <a:pt x="326091" y="175322"/>
                </a:lnTo>
                <a:lnTo>
                  <a:pt x="330220" y="168347"/>
                </a:lnTo>
                <a:lnTo>
                  <a:pt x="334032" y="161055"/>
                </a:lnTo>
                <a:lnTo>
                  <a:pt x="342609" y="147423"/>
                </a:lnTo>
                <a:lnTo>
                  <a:pt x="351821" y="134741"/>
                </a:lnTo>
                <a:lnTo>
                  <a:pt x="361350" y="122060"/>
                </a:lnTo>
                <a:lnTo>
                  <a:pt x="371833" y="109695"/>
                </a:lnTo>
                <a:lnTo>
                  <a:pt x="382316" y="97965"/>
                </a:lnTo>
                <a:lnTo>
                  <a:pt x="393751" y="87185"/>
                </a:lnTo>
                <a:lnTo>
                  <a:pt x="405504" y="76723"/>
                </a:lnTo>
                <a:lnTo>
                  <a:pt x="417893" y="66895"/>
                </a:lnTo>
                <a:lnTo>
                  <a:pt x="430599" y="58018"/>
                </a:lnTo>
                <a:lnTo>
                  <a:pt x="443623" y="49458"/>
                </a:lnTo>
                <a:lnTo>
                  <a:pt x="457282" y="41215"/>
                </a:lnTo>
                <a:lnTo>
                  <a:pt x="471259" y="33606"/>
                </a:lnTo>
                <a:lnTo>
                  <a:pt x="485553" y="26948"/>
                </a:lnTo>
                <a:lnTo>
                  <a:pt x="500165" y="21241"/>
                </a:lnTo>
                <a:lnTo>
                  <a:pt x="514777" y="16169"/>
                </a:lnTo>
                <a:lnTo>
                  <a:pt x="530025" y="11413"/>
                </a:lnTo>
                <a:lnTo>
                  <a:pt x="545272" y="7609"/>
                </a:lnTo>
                <a:lnTo>
                  <a:pt x="560837" y="4438"/>
                </a:lnTo>
                <a:lnTo>
                  <a:pt x="576720" y="2219"/>
                </a:lnTo>
                <a:lnTo>
                  <a:pt x="592920" y="634"/>
                </a:lnTo>
                <a:lnTo>
                  <a:pt x="600862" y="317"/>
                </a:lnTo>
                <a:lnTo>
                  <a:pt x="60912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21405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设样本矩阵为：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0540" y="2655570"/>
            <a:ext cx="5836285" cy="25425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395095"/>
            <a:ext cx="62337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此时任意两个变量间相关系数构成的矩阵为：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2170" y="1786890"/>
            <a:ext cx="4262755" cy="2244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30" y="4199890"/>
            <a:ext cx="5786120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65290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其中</a:t>
            </a:r>
            <a:r>
              <a:rPr lang="en-US" altLang="zh-CN" sz="2400" i="1"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i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ij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为任意两变量之间的简单相关系数：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2637790"/>
            <a:ext cx="6821805" cy="18053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2800" y="1767205"/>
            <a:ext cx="8361680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(续例4.4)财政收入与其他变量间的相关分析。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计算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财政收入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国民生产总值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及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税收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进出口贸易总额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经济活动人口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两两之间相关系数，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表4.9给出了相关系数的假设检验统计量。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首先我们计算变量两两间的相关系数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人"/>
          <p:cNvSpPr/>
          <p:nvPr/>
        </p:nvSpPr>
        <p:spPr bwMode="auto">
          <a:xfrm>
            <a:off x="10149840" y="4198620"/>
            <a:ext cx="1905000" cy="16459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03387" y="1376680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605" y="2878455"/>
            <a:ext cx="4874260" cy="110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2" charset="-122"/>
                <a:ea typeface="微软雅黑" panose="020B0503020204020204" pitchFamily="2" charset="-122"/>
              </a:rPr>
              <a:t>#</a:t>
            </a:r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多元数据相关系数矩阵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cor(yX) 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115" y="2753360"/>
            <a:ext cx="5791200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函数说明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5760" y="1341120"/>
            <a:ext cx="703580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由于没有现成的进行相关系数矩阵的假设检验，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下面编写计算相关系数的值和值的函数corr.test()。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人"/>
          <p:cNvSpPr/>
          <p:nvPr/>
        </p:nvSpPr>
        <p:spPr bwMode="auto">
          <a:xfrm>
            <a:off x="10068560" y="4591050"/>
            <a:ext cx="1905000" cy="16459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2745740"/>
            <a:ext cx="869505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0310" y="41275"/>
            <a:ext cx="79057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37970" y="1261745"/>
            <a:ext cx="9832340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80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内容：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变量间的关系分析与回归分析。多元相关回归分析的目的和基本思想，回归变量选择及逐步回归分析方法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425651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要求：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在学生已具有的（一元）相关与回归分析的基础知识上，掌握和应用多元线性相关与回归分析。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495046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87248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多元相关与回归分析及R使用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" y="3036570"/>
            <a:ext cx="5956935" cy="1445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2" charset="-122"/>
                <a:ea typeface="微软雅黑" panose="020B0503020204020204" pitchFamily="2" charset="-122"/>
              </a:rPr>
              <a:t>source('msaR.r'</a:t>
            </a:r>
            <a:r>
              <a:rPr sz="3200">
                <a:latin typeface="微软雅黑" panose="020B0503020204020204" pitchFamily="2" charset="-122"/>
                <a:ea typeface="微软雅黑" panose="020B0503020204020204" pitchFamily="2" charset="-122"/>
              </a:rPr>
              <a:t>)  </a:t>
            </a:r>
            <a:r>
              <a:rPr 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#</a:t>
            </a:r>
            <a:r>
              <a:rPr 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调用自定义函数</a:t>
            </a:r>
            <a:endParaRPr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</a:rPr>
              <a:t>#多元数据相关系数检验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sz="32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corr.test(yX) </a:t>
            </a:r>
            <a:endParaRPr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09765" y="1711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26480" y="137668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51320" y="5623560"/>
            <a:ext cx="523621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从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结果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可以看出，财政收入和国民生产总值及税收、进出口贸易总额、经济活动人口之间的关系都非常密切，财政收入与税收之间的关系最为密切。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手势箭头"/>
          <p:cNvSpPr/>
          <p:nvPr/>
        </p:nvSpPr>
        <p:spPr bwMode="auto">
          <a:xfrm>
            <a:off x="6126480" y="5318760"/>
            <a:ext cx="624840" cy="426720"/>
          </a:xfrm>
          <a:custGeom>
            <a:avLst/>
            <a:gdLst>
              <a:gd name="T0" fmla="*/ 2147483646 w 2758"/>
              <a:gd name="T1" fmla="*/ 2147483646 h 1666"/>
              <a:gd name="T2" fmla="*/ 2147483646 w 2758"/>
              <a:gd name="T3" fmla="*/ 2147483646 h 1666"/>
              <a:gd name="T4" fmla="*/ 2147483646 w 2758"/>
              <a:gd name="T5" fmla="*/ 2147483646 h 1666"/>
              <a:gd name="T6" fmla="*/ 2147483646 w 2758"/>
              <a:gd name="T7" fmla="*/ 2147483646 h 1666"/>
              <a:gd name="T8" fmla="*/ 2147483646 w 2758"/>
              <a:gd name="T9" fmla="*/ 2147483646 h 1666"/>
              <a:gd name="T10" fmla="*/ 2147483646 w 2758"/>
              <a:gd name="T11" fmla="*/ 2147483646 h 1666"/>
              <a:gd name="T12" fmla="*/ 2147483646 w 2758"/>
              <a:gd name="T13" fmla="*/ 2147483646 h 1666"/>
              <a:gd name="T14" fmla="*/ 2147483646 w 2758"/>
              <a:gd name="T15" fmla="*/ 2147483646 h 1666"/>
              <a:gd name="T16" fmla="*/ 2147483646 w 2758"/>
              <a:gd name="T17" fmla="*/ 2147483646 h 1666"/>
              <a:gd name="T18" fmla="*/ 2147483646 w 2758"/>
              <a:gd name="T19" fmla="*/ 2147483646 h 1666"/>
              <a:gd name="T20" fmla="*/ 2147483646 w 2758"/>
              <a:gd name="T21" fmla="*/ 2147483646 h 1666"/>
              <a:gd name="T22" fmla="*/ 2147483646 w 2758"/>
              <a:gd name="T23" fmla="*/ 2147483646 h 1666"/>
              <a:gd name="T24" fmla="*/ 2147483646 w 2758"/>
              <a:gd name="T25" fmla="*/ 2147483646 h 1666"/>
              <a:gd name="T26" fmla="*/ 2147483646 w 2758"/>
              <a:gd name="T27" fmla="*/ 2147483646 h 1666"/>
              <a:gd name="T28" fmla="*/ 2147483646 w 2758"/>
              <a:gd name="T29" fmla="*/ 2147483646 h 1666"/>
              <a:gd name="T30" fmla="*/ 2147483646 w 2758"/>
              <a:gd name="T31" fmla="*/ 2147483646 h 1666"/>
              <a:gd name="T32" fmla="*/ 2147483646 w 2758"/>
              <a:gd name="T33" fmla="*/ 2147483646 h 1666"/>
              <a:gd name="T34" fmla="*/ 2147483646 w 2758"/>
              <a:gd name="T35" fmla="*/ 2147483646 h 1666"/>
              <a:gd name="T36" fmla="*/ 2147483646 w 2758"/>
              <a:gd name="T37" fmla="*/ 2147483646 h 1666"/>
              <a:gd name="T38" fmla="*/ 2147483646 w 2758"/>
              <a:gd name="T39" fmla="*/ 2147483646 h 1666"/>
              <a:gd name="T40" fmla="*/ 2147483646 w 2758"/>
              <a:gd name="T41" fmla="*/ 2147483646 h 1666"/>
              <a:gd name="T42" fmla="*/ 2147483646 w 2758"/>
              <a:gd name="T43" fmla="*/ 2147483646 h 1666"/>
              <a:gd name="T44" fmla="*/ 2147483646 w 2758"/>
              <a:gd name="T45" fmla="*/ 2147483646 h 1666"/>
              <a:gd name="T46" fmla="*/ 2147483646 w 2758"/>
              <a:gd name="T47" fmla="*/ 2147483646 h 1666"/>
              <a:gd name="T48" fmla="*/ 2147483646 w 2758"/>
              <a:gd name="T49" fmla="*/ 2147483646 h 1666"/>
              <a:gd name="T50" fmla="*/ 2147483646 w 2758"/>
              <a:gd name="T51" fmla="*/ 2147483646 h 1666"/>
              <a:gd name="T52" fmla="*/ 2147483646 w 2758"/>
              <a:gd name="T53" fmla="*/ 2147483646 h 1666"/>
              <a:gd name="T54" fmla="*/ 2147483646 w 2758"/>
              <a:gd name="T55" fmla="*/ 2147483646 h 1666"/>
              <a:gd name="T56" fmla="*/ 2147483646 w 2758"/>
              <a:gd name="T57" fmla="*/ 2147483646 h 1666"/>
              <a:gd name="T58" fmla="*/ 2147483646 w 2758"/>
              <a:gd name="T59" fmla="*/ 2147483646 h 1666"/>
              <a:gd name="T60" fmla="*/ 2147483646 w 2758"/>
              <a:gd name="T61" fmla="*/ 2147483646 h 1666"/>
              <a:gd name="T62" fmla="*/ 2147483646 w 2758"/>
              <a:gd name="T63" fmla="*/ 2147483646 h 1666"/>
              <a:gd name="T64" fmla="*/ 2147483646 w 2758"/>
              <a:gd name="T65" fmla="*/ 2147483646 h 1666"/>
              <a:gd name="T66" fmla="*/ 2147483646 w 2758"/>
              <a:gd name="T67" fmla="*/ 2147483646 h 1666"/>
              <a:gd name="T68" fmla="*/ 2147483646 w 2758"/>
              <a:gd name="T69" fmla="*/ 2147483646 h 1666"/>
              <a:gd name="T70" fmla="*/ 2147483646 w 2758"/>
              <a:gd name="T71" fmla="*/ 2147483646 h 1666"/>
              <a:gd name="T72" fmla="*/ 2147483646 w 2758"/>
              <a:gd name="T73" fmla="*/ 2147483646 h 1666"/>
              <a:gd name="T74" fmla="*/ 2147483646 w 2758"/>
              <a:gd name="T75" fmla="*/ 2147483646 h 1666"/>
              <a:gd name="T76" fmla="*/ 2147483646 w 2758"/>
              <a:gd name="T77" fmla="*/ 2147483646 h 1666"/>
              <a:gd name="T78" fmla="*/ 2147483646 w 2758"/>
              <a:gd name="T79" fmla="*/ 2147483646 h 1666"/>
              <a:gd name="T80" fmla="*/ 2147483646 w 2758"/>
              <a:gd name="T81" fmla="*/ 2147483646 h 1666"/>
              <a:gd name="T82" fmla="*/ 2147483646 w 2758"/>
              <a:gd name="T83" fmla="*/ 2147483646 h 1666"/>
              <a:gd name="T84" fmla="*/ 2147483646 w 2758"/>
              <a:gd name="T85" fmla="*/ 2147483646 h 1666"/>
              <a:gd name="T86" fmla="*/ 2147483646 w 2758"/>
              <a:gd name="T87" fmla="*/ 2147483646 h 1666"/>
              <a:gd name="T88" fmla="*/ 2147483646 w 2758"/>
              <a:gd name="T89" fmla="*/ 2147483646 h 1666"/>
              <a:gd name="T90" fmla="*/ 2147483646 w 2758"/>
              <a:gd name="T91" fmla="*/ 2147483646 h 1666"/>
              <a:gd name="T92" fmla="*/ 2147483646 w 2758"/>
              <a:gd name="T93" fmla="*/ 2147483646 h 1666"/>
              <a:gd name="T94" fmla="*/ 2147483646 w 2758"/>
              <a:gd name="T95" fmla="*/ 2147483646 h 1666"/>
              <a:gd name="T96" fmla="*/ 2147483646 w 2758"/>
              <a:gd name="T97" fmla="*/ 2147483646 h 1666"/>
              <a:gd name="T98" fmla="*/ 2147483646 w 2758"/>
              <a:gd name="T99" fmla="*/ 2147483646 h 1666"/>
              <a:gd name="T100" fmla="*/ 2147483646 w 2758"/>
              <a:gd name="T101" fmla="*/ 2147483646 h 1666"/>
              <a:gd name="T102" fmla="*/ 2147483646 w 2758"/>
              <a:gd name="T103" fmla="*/ 2147483646 h 1666"/>
              <a:gd name="T104" fmla="*/ 2147483646 w 2758"/>
              <a:gd name="T105" fmla="*/ 2147483646 h 1666"/>
              <a:gd name="T106" fmla="*/ 2147483646 w 2758"/>
              <a:gd name="T107" fmla="*/ 2147483646 h 1666"/>
              <a:gd name="T108" fmla="*/ 2147483646 w 2758"/>
              <a:gd name="T109" fmla="*/ 2147483646 h 1666"/>
              <a:gd name="T110" fmla="*/ 2147483646 w 2758"/>
              <a:gd name="T111" fmla="*/ 2147483646 h 1666"/>
              <a:gd name="T112" fmla="*/ 2147483646 w 2758"/>
              <a:gd name="T113" fmla="*/ 2147483646 h 1666"/>
              <a:gd name="T114" fmla="*/ 2147483646 w 2758"/>
              <a:gd name="T115" fmla="*/ 2147483646 h 1666"/>
              <a:gd name="T116" fmla="*/ 2147483646 w 2758"/>
              <a:gd name="T117" fmla="*/ 2147483646 h 1666"/>
              <a:gd name="T118" fmla="*/ 2147483646 w 2758"/>
              <a:gd name="T119" fmla="*/ 2147483646 h 1666"/>
              <a:gd name="T120" fmla="*/ 2147483646 w 2758"/>
              <a:gd name="T121" fmla="*/ 2147483646 h 1666"/>
              <a:gd name="T122" fmla="*/ 2147483646 w 2758"/>
              <a:gd name="T123" fmla="*/ 2147483646 h 16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265" y="2426335"/>
            <a:ext cx="5422265" cy="30981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4900295" y="1508760"/>
            <a:ext cx="5796915" cy="445389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人"/>
          <p:cNvSpPr/>
          <p:nvPr/>
        </p:nvSpPr>
        <p:spPr bwMode="auto">
          <a:xfrm flipH="1">
            <a:off x="822960" y="2118360"/>
            <a:ext cx="1996440" cy="3352800"/>
          </a:xfrm>
          <a:custGeom>
            <a:avLst/>
            <a:gdLst/>
            <a:ahLst/>
            <a:cxnLst/>
            <a:rect l="0" t="0" r="r" b="b"/>
            <a:pathLst>
              <a:path w="1616075" h="3432175">
                <a:moveTo>
                  <a:pt x="838526" y="268288"/>
                </a:moveTo>
                <a:lnTo>
                  <a:pt x="846138" y="268288"/>
                </a:lnTo>
                <a:lnTo>
                  <a:pt x="854068" y="268288"/>
                </a:lnTo>
                <a:lnTo>
                  <a:pt x="862314" y="268605"/>
                </a:lnTo>
                <a:lnTo>
                  <a:pt x="869927" y="269240"/>
                </a:lnTo>
                <a:lnTo>
                  <a:pt x="877856" y="269874"/>
                </a:lnTo>
                <a:lnTo>
                  <a:pt x="885786" y="270826"/>
                </a:lnTo>
                <a:lnTo>
                  <a:pt x="893398" y="271777"/>
                </a:lnTo>
                <a:lnTo>
                  <a:pt x="901327" y="273363"/>
                </a:lnTo>
                <a:lnTo>
                  <a:pt x="909257" y="274632"/>
                </a:lnTo>
                <a:lnTo>
                  <a:pt x="917504" y="276535"/>
                </a:lnTo>
                <a:lnTo>
                  <a:pt x="925433" y="278438"/>
                </a:lnTo>
                <a:lnTo>
                  <a:pt x="933045" y="280658"/>
                </a:lnTo>
                <a:lnTo>
                  <a:pt x="940658" y="282878"/>
                </a:lnTo>
                <a:lnTo>
                  <a:pt x="948270" y="285416"/>
                </a:lnTo>
                <a:lnTo>
                  <a:pt x="955565" y="287953"/>
                </a:lnTo>
                <a:lnTo>
                  <a:pt x="962860" y="290808"/>
                </a:lnTo>
                <a:lnTo>
                  <a:pt x="970473" y="293662"/>
                </a:lnTo>
                <a:lnTo>
                  <a:pt x="977768" y="296834"/>
                </a:lnTo>
                <a:lnTo>
                  <a:pt x="984746" y="300323"/>
                </a:lnTo>
                <a:lnTo>
                  <a:pt x="991724" y="303812"/>
                </a:lnTo>
                <a:lnTo>
                  <a:pt x="998384" y="307618"/>
                </a:lnTo>
                <a:lnTo>
                  <a:pt x="1005045" y="311425"/>
                </a:lnTo>
                <a:lnTo>
                  <a:pt x="1018050" y="319671"/>
                </a:lnTo>
                <a:lnTo>
                  <a:pt x="1031054" y="328235"/>
                </a:lnTo>
                <a:lnTo>
                  <a:pt x="1043107" y="337433"/>
                </a:lnTo>
                <a:lnTo>
                  <a:pt x="1054525" y="347266"/>
                </a:lnTo>
                <a:lnTo>
                  <a:pt x="1065627" y="357733"/>
                </a:lnTo>
                <a:lnTo>
                  <a:pt x="1076411" y="368834"/>
                </a:lnTo>
                <a:lnTo>
                  <a:pt x="1086560" y="379935"/>
                </a:lnTo>
                <a:lnTo>
                  <a:pt x="1095759" y="391671"/>
                </a:lnTo>
                <a:lnTo>
                  <a:pt x="1104640" y="403724"/>
                </a:lnTo>
                <a:lnTo>
                  <a:pt x="1112886" y="416728"/>
                </a:lnTo>
                <a:lnTo>
                  <a:pt x="1120499" y="429733"/>
                </a:lnTo>
                <a:lnTo>
                  <a:pt x="1127477" y="443054"/>
                </a:lnTo>
                <a:lnTo>
                  <a:pt x="1134137" y="456376"/>
                </a:lnTo>
                <a:lnTo>
                  <a:pt x="1139847" y="470649"/>
                </a:lnTo>
                <a:lnTo>
                  <a:pt x="1144921" y="484922"/>
                </a:lnTo>
                <a:lnTo>
                  <a:pt x="1149362" y="499512"/>
                </a:lnTo>
                <a:lnTo>
                  <a:pt x="1152851" y="514102"/>
                </a:lnTo>
                <a:lnTo>
                  <a:pt x="1156023" y="529327"/>
                </a:lnTo>
                <a:lnTo>
                  <a:pt x="1158243" y="544552"/>
                </a:lnTo>
                <a:lnTo>
                  <a:pt x="1159512" y="559776"/>
                </a:lnTo>
                <a:lnTo>
                  <a:pt x="1160146" y="567388"/>
                </a:lnTo>
                <a:lnTo>
                  <a:pt x="1160463" y="575001"/>
                </a:lnTo>
                <a:lnTo>
                  <a:pt x="1160463" y="583247"/>
                </a:lnTo>
                <a:lnTo>
                  <a:pt x="1160463" y="590860"/>
                </a:lnTo>
                <a:lnTo>
                  <a:pt x="1160146" y="598789"/>
                </a:lnTo>
                <a:lnTo>
                  <a:pt x="1159512" y="606402"/>
                </a:lnTo>
                <a:lnTo>
                  <a:pt x="1158877" y="614331"/>
                </a:lnTo>
                <a:lnTo>
                  <a:pt x="1157926" y="622261"/>
                </a:lnTo>
                <a:lnTo>
                  <a:pt x="1156974" y="630190"/>
                </a:lnTo>
                <a:lnTo>
                  <a:pt x="1155388" y="638120"/>
                </a:lnTo>
                <a:lnTo>
                  <a:pt x="1154120" y="646049"/>
                </a:lnTo>
                <a:lnTo>
                  <a:pt x="1152217" y="653978"/>
                </a:lnTo>
                <a:lnTo>
                  <a:pt x="1150313" y="661908"/>
                </a:lnTo>
                <a:lnTo>
                  <a:pt x="1148093" y="669520"/>
                </a:lnTo>
                <a:lnTo>
                  <a:pt x="1145873" y="677133"/>
                </a:lnTo>
                <a:lnTo>
                  <a:pt x="1143336" y="684745"/>
                </a:lnTo>
                <a:lnTo>
                  <a:pt x="1140798" y="692674"/>
                </a:lnTo>
                <a:lnTo>
                  <a:pt x="1137943" y="699970"/>
                </a:lnTo>
                <a:lnTo>
                  <a:pt x="1135089" y="707265"/>
                </a:lnTo>
                <a:lnTo>
                  <a:pt x="1131917" y="714243"/>
                </a:lnTo>
                <a:lnTo>
                  <a:pt x="1128111" y="721221"/>
                </a:lnTo>
                <a:lnTo>
                  <a:pt x="1124622" y="728199"/>
                </a:lnTo>
                <a:lnTo>
                  <a:pt x="1121133" y="734859"/>
                </a:lnTo>
                <a:lnTo>
                  <a:pt x="1117327" y="741837"/>
                </a:lnTo>
                <a:lnTo>
                  <a:pt x="1109080" y="755159"/>
                </a:lnTo>
                <a:lnTo>
                  <a:pt x="1100516" y="767529"/>
                </a:lnTo>
                <a:lnTo>
                  <a:pt x="1091318" y="779582"/>
                </a:lnTo>
                <a:lnTo>
                  <a:pt x="1081485" y="791317"/>
                </a:lnTo>
                <a:lnTo>
                  <a:pt x="1070701" y="802419"/>
                </a:lnTo>
                <a:lnTo>
                  <a:pt x="1059917" y="813203"/>
                </a:lnTo>
                <a:lnTo>
                  <a:pt x="1048816" y="823035"/>
                </a:lnTo>
                <a:lnTo>
                  <a:pt x="1037080" y="832551"/>
                </a:lnTo>
                <a:lnTo>
                  <a:pt x="1025028" y="841114"/>
                </a:lnTo>
                <a:lnTo>
                  <a:pt x="1012023" y="849361"/>
                </a:lnTo>
                <a:lnTo>
                  <a:pt x="999019" y="857291"/>
                </a:lnTo>
                <a:lnTo>
                  <a:pt x="985697" y="864269"/>
                </a:lnTo>
                <a:lnTo>
                  <a:pt x="972376" y="870612"/>
                </a:lnTo>
                <a:lnTo>
                  <a:pt x="958103" y="876321"/>
                </a:lnTo>
                <a:lnTo>
                  <a:pt x="943830" y="881396"/>
                </a:lnTo>
                <a:lnTo>
                  <a:pt x="929239" y="885837"/>
                </a:lnTo>
                <a:lnTo>
                  <a:pt x="914649" y="889643"/>
                </a:lnTo>
                <a:lnTo>
                  <a:pt x="899424" y="892498"/>
                </a:lnTo>
                <a:lnTo>
                  <a:pt x="884200" y="894718"/>
                </a:lnTo>
                <a:lnTo>
                  <a:pt x="868975" y="896304"/>
                </a:lnTo>
                <a:lnTo>
                  <a:pt x="861363" y="896621"/>
                </a:lnTo>
                <a:lnTo>
                  <a:pt x="853433" y="896938"/>
                </a:lnTo>
                <a:lnTo>
                  <a:pt x="845504" y="896938"/>
                </a:lnTo>
                <a:lnTo>
                  <a:pt x="837891" y="896938"/>
                </a:lnTo>
                <a:lnTo>
                  <a:pt x="829962" y="896621"/>
                </a:lnTo>
                <a:lnTo>
                  <a:pt x="822350" y="895987"/>
                </a:lnTo>
                <a:lnTo>
                  <a:pt x="814420" y="895352"/>
                </a:lnTo>
                <a:lnTo>
                  <a:pt x="806491" y="894401"/>
                </a:lnTo>
                <a:lnTo>
                  <a:pt x="798244" y="893449"/>
                </a:lnTo>
                <a:lnTo>
                  <a:pt x="790632" y="892180"/>
                </a:lnTo>
                <a:lnTo>
                  <a:pt x="782702" y="890595"/>
                </a:lnTo>
                <a:lnTo>
                  <a:pt x="774773" y="888691"/>
                </a:lnTo>
                <a:lnTo>
                  <a:pt x="766843" y="886788"/>
                </a:lnTo>
                <a:lnTo>
                  <a:pt x="759231" y="884885"/>
                </a:lnTo>
                <a:lnTo>
                  <a:pt x="751619" y="882348"/>
                </a:lnTo>
                <a:lnTo>
                  <a:pt x="743689" y="880128"/>
                </a:lnTo>
                <a:lnTo>
                  <a:pt x="736077" y="877273"/>
                </a:lnTo>
                <a:lnTo>
                  <a:pt x="728782" y="874418"/>
                </a:lnTo>
                <a:lnTo>
                  <a:pt x="721487" y="871564"/>
                </a:lnTo>
                <a:lnTo>
                  <a:pt x="714509" y="868392"/>
                </a:lnTo>
                <a:lnTo>
                  <a:pt x="707531" y="864903"/>
                </a:lnTo>
                <a:lnTo>
                  <a:pt x="700553" y="861414"/>
                </a:lnTo>
                <a:lnTo>
                  <a:pt x="693892" y="857925"/>
                </a:lnTo>
                <a:lnTo>
                  <a:pt x="686914" y="853802"/>
                </a:lnTo>
                <a:lnTo>
                  <a:pt x="673592" y="845555"/>
                </a:lnTo>
                <a:lnTo>
                  <a:pt x="661222" y="836991"/>
                </a:lnTo>
                <a:lnTo>
                  <a:pt x="649170" y="827793"/>
                </a:lnTo>
                <a:lnTo>
                  <a:pt x="637434" y="817960"/>
                </a:lnTo>
                <a:lnTo>
                  <a:pt x="626333" y="807811"/>
                </a:lnTo>
                <a:lnTo>
                  <a:pt x="615549" y="796709"/>
                </a:lnTo>
                <a:lnTo>
                  <a:pt x="605716" y="785291"/>
                </a:lnTo>
                <a:lnTo>
                  <a:pt x="596201" y="773555"/>
                </a:lnTo>
                <a:lnTo>
                  <a:pt x="587637" y="761502"/>
                </a:lnTo>
                <a:lnTo>
                  <a:pt x="579390" y="748815"/>
                </a:lnTo>
                <a:lnTo>
                  <a:pt x="571461" y="735811"/>
                </a:lnTo>
                <a:lnTo>
                  <a:pt x="564483" y="722489"/>
                </a:lnTo>
                <a:lnTo>
                  <a:pt x="557822" y="708851"/>
                </a:lnTo>
                <a:lnTo>
                  <a:pt x="552113" y="694895"/>
                </a:lnTo>
                <a:lnTo>
                  <a:pt x="547355" y="680304"/>
                </a:lnTo>
                <a:lnTo>
                  <a:pt x="542914" y="666031"/>
                </a:lnTo>
                <a:lnTo>
                  <a:pt x="539108" y="651124"/>
                </a:lnTo>
                <a:lnTo>
                  <a:pt x="536254" y="636216"/>
                </a:lnTo>
                <a:lnTo>
                  <a:pt x="534033" y="620992"/>
                </a:lnTo>
                <a:lnTo>
                  <a:pt x="532447" y="605767"/>
                </a:lnTo>
                <a:lnTo>
                  <a:pt x="532130" y="597838"/>
                </a:lnTo>
                <a:lnTo>
                  <a:pt x="531813" y="590225"/>
                </a:lnTo>
                <a:lnTo>
                  <a:pt x="531813" y="582613"/>
                </a:lnTo>
                <a:lnTo>
                  <a:pt x="531813" y="574366"/>
                </a:lnTo>
                <a:lnTo>
                  <a:pt x="532130" y="566754"/>
                </a:lnTo>
                <a:lnTo>
                  <a:pt x="532765" y="558825"/>
                </a:lnTo>
                <a:lnTo>
                  <a:pt x="533399" y="550895"/>
                </a:lnTo>
                <a:lnTo>
                  <a:pt x="534351" y="542966"/>
                </a:lnTo>
                <a:lnTo>
                  <a:pt x="535302" y="535353"/>
                </a:lnTo>
                <a:lnTo>
                  <a:pt x="536571" y="527424"/>
                </a:lnTo>
                <a:lnTo>
                  <a:pt x="538157" y="519177"/>
                </a:lnTo>
                <a:lnTo>
                  <a:pt x="540060" y="511248"/>
                </a:lnTo>
                <a:lnTo>
                  <a:pt x="541963" y="503318"/>
                </a:lnTo>
                <a:lnTo>
                  <a:pt x="543866" y="495706"/>
                </a:lnTo>
                <a:lnTo>
                  <a:pt x="546403" y="488094"/>
                </a:lnTo>
                <a:lnTo>
                  <a:pt x="548624" y="480481"/>
                </a:lnTo>
                <a:lnTo>
                  <a:pt x="551478" y="473186"/>
                </a:lnTo>
                <a:lnTo>
                  <a:pt x="554333" y="465574"/>
                </a:lnTo>
                <a:lnTo>
                  <a:pt x="557187" y="458279"/>
                </a:lnTo>
                <a:lnTo>
                  <a:pt x="560359" y="450984"/>
                </a:lnTo>
                <a:lnTo>
                  <a:pt x="563848" y="444006"/>
                </a:lnTo>
                <a:lnTo>
                  <a:pt x="567337" y="437028"/>
                </a:lnTo>
                <a:lnTo>
                  <a:pt x="570826" y="430367"/>
                </a:lnTo>
                <a:lnTo>
                  <a:pt x="574632" y="423706"/>
                </a:lnTo>
                <a:lnTo>
                  <a:pt x="583196" y="410385"/>
                </a:lnTo>
                <a:lnTo>
                  <a:pt x="591760" y="397697"/>
                </a:lnTo>
                <a:lnTo>
                  <a:pt x="600958" y="385645"/>
                </a:lnTo>
                <a:lnTo>
                  <a:pt x="610791" y="374226"/>
                </a:lnTo>
                <a:lnTo>
                  <a:pt x="620941" y="363125"/>
                </a:lnTo>
                <a:lnTo>
                  <a:pt x="631725" y="352341"/>
                </a:lnTo>
                <a:lnTo>
                  <a:pt x="643460" y="342191"/>
                </a:lnTo>
                <a:lnTo>
                  <a:pt x="655196" y="332993"/>
                </a:lnTo>
                <a:lnTo>
                  <a:pt x="667249" y="324112"/>
                </a:lnTo>
                <a:lnTo>
                  <a:pt x="679936" y="315865"/>
                </a:lnTo>
                <a:lnTo>
                  <a:pt x="692940" y="308253"/>
                </a:lnTo>
                <a:lnTo>
                  <a:pt x="706262" y="300958"/>
                </a:lnTo>
                <a:lnTo>
                  <a:pt x="719901" y="294614"/>
                </a:lnTo>
                <a:lnTo>
                  <a:pt x="733857" y="288905"/>
                </a:lnTo>
                <a:lnTo>
                  <a:pt x="748447" y="283830"/>
                </a:lnTo>
                <a:lnTo>
                  <a:pt x="762720" y="279389"/>
                </a:lnTo>
                <a:lnTo>
                  <a:pt x="777627" y="275900"/>
                </a:lnTo>
                <a:lnTo>
                  <a:pt x="792535" y="272729"/>
                </a:lnTo>
                <a:lnTo>
                  <a:pt x="807759" y="270508"/>
                </a:lnTo>
                <a:lnTo>
                  <a:pt x="822984" y="269240"/>
                </a:lnTo>
                <a:lnTo>
                  <a:pt x="830914" y="268605"/>
                </a:lnTo>
                <a:lnTo>
                  <a:pt x="838526" y="268288"/>
                </a:lnTo>
                <a:close/>
                <a:moveTo>
                  <a:pt x="112735" y="0"/>
                </a:moveTo>
                <a:lnTo>
                  <a:pt x="118451" y="0"/>
                </a:lnTo>
                <a:lnTo>
                  <a:pt x="124167" y="635"/>
                </a:lnTo>
                <a:lnTo>
                  <a:pt x="129883" y="1270"/>
                </a:lnTo>
                <a:lnTo>
                  <a:pt x="135282" y="2223"/>
                </a:lnTo>
                <a:lnTo>
                  <a:pt x="140998" y="3175"/>
                </a:lnTo>
                <a:lnTo>
                  <a:pt x="146396" y="4763"/>
                </a:lnTo>
                <a:lnTo>
                  <a:pt x="151795" y="6350"/>
                </a:lnTo>
                <a:lnTo>
                  <a:pt x="156876" y="8573"/>
                </a:lnTo>
                <a:lnTo>
                  <a:pt x="161639" y="10478"/>
                </a:lnTo>
                <a:lnTo>
                  <a:pt x="166403" y="13018"/>
                </a:lnTo>
                <a:lnTo>
                  <a:pt x="171166" y="15558"/>
                </a:lnTo>
                <a:lnTo>
                  <a:pt x="175612" y="18733"/>
                </a:lnTo>
                <a:lnTo>
                  <a:pt x="180058" y="21590"/>
                </a:lnTo>
                <a:lnTo>
                  <a:pt x="184504" y="25083"/>
                </a:lnTo>
                <a:lnTo>
                  <a:pt x="188315" y="28575"/>
                </a:lnTo>
                <a:lnTo>
                  <a:pt x="192443" y="32385"/>
                </a:lnTo>
                <a:lnTo>
                  <a:pt x="196254" y="36195"/>
                </a:lnTo>
                <a:lnTo>
                  <a:pt x="199747" y="40323"/>
                </a:lnTo>
                <a:lnTo>
                  <a:pt x="203240" y="44450"/>
                </a:lnTo>
                <a:lnTo>
                  <a:pt x="206416" y="48895"/>
                </a:lnTo>
                <a:lnTo>
                  <a:pt x="209274" y="53340"/>
                </a:lnTo>
                <a:lnTo>
                  <a:pt x="211814" y="57785"/>
                </a:lnTo>
                <a:lnTo>
                  <a:pt x="214355" y="62548"/>
                </a:lnTo>
                <a:lnTo>
                  <a:pt x="216578" y="67628"/>
                </a:lnTo>
                <a:lnTo>
                  <a:pt x="218801" y="72708"/>
                </a:lnTo>
                <a:lnTo>
                  <a:pt x="220388" y="77788"/>
                </a:lnTo>
                <a:lnTo>
                  <a:pt x="221976" y="83185"/>
                </a:lnTo>
                <a:lnTo>
                  <a:pt x="223246" y="88583"/>
                </a:lnTo>
                <a:lnTo>
                  <a:pt x="224199" y="93980"/>
                </a:lnTo>
                <a:lnTo>
                  <a:pt x="225152" y="99695"/>
                </a:lnTo>
                <a:lnTo>
                  <a:pt x="225469" y="105093"/>
                </a:lnTo>
                <a:lnTo>
                  <a:pt x="225787" y="110808"/>
                </a:lnTo>
                <a:lnTo>
                  <a:pt x="225787" y="116523"/>
                </a:lnTo>
                <a:lnTo>
                  <a:pt x="224834" y="137160"/>
                </a:lnTo>
                <a:lnTo>
                  <a:pt x="224517" y="157480"/>
                </a:lnTo>
                <a:lnTo>
                  <a:pt x="224199" y="177483"/>
                </a:lnTo>
                <a:lnTo>
                  <a:pt x="223882" y="197168"/>
                </a:lnTo>
                <a:lnTo>
                  <a:pt x="224199" y="222250"/>
                </a:lnTo>
                <a:lnTo>
                  <a:pt x="224834" y="246380"/>
                </a:lnTo>
                <a:lnTo>
                  <a:pt x="225469" y="270510"/>
                </a:lnTo>
                <a:lnTo>
                  <a:pt x="226740" y="293688"/>
                </a:lnTo>
                <a:lnTo>
                  <a:pt x="228010" y="316548"/>
                </a:lnTo>
                <a:lnTo>
                  <a:pt x="229598" y="338773"/>
                </a:lnTo>
                <a:lnTo>
                  <a:pt x="231821" y="360680"/>
                </a:lnTo>
                <a:lnTo>
                  <a:pt x="234044" y="381953"/>
                </a:lnTo>
                <a:lnTo>
                  <a:pt x="236584" y="402590"/>
                </a:lnTo>
                <a:lnTo>
                  <a:pt x="239442" y="423228"/>
                </a:lnTo>
                <a:lnTo>
                  <a:pt x="242300" y="442913"/>
                </a:lnTo>
                <a:lnTo>
                  <a:pt x="245476" y="461963"/>
                </a:lnTo>
                <a:lnTo>
                  <a:pt x="249287" y="481330"/>
                </a:lnTo>
                <a:lnTo>
                  <a:pt x="253097" y="499428"/>
                </a:lnTo>
                <a:lnTo>
                  <a:pt x="256908" y="517525"/>
                </a:lnTo>
                <a:lnTo>
                  <a:pt x="261036" y="534988"/>
                </a:lnTo>
                <a:lnTo>
                  <a:pt x="265482" y="552133"/>
                </a:lnTo>
                <a:lnTo>
                  <a:pt x="269928" y="568643"/>
                </a:lnTo>
                <a:lnTo>
                  <a:pt x="274692" y="585153"/>
                </a:lnTo>
                <a:lnTo>
                  <a:pt x="279455" y="600710"/>
                </a:lnTo>
                <a:lnTo>
                  <a:pt x="284536" y="615950"/>
                </a:lnTo>
                <a:lnTo>
                  <a:pt x="289617" y="630873"/>
                </a:lnTo>
                <a:lnTo>
                  <a:pt x="295016" y="645478"/>
                </a:lnTo>
                <a:lnTo>
                  <a:pt x="300414" y="659448"/>
                </a:lnTo>
                <a:lnTo>
                  <a:pt x="306448" y="673100"/>
                </a:lnTo>
                <a:lnTo>
                  <a:pt x="312164" y="686435"/>
                </a:lnTo>
                <a:lnTo>
                  <a:pt x="317880" y="699770"/>
                </a:lnTo>
                <a:lnTo>
                  <a:pt x="323596" y="712153"/>
                </a:lnTo>
                <a:lnTo>
                  <a:pt x="329630" y="724218"/>
                </a:lnTo>
                <a:lnTo>
                  <a:pt x="335664" y="735965"/>
                </a:lnTo>
                <a:lnTo>
                  <a:pt x="342015" y="747713"/>
                </a:lnTo>
                <a:lnTo>
                  <a:pt x="348049" y="758825"/>
                </a:lnTo>
                <a:lnTo>
                  <a:pt x="354400" y="769620"/>
                </a:lnTo>
                <a:lnTo>
                  <a:pt x="361069" y="779780"/>
                </a:lnTo>
                <a:lnTo>
                  <a:pt x="367420" y="789940"/>
                </a:lnTo>
                <a:lnTo>
                  <a:pt x="373771" y="799783"/>
                </a:lnTo>
                <a:lnTo>
                  <a:pt x="380440" y="809308"/>
                </a:lnTo>
                <a:lnTo>
                  <a:pt x="386791" y="818515"/>
                </a:lnTo>
                <a:lnTo>
                  <a:pt x="393460" y="827405"/>
                </a:lnTo>
                <a:lnTo>
                  <a:pt x="400129" y="835978"/>
                </a:lnTo>
                <a:lnTo>
                  <a:pt x="413149" y="852170"/>
                </a:lnTo>
                <a:lnTo>
                  <a:pt x="426486" y="867410"/>
                </a:lnTo>
                <a:lnTo>
                  <a:pt x="439824" y="881380"/>
                </a:lnTo>
                <a:lnTo>
                  <a:pt x="452527" y="894398"/>
                </a:lnTo>
                <a:lnTo>
                  <a:pt x="465547" y="906145"/>
                </a:lnTo>
                <a:lnTo>
                  <a:pt x="478249" y="917575"/>
                </a:lnTo>
                <a:lnTo>
                  <a:pt x="490634" y="927418"/>
                </a:lnTo>
                <a:lnTo>
                  <a:pt x="502701" y="936625"/>
                </a:lnTo>
                <a:lnTo>
                  <a:pt x="514134" y="945198"/>
                </a:lnTo>
                <a:lnTo>
                  <a:pt x="525566" y="952500"/>
                </a:lnTo>
                <a:lnTo>
                  <a:pt x="536363" y="959485"/>
                </a:lnTo>
                <a:lnTo>
                  <a:pt x="546525" y="965518"/>
                </a:lnTo>
                <a:lnTo>
                  <a:pt x="556052" y="970915"/>
                </a:lnTo>
                <a:lnTo>
                  <a:pt x="564944" y="975678"/>
                </a:lnTo>
                <a:lnTo>
                  <a:pt x="572883" y="979805"/>
                </a:lnTo>
                <a:lnTo>
                  <a:pt x="580504" y="982980"/>
                </a:lnTo>
                <a:lnTo>
                  <a:pt x="592572" y="988060"/>
                </a:lnTo>
                <a:lnTo>
                  <a:pt x="600828" y="991235"/>
                </a:lnTo>
                <a:lnTo>
                  <a:pt x="1116867" y="991235"/>
                </a:lnTo>
                <a:lnTo>
                  <a:pt x="1124171" y="991553"/>
                </a:lnTo>
                <a:lnTo>
                  <a:pt x="1131793" y="992188"/>
                </a:lnTo>
                <a:lnTo>
                  <a:pt x="1133063" y="992188"/>
                </a:lnTo>
                <a:lnTo>
                  <a:pt x="1144813" y="992505"/>
                </a:lnTo>
                <a:lnTo>
                  <a:pt x="1158150" y="993458"/>
                </a:lnTo>
                <a:lnTo>
                  <a:pt x="1165137" y="994093"/>
                </a:lnTo>
                <a:lnTo>
                  <a:pt x="1172758" y="995045"/>
                </a:lnTo>
                <a:lnTo>
                  <a:pt x="1180697" y="996315"/>
                </a:lnTo>
                <a:lnTo>
                  <a:pt x="1189271" y="997903"/>
                </a:lnTo>
                <a:lnTo>
                  <a:pt x="1197846" y="999808"/>
                </a:lnTo>
                <a:lnTo>
                  <a:pt x="1206737" y="1002030"/>
                </a:lnTo>
                <a:lnTo>
                  <a:pt x="1215629" y="1004570"/>
                </a:lnTo>
                <a:lnTo>
                  <a:pt x="1225156" y="1007428"/>
                </a:lnTo>
                <a:lnTo>
                  <a:pt x="1234683" y="1010603"/>
                </a:lnTo>
                <a:lnTo>
                  <a:pt x="1244845" y="1014413"/>
                </a:lnTo>
                <a:lnTo>
                  <a:pt x="1255007" y="1018223"/>
                </a:lnTo>
                <a:lnTo>
                  <a:pt x="1265169" y="1022985"/>
                </a:lnTo>
                <a:lnTo>
                  <a:pt x="1275331" y="1028383"/>
                </a:lnTo>
                <a:lnTo>
                  <a:pt x="1285810" y="1033780"/>
                </a:lnTo>
                <a:lnTo>
                  <a:pt x="1296290" y="1039813"/>
                </a:lnTo>
                <a:lnTo>
                  <a:pt x="1307405" y="1046163"/>
                </a:lnTo>
                <a:lnTo>
                  <a:pt x="1317884" y="1053465"/>
                </a:lnTo>
                <a:lnTo>
                  <a:pt x="1328681" y="1061085"/>
                </a:lnTo>
                <a:lnTo>
                  <a:pt x="1339478" y="1069023"/>
                </a:lnTo>
                <a:lnTo>
                  <a:pt x="1349958" y="1077913"/>
                </a:lnTo>
                <a:lnTo>
                  <a:pt x="1361073" y="1087438"/>
                </a:lnTo>
                <a:lnTo>
                  <a:pt x="1371552" y="1097280"/>
                </a:lnTo>
                <a:lnTo>
                  <a:pt x="1382349" y="1107440"/>
                </a:lnTo>
                <a:lnTo>
                  <a:pt x="1392829" y="1118553"/>
                </a:lnTo>
                <a:lnTo>
                  <a:pt x="1402991" y="1129983"/>
                </a:lnTo>
                <a:lnTo>
                  <a:pt x="1413470" y="1142683"/>
                </a:lnTo>
                <a:lnTo>
                  <a:pt x="1423632" y="1155383"/>
                </a:lnTo>
                <a:lnTo>
                  <a:pt x="1433477" y="1169035"/>
                </a:lnTo>
                <a:lnTo>
                  <a:pt x="1443321" y="1183005"/>
                </a:lnTo>
                <a:lnTo>
                  <a:pt x="1452848" y="1198245"/>
                </a:lnTo>
                <a:lnTo>
                  <a:pt x="1462375" y="1213485"/>
                </a:lnTo>
                <a:lnTo>
                  <a:pt x="1471584" y="1229678"/>
                </a:lnTo>
                <a:lnTo>
                  <a:pt x="1480476" y="1246505"/>
                </a:lnTo>
                <a:lnTo>
                  <a:pt x="1489368" y="1263968"/>
                </a:lnTo>
                <a:lnTo>
                  <a:pt x="1497942" y="1282065"/>
                </a:lnTo>
                <a:lnTo>
                  <a:pt x="1506199" y="1301115"/>
                </a:lnTo>
                <a:lnTo>
                  <a:pt x="1514455" y="1320483"/>
                </a:lnTo>
                <a:lnTo>
                  <a:pt x="1522712" y="1340485"/>
                </a:lnTo>
                <a:lnTo>
                  <a:pt x="1530016" y="1361758"/>
                </a:lnTo>
                <a:lnTo>
                  <a:pt x="1537637" y="1383665"/>
                </a:lnTo>
                <a:lnTo>
                  <a:pt x="1544624" y="1406208"/>
                </a:lnTo>
                <a:lnTo>
                  <a:pt x="1551292" y="1429703"/>
                </a:lnTo>
                <a:lnTo>
                  <a:pt x="1557961" y="1453833"/>
                </a:lnTo>
                <a:lnTo>
                  <a:pt x="1563995" y="1479233"/>
                </a:lnTo>
                <a:lnTo>
                  <a:pt x="1570029" y="1504950"/>
                </a:lnTo>
                <a:lnTo>
                  <a:pt x="1575745" y="1531938"/>
                </a:lnTo>
                <a:lnTo>
                  <a:pt x="1581143" y="1559560"/>
                </a:lnTo>
                <a:lnTo>
                  <a:pt x="1586224" y="1588453"/>
                </a:lnTo>
                <a:lnTo>
                  <a:pt x="1590670" y="1617980"/>
                </a:lnTo>
                <a:lnTo>
                  <a:pt x="1594799" y="1648778"/>
                </a:lnTo>
                <a:lnTo>
                  <a:pt x="1598927" y="1680210"/>
                </a:lnTo>
                <a:lnTo>
                  <a:pt x="1602420" y="1712595"/>
                </a:lnTo>
                <a:lnTo>
                  <a:pt x="1605596" y="1746250"/>
                </a:lnTo>
                <a:lnTo>
                  <a:pt x="1608136" y="1780858"/>
                </a:lnTo>
                <a:lnTo>
                  <a:pt x="1610677" y="1816418"/>
                </a:lnTo>
                <a:lnTo>
                  <a:pt x="1612582" y="1853248"/>
                </a:lnTo>
                <a:lnTo>
                  <a:pt x="1614170" y="1890713"/>
                </a:lnTo>
                <a:lnTo>
                  <a:pt x="1615123" y="1929448"/>
                </a:lnTo>
                <a:lnTo>
                  <a:pt x="1616075" y="1969453"/>
                </a:lnTo>
                <a:lnTo>
                  <a:pt x="1616075" y="2010410"/>
                </a:lnTo>
                <a:lnTo>
                  <a:pt x="1616075" y="2045653"/>
                </a:lnTo>
                <a:lnTo>
                  <a:pt x="1615440" y="2081848"/>
                </a:lnTo>
                <a:lnTo>
                  <a:pt x="1614805" y="2118360"/>
                </a:lnTo>
                <a:lnTo>
                  <a:pt x="1613535" y="2156460"/>
                </a:lnTo>
                <a:lnTo>
                  <a:pt x="1613217" y="2161858"/>
                </a:lnTo>
                <a:lnTo>
                  <a:pt x="1612582" y="2167573"/>
                </a:lnTo>
                <a:lnTo>
                  <a:pt x="1611947" y="2172970"/>
                </a:lnTo>
                <a:lnTo>
                  <a:pt x="1610677" y="2178050"/>
                </a:lnTo>
                <a:lnTo>
                  <a:pt x="1609406" y="2183448"/>
                </a:lnTo>
                <a:lnTo>
                  <a:pt x="1607819" y="2188845"/>
                </a:lnTo>
                <a:lnTo>
                  <a:pt x="1605913" y="2193925"/>
                </a:lnTo>
                <a:lnTo>
                  <a:pt x="1603690" y="2198688"/>
                </a:lnTo>
                <a:lnTo>
                  <a:pt x="1601467" y="2203450"/>
                </a:lnTo>
                <a:lnTo>
                  <a:pt x="1598927" y="2208213"/>
                </a:lnTo>
                <a:lnTo>
                  <a:pt x="1596069" y="2212658"/>
                </a:lnTo>
                <a:lnTo>
                  <a:pt x="1593211" y="2217103"/>
                </a:lnTo>
                <a:lnTo>
                  <a:pt x="1590035" y="2221230"/>
                </a:lnTo>
                <a:lnTo>
                  <a:pt x="1586859" y="2225358"/>
                </a:lnTo>
                <a:lnTo>
                  <a:pt x="1583366" y="2229168"/>
                </a:lnTo>
                <a:lnTo>
                  <a:pt x="1579556" y="2232978"/>
                </a:lnTo>
                <a:lnTo>
                  <a:pt x="1575745" y="2236470"/>
                </a:lnTo>
                <a:lnTo>
                  <a:pt x="1571299" y="2239645"/>
                </a:lnTo>
                <a:lnTo>
                  <a:pt x="1567171" y="2243138"/>
                </a:lnTo>
                <a:lnTo>
                  <a:pt x="1563042" y="2246313"/>
                </a:lnTo>
                <a:lnTo>
                  <a:pt x="1558596" y="2248853"/>
                </a:lnTo>
                <a:lnTo>
                  <a:pt x="1553833" y="2251393"/>
                </a:lnTo>
                <a:lnTo>
                  <a:pt x="1549070" y="2253933"/>
                </a:lnTo>
                <a:lnTo>
                  <a:pt x="1544306" y="2256155"/>
                </a:lnTo>
                <a:lnTo>
                  <a:pt x="1539543" y="2258060"/>
                </a:lnTo>
                <a:lnTo>
                  <a:pt x="1534462" y="2259648"/>
                </a:lnTo>
                <a:lnTo>
                  <a:pt x="1529063" y="2260918"/>
                </a:lnTo>
                <a:lnTo>
                  <a:pt x="1523982" y="2262188"/>
                </a:lnTo>
                <a:lnTo>
                  <a:pt x="1518584" y="2263140"/>
                </a:lnTo>
                <a:lnTo>
                  <a:pt x="1512867" y="2263775"/>
                </a:lnTo>
                <a:lnTo>
                  <a:pt x="1507469" y="2264093"/>
                </a:lnTo>
                <a:lnTo>
                  <a:pt x="1501753" y="2264410"/>
                </a:lnTo>
                <a:lnTo>
                  <a:pt x="1497942" y="2264410"/>
                </a:lnTo>
                <a:lnTo>
                  <a:pt x="1492226" y="2264093"/>
                </a:lnTo>
                <a:lnTo>
                  <a:pt x="1486510" y="2263458"/>
                </a:lnTo>
                <a:lnTo>
                  <a:pt x="1480794" y="2262505"/>
                </a:lnTo>
                <a:lnTo>
                  <a:pt x="1475395" y="2261235"/>
                </a:lnTo>
                <a:lnTo>
                  <a:pt x="1470314" y="2259648"/>
                </a:lnTo>
                <a:lnTo>
                  <a:pt x="1464915" y="2258060"/>
                </a:lnTo>
                <a:lnTo>
                  <a:pt x="1459517" y="2256155"/>
                </a:lnTo>
                <a:lnTo>
                  <a:pt x="1454436" y="2253933"/>
                </a:lnTo>
                <a:lnTo>
                  <a:pt x="1449672" y="2251710"/>
                </a:lnTo>
                <a:lnTo>
                  <a:pt x="1444909" y="2248853"/>
                </a:lnTo>
                <a:lnTo>
                  <a:pt x="1440463" y="2246313"/>
                </a:lnTo>
                <a:lnTo>
                  <a:pt x="1436017" y="2243138"/>
                </a:lnTo>
                <a:lnTo>
                  <a:pt x="1431889" y="2239645"/>
                </a:lnTo>
                <a:lnTo>
                  <a:pt x="1427761" y="2236153"/>
                </a:lnTo>
                <a:lnTo>
                  <a:pt x="1423632" y="2232343"/>
                </a:lnTo>
                <a:lnTo>
                  <a:pt x="1420139" y="2228533"/>
                </a:lnTo>
                <a:lnTo>
                  <a:pt x="1416328" y="2224723"/>
                </a:lnTo>
                <a:lnTo>
                  <a:pt x="1413153" y="2220595"/>
                </a:lnTo>
                <a:lnTo>
                  <a:pt x="1409977" y="2216150"/>
                </a:lnTo>
                <a:lnTo>
                  <a:pt x="1407119" y="2211705"/>
                </a:lnTo>
                <a:lnTo>
                  <a:pt x="1403944" y="2206943"/>
                </a:lnTo>
                <a:lnTo>
                  <a:pt x="1401403" y="2202498"/>
                </a:lnTo>
                <a:lnTo>
                  <a:pt x="1399180" y="2197418"/>
                </a:lnTo>
                <a:lnTo>
                  <a:pt x="1396957" y="2192338"/>
                </a:lnTo>
                <a:lnTo>
                  <a:pt x="1395369" y="2187258"/>
                </a:lnTo>
                <a:lnTo>
                  <a:pt x="1393782" y="2181860"/>
                </a:lnTo>
                <a:lnTo>
                  <a:pt x="1392511" y="2176463"/>
                </a:lnTo>
                <a:lnTo>
                  <a:pt x="1391241" y="2171065"/>
                </a:lnTo>
                <a:lnTo>
                  <a:pt x="1390606" y="2165668"/>
                </a:lnTo>
                <a:lnTo>
                  <a:pt x="1389971" y="2159953"/>
                </a:lnTo>
                <a:lnTo>
                  <a:pt x="1389971" y="2154238"/>
                </a:lnTo>
                <a:lnTo>
                  <a:pt x="1389971" y="2148523"/>
                </a:lnTo>
                <a:lnTo>
                  <a:pt x="1390923" y="2112645"/>
                </a:lnTo>
                <a:lnTo>
                  <a:pt x="1391876" y="2077720"/>
                </a:lnTo>
                <a:lnTo>
                  <a:pt x="1392194" y="2043748"/>
                </a:lnTo>
                <a:lnTo>
                  <a:pt x="1392194" y="2010410"/>
                </a:lnTo>
                <a:lnTo>
                  <a:pt x="1392194" y="1981518"/>
                </a:lnTo>
                <a:lnTo>
                  <a:pt x="1391876" y="1952943"/>
                </a:lnTo>
                <a:lnTo>
                  <a:pt x="1391241" y="1925638"/>
                </a:lnTo>
                <a:lnTo>
                  <a:pt x="1390606" y="1898333"/>
                </a:lnTo>
                <a:lnTo>
                  <a:pt x="1389336" y="1872298"/>
                </a:lnTo>
                <a:lnTo>
                  <a:pt x="1388065" y="1846263"/>
                </a:lnTo>
                <a:lnTo>
                  <a:pt x="1386795" y="1821498"/>
                </a:lnTo>
                <a:lnTo>
                  <a:pt x="1384890" y="1797050"/>
                </a:lnTo>
                <a:lnTo>
                  <a:pt x="1383302" y="1773555"/>
                </a:lnTo>
                <a:lnTo>
                  <a:pt x="1381079" y="1750378"/>
                </a:lnTo>
                <a:lnTo>
                  <a:pt x="1378856" y="1727835"/>
                </a:lnTo>
                <a:lnTo>
                  <a:pt x="1376316" y="1706245"/>
                </a:lnTo>
                <a:lnTo>
                  <a:pt x="1373775" y="1684655"/>
                </a:lnTo>
                <a:lnTo>
                  <a:pt x="1371235" y="1664335"/>
                </a:lnTo>
                <a:lnTo>
                  <a:pt x="1368059" y="1644333"/>
                </a:lnTo>
                <a:lnTo>
                  <a:pt x="1365201" y="1624965"/>
                </a:lnTo>
                <a:lnTo>
                  <a:pt x="1362025" y="1606233"/>
                </a:lnTo>
                <a:lnTo>
                  <a:pt x="1358532" y="1587818"/>
                </a:lnTo>
                <a:lnTo>
                  <a:pt x="1355039" y="1570038"/>
                </a:lnTo>
                <a:lnTo>
                  <a:pt x="1351228" y="1552893"/>
                </a:lnTo>
                <a:lnTo>
                  <a:pt x="1347417" y="1536700"/>
                </a:lnTo>
                <a:lnTo>
                  <a:pt x="1343607" y="1520190"/>
                </a:lnTo>
                <a:lnTo>
                  <a:pt x="1339796" y="1504950"/>
                </a:lnTo>
                <a:lnTo>
                  <a:pt x="1335668" y="1490028"/>
                </a:lnTo>
                <a:lnTo>
                  <a:pt x="1331539" y="1475740"/>
                </a:lnTo>
                <a:lnTo>
                  <a:pt x="1327411" y="1461770"/>
                </a:lnTo>
                <a:lnTo>
                  <a:pt x="1322965" y="1448435"/>
                </a:lnTo>
                <a:lnTo>
                  <a:pt x="1318837" y="1435418"/>
                </a:lnTo>
                <a:lnTo>
                  <a:pt x="1314391" y="1423353"/>
                </a:lnTo>
                <a:lnTo>
                  <a:pt x="1309945" y="1411288"/>
                </a:lnTo>
                <a:lnTo>
                  <a:pt x="1305182" y="1399858"/>
                </a:lnTo>
                <a:lnTo>
                  <a:pt x="1300736" y="1389063"/>
                </a:lnTo>
                <a:lnTo>
                  <a:pt x="1295655" y="1377950"/>
                </a:lnTo>
                <a:lnTo>
                  <a:pt x="1290891" y="1367790"/>
                </a:lnTo>
                <a:lnTo>
                  <a:pt x="1285810" y="1357630"/>
                </a:lnTo>
                <a:lnTo>
                  <a:pt x="1281047" y="1348105"/>
                </a:lnTo>
                <a:lnTo>
                  <a:pt x="1276283" y="1338898"/>
                </a:lnTo>
                <a:lnTo>
                  <a:pt x="1271520" y="1330643"/>
                </a:lnTo>
                <a:lnTo>
                  <a:pt x="1266439" y="1322388"/>
                </a:lnTo>
                <a:lnTo>
                  <a:pt x="1261676" y="1314768"/>
                </a:lnTo>
                <a:lnTo>
                  <a:pt x="1257230" y="1307465"/>
                </a:lnTo>
                <a:lnTo>
                  <a:pt x="1252466" y="1300798"/>
                </a:lnTo>
                <a:lnTo>
                  <a:pt x="1243257" y="1287780"/>
                </a:lnTo>
                <a:lnTo>
                  <a:pt x="1233730" y="1276668"/>
                </a:lnTo>
                <a:lnTo>
                  <a:pt x="1224838" y="1266825"/>
                </a:lnTo>
                <a:lnTo>
                  <a:pt x="1224838" y="1791018"/>
                </a:lnTo>
                <a:lnTo>
                  <a:pt x="1224838" y="2056130"/>
                </a:lnTo>
                <a:lnTo>
                  <a:pt x="1224838" y="3259138"/>
                </a:lnTo>
                <a:lnTo>
                  <a:pt x="1224521" y="3268028"/>
                </a:lnTo>
                <a:lnTo>
                  <a:pt x="1223886" y="3276918"/>
                </a:lnTo>
                <a:lnTo>
                  <a:pt x="1222933" y="3285490"/>
                </a:lnTo>
                <a:lnTo>
                  <a:pt x="1221345" y="3294063"/>
                </a:lnTo>
                <a:lnTo>
                  <a:pt x="1219440" y="3302635"/>
                </a:lnTo>
                <a:lnTo>
                  <a:pt x="1217217" y="3310573"/>
                </a:lnTo>
                <a:lnTo>
                  <a:pt x="1214359" y="3318828"/>
                </a:lnTo>
                <a:lnTo>
                  <a:pt x="1211501" y="3326448"/>
                </a:lnTo>
                <a:lnTo>
                  <a:pt x="1208008" y="3334068"/>
                </a:lnTo>
                <a:lnTo>
                  <a:pt x="1204197" y="3341370"/>
                </a:lnTo>
                <a:lnTo>
                  <a:pt x="1200068" y="3348990"/>
                </a:lnTo>
                <a:lnTo>
                  <a:pt x="1195623" y="3355975"/>
                </a:lnTo>
                <a:lnTo>
                  <a:pt x="1190859" y="3362643"/>
                </a:lnTo>
                <a:lnTo>
                  <a:pt x="1185461" y="3369310"/>
                </a:lnTo>
                <a:lnTo>
                  <a:pt x="1179744" y="3375343"/>
                </a:lnTo>
                <a:lnTo>
                  <a:pt x="1174346" y="3381375"/>
                </a:lnTo>
                <a:lnTo>
                  <a:pt x="1168312" y="3387090"/>
                </a:lnTo>
                <a:lnTo>
                  <a:pt x="1161961" y="3392488"/>
                </a:lnTo>
                <a:lnTo>
                  <a:pt x="1155610" y="3397568"/>
                </a:lnTo>
                <a:lnTo>
                  <a:pt x="1148623" y="3402648"/>
                </a:lnTo>
                <a:lnTo>
                  <a:pt x="1141637" y="3407410"/>
                </a:lnTo>
                <a:lnTo>
                  <a:pt x="1134651" y="3411538"/>
                </a:lnTo>
                <a:lnTo>
                  <a:pt x="1126712" y="3415348"/>
                </a:lnTo>
                <a:lnTo>
                  <a:pt x="1119090" y="3418523"/>
                </a:lnTo>
                <a:lnTo>
                  <a:pt x="1111469" y="3421698"/>
                </a:lnTo>
                <a:lnTo>
                  <a:pt x="1103529" y="3424555"/>
                </a:lnTo>
                <a:lnTo>
                  <a:pt x="1095273" y="3426778"/>
                </a:lnTo>
                <a:lnTo>
                  <a:pt x="1087016" y="3428683"/>
                </a:lnTo>
                <a:lnTo>
                  <a:pt x="1078442" y="3430270"/>
                </a:lnTo>
                <a:lnTo>
                  <a:pt x="1069550" y="3431223"/>
                </a:lnTo>
                <a:lnTo>
                  <a:pt x="1060659" y="3431858"/>
                </a:lnTo>
                <a:lnTo>
                  <a:pt x="1052084" y="3432175"/>
                </a:lnTo>
                <a:lnTo>
                  <a:pt x="1043193" y="3431858"/>
                </a:lnTo>
                <a:lnTo>
                  <a:pt x="1034301" y="3431223"/>
                </a:lnTo>
                <a:lnTo>
                  <a:pt x="1025727" y="3430270"/>
                </a:lnTo>
                <a:lnTo>
                  <a:pt x="1016835" y="3428683"/>
                </a:lnTo>
                <a:lnTo>
                  <a:pt x="1008578" y="3426778"/>
                </a:lnTo>
                <a:lnTo>
                  <a:pt x="1000322" y="3424555"/>
                </a:lnTo>
                <a:lnTo>
                  <a:pt x="992383" y="3421698"/>
                </a:lnTo>
                <a:lnTo>
                  <a:pt x="984761" y="3418523"/>
                </a:lnTo>
                <a:lnTo>
                  <a:pt x="977140" y="3415348"/>
                </a:lnTo>
                <a:lnTo>
                  <a:pt x="969518" y="3411538"/>
                </a:lnTo>
                <a:lnTo>
                  <a:pt x="962214" y="3407410"/>
                </a:lnTo>
                <a:lnTo>
                  <a:pt x="955228" y="3402648"/>
                </a:lnTo>
                <a:lnTo>
                  <a:pt x="948242" y="3397568"/>
                </a:lnTo>
                <a:lnTo>
                  <a:pt x="941890" y="3392488"/>
                </a:lnTo>
                <a:lnTo>
                  <a:pt x="935539" y="3387090"/>
                </a:lnTo>
                <a:lnTo>
                  <a:pt x="929823" y="3381375"/>
                </a:lnTo>
                <a:lnTo>
                  <a:pt x="924107" y="3375343"/>
                </a:lnTo>
                <a:lnTo>
                  <a:pt x="918708" y="3369310"/>
                </a:lnTo>
                <a:lnTo>
                  <a:pt x="913627" y="3362643"/>
                </a:lnTo>
                <a:lnTo>
                  <a:pt x="908229" y="3355975"/>
                </a:lnTo>
                <a:lnTo>
                  <a:pt x="903783" y="3348990"/>
                </a:lnTo>
                <a:lnTo>
                  <a:pt x="899654" y="3341370"/>
                </a:lnTo>
                <a:lnTo>
                  <a:pt x="895844" y="3334068"/>
                </a:lnTo>
                <a:lnTo>
                  <a:pt x="892350" y="3326448"/>
                </a:lnTo>
                <a:lnTo>
                  <a:pt x="889492" y="3318828"/>
                </a:lnTo>
                <a:lnTo>
                  <a:pt x="886634" y="3310573"/>
                </a:lnTo>
                <a:lnTo>
                  <a:pt x="884411" y="3302635"/>
                </a:lnTo>
                <a:lnTo>
                  <a:pt x="882506" y="3294063"/>
                </a:lnTo>
                <a:lnTo>
                  <a:pt x="880918" y="3285490"/>
                </a:lnTo>
                <a:lnTo>
                  <a:pt x="879966" y="3276918"/>
                </a:lnTo>
                <a:lnTo>
                  <a:pt x="879330" y="3268028"/>
                </a:lnTo>
                <a:lnTo>
                  <a:pt x="879013" y="3259138"/>
                </a:lnTo>
                <a:lnTo>
                  <a:pt x="879013" y="2164080"/>
                </a:lnTo>
                <a:lnTo>
                  <a:pt x="814230" y="2164080"/>
                </a:lnTo>
                <a:lnTo>
                  <a:pt x="814230" y="3259138"/>
                </a:lnTo>
                <a:lnTo>
                  <a:pt x="813913" y="3268028"/>
                </a:lnTo>
                <a:lnTo>
                  <a:pt x="813277" y="3276918"/>
                </a:lnTo>
                <a:lnTo>
                  <a:pt x="812325" y="3285490"/>
                </a:lnTo>
                <a:lnTo>
                  <a:pt x="810737" y="3294063"/>
                </a:lnTo>
                <a:lnTo>
                  <a:pt x="808832" y="3302635"/>
                </a:lnTo>
                <a:lnTo>
                  <a:pt x="806291" y="3310573"/>
                </a:lnTo>
                <a:lnTo>
                  <a:pt x="803751" y="3318828"/>
                </a:lnTo>
                <a:lnTo>
                  <a:pt x="800575" y="3326448"/>
                </a:lnTo>
                <a:lnTo>
                  <a:pt x="796764" y="3334068"/>
                </a:lnTo>
                <a:lnTo>
                  <a:pt x="792953" y="3341370"/>
                </a:lnTo>
                <a:lnTo>
                  <a:pt x="788825" y="3348990"/>
                </a:lnTo>
                <a:lnTo>
                  <a:pt x="784379" y="3355975"/>
                </a:lnTo>
                <a:lnTo>
                  <a:pt x="779616" y="3362643"/>
                </a:lnTo>
                <a:lnTo>
                  <a:pt x="774535" y="3369310"/>
                </a:lnTo>
                <a:lnTo>
                  <a:pt x="769136" y="3375343"/>
                </a:lnTo>
                <a:lnTo>
                  <a:pt x="763420" y="3381375"/>
                </a:lnTo>
                <a:lnTo>
                  <a:pt x="757386" y="3387090"/>
                </a:lnTo>
                <a:lnTo>
                  <a:pt x="751353" y="3392488"/>
                </a:lnTo>
                <a:lnTo>
                  <a:pt x="744366" y="3397568"/>
                </a:lnTo>
                <a:lnTo>
                  <a:pt x="737698" y="3402648"/>
                </a:lnTo>
                <a:lnTo>
                  <a:pt x="730711" y="3407410"/>
                </a:lnTo>
                <a:lnTo>
                  <a:pt x="723407" y="3411538"/>
                </a:lnTo>
                <a:lnTo>
                  <a:pt x="716103" y="3415348"/>
                </a:lnTo>
                <a:lnTo>
                  <a:pt x="708482" y="3418523"/>
                </a:lnTo>
                <a:lnTo>
                  <a:pt x="700543" y="3421698"/>
                </a:lnTo>
                <a:lnTo>
                  <a:pt x="692604" y="3424555"/>
                </a:lnTo>
                <a:lnTo>
                  <a:pt x="684347" y="3426778"/>
                </a:lnTo>
                <a:lnTo>
                  <a:pt x="675773" y="3428683"/>
                </a:lnTo>
                <a:lnTo>
                  <a:pt x="667516" y="3430270"/>
                </a:lnTo>
                <a:lnTo>
                  <a:pt x="658942" y="3431223"/>
                </a:lnTo>
                <a:lnTo>
                  <a:pt x="650050" y="3431858"/>
                </a:lnTo>
                <a:lnTo>
                  <a:pt x="641159" y="3432175"/>
                </a:lnTo>
                <a:lnTo>
                  <a:pt x="631949" y="3431858"/>
                </a:lnTo>
                <a:lnTo>
                  <a:pt x="623375" y="3431223"/>
                </a:lnTo>
                <a:lnTo>
                  <a:pt x="614801" y="3430270"/>
                </a:lnTo>
                <a:lnTo>
                  <a:pt x="606227" y="3428683"/>
                </a:lnTo>
                <a:lnTo>
                  <a:pt x="597970" y="3426778"/>
                </a:lnTo>
                <a:lnTo>
                  <a:pt x="589714" y="3424555"/>
                </a:lnTo>
                <a:lnTo>
                  <a:pt x="581774" y="3421698"/>
                </a:lnTo>
                <a:lnTo>
                  <a:pt x="573518" y="3418523"/>
                </a:lnTo>
                <a:lnTo>
                  <a:pt x="565896" y="3415348"/>
                </a:lnTo>
                <a:lnTo>
                  <a:pt x="558592" y="3411538"/>
                </a:lnTo>
                <a:lnTo>
                  <a:pt x="551288" y="3407410"/>
                </a:lnTo>
                <a:lnTo>
                  <a:pt x="544302" y="3402648"/>
                </a:lnTo>
                <a:lnTo>
                  <a:pt x="537633" y="3397568"/>
                </a:lnTo>
                <a:lnTo>
                  <a:pt x="531282" y="3392488"/>
                </a:lnTo>
                <a:lnTo>
                  <a:pt x="524931" y="3387090"/>
                </a:lnTo>
                <a:lnTo>
                  <a:pt x="518580" y="3381375"/>
                </a:lnTo>
                <a:lnTo>
                  <a:pt x="512863" y="3375343"/>
                </a:lnTo>
                <a:lnTo>
                  <a:pt x="507465" y="3369310"/>
                </a:lnTo>
                <a:lnTo>
                  <a:pt x="502384" y="3362643"/>
                </a:lnTo>
                <a:lnTo>
                  <a:pt x="497620" y="3355975"/>
                </a:lnTo>
                <a:lnTo>
                  <a:pt x="493175" y="3348990"/>
                </a:lnTo>
                <a:lnTo>
                  <a:pt x="489046" y="3341370"/>
                </a:lnTo>
                <a:lnTo>
                  <a:pt x="485235" y="3334068"/>
                </a:lnTo>
                <a:lnTo>
                  <a:pt x="481742" y="3326448"/>
                </a:lnTo>
                <a:lnTo>
                  <a:pt x="478567" y="3318828"/>
                </a:lnTo>
                <a:lnTo>
                  <a:pt x="476026" y="3310573"/>
                </a:lnTo>
                <a:lnTo>
                  <a:pt x="473803" y="3302635"/>
                </a:lnTo>
                <a:lnTo>
                  <a:pt x="471898" y="3294063"/>
                </a:lnTo>
                <a:lnTo>
                  <a:pt x="470310" y="3285490"/>
                </a:lnTo>
                <a:lnTo>
                  <a:pt x="468722" y="3276918"/>
                </a:lnTo>
                <a:lnTo>
                  <a:pt x="468087" y="3268028"/>
                </a:lnTo>
                <a:lnTo>
                  <a:pt x="468087" y="3259138"/>
                </a:lnTo>
                <a:lnTo>
                  <a:pt x="468087" y="2056130"/>
                </a:lnTo>
                <a:lnTo>
                  <a:pt x="468087" y="1791018"/>
                </a:lnTo>
                <a:lnTo>
                  <a:pt x="468087" y="1177290"/>
                </a:lnTo>
                <a:lnTo>
                  <a:pt x="457290" y="1171893"/>
                </a:lnTo>
                <a:lnTo>
                  <a:pt x="446493" y="1166178"/>
                </a:lnTo>
                <a:lnTo>
                  <a:pt x="435061" y="1159828"/>
                </a:lnTo>
                <a:lnTo>
                  <a:pt x="423311" y="1152843"/>
                </a:lnTo>
                <a:lnTo>
                  <a:pt x="410926" y="1145223"/>
                </a:lnTo>
                <a:lnTo>
                  <a:pt x="398223" y="1136968"/>
                </a:lnTo>
                <a:lnTo>
                  <a:pt x="385521" y="1128078"/>
                </a:lnTo>
                <a:lnTo>
                  <a:pt x="372501" y="1118553"/>
                </a:lnTo>
                <a:lnTo>
                  <a:pt x="359163" y="1108710"/>
                </a:lnTo>
                <a:lnTo>
                  <a:pt x="345190" y="1097915"/>
                </a:lnTo>
                <a:lnTo>
                  <a:pt x="331535" y="1086485"/>
                </a:lnTo>
                <a:lnTo>
                  <a:pt x="317563" y="1074103"/>
                </a:lnTo>
                <a:lnTo>
                  <a:pt x="303590" y="1061085"/>
                </a:lnTo>
                <a:lnTo>
                  <a:pt x="289299" y="1047750"/>
                </a:lnTo>
                <a:lnTo>
                  <a:pt x="275009" y="1033145"/>
                </a:lnTo>
                <a:lnTo>
                  <a:pt x="261036" y="1017588"/>
                </a:lnTo>
                <a:lnTo>
                  <a:pt x="248016" y="1003618"/>
                </a:lnTo>
                <a:lnTo>
                  <a:pt x="235314" y="988695"/>
                </a:lnTo>
                <a:lnTo>
                  <a:pt x="222929" y="973138"/>
                </a:lnTo>
                <a:lnTo>
                  <a:pt x="210544" y="956628"/>
                </a:lnTo>
                <a:lnTo>
                  <a:pt x="198477" y="939800"/>
                </a:lnTo>
                <a:lnTo>
                  <a:pt x="186092" y="922338"/>
                </a:lnTo>
                <a:lnTo>
                  <a:pt x="174342" y="903923"/>
                </a:lnTo>
                <a:lnTo>
                  <a:pt x="162592" y="884873"/>
                </a:lnTo>
                <a:lnTo>
                  <a:pt x="151160" y="865188"/>
                </a:lnTo>
                <a:lnTo>
                  <a:pt x="140045" y="844550"/>
                </a:lnTo>
                <a:lnTo>
                  <a:pt x="128930" y="823595"/>
                </a:lnTo>
                <a:lnTo>
                  <a:pt x="118451" y="801688"/>
                </a:lnTo>
                <a:lnTo>
                  <a:pt x="107971" y="779145"/>
                </a:lnTo>
                <a:lnTo>
                  <a:pt x="98127" y="755968"/>
                </a:lnTo>
                <a:lnTo>
                  <a:pt x="88600" y="731520"/>
                </a:lnTo>
                <a:lnTo>
                  <a:pt x="79073" y="706755"/>
                </a:lnTo>
                <a:lnTo>
                  <a:pt x="70181" y="681038"/>
                </a:lnTo>
                <a:lnTo>
                  <a:pt x="61925" y="654685"/>
                </a:lnTo>
                <a:lnTo>
                  <a:pt x="53986" y="627063"/>
                </a:lnTo>
                <a:lnTo>
                  <a:pt x="46364" y="599440"/>
                </a:lnTo>
                <a:lnTo>
                  <a:pt x="39378" y="570230"/>
                </a:lnTo>
                <a:lnTo>
                  <a:pt x="33027" y="540703"/>
                </a:lnTo>
                <a:lnTo>
                  <a:pt x="26675" y="510223"/>
                </a:lnTo>
                <a:lnTo>
                  <a:pt x="21277" y="479108"/>
                </a:lnTo>
                <a:lnTo>
                  <a:pt x="16513" y="446723"/>
                </a:lnTo>
                <a:lnTo>
                  <a:pt x="12067" y="413385"/>
                </a:lnTo>
                <a:lnTo>
                  <a:pt x="8574" y="379730"/>
                </a:lnTo>
                <a:lnTo>
                  <a:pt x="5399" y="344805"/>
                </a:lnTo>
                <a:lnTo>
                  <a:pt x="3176" y="309563"/>
                </a:lnTo>
                <a:lnTo>
                  <a:pt x="1588" y="273050"/>
                </a:lnTo>
                <a:lnTo>
                  <a:pt x="318" y="235268"/>
                </a:lnTo>
                <a:lnTo>
                  <a:pt x="0" y="197168"/>
                </a:lnTo>
                <a:lnTo>
                  <a:pt x="318" y="175260"/>
                </a:lnTo>
                <a:lnTo>
                  <a:pt x="635" y="153035"/>
                </a:lnTo>
                <a:lnTo>
                  <a:pt x="1270" y="130175"/>
                </a:lnTo>
                <a:lnTo>
                  <a:pt x="1905" y="107315"/>
                </a:lnTo>
                <a:lnTo>
                  <a:pt x="2541" y="101600"/>
                </a:lnTo>
                <a:lnTo>
                  <a:pt x="3176" y="95885"/>
                </a:lnTo>
                <a:lnTo>
                  <a:pt x="4128" y="90488"/>
                </a:lnTo>
                <a:lnTo>
                  <a:pt x="5081" y="85090"/>
                </a:lnTo>
                <a:lnTo>
                  <a:pt x="6669" y="79375"/>
                </a:lnTo>
                <a:lnTo>
                  <a:pt x="8257" y="73978"/>
                </a:lnTo>
                <a:lnTo>
                  <a:pt x="10480" y="68898"/>
                </a:lnTo>
                <a:lnTo>
                  <a:pt x="12703" y="64135"/>
                </a:lnTo>
                <a:lnTo>
                  <a:pt x="14926" y="59373"/>
                </a:lnTo>
                <a:lnTo>
                  <a:pt x="17784" y="54610"/>
                </a:lnTo>
                <a:lnTo>
                  <a:pt x="20642" y="49848"/>
                </a:lnTo>
                <a:lnTo>
                  <a:pt x="23500" y="45720"/>
                </a:lnTo>
                <a:lnTo>
                  <a:pt x="26993" y="41275"/>
                </a:lnTo>
                <a:lnTo>
                  <a:pt x="30804" y="37465"/>
                </a:lnTo>
                <a:lnTo>
                  <a:pt x="34297" y="33338"/>
                </a:lnTo>
                <a:lnTo>
                  <a:pt x="38108" y="29845"/>
                </a:lnTo>
                <a:lnTo>
                  <a:pt x="42236" y="25718"/>
                </a:lnTo>
                <a:lnTo>
                  <a:pt x="46364" y="22543"/>
                </a:lnTo>
                <a:lnTo>
                  <a:pt x="50810" y="19368"/>
                </a:lnTo>
                <a:lnTo>
                  <a:pt x="55256" y="16510"/>
                </a:lnTo>
                <a:lnTo>
                  <a:pt x="59702" y="13653"/>
                </a:lnTo>
                <a:lnTo>
                  <a:pt x="64465" y="11430"/>
                </a:lnTo>
                <a:lnTo>
                  <a:pt x="69546" y="9208"/>
                </a:lnTo>
                <a:lnTo>
                  <a:pt x="74627" y="6985"/>
                </a:lnTo>
                <a:lnTo>
                  <a:pt x="79708" y="5398"/>
                </a:lnTo>
                <a:lnTo>
                  <a:pt x="85107" y="3810"/>
                </a:lnTo>
                <a:lnTo>
                  <a:pt x="90505" y="2540"/>
                </a:lnTo>
                <a:lnTo>
                  <a:pt x="95904" y="1588"/>
                </a:lnTo>
                <a:lnTo>
                  <a:pt x="101620" y="635"/>
                </a:lnTo>
                <a:lnTo>
                  <a:pt x="107019" y="318"/>
                </a:lnTo>
                <a:lnTo>
                  <a:pt x="1127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08760" y="1508760"/>
            <a:ext cx="246888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32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分析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8290" y="1935480"/>
            <a:ext cx="4861560" cy="231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在实际分析中，一个变量的变化往往要受到多种变量的综合影响，这时就需要采用复相关分析方法。所谓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，就是研究多个变量同时与某个变量之间的相关关系，度量复相关程度的指标是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24911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假定回归模型为：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5575" y="2899410"/>
            <a:ext cx="7038975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4359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复相关系数计算公式为：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453640"/>
            <a:ext cx="5402580" cy="5791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3785870"/>
            <a:ext cx="473837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456055"/>
            <a:ext cx="625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复相关系数：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决定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9245" y="3679825"/>
            <a:ext cx="625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决定系数：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0" y="2106295"/>
            <a:ext cx="4756785" cy="12598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0" y="4572000"/>
            <a:ext cx="2162810" cy="12331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605" y="2878455"/>
            <a:ext cx="4874260" cy="90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#显示多元线性回归模型决定系数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r>
              <a:rPr sz="2800">
                <a:latin typeface="微软雅黑" panose="020B0503020204020204" pitchFamily="2" charset="-122"/>
                <a:ea typeface="微软雅黑" panose="020B0503020204020204" pitchFamily="2" charset="-122"/>
              </a:rPr>
              <a:t>(R2=summary(fm)$r.sq) </a:t>
            </a:r>
            <a:endParaRPr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6605" y="4194175"/>
            <a:ext cx="4874260" cy="84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#显示多元数据复相关系数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(R=sqrt(R2))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9125" y="29908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[1]  0.9997</a:t>
            </a:r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6979920" y="428117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[1]  0.9999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多元回归分析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主要用途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31851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46837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674751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用于描述解释现象, 这时希望回归方程中所包含的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自变量尽可能少一些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4705" y="3230245"/>
            <a:ext cx="552831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用于预测, 这时希望预测的均方误差较小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4705" y="4683760"/>
            <a:ext cx="665734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用于控制,这时希望各回归系数具有较小的方差和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均方误差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变量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太多，容易引起的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问题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819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967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变量多增加了模型的复杂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51308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282384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计算量增大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967480"/>
            <a:ext cx="3230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估计和预测的精度下降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5041265"/>
            <a:ext cx="26212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模型应用费用增加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376170"/>
            <a:ext cx="1463675" cy="44323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解决方法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819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967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全部子集法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51308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282384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向后删除法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96748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向前引入法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504126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逐步回归法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" name="手指"/>
          <p:cNvSpPr/>
          <p:nvPr/>
        </p:nvSpPr>
        <p:spPr bwMode="auto">
          <a:xfrm>
            <a:off x="1173480" y="3268980"/>
            <a:ext cx="1630680" cy="2255520"/>
          </a:xfrm>
          <a:custGeom>
            <a:avLst/>
            <a:gdLst>
              <a:gd name="T0" fmla="*/ 685944 w 3757"/>
              <a:gd name="T1" fmla="*/ 152336 h 4727"/>
              <a:gd name="T2" fmla="*/ 711364 w 3757"/>
              <a:gd name="T3" fmla="*/ 774171 h 4727"/>
              <a:gd name="T4" fmla="*/ 731942 w 3757"/>
              <a:gd name="T5" fmla="*/ 807620 h 4727"/>
              <a:gd name="T6" fmla="*/ 772292 w 3757"/>
              <a:gd name="T7" fmla="*/ 799157 h 4727"/>
              <a:gd name="T8" fmla="*/ 794484 w 3757"/>
              <a:gd name="T9" fmla="*/ 637955 h 4727"/>
              <a:gd name="T10" fmla="*/ 802958 w 3757"/>
              <a:gd name="T11" fmla="*/ 600476 h 4727"/>
              <a:gd name="T12" fmla="*/ 873973 w 3757"/>
              <a:gd name="T13" fmla="*/ 568236 h 4727"/>
              <a:gd name="T14" fmla="*/ 944182 w 3757"/>
              <a:gd name="T15" fmla="*/ 572669 h 4727"/>
              <a:gd name="T16" fmla="*/ 983321 w 3757"/>
              <a:gd name="T17" fmla="*/ 725407 h 4727"/>
              <a:gd name="T18" fmla="*/ 1005110 w 3757"/>
              <a:gd name="T19" fmla="*/ 762484 h 4727"/>
              <a:gd name="T20" fmla="*/ 1039407 w 3757"/>
              <a:gd name="T21" fmla="*/ 747572 h 4727"/>
              <a:gd name="T22" fmla="*/ 1070476 w 3757"/>
              <a:gd name="T23" fmla="*/ 657300 h 4727"/>
              <a:gd name="T24" fmla="*/ 1121317 w 3757"/>
              <a:gd name="T25" fmla="*/ 642791 h 4727"/>
              <a:gd name="T26" fmla="*/ 1206051 w 3757"/>
              <a:gd name="T27" fmla="*/ 666166 h 4727"/>
              <a:gd name="T28" fmla="*/ 1235909 w 3757"/>
              <a:gd name="T29" fmla="*/ 709287 h 4727"/>
              <a:gd name="T30" fmla="*/ 1214928 w 3757"/>
              <a:gd name="T31" fmla="*/ 812859 h 4727"/>
              <a:gd name="T32" fmla="*/ 1217752 w 3757"/>
              <a:gd name="T33" fmla="*/ 863638 h 4727"/>
              <a:gd name="T34" fmla="*/ 1263751 w 3757"/>
              <a:gd name="T35" fmla="*/ 823740 h 4727"/>
              <a:gd name="T36" fmla="*/ 1315802 w 3757"/>
              <a:gd name="T37" fmla="*/ 806411 h 4727"/>
              <a:gd name="T38" fmla="*/ 1381572 w 3757"/>
              <a:gd name="T39" fmla="*/ 843487 h 4727"/>
              <a:gd name="T40" fmla="*/ 1394080 w 3757"/>
              <a:gd name="T41" fmla="*/ 903132 h 4727"/>
              <a:gd name="T42" fmla="*/ 648015 w 3757"/>
              <a:gd name="T43" fmla="*/ 1562850 h 4727"/>
              <a:gd name="T44" fmla="*/ 527773 w 3757"/>
              <a:gd name="T45" fmla="*/ 1450411 h 4727"/>
              <a:gd name="T46" fmla="*/ 146469 w 3757"/>
              <a:gd name="T47" fmla="*/ 1083275 h 4727"/>
              <a:gd name="T48" fmla="*/ 124680 w 3757"/>
              <a:gd name="T49" fmla="*/ 991390 h 4727"/>
              <a:gd name="T50" fmla="*/ 165837 w 3757"/>
              <a:gd name="T51" fmla="*/ 939805 h 4727"/>
              <a:gd name="T52" fmla="*/ 213046 w 3757"/>
              <a:gd name="T53" fmla="*/ 926506 h 4727"/>
              <a:gd name="T54" fmla="*/ 452723 w 3757"/>
              <a:gd name="T55" fmla="*/ 1089723 h 4727"/>
              <a:gd name="T56" fmla="*/ 491862 w 3757"/>
              <a:gd name="T57" fmla="*/ 1099798 h 4727"/>
              <a:gd name="T58" fmla="*/ 517282 w 3757"/>
              <a:gd name="T59" fmla="*/ 1049422 h 4727"/>
              <a:gd name="T60" fmla="*/ 524142 w 3757"/>
              <a:gd name="T61" fmla="*/ 215607 h 4727"/>
              <a:gd name="T62" fmla="*/ 569333 w 3757"/>
              <a:gd name="T63" fmla="*/ 133394 h 4727"/>
              <a:gd name="T64" fmla="*/ 608473 w 3757"/>
              <a:gd name="T65" fmla="*/ 0 h 4727"/>
              <a:gd name="T66" fmla="*/ 500336 w 3757"/>
              <a:gd name="T67" fmla="*/ 33852 h 4727"/>
              <a:gd name="T68" fmla="*/ 429724 w 3757"/>
              <a:gd name="T69" fmla="*/ 109214 h 4727"/>
              <a:gd name="T70" fmla="*/ 403496 w 3757"/>
              <a:gd name="T71" fmla="*/ 218025 h 4727"/>
              <a:gd name="T72" fmla="*/ 309885 w 3757"/>
              <a:gd name="T73" fmla="*/ 829785 h 4727"/>
              <a:gd name="T74" fmla="*/ 213046 w 3757"/>
              <a:gd name="T75" fmla="*/ 806008 h 4727"/>
              <a:gd name="T76" fmla="*/ 102892 w 3757"/>
              <a:gd name="T77" fmla="*/ 836636 h 4727"/>
              <a:gd name="T78" fmla="*/ 25824 w 3757"/>
              <a:gd name="T79" fmla="*/ 917237 h 4727"/>
              <a:gd name="T80" fmla="*/ 0 w 3757"/>
              <a:gd name="T81" fmla="*/ 1026451 h 4727"/>
              <a:gd name="T82" fmla="*/ 33490 w 3757"/>
              <a:gd name="T83" fmla="*/ 1133247 h 4727"/>
              <a:gd name="T84" fmla="*/ 398654 w 3757"/>
              <a:gd name="T85" fmla="*/ 1478622 h 4727"/>
              <a:gd name="T86" fmla="*/ 514458 w 3757"/>
              <a:gd name="T87" fmla="*/ 1612419 h 4727"/>
              <a:gd name="T88" fmla="*/ 1486884 w 3757"/>
              <a:gd name="T89" fmla="*/ 1036526 h 4727"/>
              <a:gd name="T90" fmla="*/ 1515936 w 3757"/>
              <a:gd name="T91" fmla="*/ 881370 h 4727"/>
              <a:gd name="T92" fmla="*/ 1498586 w 3757"/>
              <a:gd name="T93" fmla="*/ 803993 h 4727"/>
              <a:gd name="T94" fmla="*/ 1432009 w 3757"/>
              <a:gd name="T95" fmla="*/ 729840 h 4727"/>
              <a:gd name="T96" fmla="*/ 1352116 w 3757"/>
              <a:gd name="T97" fmla="*/ 672614 h 4727"/>
              <a:gd name="T98" fmla="*/ 1316609 w 3757"/>
              <a:gd name="T99" fmla="*/ 602894 h 4727"/>
              <a:gd name="T100" fmla="*/ 1240348 w 3757"/>
              <a:gd name="T101" fmla="*/ 548085 h 4727"/>
              <a:gd name="T102" fmla="*/ 1126965 w 3757"/>
              <a:gd name="T103" fmla="*/ 521890 h 4727"/>
              <a:gd name="T104" fmla="*/ 1043038 w 3757"/>
              <a:gd name="T105" fmla="*/ 494889 h 4727"/>
              <a:gd name="T106" fmla="*/ 918761 w 3757"/>
              <a:gd name="T107" fmla="*/ 446125 h 4727"/>
              <a:gd name="T108" fmla="*/ 829589 w 3757"/>
              <a:gd name="T109" fmla="*/ 208756 h 4727"/>
              <a:gd name="T110" fmla="*/ 810221 w 3757"/>
              <a:gd name="T111" fmla="*/ 124125 h 4727"/>
              <a:gd name="T112" fmla="*/ 741626 w 3757"/>
              <a:gd name="T113" fmla="*/ 39897 h 4727"/>
              <a:gd name="T114" fmla="*/ 637524 w 3757"/>
              <a:gd name="T115" fmla="*/ 806 h 472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757" h="4727">
                <a:moveTo>
                  <a:pt x="1527" y="299"/>
                </a:moveTo>
                <a:lnTo>
                  <a:pt x="1527" y="299"/>
                </a:lnTo>
                <a:lnTo>
                  <a:pt x="1550" y="300"/>
                </a:lnTo>
                <a:lnTo>
                  <a:pt x="1572" y="303"/>
                </a:lnTo>
                <a:lnTo>
                  <a:pt x="1593" y="308"/>
                </a:lnTo>
                <a:lnTo>
                  <a:pt x="1614" y="316"/>
                </a:lnTo>
                <a:lnTo>
                  <a:pt x="1634" y="325"/>
                </a:lnTo>
                <a:lnTo>
                  <a:pt x="1653" y="336"/>
                </a:lnTo>
                <a:lnTo>
                  <a:pt x="1670" y="349"/>
                </a:lnTo>
                <a:lnTo>
                  <a:pt x="1686" y="363"/>
                </a:lnTo>
                <a:lnTo>
                  <a:pt x="1700" y="378"/>
                </a:lnTo>
                <a:lnTo>
                  <a:pt x="1714" y="395"/>
                </a:lnTo>
                <a:lnTo>
                  <a:pt x="1726" y="413"/>
                </a:lnTo>
                <a:lnTo>
                  <a:pt x="1736" y="432"/>
                </a:lnTo>
                <a:lnTo>
                  <a:pt x="1744" y="453"/>
                </a:lnTo>
                <a:lnTo>
                  <a:pt x="1750" y="474"/>
                </a:lnTo>
                <a:lnTo>
                  <a:pt x="1754" y="497"/>
                </a:lnTo>
                <a:lnTo>
                  <a:pt x="1756" y="519"/>
                </a:lnTo>
                <a:lnTo>
                  <a:pt x="1762" y="1907"/>
                </a:lnTo>
                <a:lnTo>
                  <a:pt x="1763" y="1921"/>
                </a:lnTo>
                <a:lnTo>
                  <a:pt x="1764" y="1932"/>
                </a:lnTo>
                <a:lnTo>
                  <a:pt x="1766" y="1943"/>
                </a:lnTo>
                <a:lnTo>
                  <a:pt x="1769" y="1952"/>
                </a:lnTo>
                <a:lnTo>
                  <a:pt x="1772" y="1962"/>
                </a:lnTo>
                <a:lnTo>
                  <a:pt x="1776" y="1970"/>
                </a:lnTo>
                <a:lnTo>
                  <a:pt x="1781" y="1978"/>
                </a:lnTo>
                <a:lnTo>
                  <a:pt x="1787" y="1985"/>
                </a:lnTo>
                <a:lnTo>
                  <a:pt x="1792" y="1991"/>
                </a:lnTo>
                <a:lnTo>
                  <a:pt x="1799" y="1996"/>
                </a:lnTo>
                <a:lnTo>
                  <a:pt x="1805" y="2001"/>
                </a:lnTo>
                <a:lnTo>
                  <a:pt x="1814" y="2004"/>
                </a:lnTo>
                <a:lnTo>
                  <a:pt x="1821" y="2007"/>
                </a:lnTo>
                <a:lnTo>
                  <a:pt x="1829" y="2009"/>
                </a:lnTo>
                <a:lnTo>
                  <a:pt x="1837" y="2010"/>
                </a:lnTo>
                <a:lnTo>
                  <a:pt x="1845" y="2011"/>
                </a:lnTo>
                <a:lnTo>
                  <a:pt x="1856" y="2010"/>
                </a:lnTo>
                <a:lnTo>
                  <a:pt x="1869" y="2008"/>
                </a:lnTo>
                <a:lnTo>
                  <a:pt x="1880" y="2004"/>
                </a:lnTo>
                <a:lnTo>
                  <a:pt x="1892" y="1998"/>
                </a:lnTo>
                <a:lnTo>
                  <a:pt x="1903" y="1992"/>
                </a:lnTo>
                <a:lnTo>
                  <a:pt x="1914" y="1983"/>
                </a:lnTo>
                <a:lnTo>
                  <a:pt x="1925" y="1973"/>
                </a:lnTo>
                <a:lnTo>
                  <a:pt x="1935" y="1961"/>
                </a:lnTo>
                <a:lnTo>
                  <a:pt x="1944" y="1947"/>
                </a:lnTo>
                <a:lnTo>
                  <a:pt x="1952" y="1933"/>
                </a:lnTo>
                <a:lnTo>
                  <a:pt x="1960" y="1917"/>
                </a:lnTo>
                <a:lnTo>
                  <a:pt x="1966" y="1898"/>
                </a:lnTo>
                <a:lnTo>
                  <a:pt x="1971" y="1878"/>
                </a:lnTo>
                <a:lnTo>
                  <a:pt x="1975" y="1856"/>
                </a:lnTo>
                <a:lnTo>
                  <a:pt x="1978" y="1834"/>
                </a:lnTo>
                <a:lnTo>
                  <a:pt x="1979" y="1809"/>
                </a:lnTo>
                <a:lnTo>
                  <a:pt x="1969" y="1583"/>
                </a:lnTo>
                <a:lnTo>
                  <a:pt x="1968" y="1572"/>
                </a:lnTo>
                <a:lnTo>
                  <a:pt x="1968" y="1561"/>
                </a:lnTo>
                <a:lnTo>
                  <a:pt x="1969" y="1551"/>
                </a:lnTo>
                <a:lnTo>
                  <a:pt x="1970" y="1541"/>
                </a:lnTo>
                <a:lnTo>
                  <a:pt x="1972" y="1530"/>
                </a:lnTo>
                <a:lnTo>
                  <a:pt x="1974" y="1521"/>
                </a:lnTo>
                <a:lnTo>
                  <a:pt x="1978" y="1513"/>
                </a:lnTo>
                <a:lnTo>
                  <a:pt x="1982" y="1505"/>
                </a:lnTo>
                <a:lnTo>
                  <a:pt x="1986" y="1497"/>
                </a:lnTo>
                <a:lnTo>
                  <a:pt x="1990" y="1490"/>
                </a:lnTo>
                <a:lnTo>
                  <a:pt x="1995" y="1483"/>
                </a:lnTo>
                <a:lnTo>
                  <a:pt x="2001" y="1475"/>
                </a:lnTo>
                <a:lnTo>
                  <a:pt x="2013" y="1463"/>
                </a:lnTo>
                <a:lnTo>
                  <a:pt x="2027" y="1452"/>
                </a:lnTo>
                <a:lnTo>
                  <a:pt x="2044" y="1443"/>
                </a:lnTo>
                <a:lnTo>
                  <a:pt x="2061" y="1435"/>
                </a:lnTo>
                <a:lnTo>
                  <a:pt x="2080" y="1428"/>
                </a:lnTo>
                <a:lnTo>
                  <a:pt x="2100" y="1421"/>
                </a:lnTo>
                <a:lnTo>
                  <a:pt x="2121" y="1417"/>
                </a:lnTo>
                <a:lnTo>
                  <a:pt x="2143" y="1413"/>
                </a:lnTo>
                <a:lnTo>
                  <a:pt x="2166" y="1410"/>
                </a:lnTo>
                <a:lnTo>
                  <a:pt x="2188" y="1407"/>
                </a:lnTo>
                <a:lnTo>
                  <a:pt x="2214" y="1406"/>
                </a:lnTo>
                <a:lnTo>
                  <a:pt x="2238" y="1405"/>
                </a:lnTo>
                <a:lnTo>
                  <a:pt x="2258" y="1406"/>
                </a:lnTo>
                <a:lnTo>
                  <a:pt x="2275" y="1407"/>
                </a:lnTo>
                <a:lnTo>
                  <a:pt x="2293" y="1409"/>
                </a:lnTo>
                <a:lnTo>
                  <a:pt x="2310" y="1412"/>
                </a:lnTo>
                <a:lnTo>
                  <a:pt x="2325" y="1416"/>
                </a:lnTo>
                <a:lnTo>
                  <a:pt x="2340" y="1421"/>
                </a:lnTo>
                <a:lnTo>
                  <a:pt x="2353" y="1428"/>
                </a:lnTo>
                <a:lnTo>
                  <a:pt x="2367" y="1435"/>
                </a:lnTo>
                <a:lnTo>
                  <a:pt x="2378" y="1444"/>
                </a:lnTo>
                <a:lnTo>
                  <a:pt x="2389" y="1454"/>
                </a:lnTo>
                <a:lnTo>
                  <a:pt x="2398" y="1465"/>
                </a:lnTo>
                <a:lnTo>
                  <a:pt x="2406" y="1479"/>
                </a:lnTo>
                <a:lnTo>
                  <a:pt x="2414" y="1493"/>
                </a:lnTo>
                <a:lnTo>
                  <a:pt x="2419" y="1509"/>
                </a:lnTo>
                <a:lnTo>
                  <a:pt x="2423" y="1526"/>
                </a:lnTo>
                <a:lnTo>
                  <a:pt x="2425" y="1546"/>
                </a:lnTo>
                <a:lnTo>
                  <a:pt x="2437" y="1800"/>
                </a:lnTo>
                <a:lnTo>
                  <a:pt x="2443" y="1825"/>
                </a:lnTo>
                <a:lnTo>
                  <a:pt x="2451" y="1845"/>
                </a:lnTo>
                <a:lnTo>
                  <a:pt x="2459" y="1861"/>
                </a:lnTo>
                <a:lnTo>
                  <a:pt x="2463" y="1869"/>
                </a:lnTo>
                <a:lnTo>
                  <a:pt x="2468" y="1875"/>
                </a:lnTo>
                <a:lnTo>
                  <a:pt x="2473" y="1880"/>
                </a:lnTo>
                <a:lnTo>
                  <a:pt x="2477" y="1884"/>
                </a:lnTo>
                <a:lnTo>
                  <a:pt x="2482" y="1887"/>
                </a:lnTo>
                <a:lnTo>
                  <a:pt x="2486" y="1890"/>
                </a:lnTo>
                <a:lnTo>
                  <a:pt x="2491" y="1892"/>
                </a:lnTo>
                <a:lnTo>
                  <a:pt x="2496" y="1893"/>
                </a:lnTo>
                <a:lnTo>
                  <a:pt x="2506" y="1894"/>
                </a:lnTo>
                <a:lnTo>
                  <a:pt x="2514" y="1894"/>
                </a:lnTo>
                <a:lnTo>
                  <a:pt x="2522" y="1892"/>
                </a:lnTo>
                <a:lnTo>
                  <a:pt x="2530" y="1889"/>
                </a:lnTo>
                <a:lnTo>
                  <a:pt x="2537" y="1886"/>
                </a:lnTo>
                <a:lnTo>
                  <a:pt x="2545" y="1881"/>
                </a:lnTo>
                <a:lnTo>
                  <a:pt x="2552" y="1877"/>
                </a:lnTo>
                <a:lnTo>
                  <a:pt x="2564" y="1866"/>
                </a:lnTo>
                <a:lnTo>
                  <a:pt x="2576" y="1855"/>
                </a:lnTo>
                <a:lnTo>
                  <a:pt x="2584" y="1846"/>
                </a:lnTo>
                <a:lnTo>
                  <a:pt x="2591" y="1837"/>
                </a:lnTo>
                <a:lnTo>
                  <a:pt x="2611" y="1723"/>
                </a:lnTo>
                <a:lnTo>
                  <a:pt x="2615" y="1706"/>
                </a:lnTo>
                <a:lnTo>
                  <a:pt x="2619" y="1690"/>
                </a:lnTo>
                <a:lnTo>
                  <a:pt x="2624" y="1676"/>
                </a:lnTo>
                <a:lnTo>
                  <a:pt x="2631" y="1663"/>
                </a:lnTo>
                <a:lnTo>
                  <a:pt x="2638" y="1651"/>
                </a:lnTo>
                <a:lnTo>
                  <a:pt x="2645" y="1640"/>
                </a:lnTo>
                <a:lnTo>
                  <a:pt x="2653" y="1631"/>
                </a:lnTo>
                <a:lnTo>
                  <a:pt x="2662" y="1623"/>
                </a:lnTo>
                <a:lnTo>
                  <a:pt x="2672" y="1616"/>
                </a:lnTo>
                <a:lnTo>
                  <a:pt x="2682" y="1610"/>
                </a:lnTo>
                <a:lnTo>
                  <a:pt x="2695" y="1605"/>
                </a:lnTo>
                <a:lnTo>
                  <a:pt x="2706" y="1601"/>
                </a:lnTo>
                <a:lnTo>
                  <a:pt x="2719" y="1598"/>
                </a:lnTo>
                <a:lnTo>
                  <a:pt x="2732" y="1596"/>
                </a:lnTo>
                <a:lnTo>
                  <a:pt x="2747" y="1595"/>
                </a:lnTo>
                <a:lnTo>
                  <a:pt x="2761" y="1595"/>
                </a:lnTo>
                <a:lnTo>
                  <a:pt x="2779" y="1595"/>
                </a:lnTo>
                <a:lnTo>
                  <a:pt x="2799" y="1597"/>
                </a:lnTo>
                <a:lnTo>
                  <a:pt x="2819" y="1599"/>
                </a:lnTo>
                <a:lnTo>
                  <a:pt x="2839" y="1602"/>
                </a:lnTo>
                <a:lnTo>
                  <a:pt x="2863" y="1607"/>
                </a:lnTo>
                <a:lnTo>
                  <a:pt x="2886" y="1612"/>
                </a:lnTo>
                <a:lnTo>
                  <a:pt x="2909" y="1618"/>
                </a:lnTo>
                <a:lnTo>
                  <a:pt x="2930" y="1625"/>
                </a:lnTo>
                <a:lnTo>
                  <a:pt x="2950" y="1633"/>
                </a:lnTo>
                <a:lnTo>
                  <a:pt x="2971" y="1643"/>
                </a:lnTo>
                <a:lnTo>
                  <a:pt x="2989" y="1653"/>
                </a:lnTo>
                <a:lnTo>
                  <a:pt x="3005" y="1665"/>
                </a:lnTo>
                <a:lnTo>
                  <a:pt x="3021" y="1677"/>
                </a:lnTo>
                <a:lnTo>
                  <a:pt x="3034" y="1691"/>
                </a:lnTo>
                <a:lnTo>
                  <a:pt x="3040" y="1699"/>
                </a:lnTo>
                <a:lnTo>
                  <a:pt x="3045" y="1706"/>
                </a:lnTo>
                <a:lnTo>
                  <a:pt x="3049" y="1714"/>
                </a:lnTo>
                <a:lnTo>
                  <a:pt x="3053" y="1723"/>
                </a:lnTo>
                <a:lnTo>
                  <a:pt x="3057" y="1731"/>
                </a:lnTo>
                <a:lnTo>
                  <a:pt x="3060" y="1740"/>
                </a:lnTo>
                <a:lnTo>
                  <a:pt x="3062" y="1750"/>
                </a:lnTo>
                <a:lnTo>
                  <a:pt x="3063" y="1760"/>
                </a:lnTo>
                <a:lnTo>
                  <a:pt x="3064" y="1770"/>
                </a:lnTo>
                <a:lnTo>
                  <a:pt x="3064" y="1781"/>
                </a:lnTo>
                <a:lnTo>
                  <a:pt x="3063" y="1792"/>
                </a:lnTo>
                <a:lnTo>
                  <a:pt x="3061" y="1803"/>
                </a:lnTo>
                <a:lnTo>
                  <a:pt x="3046" y="1892"/>
                </a:lnTo>
                <a:lnTo>
                  <a:pt x="3033" y="1931"/>
                </a:lnTo>
                <a:lnTo>
                  <a:pt x="3022" y="1972"/>
                </a:lnTo>
                <a:lnTo>
                  <a:pt x="3016" y="1994"/>
                </a:lnTo>
                <a:lnTo>
                  <a:pt x="3011" y="2017"/>
                </a:lnTo>
                <a:lnTo>
                  <a:pt x="3006" y="2041"/>
                </a:lnTo>
                <a:lnTo>
                  <a:pt x="3002" y="2064"/>
                </a:lnTo>
                <a:lnTo>
                  <a:pt x="3000" y="2086"/>
                </a:lnTo>
                <a:lnTo>
                  <a:pt x="3000" y="2104"/>
                </a:lnTo>
                <a:lnTo>
                  <a:pt x="3000" y="2113"/>
                </a:lnTo>
                <a:lnTo>
                  <a:pt x="3001" y="2120"/>
                </a:lnTo>
                <a:lnTo>
                  <a:pt x="3003" y="2127"/>
                </a:lnTo>
                <a:lnTo>
                  <a:pt x="3006" y="2132"/>
                </a:lnTo>
                <a:lnTo>
                  <a:pt x="3009" y="2138"/>
                </a:lnTo>
                <a:lnTo>
                  <a:pt x="3014" y="2141"/>
                </a:lnTo>
                <a:lnTo>
                  <a:pt x="3018" y="2143"/>
                </a:lnTo>
                <a:lnTo>
                  <a:pt x="3024" y="2144"/>
                </a:lnTo>
                <a:lnTo>
                  <a:pt x="3031" y="2143"/>
                </a:lnTo>
                <a:lnTo>
                  <a:pt x="3038" y="2141"/>
                </a:lnTo>
                <a:lnTo>
                  <a:pt x="3047" y="2135"/>
                </a:lnTo>
                <a:lnTo>
                  <a:pt x="3057" y="2129"/>
                </a:lnTo>
                <a:lnTo>
                  <a:pt x="3058" y="2129"/>
                </a:lnTo>
                <a:lnTo>
                  <a:pt x="3121" y="2059"/>
                </a:lnTo>
                <a:lnTo>
                  <a:pt x="3132" y="2044"/>
                </a:lnTo>
                <a:lnTo>
                  <a:pt x="3143" y="2030"/>
                </a:lnTo>
                <a:lnTo>
                  <a:pt x="3155" y="2019"/>
                </a:lnTo>
                <a:lnTo>
                  <a:pt x="3167" y="2010"/>
                </a:lnTo>
                <a:lnTo>
                  <a:pt x="3181" y="2003"/>
                </a:lnTo>
                <a:lnTo>
                  <a:pt x="3194" y="1999"/>
                </a:lnTo>
                <a:lnTo>
                  <a:pt x="3208" y="1996"/>
                </a:lnTo>
                <a:lnTo>
                  <a:pt x="3221" y="1996"/>
                </a:lnTo>
                <a:lnTo>
                  <a:pt x="3232" y="1996"/>
                </a:lnTo>
                <a:lnTo>
                  <a:pt x="3241" y="1997"/>
                </a:lnTo>
                <a:lnTo>
                  <a:pt x="3261" y="2001"/>
                </a:lnTo>
                <a:lnTo>
                  <a:pt x="3281" y="2007"/>
                </a:lnTo>
                <a:lnTo>
                  <a:pt x="3302" y="2015"/>
                </a:lnTo>
                <a:lnTo>
                  <a:pt x="3324" y="2027"/>
                </a:lnTo>
                <a:lnTo>
                  <a:pt x="3346" y="2038"/>
                </a:lnTo>
                <a:lnTo>
                  <a:pt x="3368" y="2051"/>
                </a:lnTo>
                <a:lnTo>
                  <a:pt x="3390" y="2065"/>
                </a:lnTo>
                <a:lnTo>
                  <a:pt x="3401" y="2071"/>
                </a:lnTo>
                <a:lnTo>
                  <a:pt x="3409" y="2078"/>
                </a:lnTo>
                <a:lnTo>
                  <a:pt x="3417" y="2086"/>
                </a:lnTo>
                <a:lnTo>
                  <a:pt x="3424" y="2093"/>
                </a:lnTo>
                <a:lnTo>
                  <a:pt x="3430" y="2100"/>
                </a:lnTo>
                <a:lnTo>
                  <a:pt x="3436" y="2109"/>
                </a:lnTo>
                <a:lnTo>
                  <a:pt x="3441" y="2117"/>
                </a:lnTo>
                <a:lnTo>
                  <a:pt x="3445" y="2126"/>
                </a:lnTo>
                <a:lnTo>
                  <a:pt x="3449" y="2135"/>
                </a:lnTo>
                <a:lnTo>
                  <a:pt x="3452" y="2146"/>
                </a:lnTo>
                <a:lnTo>
                  <a:pt x="3454" y="2156"/>
                </a:lnTo>
                <a:lnTo>
                  <a:pt x="3456" y="2166"/>
                </a:lnTo>
                <a:lnTo>
                  <a:pt x="3458" y="2189"/>
                </a:lnTo>
                <a:lnTo>
                  <a:pt x="3457" y="2214"/>
                </a:lnTo>
                <a:lnTo>
                  <a:pt x="3455" y="2241"/>
                </a:lnTo>
                <a:lnTo>
                  <a:pt x="3450" y="2270"/>
                </a:lnTo>
                <a:lnTo>
                  <a:pt x="3443" y="2302"/>
                </a:lnTo>
                <a:lnTo>
                  <a:pt x="3436" y="2336"/>
                </a:lnTo>
                <a:lnTo>
                  <a:pt x="3418" y="2412"/>
                </a:lnTo>
                <a:lnTo>
                  <a:pt x="3396" y="2497"/>
                </a:lnTo>
                <a:lnTo>
                  <a:pt x="2949" y="3903"/>
                </a:lnTo>
                <a:lnTo>
                  <a:pt x="2944" y="4427"/>
                </a:lnTo>
                <a:lnTo>
                  <a:pt x="1620" y="4427"/>
                </a:lnTo>
                <a:lnTo>
                  <a:pt x="1617" y="3885"/>
                </a:lnTo>
                <a:lnTo>
                  <a:pt x="1606" y="3878"/>
                </a:lnTo>
                <a:lnTo>
                  <a:pt x="1591" y="3870"/>
                </a:lnTo>
                <a:lnTo>
                  <a:pt x="1573" y="3857"/>
                </a:lnTo>
                <a:lnTo>
                  <a:pt x="1551" y="3841"/>
                </a:lnTo>
                <a:lnTo>
                  <a:pt x="1524" y="3820"/>
                </a:lnTo>
                <a:lnTo>
                  <a:pt x="1495" y="3796"/>
                </a:lnTo>
                <a:lnTo>
                  <a:pt x="1462" y="3766"/>
                </a:lnTo>
                <a:lnTo>
                  <a:pt x="1426" y="3732"/>
                </a:lnTo>
                <a:lnTo>
                  <a:pt x="1389" y="3693"/>
                </a:lnTo>
                <a:lnTo>
                  <a:pt x="1349" y="3648"/>
                </a:lnTo>
                <a:lnTo>
                  <a:pt x="1329" y="3625"/>
                </a:lnTo>
                <a:lnTo>
                  <a:pt x="1308" y="3599"/>
                </a:lnTo>
                <a:lnTo>
                  <a:pt x="1288" y="3573"/>
                </a:lnTo>
                <a:lnTo>
                  <a:pt x="1266" y="3544"/>
                </a:lnTo>
                <a:lnTo>
                  <a:pt x="1245" y="3515"/>
                </a:lnTo>
                <a:lnTo>
                  <a:pt x="1225" y="3484"/>
                </a:lnTo>
                <a:lnTo>
                  <a:pt x="1203" y="3452"/>
                </a:lnTo>
                <a:lnTo>
                  <a:pt x="1182" y="3418"/>
                </a:lnTo>
                <a:lnTo>
                  <a:pt x="1161" y="3382"/>
                </a:lnTo>
                <a:lnTo>
                  <a:pt x="1140" y="3346"/>
                </a:lnTo>
                <a:lnTo>
                  <a:pt x="380" y="2703"/>
                </a:lnTo>
                <a:lnTo>
                  <a:pt x="363" y="2688"/>
                </a:lnTo>
                <a:lnTo>
                  <a:pt x="348" y="2670"/>
                </a:lnTo>
                <a:lnTo>
                  <a:pt x="334" y="2651"/>
                </a:lnTo>
                <a:lnTo>
                  <a:pt x="323" y="2632"/>
                </a:lnTo>
                <a:lnTo>
                  <a:pt x="315" y="2611"/>
                </a:lnTo>
                <a:lnTo>
                  <a:pt x="308" y="2591"/>
                </a:lnTo>
                <a:lnTo>
                  <a:pt x="303" y="2569"/>
                </a:lnTo>
                <a:lnTo>
                  <a:pt x="300" y="2548"/>
                </a:lnTo>
                <a:lnTo>
                  <a:pt x="299" y="2526"/>
                </a:lnTo>
                <a:lnTo>
                  <a:pt x="301" y="2503"/>
                </a:lnTo>
                <a:lnTo>
                  <a:pt x="304" y="2482"/>
                </a:lnTo>
                <a:lnTo>
                  <a:pt x="309" y="2460"/>
                </a:lnTo>
                <a:lnTo>
                  <a:pt x="317" y="2439"/>
                </a:lnTo>
                <a:lnTo>
                  <a:pt x="327" y="2419"/>
                </a:lnTo>
                <a:lnTo>
                  <a:pt x="338" y="2399"/>
                </a:lnTo>
                <a:lnTo>
                  <a:pt x="353" y="2381"/>
                </a:lnTo>
                <a:lnTo>
                  <a:pt x="362" y="2371"/>
                </a:lnTo>
                <a:lnTo>
                  <a:pt x="371" y="2362"/>
                </a:lnTo>
                <a:lnTo>
                  <a:pt x="380" y="2353"/>
                </a:lnTo>
                <a:lnTo>
                  <a:pt x="390" y="2345"/>
                </a:lnTo>
                <a:lnTo>
                  <a:pt x="401" y="2338"/>
                </a:lnTo>
                <a:lnTo>
                  <a:pt x="411" y="2332"/>
                </a:lnTo>
                <a:lnTo>
                  <a:pt x="422" y="2326"/>
                </a:lnTo>
                <a:lnTo>
                  <a:pt x="433" y="2320"/>
                </a:lnTo>
                <a:lnTo>
                  <a:pt x="444" y="2316"/>
                </a:lnTo>
                <a:lnTo>
                  <a:pt x="456" y="2312"/>
                </a:lnTo>
                <a:lnTo>
                  <a:pt x="468" y="2308"/>
                </a:lnTo>
                <a:lnTo>
                  <a:pt x="479" y="2305"/>
                </a:lnTo>
                <a:lnTo>
                  <a:pt x="491" y="2303"/>
                </a:lnTo>
                <a:lnTo>
                  <a:pt x="503" y="2301"/>
                </a:lnTo>
                <a:lnTo>
                  <a:pt x="516" y="2301"/>
                </a:lnTo>
                <a:lnTo>
                  <a:pt x="528" y="2299"/>
                </a:lnTo>
                <a:lnTo>
                  <a:pt x="547" y="2301"/>
                </a:lnTo>
                <a:lnTo>
                  <a:pt x="567" y="2304"/>
                </a:lnTo>
                <a:lnTo>
                  <a:pt x="586" y="2308"/>
                </a:lnTo>
                <a:lnTo>
                  <a:pt x="605" y="2313"/>
                </a:lnTo>
                <a:lnTo>
                  <a:pt x="624" y="2321"/>
                </a:lnTo>
                <a:lnTo>
                  <a:pt x="641" y="2330"/>
                </a:lnTo>
                <a:lnTo>
                  <a:pt x="658" y="2341"/>
                </a:lnTo>
                <a:lnTo>
                  <a:pt x="676" y="2353"/>
                </a:lnTo>
                <a:lnTo>
                  <a:pt x="1110" y="2695"/>
                </a:lnTo>
                <a:lnTo>
                  <a:pt x="1122" y="2704"/>
                </a:lnTo>
                <a:lnTo>
                  <a:pt x="1134" y="2712"/>
                </a:lnTo>
                <a:lnTo>
                  <a:pt x="1145" y="2719"/>
                </a:lnTo>
                <a:lnTo>
                  <a:pt x="1155" y="2724"/>
                </a:lnTo>
                <a:lnTo>
                  <a:pt x="1166" y="2729"/>
                </a:lnTo>
                <a:lnTo>
                  <a:pt x="1176" y="2732"/>
                </a:lnTo>
                <a:lnTo>
                  <a:pt x="1185" y="2734"/>
                </a:lnTo>
                <a:lnTo>
                  <a:pt x="1194" y="2734"/>
                </a:lnTo>
                <a:lnTo>
                  <a:pt x="1203" y="2734"/>
                </a:lnTo>
                <a:lnTo>
                  <a:pt x="1210" y="2732"/>
                </a:lnTo>
                <a:lnTo>
                  <a:pt x="1219" y="2729"/>
                </a:lnTo>
                <a:lnTo>
                  <a:pt x="1226" y="2724"/>
                </a:lnTo>
                <a:lnTo>
                  <a:pt x="1233" y="2719"/>
                </a:lnTo>
                <a:lnTo>
                  <a:pt x="1240" y="2712"/>
                </a:lnTo>
                <a:lnTo>
                  <a:pt x="1246" y="2703"/>
                </a:lnTo>
                <a:lnTo>
                  <a:pt x="1252" y="2694"/>
                </a:lnTo>
                <a:lnTo>
                  <a:pt x="1258" y="2682"/>
                </a:lnTo>
                <a:lnTo>
                  <a:pt x="1263" y="2669"/>
                </a:lnTo>
                <a:lnTo>
                  <a:pt x="1269" y="2655"/>
                </a:lnTo>
                <a:lnTo>
                  <a:pt x="1273" y="2640"/>
                </a:lnTo>
                <a:lnTo>
                  <a:pt x="1278" y="2622"/>
                </a:lnTo>
                <a:lnTo>
                  <a:pt x="1282" y="2604"/>
                </a:lnTo>
                <a:lnTo>
                  <a:pt x="1289" y="2562"/>
                </a:lnTo>
                <a:lnTo>
                  <a:pt x="1296" y="2514"/>
                </a:lnTo>
                <a:lnTo>
                  <a:pt x="1301" y="2460"/>
                </a:lnTo>
                <a:lnTo>
                  <a:pt x="1305" y="2399"/>
                </a:lnTo>
                <a:lnTo>
                  <a:pt x="1308" y="2332"/>
                </a:lnTo>
                <a:lnTo>
                  <a:pt x="1311" y="2258"/>
                </a:lnTo>
                <a:lnTo>
                  <a:pt x="1313" y="2176"/>
                </a:lnTo>
                <a:lnTo>
                  <a:pt x="1314" y="2087"/>
                </a:lnTo>
                <a:lnTo>
                  <a:pt x="1314" y="1991"/>
                </a:lnTo>
                <a:lnTo>
                  <a:pt x="1299" y="535"/>
                </a:lnTo>
                <a:lnTo>
                  <a:pt x="1299" y="512"/>
                </a:lnTo>
                <a:lnTo>
                  <a:pt x="1302" y="489"/>
                </a:lnTo>
                <a:lnTo>
                  <a:pt x="1306" y="467"/>
                </a:lnTo>
                <a:lnTo>
                  <a:pt x="1313" y="446"/>
                </a:lnTo>
                <a:lnTo>
                  <a:pt x="1323" y="425"/>
                </a:lnTo>
                <a:lnTo>
                  <a:pt x="1334" y="406"/>
                </a:lnTo>
                <a:lnTo>
                  <a:pt x="1346" y="389"/>
                </a:lnTo>
                <a:lnTo>
                  <a:pt x="1360" y="371"/>
                </a:lnTo>
                <a:lnTo>
                  <a:pt x="1375" y="356"/>
                </a:lnTo>
                <a:lnTo>
                  <a:pt x="1393" y="343"/>
                </a:lnTo>
                <a:lnTo>
                  <a:pt x="1411" y="331"/>
                </a:lnTo>
                <a:lnTo>
                  <a:pt x="1430" y="320"/>
                </a:lnTo>
                <a:lnTo>
                  <a:pt x="1452" y="311"/>
                </a:lnTo>
                <a:lnTo>
                  <a:pt x="1473" y="305"/>
                </a:lnTo>
                <a:lnTo>
                  <a:pt x="1496" y="301"/>
                </a:lnTo>
                <a:lnTo>
                  <a:pt x="1519" y="299"/>
                </a:lnTo>
                <a:lnTo>
                  <a:pt x="1527" y="299"/>
                </a:lnTo>
                <a:close/>
                <a:moveTo>
                  <a:pt x="1527" y="0"/>
                </a:moveTo>
                <a:lnTo>
                  <a:pt x="1527" y="0"/>
                </a:lnTo>
                <a:lnTo>
                  <a:pt x="1508" y="0"/>
                </a:lnTo>
                <a:lnTo>
                  <a:pt x="1482" y="2"/>
                </a:lnTo>
                <a:lnTo>
                  <a:pt x="1456" y="4"/>
                </a:lnTo>
                <a:lnTo>
                  <a:pt x="1430" y="9"/>
                </a:lnTo>
                <a:lnTo>
                  <a:pt x="1405" y="14"/>
                </a:lnTo>
                <a:lnTo>
                  <a:pt x="1380" y="20"/>
                </a:lnTo>
                <a:lnTo>
                  <a:pt x="1355" y="28"/>
                </a:lnTo>
                <a:lnTo>
                  <a:pt x="1332" y="37"/>
                </a:lnTo>
                <a:lnTo>
                  <a:pt x="1307" y="47"/>
                </a:lnTo>
                <a:lnTo>
                  <a:pt x="1285" y="59"/>
                </a:lnTo>
                <a:lnTo>
                  <a:pt x="1262" y="71"/>
                </a:lnTo>
                <a:lnTo>
                  <a:pt x="1240" y="84"/>
                </a:lnTo>
                <a:lnTo>
                  <a:pt x="1219" y="98"/>
                </a:lnTo>
                <a:lnTo>
                  <a:pt x="1198" y="115"/>
                </a:lnTo>
                <a:lnTo>
                  <a:pt x="1179" y="131"/>
                </a:lnTo>
                <a:lnTo>
                  <a:pt x="1160" y="149"/>
                </a:lnTo>
                <a:lnTo>
                  <a:pt x="1141" y="168"/>
                </a:lnTo>
                <a:lnTo>
                  <a:pt x="1124" y="187"/>
                </a:lnTo>
                <a:lnTo>
                  <a:pt x="1108" y="207"/>
                </a:lnTo>
                <a:lnTo>
                  <a:pt x="1092" y="228"/>
                </a:lnTo>
                <a:lnTo>
                  <a:pt x="1078" y="249"/>
                </a:lnTo>
                <a:lnTo>
                  <a:pt x="1065" y="271"/>
                </a:lnTo>
                <a:lnTo>
                  <a:pt x="1054" y="294"/>
                </a:lnTo>
                <a:lnTo>
                  <a:pt x="1042" y="317"/>
                </a:lnTo>
                <a:lnTo>
                  <a:pt x="1033" y="341"/>
                </a:lnTo>
                <a:lnTo>
                  <a:pt x="1025" y="364"/>
                </a:lnTo>
                <a:lnTo>
                  <a:pt x="1018" y="389"/>
                </a:lnTo>
                <a:lnTo>
                  <a:pt x="1012" y="414"/>
                </a:lnTo>
                <a:lnTo>
                  <a:pt x="1007" y="439"/>
                </a:lnTo>
                <a:lnTo>
                  <a:pt x="1003" y="464"/>
                </a:lnTo>
                <a:lnTo>
                  <a:pt x="1001" y="489"/>
                </a:lnTo>
                <a:lnTo>
                  <a:pt x="1000" y="515"/>
                </a:lnTo>
                <a:lnTo>
                  <a:pt x="1000" y="541"/>
                </a:lnTo>
                <a:lnTo>
                  <a:pt x="1015" y="1993"/>
                </a:lnTo>
                <a:lnTo>
                  <a:pt x="1014" y="2126"/>
                </a:lnTo>
                <a:lnTo>
                  <a:pt x="1012" y="2237"/>
                </a:lnTo>
                <a:lnTo>
                  <a:pt x="864" y="2121"/>
                </a:lnTo>
                <a:lnTo>
                  <a:pt x="846" y="2107"/>
                </a:lnTo>
                <a:lnTo>
                  <a:pt x="827" y="2094"/>
                </a:lnTo>
                <a:lnTo>
                  <a:pt x="808" y="2082"/>
                </a:lnTo>
                <a:lnTo>
                  <a:pt x="789" y="2069"/>
                </a:lnTo>
                <a:lnTo>
                  <a:pt x="768" y="2059"/>
                </a:lnTo>
                <a:lnTo>
                  <a:pt x="748" y="2049"/>
                </a:lnTo>
                <a:lnTo>
                  <a:pt x="728" y="2040"/>
                </a:lnTo>
                <a:lnTo>
                  <a:pt x="706" y="2032"/>
                </a:lnTo>
                <a:lnTo>
                  <a:pt x="685" y="2024"/>
                </a:lnTo>
                <a:lnTo>
                  <a:pt x="663" y="2018"/>
                </a:lnTo>
                <a:lnTo>
                  <a:pt x="641" y="2012"/>
                </a:lnTo>
                <a:lnTo>
                  <a:pt x="619" y="2008"/>
                </a:lnTo>
                <a:lnTo>
                  <a:pt x="596" y="2005"/>
                </a:lnTo>
                <a:lnTo>
                  <a:pt x="574" y="2002"/>
                </a:lnTo>
                <a:lnTo>
                  <a:pt x="550" y="2001"/>
                </a:lnTo>
                <a:lnTo>
                  <a:pt x="528" y="2000"/>
                </a:lnTo>
                <a:lnTo>
                  <a:pt x="498" y="2001"/>
                </a:lnTo>
                <a:lnTo>
                  <a:pt x="470" y="2003"/>
                </a:lnTo>
                <a:lnTo>
                  <a:pt x="441" y="2007"/>
                </a:lnTo>
                <a:lnTo>
                  <a:pt x="413" y="2013"/>
                </a:lnTo>
                <a:lnTo>
                  <a:pt x="385" y="2019"/>
                </a:lnTo>
                <a:lnTo>
                  <a:pt x="358" y="2029"/>
                </a:lnTo>
                <a:lnTo>
                  <a:pt x="331" y="2038"/>
                </a:lnTo>
                <a:lnTo>
                  <a:pt x="306" y="2049"/>
                </a:lnTo>
                <a:lnTo>
                  <a:pt x="280" y="2062"/>
                </a:lnTo>
                <a:lnTo>
                  <a:pt x="255" y="2076"/>
                </a:lnTo>
                <a:lnTo>
                  <a:pt x="231" y="2092"/>
                </a:lnTo>
                <a:lnTo>
                  <a:pt x="208" y="2108"/>
                </a:lnTo>
                <a:lnTo>
                  <a:pt x="186" y="2126"/>
                </a:lnTo>
                <a:lnTo>
                  <a:pt x="164" y="2146"/>
                </a:lnTo>
                <a:lnTo>
                  <a:pt x="144" y="2166"/>
                </a:lnTo>
                <a:lnTo>
                  <a:pt x="125" y="2187"/>
                </a:lnTo>
                <a:lnTo>
                  <a:pt x="107" y="2209"/>
                </a:lnTo>
                <a:lnTo>
                  <a:pt x="92" y="2230"/>
                </a:lnTo>
                <a:lnTo>
                  <a:pt x="78" y="2253"/>
                </a:lnTo>
                <a:lnTo>
                  <a:pt x="64" y="2276"/>
                </a:lnTo>
                <a:lnTo>
                  <a:pt x="52" y="2299"/>
                </a:lnTo>
                <a:lnTo>
                  <a:pt x="41" y="2323"/>
                </a:lnTo>
                <a:lnTo>
                  <a:pt x="32" y="2346"/>
                </a:lnTo>
                <a:lnTo>
                  <a:pt x="24" y="2371"/>
                </a:lnTo>
                <a:lnTo>
                  <a:pt x="17" y="2396"/>
                </a:lnTo>
                <a:lnTo>
                  <a:pt x="10" y="2421"/>
                </a:lnTo>
                <a:lnTo>
                  <a:pt x="6" y="2446"/>
                </a:lnTo>
                <a:lnTo>
                  <a:pt x="3" y="2472"/>
                </a:lnTo>
                <a:lnTo>
                  <a:pt x="0" y="2496"/>
                </a:lnTo>
                <a:lnTo>
                  <a:pt x="0" y="2522"/>
                </a:lnTo>
                <a:lnTo>
                  <a:pt x="0" y="2547"/>
                </a:lnTo>
                <a:lnTo>
                  <a:pt x="1" y="2572"/>
                </a:lnTo>
                <a:lnTo>
                  <a:pt x="4" y="2598"/>
                </a:lnTo>
                <a:lnTo>
                  <a:pt x="8" y="2622"/>
                </a:lnTo>
                <a:lnTo>
                  <a:pt x="13" y="2648"/>
                </a:lnTo>
                <a:lnTo>
                  <a:pt x="20" y="2672"/>
                </a:lnTo>
                <a:lnTo>
                  <a:pt x="27" y="2697"/>
                </a:lnTo>
                <a:lnTo>
                  <a:pt x="36" y="2720"/>
                </a:lnTo>
                <a:lnTo>
                  <a:pt x="46" y="2745"/>
                </a:lnTo>
                <a:lnTo>
                  <a:pt x="56" y="2767"/>
                </a:lnTo>
                <a:lnTo>
                  <a:pt x="68" y="2790"/>
                </a:lnTo>
                <a:lnTo>
                  <a:pt x="83" y="2812"/>
                </a:lnTo>
                <a:lnTo>
                  <a:pt x="97" y="2834"/>
                </a:lnTo>
                <a:lnTo>
                  <a:pt x="112" y="2855"/>
                </a:lnTo>
                <a:lnTo>
                  <a:pt x="130" y="2875"/>
                </a:lnTo>
                <a:lnTo>
                  <a:pt x="147" y="2894"/>
                </a:lnTo>
                <a:lnTo>
                  <a:pt x="166" y="2914"/>
                </a:lnTo>
                <a:lnTo>
                  <a:pt x="187" y="2932"/>
                </a:lnTo>
                <a:lnTo>
                  <a:pt x="906" y="3540"/>
                </a:lnTo>
                <a:lnTo>
                  <a:pt x="933" y="3585"/>
                </a:lnTo>
                <a:lnTo>
                  <a:pt x="961" y="3628"/>
                </a:lnTo>
                <a:lnTo>
                  <a:pt x="988" y="3669"/>
                </a:lnTo>
                <a:lnTo>
                  <a:pt x="1016" y="3708"/>
                </a:lnTo>
                <a:lnTo>
                  <a:pt x="1043" y="3746"/>
                </a:lnTo>
                <a:lnTo>
                  <a:pt x="1071" y="3782"/>
                </a:lnTo>
                <a:lnTo>
                  <a:pt x="1097" y="3814"/>
                </a:lnTo>
                <a:lnTo>
                  <a:pt x="1125" y="3847"/>
                </a:lnTo>
                <a:lnTo>
                  <a:pt x="1150" y="3876"/>
                </a:lnTo>
                <a:lnTo>
                  <a:pt x="1177" y="3905"/>
                </a:lnTo>
                <a:lnTo>
                  <a:pt x="1202" y="3930"/>
                </a:lnTo>
                <a:lnTo>
                  <a:pt x="1227" y="3956"/>
                </a:lnTo>
                <a:lnTo>
                  <a:pt x="1251" y="3978"/>
                </a:lnTo>
                <a:lnTo>
                  <a:pt x="1275" y="4001"/>
                </a:lnTo>
                <a:lnTo>
                  <a:pt x="1318" y="4038"/>
                </a:lnTo>
                <a:lnTo>
                  <a:pt x="1320" y="4429"/>
                </a:lnTo>
                <a:lnTo>
                  <a:pt x="1323" y="4727"/>
                </a:lnTo>
                <a:lnTo>
                  <a:pt x="1620" y="4727"/>
                </a:lnTo>
                <a:lnTo>
                  <a:pt x="2944" y="4727"/>
                </a:lnTo>
                <a:lnTo>
                  <a:pt x="3240" y="4727"/>
                </a:lnTo>
                <a:lnTo>
                  <a:pt x="3243" y="4431"/>
                </a:lnTo>
                <a:lnTo>
                  <a:pt x="3249" y="3951"/>
                </a:lnTo>
                <a:lnTo>
                  <a:pt x="3681" y="2588"/>
                </a:lnTo>
                <a:lnTo>
                  <a:pt x="3683" y="2580"/>
                </a:lnTo>
                <a:lnTo>
                  <a:pt x="3685" y="2572"/>
                </a:lnTo>
                <a:lnTo>
                  <a:pt x="3696" y="2529"/>
                </a:lnTo>
                <a:lnTo>
                  <a:pt x="3720" y="2440"/>
                </a:lnTo>
                <a:lnTo>
                  <a:pt x="3729" y="2398"/>
                </a:lnTo>
                <a:lnTo>
                  <a:pt x="3738" y="2359"/>
                </a:lnTo>
                <a:lnTo>
                  <a:pt x="3745" y="2320"/>
                </a:lnTo>
                <a:lnTo>
                  <a:pt x="3751" y="2282"/>
                </a:lnTo>
                <a:lnTo>
                  <a:pt x="3754" y="2246"/>
                </a:lnTo>
                <a:lnTo>
                  <a:pt x="3756" y="2209"/>
                </a:lnTo>
                <a:lnTo>
                  <a:pt x="3757" y="2187"/>
                </a:lnTo>
                <a:lnTo>
                  <a:pt x="3756" y="2167"/>
                </a:lnTo>
                <a:lnTo>
                  <a:pt x="3755" y="2148"/>
                </a:lnTo>
                <a:lnTo>
                  <a:pt x="3753" y="2128"/>
                </a:lnTo>
                <a:lnTo>
                  <a:pt x="3750" y="2109"/>
                </a:lnTo>
                <a:lnTo>
                  <a:pt x="3746" y="2092"/>
                </a:lnTo>
                <a:lnTo>
                  <a:pt x="3743" y="2073"/>
                </a:lnTo>
                <a:lnTo>
                  <a:pt x="3738" y="2057"/>
                </a:lnTo>
                <a:lnTo>
                  <a:pt x="3733" y="2041"/>
                </a:lnTo>
                <a:lnTo>
                  <a:pt x="3728" y="2025"/>
                </a:lnTo>
                <a:lnTo>
                  <a:pt x="3722" y="2010"/>
                </a:lnTo>
                <a:lnTo>
                  <a:pt x="3714" y="1995"/>
                </a:lnTo>
                <a:lnTo>
                  <a:pt x="3700" y="1967"/>
                </a:lnTo>
                <a:lnTo>
                  <a:pt x="3685" y="1943"/>
                </a:lnTo>
                <a:lnTo>
                  <a:pt x="3669" y="1920"/>
                </a:lnTo>
                <a:lnTo>
                  <a:pt x="3651" y="1898"/>
                </a:lnTo>
                <a:lnTo>
                  <a:pt x="3634" y="1879"/>
                </a:lnTo>
                <a:lnTo>
                  <a:pt x="3617" y="1863"/>
                </a:lnTo>
                <a:lnTo>
                  <a:pt x="3599" y="1846"/>
                </a:lnTo>
                <a:lnTo>
                  <a:pt x="3582" y="1833"/>
                </a:lnTo>
                <a:lnTo>
                  <a:pt x="3566" y="1821"/>
                </a:lnTo>
                <a:lnTo>
                  <a:pt x="3549" y="1811"/>
                </a:lnTo>
                <a:lnTo>
                  <a:pt x="3505" y="1784"/>
                </a:lnTo>
                <a:lnTo>
                  <a:pt x="3482" y="1771"/>
                </a:lnTo>
                <a:lnTo>
                  <a:pt x="3459" y="1759"/>
                </a:lnTo>
                <a:lnTo>
                  <a:pt x="3434" y="1747"/>
                </a:lnTo>
                <a:lnTo>
                  <a:pt x="3411" y="1736"/>
                </a:lnTo>
                <a:lnTo>
                  <a:pt x="3385" y="1727"/>
                </a:lnTo>
                <a:lnTo>
                  <a:pt x="3360" y="1718"/>
                </a:lnTo>
                <a:lnTo>
                  <a:pt x="3358" y="1702"/>
                </a:lnTo>
                <a:lnTo>
                  <a:pt x="3355" y="1685"/>
                </a:lnTo>
                <a:lnTo>
                  <a:pt x="3351" y="1669"/>
                </a:lnTo>
                <a:lnTo>
                  <a:pt x="3347" y="1653"/>
                </a:lnTo>
                <a:lnTo>
                  <a:pt x="3342" y="1636"/>
                </a:lnTo>
                <a:lnTo>
                  <a:pt x="3335" y="1620"/>
                </a:lnTo>
                <a:lnTo>
                  <a:pt x="3329" y="1604"/>
                </a:lnTo>
                <a:lnTo>
                  <a:pt x="3322" y="1588"/>
                </a:lnTo>
                <a:lnTo>
                  <a:pt x="3314" y="1572"/>
                </a:lnTo>
                <a:lnTo>
                  <a:pt x="3306" y="1556"/>
                </a:lnTo>
                <a:lnTo>
                  <a:pt x="3296" y="1541"/>
                </a:lnTo>
                <a:lnTo>
                  <a:pt x="3286" y="1525"/>
                </a:lnTo>
                <a:lnTo>
                  <a:pt x="3274" y="1511"/>
                </a:lnTo>
                <a:lnTo>
                  <a:pt x="3263" y="1496"/>
                </a:lnTo>
                <a:lnTo>
                  <a:pt x="3250" y="1482"/>
                </a:lnTo>
                <a:lnTo>
                  <a:pt x="3237" y="1468"/>
                </a:lnTo>
                <a:lnTo>
                  <a:pt x="3222" y="1454"/>
                </a:lnTo>
                <a:lnTo>
                  <a:pt x="3207" y="1441"/>
                </a:lnTo>
                <a:lnTo>
                  <a:pt x="3191" y="1429"/>
                </a:lnTo>
                <a:lnTo>
                  <a:pt x="3173" y="1415"/>
                </a:lnTo>
                <a:lnTo>
                  <a:pt x="3155" y="1404"/>
                </a:lnTo>
                <a:lnTo>
                  <a:pt x="3137" y="1392"/>
                </a:lnTo>
                <a:lnTo>
                  <a:pt x="3116" y="1381"/>
                </a:lnTo>
                <a:lnTo>
                  <a:pt x="3096" y="1371"/>
                </a:lnTo>
                <a:lnTo>
                  <a:pt x="3074" y="1360"/>
                </a:lnTo>
                <a:lnTo>
                  <a:pt x="3051" y="1351"/>
                </a:lnTo>
                <a:lnTo>
                  <a:pt x="3027" y="1342"/>
                </a:lnTo>
                <a:lnTo>
                  <a:pt x="3002" y="1334"/>
                </a:lnTo>
                <a:lnTo>
                  <a:pt x="2976" y="1327"/>
                </a:lnTo>
                <a:lnTo>
                  <a:pt x="2949" y="1320"/>
                </a:lnTo>
                <a:lnTo>
                  <a:pt x="2921" y="1314"/>
                </a:lnTo>
                <a:lnTo>
                  <a:pt x="2892" y="1307"/>
                </a:lnTo>
                <a:lnTo>
                  <a:pt x="2857" y="1302"/>
                </a:lnTo>
                <a:lnTo>
                  <a:pt x="2824" y="1298"/>
                </a:lnTo>
                <a:lnTo>
                  <a:pt x="2793" y="1295"/>
                </a:lnTo>
                <a:lnTo>
                  <a:pt x="2761" y="1295"/>
                </a:lnTo>
                <a:lnTo>
                  <a:pt x="2732" y="1295"/>
                </a:lnTo>
                <a:lnTo>
                  <a:pt x="2705" y="1297"/>
                </a:lnTo>
                <a:lnTo>
                  <a:pt x="2677" y="1301"/>
                </a:lnTo>
                <a:lnTo>
                  <a:pt x="2651" y="1306"/>
                </a:lnTo>
                <a:lnTo>
                  <a:pt x="2637" y="1286"/>
                </a:lnTo>
                <a:lnTo>
                  <a:pt x="2621" y="1266"/>
                </a:lnTo>
                <a:lnTo>
                  <a:pt x="2604" y="1246"/>
                </a:lnTo>
                <a:lnTo>
                  <a:pt x="2585" y="1228"/>
                </a:lnTo>
                <a:lnTo>
                  <a:pt x="2565" y="1210"/>
                </a:lnTo>
                <a:lnTo>
                  <a:pt x="2544" y="1193"/>
                </a:lnTo>
                <a:lnTo>
                  <a:pt x="2521" y="1178"/>
                </a:lnTo>
                <a:lnTo>
                  <a:pt x="2496" y="1164"/>
                </a:lnTo>
                <a:lnTo>
                  <a:pt x="2470" y="1152"/>
                </a:lnTo>
                <a:lnTo>
                  <a:pt x="2441" y="1139"/>
                </a:lnTo>
                <a:lnTo>
                  <a:pt x="2412" y="1130"/>
                </a:lnTo>
                <a:lnTo>
                  <a:pt x="2381" y="1121"/>
                </a:lnTo>
                <a:lnTo>
                  <a:pt x="2347" y="1115"/>
                </a:lnTo>
                <a:lnTo>
                  <a:pt x="2313" y="1110"/>
                </a:lnTo>
                <a:lnTo>
                  <a:pt x="2277" y="1107"/>
                </a:lnTo>
                <a:lnTo>
                  <a:pt x="2238" y="1106"/>
                </a:lnTo>
                <a:lnTo>
                  <a:pt x="2203" y="1107"/>
                </a:lnTo>
                <a:lnTo>
                  <a:pt x="2164" y="1109"/>
                </a:lnTo>
                <a:lnTo>
                  <a:pt x="2136" y="1112"/>
                </a:lnTo>
                <a:lnTo>
                  <a:pt x="2109" y="1115"/>
                </a:lnTo>
                <a:lnTo>
                  <a:pt x="2083" y="1119"/>
                </a:lnTo>
                <a:lnTo>
                  <a:pt x="2058" y="1124"/>
                </a:lnTo>
                <a:lnTo>
                  <a:pt x="2056" y="518"/>
                </a:lnTo>
                <a:lnTo>
                  <a:pt x="2055" y="513"/>
                </a:lnTo>
                <a:lnTo>
                  <a:pt x="2055" y="508"/>
                </a:lnTo>
                <a:lnTo>
                  <a:pt x="2054" y="481"/>
                </a:lnTo>
                <a:lnTo>
                  <a:pt x="2051" y="456"/>
                </a:lnTo>
                <a:lnTo>
                  <a:pt x="2047" y="429"/>
                </a:lnTo>
                <a:lnTo>
                  <a:pt x="2042" y="405"/>
                </a:lnTo>
                <a:lnTo>
                  <a:pt x="2035" y="379"/>
                </a:lnTo>
                <a:lnTo>
                  <a:pt x="2027" y="355"/>
                </a:lnTo>
                <a:lnTo>
                  <a:pt x="2018" y="332"/>
                </a:lnTo>
                <a:lnTo>
                  <a:pt x="2008" y="308"/>
                </a:lnTo>
                <a:lnTo>
                  <a:pt x="1998" y="286"/>
                </a:lnTo>
                <a:lnTo>
                  <a:pt x="1986" y="263"/>
                </a:lnTo>
                <a:lnTo>
                  <a:pt x="1972" y="243"/>
                </a:lnTo>
                <a:lnTo>
                  <a:pt x="1959" y="222"/>
                </a:lnTo>
                <a:lnTo>
                  <a:pt x="1944" y="202"/>
                </a:lnTo>
                <a:lnTo>
                  <a:pt x="1929" y="183"/>
                </a:lnTo>
                <a:lnTo>
                  <a:pt x="1912" y="165"/>
                </a:lnTo>
                <a:lnTo>
                  <a:pt x="1895" y="147"/>
                </a:lnTo>
                <a:lnTo>
                  <a:pt x="1877" y="130"/>
                </a:lnTo>
                <a:lnTo>
                  <a:pt x="1857" y="115"/>
                </a:lnTo>
                <a:lnTo>
                  <a:pt x="1838" y="99"/>
                </a:lnTo>
                <a:lnTo>
                  <a:pt x="1818" y="85"/>
                </a:lnTo>
                <a:lnTo>
                  <a:pt x="1796" y="72"/>
                </a:lnTo>
                <a:lnTo>
                  <a:pt x="1774" y="60"/>
                </a:lnTo>
                <a:lnTo>
                  <a:pt x="1752" y="48"/>
                </a:lnTo>
                <a:lnTo>
                  <a:pt x="1729" y="39"/>
                </a:lnTo>
                <a:lnTo>
                  <a:pt x="1706" y="30"/>
                </a:lnTo>
                <a:lnTo>
                  <a:pt x="1681" y="22"/>
                </a:lnTo>
                <a:lnTo>
                  <a:pt x="1657" y="15"/>
                </a:lnTo>
                <a:lnTo>
                  <a:pt x="1631" y="10"/>
                </a:lnTo>
                <a:lnTo>
                  <a:pt x="1606" y="6"/>
                </a:lnTo>
                <a:lnTo>
                  <a:pt x="1580" y="2"/>
                </a:lnTo>
                <a:lnTo>
                  <a:pt x="1554" y="0"/>
                </a:lnTo>
                <a:lnTo>
                  <a:pt x="15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1500" y="2194560"/>
            <a:ext cx="2834640" cy="7467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全局最优法</a:t>
            </a:r>
            <a:endParaRPr kumimoji="1" lang="zh-CN" altLang="en-US" sz="3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4800" y="1960245"/>
            <a:ext cx="7802880" cy="1214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从理论上说，自变量选择最好的方法是所有可能回归法，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即建立因变量和所有自变量全部子集组合的回归模型，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也称全部子集法。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14800" y="3886200"/>
            <a:ext cx="764032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对于每个模型，在实用上，从数据与模型拟合优劣的直观考虑出发，基于残差（误差）平方和的变量选择准则使用的最多。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grpSp>
        <p:nvGrpSpPr>
          <p:cNvPr id="6146" name="组合 9"/>
          <p:cNvGrpSpPr/>
          <p:nvPr/>
        </p:nvGrpSpPr>
        <p:grpSpPr>
          <a:xfrm>
            <a:off x="74294" y="1644015"/>
            <a:ext cx="6496686" cy="4105275"/>
            <a:chOff x="-119396" y="0"/>
            <a:chExt cx="6232308" cy="4023704"/>
          </a:xfrm>
        </p:grpSpPr>
        <p:sp>
          <p:nvSpPr>
            <p:cNvPr id="6147" name="文本框 23"/>
            <p:cNvSpPr/>
            <p:nvPr/>
          </p:nvSpPr>
          <p:spPr>
            <a:xfrm>
              <a:off x="3384380" y="1088741"/>
              <a:ext cx="2708181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48" name="文本框 25"/>
            <p:cNvSpPr/>
            <p:nvPr/>
          </p:nvSpPr>
          <p:spPr>
            <a:xfrm>
              <a:off x="3384380" y="2731300"/>
              <a:ext cx="2555782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49" name="文本框 26"/>
            <p:cNvSpPr/>
            <p:nvPr/>
          </p:nvSpPr>
          <p:spPr>
            <a:xfrm>
              <a:off x="3384380" y="1636261"/>
              <a:ext cx="2728532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6150" name="组合 13"/>
            <p:cNvGrpSpPr/>
            <p:nvPr/>
          </p:nvGrpSpPr>
          <p:grpSpPr>
            <a:xfrm>
              <a:off x="354807" y="928274"/>
              <a:ext cx="1947861" cy="1940713"/>
              <a:chOff x="0" y="0"/>
              <a:chExt cx="1590160" cy="1584325"/>
            </a:xfrm>
          </p:grpSpPr>
          <p:sp>
            <p:nvSpPr>
              <p:cNvPr id="6151" name="Freeform 6"/>
              <p:cNvSpPr/>
              <p:nvPr/>
            </p:nvSpPr>
            <p:spPr>
              <a:xfrm>
                <a:off x="0" y="0"/>
                <a:ext cx="1468102" cy="1467130"/>
              </a:xfrm>
              <a:custGeom>
                <a:avLst/>
                <a:gdLst>
                  <a:gd name="txL" fmla="*/ 0 w 1276"/>
                  <a:gd name="txT" fmla="*/ 0 h 1274"/>
                  <a:gd name="txR" fmla="*/ 1276 w 1276"/>
                  <a:gd name="txB" fmla="*/ 1274 h 1274"/>
                </a:gdLst>
                <a:ahLst/>
                <a:cxnLst>
                  <a:cxn ang="0">
                    <a:pos x="691" y="1168"/>
                  </a:cxn>
                  <a:cxn ang="0">
                    <a:pos x="662" y="1267"/>
                  </a:cxn>
                  <a:cxn ang="0">
                    <a:pos x="654" y="1273"/>
                  </a:cxn>
                  <a:cxn ang="0">
                    <a:pos x="643" y="1274"/>
                  </a:cxn>
                  <a:cxn ang="0">
                    <a:pos x="172" y="1274"/>
                  </a:cxn>
                  <a:cxn ang="0">
                    <a:pos x="81" y="1253"/>
                  </a:cxn>
                  <a:cxn ang="0">
                    <a:pos x="1" y="1113"/>
                  </a:cxn>
                  <a:cxn ang="0">
                    <a:pos x="0" y="892"/>
                  </a:cxn>
                  <a:cxn ang="0">
                    <a:pos x="0" y="170"/>
                  </a:cxn>
                  <a:cxn ang="0">
                    <a:pos x="170" y="0"/>
                  </a:cxn>
                  <a:cxn ang="0">
                    <a:pos x="1110" y="0"/>
                  </a:cxn>
                  <a:cxn ang="0">
                    <a:pos x="1273" y="131"/>
                  </a:cxn>
                  <a:cxn ang="0">
                    <a:pos x="1276" y="168"/>
                  </a:cxn>
                  <a:cxn ang="0">
                    <a:pos x="1276" y="629"/>
                  </a:cxn>
                  <a:cxn ang="0">
                    <a:pos x="1275" y="645"/>
                  </a:cxn>
                  <a:cxn ang="0">
                    <a:pos x="1171" y="659"/>
                  </a:cxn>
                  <a:cxn ang="0">
                    <a:pos x="1171" y="214"/>
                  </a:cxn>
                  <a:cxn ang="0">
                    <a:pos x="106" y="214"/>
                  </a:cxn>
                  <a:cxn ang="0">
                    <a:pos x="106" y="230"/>
                  </a:cxn>
                  <a:cxn ang="0">
                    <a:pos x="105" y="1102"/>
                  </a:cxn>
                  <a:cxn ang="0">
                    <a:pos x="171" y="1168"/>
                  </a:cxn>
                  <a:cxn ang="0">
                    <a:pos x="671" y="1168"/>
                  </a:cxn>
                  <a:cxn ang="0">
                    <a:pos x="691" y="1168"/>
                  </a:cxn>
                </a:cxnLst>
                <a:rect l="txL" t="txT" r="txR" b="tx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2" name="Freeform 7"/>
              <p:cNvSpPr>
                <a:spLocks noEditPoints="1"/>
              </p:cNvSpPr>
              <p:nvPr/>
            </p:nvSpPr>
            <p:spPr>
              <a:xfrm>
                <a:off x="861701" y="1016827"/>
                <a:ext cx="569443" cy="567498"/>
              </a:xfrm>
              <a:custGeom>
                <a:avLst/>
                <a:gdLst>
                  <a:gd name="txL" fmla="*/ 0 w 495"/>
                  <a:gd name="txT" fmla="*/ 0 h 493"/>
                  <a:gd name="txR" fmla="*/ 495 w 495"/>
                  <a:gd name="txB" fmla="*/ 493 h 493"/>
                </a:gdLst>
                <a:ahLst/>
                <a:cxnLst>
                  <a:cxn ang="0">
                    <a:pos x="328" y="1"/>
                  </a:cxn>
                  <a:cxn ang="0">
                    <a:pos x="495" y="167"/>
                  </a:cxn>
                  <a:cxn ang="0">
                    <a:pos x="427" y="236"/>
                  </a:cxn>
                  <a:cxn ang="0">
                    <a:pos x="240" y="421"/>
                  </a:cxn>
                  <a:cxn ang="0">
                    <a:pos x="216" y="436"/>
                  </a:cxn>
                  <a:cxn ang="0">
                    <a:pos x="40" y="488"/>
                  </a:cxn>
                  <a:cxn ang="0">
                    <a:pos x="9" y="484"/>
                  </a:cxn>
                  <a:cxn ang="0">
                    <a:pos x="6" y="454"/>
                  </a:cxn>
                  <a:cxn ang="0">
                    <a:pos x="58" y="276"/>
                  </a:cxn>
                  <a:cxn ang="0">
                    <a:pos x="67" y="259"/>
                  </a:cxn>
                  <a:cxn ang="0">
                    <a:pos x="327" y="1"/>
                  </a:cxn>
                  <a:cxn ang="0">
                    <a:pos x="328" y="1"/>
                  </a:cxn>
                  <a:cxn ang="0">
                    <a:pos x="102" y="292"/>
                  </a:cxn>
                  <a:cxn ang="0">
                    <a:pos x="72" y="396"/>
                  </a:cxn>
                  <a:cxn ang="0">
                    <a:pos x="74" y="405"/>
                  </a:cxn>
                  <a:cxn ang="0">
                    <a:pos x="113" y="418"/>
                  </a:cxn>
                  <a:cxn ang="0">
                    <a:pos x="148" y="408"/>
                  </a:cxn>
                  <a:cxn ang="0">
                    <a:pos x="200" y="393"/>
                  </a:cxn>
                  <a:cxn ang="0">
                    <a:pos x="185" y="316"/>
                  </a:cxn>
                  <a:cxn ang="0">
                    <a:pos x="178" y="308"/>
                  </a:cxn>
                  <a:cxn ang="0">
                    <a:pos x="102" y="292"/>
                  </a:cxn>
                </a:cxnLst>
                <a:rect l="txL" t="txT" r="txR" b="tx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3" name="Freeform 8"/>
              <p:cNvSpPr/>
              <p:nvPr/>
            </p:nvSpPr>
            <p:spPr>
              <a:xfrm>
                <a:off x="552423" y="734781"/>
                <a:ext cx="608346" cy="119627"/>
              </a:xfrm>
              <a:custGeom>
                <a:avLst/>
                <a:gdLst>
                  <a:gd name="txL" fmla="*/ 0 w 529"/>
                  <a:gd name="txT" fmla="*/ 0 h 104"/>
                  <a:gd name="txR" fmla="*/ 529 w 529"/>
                  <a:gd name="txB" fmla="*/ 104 h 104"/>
                </a:gdLst>
                <a:ahLst/>
                <a:cxnLst>
                  <a:cxn ang="0">
                    <a:pos x="0" y="104"/>
                  </a:cxn>
                  <a:cxn ang="0">
                    <a:pos x="0" y="0"/>
                  </a:cxn>
                  <a:cxn ang="0">
                    <a:pos x="529" y="0"/>
                  </a:cxn>
                  <a:cxn ang="0">
                    <a:pos x="529" y="104"/>
                  </a:cxn>
                  <a:cxn ang="0">
                    <a:pos x="0" y="104"/>
                  </a:cxn>
                </a:cxnLst>
                <a:rect l="txL" t="txT" r="txR" b="tx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4" name="Freeform 9"/>
              <p:cNvSpPr/>
              <p:nvPr/>
            </p:nvSpPr>
            <p:spPr>
              <a:xfrm>
                <a:off x="553395" y="490664"/>
                <a:ext cx="607373" cy="119627"/>
              </a:xfrm>
              <a:custGeom>
                <a:avLst/>
                <a:gdLst>
                  <a:gd name="txL" fmla="*/ 0 w 528"/>
                  <a:gd name="txT" fmla="*/ 0 h 104"/>
                  <a:gd name="txR" fmla="*/ 528 w 528"/>
                  <a:gd name="txB" fmla="*/ 104 h 104"/>
                </a:gdLst>
                <a:ahLst/>
                <a:cxnLst>
                  <a:cxn ang="0">
                    <a:pos x="528" y="0"/>
                  </a:cxn>
                  <a:cxn ang="0">
                    <a:pos x="528" y="104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528" y="0"/>
                  </a:cxn>
                </a:cxnLst>
                <a:rect l="txL" t="txT" r="txR" b="tx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5" name="Freeform 10"/>
              <p:cNvSpPr/>
              <p:nvPr/>
            </p:nvSpPr>
            <p:spPr>
              <a:xfrm>
                <a:off x="553395" y="978897"/>
                <a:ext cx="549991" cy="120599"/>
              </a:xfrm>
              <a:custGeom>
                <a:avLst/>
                <a:gdLst>
                  <a:gd name="txL" fmla="*/ 0 w 478"/>
                  <a:gd name="txT" fmla="*/ 0 h 105"/>
                  <a:gd name="txR" fmla="*/ 478 w 478"/>
                  <a:gd name="txB" fmla="*/ 105 h 105"/>
                </a:gdLst>
                <a:ahLst/>
                <a:cxnLst>
                  <a:cxn ang="0">
                    <a:pos x="0" y="0"/>
                  </a:cxn>
                  <a:cxn ang="0">
                    <a:pos x="478" y="0"/>
                  </a:cxn>
                  <a:cxn ang="0">
                    <a:pos x="472" y="8"/>
                  </a:cxn>
                  <a:cxn ang="0">
                    <a:pos x="383" y="97"/>
                  </a:cxn>
                  <a:cxn ang="0">
                    <a:pos x="366" y="104"/>
                  </a:cxn>
                  <a:cxn ang="0">
                    <a:pos x="8" y="105"/>
                  </a:cxn>
                  <a:cxn ang="0">
                    <a:pos x="0" y="104"/>
                  </a:cxn>
                  <a:cxn ang="0">
                    <a:pos x="0" y="0"/>
                  </a:cxn>
                </a:cxnLst>
                <a:rect l="txL" t="txT" r="txR" b="tx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6" name="Freeform 11"/>
              <p:cNvSpPr/>
              <p:nvPr/>
            </p:nvSpPr>
            <p:spPr>
              <a:xfrm>
                <a:off x="1307141" y="855380"/>
                <a:ext cx="283019" cy="281074"/>
              </a:xfrm>
              <a:custGeom>
                <a:avLst/>
                <a:gdLst>
                  <a:gd name="txL" fmla="*/ 0 w 246"/>
                  <a:gd name="txT" fmla="*/ 0 h 244"/>
                  <a:gd name="txR" fmla="*/ 246 w 246"/>
                  <a:gd name="txB" fmla="*/ 244 h 244"/>
                </a:gdLst>
                <a:ahLst/>
                <a:cxnLst>
                  <a:cxn ang="0">
                    <a:pos x="0" y="87"/>
                  </a:cxn>
                  <a:cxn ang="0">
                    <a:pos x="66" y="20"/>
                  </a:cxn>
                  <a:cxn ang="0">
                    <a:pos x="139" y="20"/>
                  </a:cxn>
                  <a:cxn ang="0">
                    <a:pos x="225" y="106"/>
                  </a:cxn>
                  <a:cxn ang="0">
                    <a:pos x="227" y="178"/>
                  </a:cxn>
                  <a:cxn ang="0">
                    <a:pos x="159" y="244"/>
                  </a:cxn>
                  <a:cxn ang="0">
                    <a:pos x="0" y="87"/>
                  </a:cxn>
                </a:cxnLst>
                <a:rect l="txL" t="txT" r="txR" b="tx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7" name="Freeform 12"/>
              <p:cNvSpPr/>
              <p:nvPr/>
            </p:nvSpPr>
            <p:spPr>
              <a:xfrm>
                <a:off x="307334" y="735753"/>
                <a:ext cx="119627" cy="117682"/>
              </a:xfrm>
              <a:custGeom>
                <a:avLst/>
                <a:gdLst>
                  <a:gd name="txL" fmla="*/ 0 w 104"/>
                  <a:gd name="txT" fmla="*/ 0 h 102"/>
                  <a:gd name="txR" fmla="*/ 104 w 104"/>
                  <a:gd name="txB" fmla="*/ 102 h 102"/>
                </a:gdLst>
                <a:ahLst/>
                <a:cxnLst>
                  <a:cxn ang="0">
                    <a:pos x="0" y="102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102"/>
                  </a:cxn>
                  <a:cxn ang="0">
                    <a:pos x="0" y="102"/>
                  </a:cxn>
                </a:cxnLst>
                <a:rect l="txL" t="txT" r="txR" b="tx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8" name="Freeform 13"/>
              <p:cNvSpPr/>
              <p:nvPr/>
            </p:nvSpPr>
            <p:spPr>
              <a:xfrm>
                <a:off x="308306" y="491637"/>
                <a:ext cx="118654" cy="118654"/>
              </a:xfrm>
              <a:custGeom>
                <a:avLst/>
                <a:gdLst>
                  <a:gd name="txL" fmla="*/ 0 w 103"/>
                  <a:gd name="txT" fmla="*/ 0 h 103"/>
                  <a:gd name="txR" fmla="*/ 103 w 103"/>
                  <a:gd name="txB" fmla="*/ 103 h 103"/>
                </a:gdLst>
                <a:ahLst/>
                <a:cxnLst>
                  <a:cxn ang="0">
                    <a:pos x="103" y="103"/>
                  </a:cxn>
                  <a:cxn ang="0">
                    <a:pos x="0" y="103"/>
                  </a:cxn>
                  <a:cxn ang="0">
                    <a:pos x="0" y="0"/>
                  </a:cxn>
                  <a:cxn ang="0">
                    <a:pos x="103" y="0"/>
                  </a:cxn>
                  <a:cxn ang="0">
                    <a:pos x="103" y="103"/>
                  </a:cxn>
                </a:cxnLst>
                <a:rect l="txL" t="txT" r="txR" b="tx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9" name="Freeform 14"/>
              <p:cNvSpPr/>
              <p:nvPr/>
            </p:nvSpPr>
            <p:spPr>
              <a:xfrm>
                <a:off x="308306" y="979870"/>
                <a:ext cx="118654" cy="118654"/>
              </a:xfrm>
              <a:custGeom>
                <a:avLst/>
                <a:gdLst>
                  <a:gd name="txL" fmla="*/ 0 w 103"/>
                  <a:gd name="txT" fmla="*/ 0 h 103"/>
                  <a:gd name="txR" fmla="*/ 103 w 103"/>
                  <a:gd name="txB" fmla="*/ 103 h 103"/>
                </a:gdLst>
                <a:ahLst/>
                <a:cxnLst>
                  <a:cxn ang="0">
                    <a:pos x="103" y="103"/>
                  </a:cxn>
                  <a:cxn ang="0">
                    <a:pos x="0" y="103"/>
                  </a:cxn>
                  <a:cxn ang="0">
                    <a:pos x="0" y="0"/>
                  </a:cxn>
                  <a:cxn ang="0">
                    <a:pos x="103" y="0"/>
                  </a:cxn>
                  <a:cxn ang="0">
                    <a:pos x="103" y="103"/>
                  </a:cxn>
                </a:cxnLst>
                <a:rect l="txL" t="txT" r="txR" b="tx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</p:grpSp>
        <p:sp>
          <p:nvSpPr>
            <p:cNvPr id="6160" name="文本框 34"/>
            <p:cNvSpPr/>
            <p:nvPr/>
          </p:nvSpPr>
          <p:spPr>
            <a:xfrm>
              <a:off x="-119396" y="2887659"/>
              <a:ext cx="2657475" cy="5377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ctr">
                <a:lnSpc>
                  <a:spcPct val="100000"/>
                </a:lnSpc>
              </a:pPr>
              <a:r>
                <a:rPr lang="zh-CN" altLang="en-US" sz="2800" b="1">
                  <a:solidFill>
                    <a:srgbClr val="0174AB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本节内容</a:t>
              </a:r>
              <a:endParaRPr lang="zh-CN" altLang="en-US" sz="2800" b="1">
                <a:solidFill>
                  <a:srgbClr val="0174AB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1" name="矩形 15"/>
            <p:cNvSpPr/>
            <p:nvPr/>
          </p:nvSpPr>
          <p:spPr>
            <a:xfrm>
              <a:off x="3384380" y="541221"/>
              <a:ext cx="1761459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2" name="文本框 25"/>
            <p:cNvSpPr/>
            <p:nvPr/>
          </p:nvSpPr>
          <p:spPr>
            <a:xfrm>
              <a:off x="3384380" y="2183781"/>
              <a:ext cx="2510957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3" name="直接连接符 17"/>
            <p:cNvSpPr/>
            <p:nvPr/>
          </p:nvSpPr>
          <p:spPr>
            <a:xfrm>
              <a:off x="2714823" y="0"/>
              <a:ext cx="1" cy="402370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" name="TextBox 27"/>
          <p:cNvSpPr/>
          <p:nvPr/>
        </p:nvSpPr>
        <p:spPr>
          <a:xfrm>
            <a:off x="6570980" y="20129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14" y="1915482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003290" y="2131060"/>
            <a:ext cx="4496435" cy="6134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base"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1 </a:t>
            </a:r>
            <a:r>
              <a:rPr lang="zh-CN" altLang="en-US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简单相关分析的</a:t>
            </a: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计算</a:t>
            </a:r>
            <a:endParaRPr lang="zh-CN" altLang="en-US" sz="32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微软雅黑" panose="020B0503020204020204" pitchFamily="2" charset="-122"/>
            </a:endParaRPr>
          </a:p>
        </p:txBody>
      </p:sp>
      <p:pic>
        <p:nvPicPr>
          <p:cNvPr id="32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14" y="4094499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003290" y="4300220"/>
            <a:ext cx="5309235" cy="6134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base"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2 </a:t>
            </a:r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一元线性回归分析的</a:t>
            </a:r>
            <a:r>
              <a:rPr lang="en-US" altLang="zh-CN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计算</a:t>
            </a:r>
            <a:endParaRPr lang="zh-CN" altLang="en-US" sz="3200" b="1" dirty="0">
              <a:solidFill>
                <a:srgbClr val="66666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微软雅黑" panose="020B0503020204020204" pitchFamily="2" charset="-122"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36830" y="168910"/>
            <a:ext cx="596646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多元相关与回归分析及R使用</a:t>
            </a:r>
            <a:endParaRPr lang="zh-CN" altLang="en-US" sz="3200" b="1"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003290" y="392430"/>
            <a:ext cx="504190" cy="167005"/>
          </a:xfrm>
          <a:prstGeom prst="rightArrow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AC4744">
                  <a:lumMod val="60000"/>
                  <a:lumOff val="40000"/>
                </a:srgbClr>
              </a:solidFill>
              <a:effectLst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168275" y="25298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835" y="163068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2480" y="156972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6795" y="1330960"/>
            <a:ext cx="8307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【例4.6】（续例4.4）在“财政收入”数据中，有4个自变量：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r>
              <a:rPr lang="zh-CN" altLang="en-US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。所有可能的模型可分为5组子集：</a:t>
            </a:r>
            <a:endParaRPr lang="zh-CN" altLang="en-US" sz="2400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2908300"/>
            <a:ext cx="1024255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152400" y="235712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" y="165608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8160" y="157988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0960" y="1706880"/>
            <a:ext cx="496760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例4.4数据的RSS与R2准则回归子集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en-US" altLang="zh-CN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2471420"/>
            <a:ext cx="10166350" cy="25958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85" y="2727960"/>
            <a:ext cx="6162040" cy="3415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library(leaps) #加载leaps包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varsel=regsubsets(y~x1+x2+x3+x4,data=yX)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result=summary(varsel) data.frame(result＄outmat,RSS=result＄rss,R2=result$rsq)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2962910"/>
            <a:ext cx="5756275" cy="22726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en-US" altLang="zh-CN" sz="2400" b="1" i="0" u="none" strike="noStrike" cap="none" normalizeH="0" baseline="3000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kumimoji="1" lang="zh-CN" altLang="en-US" sz="24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kumimoji="1" lang="en-US" altLang="zh-CN" sz="2400" b="1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RSS</a:t>
            </a:r>
            <a:r>
              <a:rPr kumimoji="1" lang="zh-CN" altLang="en-US" sz="24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准则优缺点</a:t>
            </a:r>
            <a:endParaRPr kumimoji="1" lang="zh-CN" altLang="en-US" sz="2400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935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935480"/>
            <a:ext cx="7223125" cy="1214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具有较大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的对较少自变量的模型应该是好的选择，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较大的意味着有好的拟合效果，而较少的变量个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数可减轻信息的收集和控制。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叉"/>
          <p:cNvSpPr/>
          <p:nvPr/>
        </p:nvSpPr>
        <p:spPr bwMode="auto">
          <a:xfrm>
            <a:off x="3977640" y="4236720"/>
            <a:ext cx="426720" cy="486000"/>
          </a:xfrm>
          <a:custGeom>
            <a:avLst/>
            <a:gdLst>
              <a:gd name="T0" fmla="*/ 537882 w 1360"/>
              <a:gd name="T1" fmla="*/ 182096 h 1360"/>
              <a:gd name="T2" fmla="*/ 661147 w 1360"/>
              <a:gd name="T3" fmla="*/ 444313 h 1360"/>
              <a:gd name="T4" fmla="*/ 837640 w 1360"/>
              <a:gd name="T5" fmla="*/ 696819 h 1360"/>
              <a:gd name="T6" fmla="*/ 1004327 w 1360"/>
              <a:gd name="T7" fmla="*/ 598488 h 1360"/>
              <a:gd name="T8" fmla="*/ 1138798 w 1360"/>
              <a:gd name="T9" fmla="*/ 454025 h 1360"/>
              <a:gd name="T10" fmla="*/ 1263463 w 1360"/>
              <a:gd name="T11" fmla="*/ 342340 h 1360"/>
              <a:gd name="T12" fmla="*/ 1375522 w 1360"/>
              <a:gd name="T13" fmla="*/ 263432 h 1360"/>
              <a:gd name="T14" fmla="*/ 1477776 w 1360"/>
              <a:gd name="T15" fmla="*/ 213659 h 1360"/>
              <a:gd name="T16" fmla="*/ 1566022 w 1360"/>
              <a:gd name="T17" fmla="*/ 197877 h 1360"/>
              <a:gd name="T18" fmla="*/ 1647265 w 1360"/>
              <a:gd name="T19" fmla="*/ 213659 h 1360"/>
              <a:gd name="T20" fmla="*/ 1714500 w 1360"/>
              <a:gd name="T21" fmla="*/ 258576 h 1360"/>
              <a:gd name="T22" fmla="*/ 1767728 w 1360"/>
              <a:gd name="T23" fmla="*/ 326558 h 1360"/>
              <a:gd name="T24" fmla="*/ 1641662 w 1360"/>
              <a:gd name="T25" fmla="*/ 433388 h 1360"/>
              <a:gd name="T26" fmla="*/ 1402136 w 1360"/>
              <a:gd name="T27" fmla="*/ 610627 h 1360"/>
              <a:gd name="T28" fmla="*/ 1144401 w 1360"/>
              <a:gd name="T29" fmla="*/ 859491 h 1360"/>
              <a:gd name="T30" fmla="*/ 1165412 w 1360"/>
              <a:gd name="T31" fmla="*/ 1045229 h 1360"/>
              <a:gd name="T32" fmla="*/ 1290077 w 1360"/>
              <a:gd name="T33" fmla="*/ 1156914 h 1360"/>
              <a:gd name="T34" fmla="*/ 1410540 w 1360"/>
              <a:gd name="T35" fmla="*/ 1245534 h 1360"/>
              <a:gd name="T36" fmla="*/ 1526801 w 1360"/>
              <a:gd name="T37" fmla="*/ 1308660 h 1360"/>
              <a:gd name="T38" fmla="*/ 1638860 w 1360"/>
              <a:gd name="T39" fmla="*/ 1346293 h 1360"/>
              <a:gd name="T40" fmla="*/ 1746717 w 1360"/>
              <a:gd name="T41" fmla="*/ 1357219 h 1360"/>
              <a:gd name="T42" fmla="*/ 1905000 w 1360"/>
              <a:gd name="T43" fmla="*/ 1341438 h 1360"/>
              <a:gd name="T44" fmla="*/ 1861577 w 1360"/>
              <a:gd name="T45" fmla="*/ 1420346 h 1360"/>
              <a:gd name="T46" fmla="*/ 1808349 w 1360"/>
              <a:gd name="T47" fmla="*/ 1508965 h 1360"/>
              <a:gd name="T48" fmla="*/ 1762125 w 1360"/>
              <a:gd name="T49" fmla="*/ 1569664 h 1360"/>
              <a:gd name="T50" fmla="*/ 1673879 w 1360"/>
              <a:gd name="T51" fmla="*/ 1627935 h 1360"/>
              <a:gd name="T52" fmla="*/ 1550614 w 1360"/>
              <a:gd name="T53" fmla="*/ 1638860 h 1360"/>
              <a:gd name="T54" fmla="*/ 1453963 w 1360"/>
              <a:gd name="T55" fmla="*/ 1615795 h 1360"/>
              <a:gd name="T56" fmla="*/ 1346107 w 1360"/>
              <a:gd name="T57" fmla="*/ 1564808 h 1360"/>
              <a:gd name="T58" fmla="*/ 1231246 w 1360"/>
              <a:gd name="T59" fmla="*/ 1485900 h 1360"/>
              <a:gd name="T60" fmla="*/ 1103779 w 1360"/>
              <a:gd name="T61" fmla="*/ 1380285 h 1360"/>
              <a:gd name="T62" fmla="*/ 969309 w 1360"/>
              <a:gd name="T63" fmla="*/ 1245534 h 1360"/>
              <a:gd name="T64" fmla="*/ 795618 w 1360"/>
              <a:gd name="T65" fmla="*/ 1262529 h 1360"/>
              <a:gd name="T66" fmla="*/ 682158 w 1360"/>
              <a:gd name="T67" fmla="*/ 1392424 h 1360"/>
              <a:gd name="T68" fmla="*/ 577103 w 1360"/>
              <a:gd name="T69" fmla="*/ 1496826 h 1360"/>
              <a:gd name="T70" fmla="*/ 480452 w 1360"/>
              <a:gd name="T71" fmla="*/ 1574520 h 1360"/>
              <a:gd name="T72" fmla="*/ 395007 w 1360"/>
              <a:gd name="T73" fmla="*/ 1625507 h 1360"/>
              <a:gd name="T74" fmla="*/ 319368 w 1360"/>
              <a:gd name="T75" fmla="*/ 1648572 h 1360"/>
              <a:gd name="T76" fmla="*/ 277346 w 1360"/>
              <a:gd name="T77" fmla="*/ 1648572 h 1360"/>
              <a:gd name="T78" fmla="*/ 175092 w 1360"/>
              <a:gd name="T79" fmla="*/ 1610939 h 1360"/>
              <a:gd name="T80" fmla="*/ 70037 w 1360"/>
              <a:gd name="T81" fmla="*/ 1516249 h 1360"/>
              <a:gd name="T82" fmla="*/ 23813 w 1360"/>
              <a:gd name="T83" fmla="*/ 1425201 h 1360"/>
              <a:gd name="T84" fmla="*/ 81243 w 1360"/>
              <a:gd name="T85" fmla="*/ 1432485 h 1360"/>
              <a:gd name="T86" fmla="*/ 172290 w 1360"/>
              <a:gd name="T87" fmla="*/ 1417918 h 1360"/>
              <a:gd name="T88" fmla="*/ 271743 w 1360"/>
              <a:gd name="T89" fmla="*/ 1379071 h 1360"/>
              <a:gd name="T90" fmla="*/ 373996 w 1360"/>
              <a:gd name="T91" fmla="*/ 1311088 h 1360"/>
              <a:gd name="T92" fmla="*/ 483254 w 1360"/>
              <a:gd name="T93" fmla="*/ 1215185 h 1360"/>
              <a:gd name="T94" fmla="*/ 593912 w 1360"/>
              <a:gd name="T95" fmla="*/ 1095001 h 1360"/>
              <a:gd name="T96" fmla="*/ 652743 w 1360"/>
              <a:gd name="T97" fmla="*/ 898338 h 1360"/>
              <a:gd name="T98" fmla="*/ 526676 w 1360"/>
              <a:gd name="T99" fmla="*/ 750234 h 1360"/>
              <a:gd name="T100" fmla="*/ 424423 w 1360"/>
              <a:gd name="T101" fmla="*/ 619125 h 1360"/>
              <a:gd name="T102" fmla="*/ 348783 w 1360"/>
              <a:gd name="T103" fmla="*/ 505012 h 1360"/>
              <a:gd name="T104" fmla="*/ 301158 w 1360"/>
              <a:gd name="T105" fmla="*/ 410322 h 1360"/>
              <a:gd name="T106" fmla="*/ 278746 w 1360"/>
              <a:gd name="T107" fmla="*/ 330200 h 1360"/>
              <a:gd name="T108" fmla="*/ 289952 w 1360"/>
              <a:gd name="T109" fmla="*/ 244008 h 1360"/>
              <a:gd name="T110" fmla="*/ 357188 w 1360"/>
              <a:gd name="T111" fmla="*/ 129895 h 1360"/>
              <a:gd name="T112" fmla="*/ 483254 w 1360"/>
              <a:gd name="T113" fmla="*/ 0 h 13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4236720"/>
            <a:ext cx="7468235" cy="1580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对于有个自变量的回归模型来说，当自变量子集在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扩大时，残差平方和随之减少。因此，如果按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RSS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“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愈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小愈好”和按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愈大愈好”的原则来选择自变量子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集，则毫无疑问应该选全部自变量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025650"/>
            <a:ext cx="1953895" cy="90424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变量选择的常用准则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44221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4036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平均残差平方和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最小准则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43535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92955" y="2446655"/>
            <a:ext cx="3567430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误差均方根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MSE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最小准则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408045"/>
            <a:ext cx="594677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校正复相关系数平方（</a:t>
            </a:r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Adjusted 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）准则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4358005"/>
            <a:ext cx="112966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</a:t>
            </a:r>
            <a:r>
              <a:rPr lang="en-US" altLang="zh-CN" sz="2400" b="1" baseline="-25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" name="勾"/>
          <p:cNvSpPr/>
          <p:nvPr/>
        </p:nvSpPr>
        <p:spPr bwMode="auto">
          <a:xfrm>
            <a:off x="3977640" y="51358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24705" y="5140325"/>
            <a:ext cx="245427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AIC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BIC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0960" y="1706880"/>
            <a:ext cx="576326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</a:rPr>
              <a:t>表4.10例4.4数据的Cp与BIC准则回归子集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2682240"/>
            <a:ext cx="9741535" cy="2435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275" y="2667000"/>
            <a:ext cx="5482590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data.frame(result＄outmat,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adjR2=result＄adjr2,Cp=result＄cp,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BIC=result$bic)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701665" y="2840355"/>
            <a:ext cx="65087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全局择优法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的缺陷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叉"/>
          <p:cNvSpPr/>
          <p:nvPr/>
        </p:nvSpPr>
        <p:spPr bwMode="auto">
          <a:xfrm>
            <a:off x="3977640" y="1950720"/>
            <a:ext cx="426720" cy="486000"/>
          </a:xfrm>
          <a:custGeom>
            <a:avLst/>
            <a:gdLst>
              <a:gd name="T0" fmla="*/ 537882 w 1360"/>
              <a:gd name="T1" fmla="*/ 182096 h 1360"/>
              <a:gd name="T2" fmla="*/ 661147 w 1360"/>
              <a:gd name="T3" fmla="*/ 444313 h 1360"/>
              <a:gd name="T4" fmla="*/ 837640 w 1360"/>
              <a:gd name="T5" fmla="*/ 696819 h 1360"/>
              <a:gd name="T6" fmla="*/ 1004327 w 1360"/>
              <a:gd name="T7" fmla="*/ 598488 h 1360"/>
              <a:gd name="T8" fmla="*/ 1138798 w 1360"/>
              <a:gd name="T9" fmla="*/ 454025 h 1360"/>
              <a:gd name="T10" fmla="*/ 1263463 w 1360"/>
              <a:gd name="T11" fmla="*/ 342340 h 1360"/>
              <a:gd name="T12" fmla="*/ 1375522 w 1360"/>
              <a:gd name="T13" fmla="*/ 263432 h 1360"/>
              <a:gd name="T14" fmla="*/ 1477776 w 1360"/>
              <a:gd name="T15" fmla="*/ 213659 h 1360"/>
              <a:gd name="T16" fmla="*/ 1566022 w 1360"/>
              <a:gd name="T17" fmla="*/ 197877 h 1360"/>
              <a:gd name="T18" fmla="*/ 1647265 w 1360"/>
              <a:gd name="T19" fmla="*/ 213659 h 1360"/>
              <a:gd name="T20" fmla="*/ 1714500 w 1360"/>
              <a:gd name="T21" fmla="*/ 258576 h 1360"/>
              <a:gd name="T22" fmla="*/ 1767728 w 1360"/>
              <a:gd name="T23" fmla="*/ 326558 h 1360"/>
              <a:gd name="T24" fmla="*/ 1641662 w 1360"/>
              <a:gd name="T25" fmla="*/ 433388 h 1360"/>
              <a:gd name="T26" fmla="*/ 1402136 w 1360"/>
              <a:gd name="T27" fmla="*/ 610627 h 1360"/>
              <a:gd name="T28" fmla="*/ 1144401 w 1360"/>
              <a:gd name="T29" fmla="*/ 859491 h 1360"/>
              <a:gd name="T30" fmla="*/ 1165412 w 1360"/>
              <a:gd name="T31" fmla="*/ 1045229 h 1360"/>
              <a:gd name="T32" fmla="*/ 1290077 w 1360"/>
              <a:gd name="T33" fmla="*/ 1156914 h 1360"/>
              <a:gd name="T34" fmla="*/ 1410540 w 1360"/>
              <a:gd name="T35" fmla="*/ 1245534 h 1360"/>
              <a:gd name="T36" fmla="*/ 1526801 w 1360"/>
              <a:gd name="T37" fmla="*/ 1308660 h 1360"/>
              <a:gd name="T38" fmla="*/ 1638860 w 1360"/>
              <a:gd name="T39" fmla="*/ 1346293 h 1360"/>
              <a:gd name="T40" fmla="*/ 1746717 w 1360"/>
              <a:gd name="T41" fmla="*/ 1357219 h 1360"/>
              <a:gd name="T42" fmla="*/ 1905000 w 1360"/>
              <a:gd name="T43" fmla="*/ 1341438 h 1360"/>
              <a:gd name="T44" fmla="*/ 1861577 w 1360"/>
              <a:gd name="T45" fmla="*/ 1420346 h 1360"/>
              <a:gd name="T46" fmla="*/ 1808349 w 1360"/>
              <a:gd name="T47" fmla="*/ 1508965 h 1360"/>
              <a:gd name="T48" fmla="*/ 1762125 w 1360"/>
              <a:gd name="T49" fmla="*/ 1569664 h 1360"/>
              <a:gd name="T50" fmla="*/ 1673879 w 1360"/>
              <a:gd name="T51" fmla="*/ 1627935 h 1360"/>
              <a:gd name="T52" fmla="*/ 1550614 w 1360"/>
              <a:gd name="T53" fmla="*/ 1638860 h 1360"/>
              <a:gd name="T54" fmla="*/ 1453963 w 1360"/>
              <a:gd name="T55" fmla="*/ 1615795 h 1360"/>
              <a:gd name="T56" fmla="*/ 1346107 w 1360"/>
              <a:gd name="T57" fmla="*/ 1564808 h 1360"/>
              <a:gd name="T58" fmla="*/ 1231246 w 1360"/>
              <a:gd name="T59" fmla="*/ 1485900 h 1360"/>
              <a:gd name="T60" fmla="*/ 1103779 w 1360"/>
              <a:gd name="T61" fmla="*/ 1380285 h 1360"/>
              <a:gd name="T62" fmla="*/ 969309 w 1360"/>
              <a:gd name="T63" fmla="*/ 1245534 h 1360"/>
              <a:gd name="T64" fmla="*/ 795618 w 1360"/>
              <a:gd name="T65" fmla="*/ 1262529 h 1360"/>
              <a:gd name="T66" fmla="*/ 682158 w 1360"/>
              <a:gd name="T67" fmla="*/ 1392424 h 1360"/>
              <a:gd name="T68" fmla="*/ 577103 w 1360"/>
              <a:gd name="T69" fmla="*/ 1496826 h 1360"/>
              <a:gd name="T70" fmla="*/ 480452 w 1360"/>
              <a:gd name="T71" fmla="*/ 1574520 h 1360"/>
              <a:gd name="T72" fmla="*/ 395007 w 1360"/>
              <a:gd name="T73" fmla="*/ 1625507 h 1360"/>
              <a:gd name="T74" fmla="*/ 319368 w 1360"/>
              <a:gd name="T75" fmla="*/ 1648572 h 1360"/>
              <a:gd name="T76" fmla="*/ 277346 w 1360"/>
              <a:gd name="T77" fmla="*/ 1648572 h 1360"/>
              <a:gd name="T78" fmla="*/ 175092 w 1360"/>
              <a:gd name="T79" fmla="*/ 1610939 h 1360"/>
              <a:gd name="T80" fmla="*/ 70037 w 1360"/>
              <a:gd name="T81" fmla="*/ 1516249 h 1360"/>
              <a:gd name="T82" fmla="*/ 23813 w 1360"/>
              <a:gd name="T83" fmla="*/ 1425201 h 1360"/>
              <a:gd name="T84" fmla="*/ 81243 w 1360"/>
              <a:gd name="T85" fmla="*/ 1432485 h 1360"/>
              <a:gd name="T86" fmla="*/ 172290 w 1360"/>
              <a:gd name="T87" fmla="*/ 1417918 h 1360"/>
              <a:gd name="T88" fmla="*/ 271743 w 1360"/>
              <a:gd name="T89" fmla="*/ 1379071 h 1360"/>
              <a:gd name="T90" fmla="*/ 373996 w 1360"/>
              <a:gd name="T91" fmla="*/ 1311088 h 1360"/>
              <a:gd name="T92" fmla="*/ 483254 w 1360"/>
              <a:gd name="T93" fmla="*/ 1215185 h 1360"/>
              <a:gd name="T94" fmla="*/ 593912 w 1360"/>
              <a:gd name="T95" fmla="*/ 1095001 h 1360"/>
              <a:gd name="T96" fmla="*/ 652743 w 1360"/>
              <a:gd name="T97" fmla="*/ 898338 h 1360"/>
              <a:gd name="T98" fmla="*/ 526676 w 1360"/>
              <a:gd name="T99" fmla="*/ 750234 h 1360"/>
              <a:gd name="T100" fmla="*/ 424423 w 1360"/>
              <a:gd name="T101" fmla="*/ 619125 h 1360"/>
              <a:gd name="T102" fmla="*/ 348783 w 1360"/>
              <a:gd name="T103" fmla="*/ 505012 h 1360"/>
              <a:gd name="T104" fmla="*/ 301158 w 1360"/>
              <a:gd name="T105" fmla="*/ 410322 h 1360"/>
              <a:gd name="T106" fmla="*/ 278746 w 1360"/>
              <a:gd name="T107" fmla="*/ 330200 h 1360"/>
              <a:gd name="T108" fmla="*/ 289952 w 1360"/>
              <a:gd name="T109" fmla="*/ 244008 h 1360"/>
              <a:gd name="T110" fmla="*/ 357188 w 1360"/>
              <a:gd name="T111" fmla="*/ 129895 h 1360"/>
              <a:gd name="T112" fmla="*/ 483254 w 1360"/>
              <a:gd name="T113" fmla="*/ 0 h 13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04360" y="1950720"/>
            <a:ext cx="729234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如果自变量个数为4，则所有的回归有15个，当自变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量个数为10时，所有可能的回归为1023个，…，当自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变量数个数为50时，所有可能的回归为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015个，当p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很大时，数字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大得惊人，有时计算是不可能的，于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是就提出了所谓逐步回归的方法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.</a:t>
            </a:r>
            <a:endParaRPr lang="en-US" altLang="zh-CN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" name="手指"/>
          <p:cNvSpPr/>
          <p:nvPr/>
        </p:nvSpPr>
        <p:spPr bwMode="auto">
          <a:xfrm>
            <a:off x="1173480" y="3268980"/>
            <a:ext cx="1630680" cy="2255520"/>
          </a:xfrm>
          <a:custGeom>
            <a:avLst/>
            <a:gdLst>
              <a:gd name="T0" fmla="*/ 685944 w 3757"/>
              <a:gd name="T1" fmla="*/ 152336 h 4727"/>
              <a:gd name="T2" fmla="*/ 711364 w 3757"/>
              <a:gd name="T3" fmla="*/ 774171 h 4727"/>
              <a:gd name="T4" fmla="*/ 731942 w 3757"/>
              <a:gd name="T5" fmla="*/ 807620 h 4727"/>
              <a:gd name="T6" fmla="*/ 772292 w 3757"/>
              <a:gd name="T7" fmla="*/ 799157 h 4727"/>
              <a:gd name="T8" fmla="*/ 794484 w 3757"/>
              <a:gd name="T9" fmla="*/ 637955 h 4727"/>
              <a:gd name="T10" fmla="*/ 802958 w 3757"/>
              <a:gd name="T11" fmla="*/ 600476 h 4727"/>
              <a:gd name="T12" fmla="*/ 873973 w 3757"/>
              <a:gd name="T13" fmla="*/ 568236 h 4727"/>
              <a:gd name="T14" fmla="*/ 944182 w 3757"/>
              <a:gd name="T15" fmla="*/ 572669 h 4727"/>
              <a:gd name="T16" fmla="*/ 983321 w 3757"/>
              <a:gd name="T17" fmla="*/ 725407 h 4727"/>
              <a:gd name="T18" fmla="*/ 1005110 w 3757"/>
              <a:gd name="T19" fmla="*/ 762484 h 4727"/>
              <a:gd name="T20" fmla="*/ 1039407 w 3757"/>
              <a:gd name="T21" fmla="*/ 747572 h 4727"/>
              <a:gd name="T22" fmla="*/ 1070476 w 3757"/>
              <a:gd name="T23" fmla="*/ 657300 h 4727"/>
              <a:gd name="T24" fmla="*/ 1121317 w 3757"/>
              <a:gd name="T25" fmla="*/ 642791 h 4727"/>
              <a:gd name="T26" fmla="*/ 1206051 w 3757"/>
              <a:gd name="T27" fmla="*/ 666166 h 4727"/>
              <a:gd name="T28" fmla="*/ 1235909 w 3757"/>
              <a:gd name="T29" fmla="*/ 709287 h 4727"/>
              <a:gd name="T30" fmla="*/ 1214928 w 3757"/>
              <a:gd name="T31" fmla="*/ 812859 h 4727"/>
              <a:gd name="T32" fmla="*/ 1217752 w 3757"/>
              <a:gd name="T33" fmla="*/ 863638 h 4727"/>
              <a:gd name="T34" fmla="*/ 1263751 w 3757"/>
              <a:gd name="T35" fmla="*/ 823740 h 4727"/>
              <a:gd name="T36" fmla="*/ 1315802 w 3757"/>
              <a:gd name="T37" fmla="*/ 806411 h 4727"/>
              <a:gd name="T38" fmla="*/ 1381572 w 3757"/>
              <a:gd name="T39" fmla="*/ 843487 h 4727"/>
              <a:gd name="T40" fmla="*/ 1394080 w 3757"/>
              <a:gd name="T41" fmla="*/ 903132 h 4727"/>
              <a:gd name="T42" fmla="*/ 648015 w 3757"/>
              <a:gd name="T43" fmla="*/ 1562850 h 4727"/>
              <a:gd name="T44" fmla="*/ 527773 w 3757"/>
              <a:gd name="T45" fmla="*/ 1450411 h 4727"/>
              <a:gd name="T46" fmla="*/ 146469 w 3757"/>
              <a:gd name="T47" fmla="*/ 1083275 h 4727"/>
              <a:gd name="T48" fmla="*/ 124680 w 3757"/>
              <a:gd name="T49" fmla="*/ 991390 h 4727"/>
              <a:gd name="T50" fmla="*/ 165837 w 3757"/>
              <a:gd name="T51" fmla="*/ 939805 h 4727"/>
              <a:gd name="T52" fmla="*/ 213046 w 3757"/>
              <a:gd name="T53" fmla="*/ 926506 h 4727"/>
              <a:gd name="T54" fmla="*/ 452723 w 3757"/>
              <a:gd name="T55" fmla="*/ 1089723 h 4727"/>
              <a:gd name="T56" fmla="*/ 491862 w 3757"/>
              <a:gd name="T57" fmla="*/ 1099798 h 4727"/>
              <a:gd name="T58" fmla="*/ 517282 w 3757"/>
              <a:gd name="T59" fmla="*/ 1049422 h 4727"/>
              <a:gd name="T60" fmla="*/ 524142 w 3757"/>
              <a:gd name="T61" fmla="*/ 215607 h 4727"/>
              <a:gd name="T62" fmla="*/ 569333 w 3757"/>
              <a:gd name="T63" fmla="*/ 133394 h 4727"/>
              <a:gd name="T64" fmla="*/ 608473 w 3757"/>
              <a:gd name="T65" fmla="*/ 0 h 4727"/>
              <a:gd name="T66" fmla="*/ 500336 w 3757"/>
              <a:gd name="T67" fmla="*/ 33852 h 4727"/>
              <a:gd name="T68" fmla="*/ 429724 w 3757"/>
              <a:gd name="T69" fmla="*/ 109214 h 4727"/>
              <a:gd name="T70" fmla="*/ 403496 w 3757"/>
              <a:gd name="T71" fmla="*/ 218025 h 4727"/>
              <a:gd name="T72" fmla="*/ 309885 w 3757"/>
              <a:gd name="T73" fmla="*/ 829785 h 4727"/>
              <a:gd name="T74" fmla="*/ 213046 w 3757"/>
              <a:gd name="T75" fmla="*/ 806008 h 4727"/>
              <a:gd name="T76" fmla="*/ 102892 w 3757"/>
              <a:gd name="T77" fmla="*/ 836636 h 4727"/>
              <a:gd name="T78" fmla="*/ 25824 w 3757"/>
              <a:gd name="T79" fmla="*/ 917237 h 4727"/>
              <a:gd name="T80" fmla="*/ 0 w 3757"/>
              <a:gd name="T81" fmla="*/ 1026451 h 4727"/>
              <a:gd name="T82" fmla="*/ 33490 w 3757"/>
              <a:gd name="T83" fmla="*/ 1133247 h 4727"/>
              <a:gd name="T84" fmla="*/ 398654 w 3757"/>
              <a:gd name="T85" fmla="*/ 1478622 h 4727"/>
              <a:gd name="T86" fmla="*/ 514458 w 3757"/>
              <a:gd name="T87" fmla="*/ 1612419 h 4727"/>
              <a:gd name="T88" fmla="*/ 1486884 w 3757"/>
              <a:gd name="T89" fmla="*/ 1036526 h 4727"/>
              <a:gd name="T90" fmla="*/ 1515936 w 3757"/>
              <a:gd name="T91" fmla="*/ 881370 h 4727"/>
              <a:gd name="T92" fmla="*/ 1498586 w 3757"/>
              <a:gd name="T93" fmla="*/ 803993 h 4727"/>
              <a:gd name="T94" fmla="*/ 1432009 w 3757"/>
              <a:gd name="T95" fmla="*/ 729840 h 4727"/>
              <a:gd name="T96" fmla="*/ 1352116 w 3757"/>
              <a:gd name="T97" fmla="*/ 672614 h 4727"/>
              <a:gd name="T98" fmla="*/ 1316609 w 3757"/>
              <a:gd name="T99" fmla="*/ 602894 h 4727"/>
              <a:gd name="T100" fmla="*/ 1240348 w 3757"/>
              <a:gd name="T101" fmla="*/ 548085 h 4727"/>
              <a:gd name="T102" fmla="*/ 1126965 w 3757"/>
              <a:gd name="T103" fmla="*/ 521890 h 4727"/>
              <a:gd name="T104" fmla="*/ 1043038 w 3757"/>
              <a:gd name="T105" fmla="*/ 494889 h 4727"/>
              <a:gd name="T106" fmla="*/ 918761 w 3757"/>
              <a:gd name="T107" fmla="*/ 446125 h 4727"/>
              <a:gd name="T108" fmla="*/ 829589 w 3757"/>
              <a:gd name="T109" fmla="*/ 208756 h 4727"/>
              <a:gd name="T110" fmla="*/ 810221 w 3757"/>
              <a:gd name="T111" fmla="*/ 124125 h 4727"/>
              <a:gd name="T112" fmla="*/ 741626 w 3757"/>
              <a:gd name="T113" fmla="*/ 39897 h 4727"/>
              <a:gd name="T114" fmla="*/ 637524 w 3757"/>
              <a:gd name="T115" fmla="*/ 806 h 472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757" h="4727">
                <a:moveTo>
                  <a:pt x="1527" y="299"/>
                </a:moveTo>
                <a:lnTo>
                  <a:pt x="1527" y="299"/>
                </a:lnTo>
                <a:lnTo>
                  <a:pt x="1550" y="300"/>
                </a:lnTo>
                <a:lnTo>
                  <a:pt x="1572" y="303"/>
                </a:lnTo>
                <a:lnTo>
                  <a:pt x="1593" y="308"/>
                </a:lnTo>
                <a:lnTo>
                  <a:pt x="1614" y="316"/>
                </a:lnTo>
                <a:lnTo>
                  <a:pt x="1634" y="325"/>
                </a:lnTo>
                <a:lnTo>
                  <a:pt x="1653" y="336"/>
                </a:lnTo>
                <a:lnTo>
                  <a:pt x="1670" y="349"/>
                </a:lnTo>
                <a:lnTo>
                  <a:pt x="1686" y="363"/>
                </a:lnTo>
                <a:lnTo>
                  <a:pt x="1700" y="378"/>
                </a:lnTo>
                <a:lnTo>
                  <a:pt x="1714" y="395"/>
                </a:lnTo>
                <a:lnTo>
                  <a:pt x="1726" y="413"/>
                </a:lnTo>
                <a:lnTo>
                  <a:pt x="1736" y="432"/>
                </a:lnTo>
                <a:lnTo>
                  <a:pt x="1744" y="453"/>
                </a:lnTo>
                <a:lnTo>
                  <a:pt x="1750" y="474"/>
                </a:lnTo>
                <a:lnTo>
                  <a:pt x="1754" y="497"/>
                </a:lnTo>
                <a:lnTo>
                  <a:pt x="1756" y="519"/>
                </a:lnTo>
                <a:lnTo>
                  <a:pt x="1762" y="1907"/>
                </a:lnTo>
                <a:lnTo>
                  <a:pt x="1763" y="1921"/>
                </a:lnTo>
                <a:lnTo>
                  <a:pt x="1764" y="1932"/>
                </a:lnTo>
                <a:lnTo>
                  <a:pt x="1766" y="1943"/>
                </a:lnTo>
                <a:lnTo>
                  <a:pt x="1769" y="1952"/>
                </a:lnTo>
                <a:lnTo>
                  <a:pt x="1772" y="1962"/>
                </a:lnTo>
                <a:lnTo>
                  <a:pt x="1776" y="1970"/>
                </a:lnTo>
                <a:lnTo>
                  <a:pt x="1781" y="1978"/>
                </a:lnTo>
                <a:lnTo>
                  <a:pt x="1787" y="1985"/>
                </a:lnTo>
                <a:lnTo>
                  <a:pt x="1792" y="1991"/>
                </a:lnTo>
                <a:lnTo>
                  <a:pt x="1799" y="1996"/>
                </a:lnTo>
                <a:lnTo>
                  <a:pt x="1805" y="2001"/>
                </a:lnTo>
                <a:lnTo>
                  <a:pt x="1814" y="2004"/>
                </a:lnTo>
                <a:lnTo>
                  <a:pt x="1821" y="2007"/>
                </a:lnTo>
                <a:lnTo>
                  <a:pt x="1829" y="2009"/>
                </a:lnTo>
                <a:lnTo>
                  <a:pt x="1837" y="2010"/>
                </a:lnTo>
                <a:lnTo>
                  <a:pt x="1845" y="2011"/>
                </a:lnTo>
                <a:lnTo>
                  <a:pt x="1856" y="2010"/>
                </a:lnTo>
                <a:lnTo>
                  <a:pt x="1869" y="2008"/>
                </a:lnTo>
                <a:lnTo>
                  <a:pt x="1880" y="2004"/>
                </a:lnTo>
                <a:lnTo>
                  <a:pt x="1892" y="1998"/>
                </a:lnTo>
                <a:lnTo>
                  <a:pt x="1903" y="1992"/>
                </a:lnTo>
                <a:lnTo>
                  <a:pt x="1914" y="1983"/>
                </a:lnTo>
                <a:lnTo>
                  <a:pt x="1925" y="1973"/>
                </a:lnTo>
                <a:lnTo>
                  <a:pt x="1935" y="1961"/>
                </a:lnTo>
                <a:lnTo>
                  <a:pt x="1944" y="1947"/>
                </a:lnTo>
                <a:lnTo>
                  <a:pt x="1952" y="1933"/>
                </a:lnTo>
                <a:lnTo>
                  <a:pt x="1960" y="1917"/>
                </a:lnTo>
                <a:lnTo>
                  <a:pt x="1966" y="1898"/>
                </a:lnTo>
                <a:lnTo>
                  <a:pt x="1971" y="1878"/>
                </a:lnTo>
                <a:lnTo>
                  <a:pt x="1975" y="1856"/>
                </a:lnTo>
                <a:lnTo>
                  <a:pt x="1978" y="1834"/>
                </a:lnTo>
                <a:lnTo>
                  <a:pt x="1979" y="1809"/>
                </a:lnTo>
                <a:lnTo>
                  <a:pt x="1969" y="1583"/>
                </a:lnTo>
                <a:lnTo>
                  <a:pt x="1968" y="1572"/>
                </a:lnTo>
                <a:lnTo>
                  <a:pt x="1968" y="1561"/>
                </a:lnTo>
                <a:lnTo>
                  <a:pt x="1969" y="1551"/>
                </a:lnTo>
                <a:lnTo>
                  <a:pt x="1970" y="1541"/>
                </a:lnTo>
                <a:lnTo>
                  <a:pt x="1972" y="1530"/>
                </a:lnTo>
                <a:lnTo>
                  <a:pt x="1974" y="1521"/>
                </a:lnTo>
                <a:lnTo>
                  <a:pt x="1978" y="1513"/>
                </a:lnTo>
                <a:lnTo>
                  <a:pt x="1982" y="1505"/>
                </a:lnTo>
                <a:lnTo>
                  <a:pt x="1986" y="1497"/>
                </a:lnTo>
                <a:lnTo>
                  <a:pt x="1990" y="1490"/>
                </a:lnTo>
                <a:lnTo>
                  <a:pt x="1995" y="1483"/>
                </a:lnTo>
                <a:lnTo>
                  <a:pt x="2001" y="1475"/>
                </a:lnTo>
                <a:lnTo>
                  <a:pt x="2013" y="1463"/>
                </a:lnTo>
                <a:lnTo>
                  <a:pt x="2027" y="1452"/>
                </a:lnTo>
                <a:lnTo>
                  <a:pt x="2044" y="1443"/>
                </a:lnTo>
                <a:lnTo>
                  <a:pt x="2061" y="1435"/>
                </a:lnTo>
                <a:lnTo>
                  <a:pt x="2080" y="1428"/>
                </a:lnTo>
                <a:lnTo>
                  <a:pt x="2100" y="1421"/>
                </a:lnTo>
                <a:lnTo>
                  <a:pt x="2121" y="1417"/>
                </a:lnTo>
                <a:lnTo>
                  <a:pt x="2143" y="1413"/>
                </a:lnTo>
                <a:lnTo>
                  <a:pt x="2166" y="1410"/>
                </a:lnTo>
                <a:lnTo>
                  <a:pt x="2188" y="1407"/>
                </a:lnTo>
                <a:lnTo>
                  <a:pt x="2214" y="1406"/>
                </a:lnTo>
                <a:lnTo>
                  <a:pt x="2238" y="1405"/>
                </a:lnTo>
                <a:lnTo>
                  <a:pt x="2258" y="1406"/>
                </a:lnTo>
                <a:lnTo>
                  <a:pt x="2275" y="1407"/>
                </a:lnTo>
                <a:lnTo>
                  <a:pt x="2293" y="1409"/>
                </a:lnTo>
                <a:lnTo>
                  <a:pt x="2310" y="1412"/>
                </a:lnTo>
                <a:lnTo>
                  <a:pt x="2325" y="1416"/>
                </a:lnTo>
                <a:lnTo>
                  <a:pt x="2340" y="1421"/>
                </a:lnTo>
                <a:lnTo>
                  <a:pt x="2353" y="1428"/>
                </a:lnTo>
                <a:lnTo>
                  <a:pt x="2367" y="1435"/>
                </a:lnTo>
                <a:lnTo>
                  <a:pt x="2378" y="1444"/>
                </a:lnTo>
                <a:lnTo>
                  <a:pt x="2389" y="1454"/>
                </a:lnTo>
                <a:lnTo>
                  <a:pt x="2398" y="1465"/>
                </a:lnTo>
                <a:lnTo>
                  <a:pt x="2406" y="1479"/>
                </a:lnTo>
                <a:lnTo>
                  <a:pt x="2414" y="1493"/>
                </a:lnTo>
                <a:lnTo>
                  <a:pt x="2419" y="1509"/>
                </a:lnTo>
                <a:lnTo>
                  <a:pt x="2423" y="1526"/>
                </a:lnTo>
                <a:lnTo>
                  <a:pt x="2425" y="1546"/>
                </a:lnTo>
                <a:lnTo>
                  <a:pt x="2437" y="1800"/>
                </a:lnTo>
                <a:lnTo>
                  <a:pt x="2443" y="1825"/>
                </a:lnTo>
                <a:lnTo>
                  <a:pt x="2451" y="1845"/>
                </a:lnTo>
                <a:lnTo>
                  <a:pt x="2459" y="1861"/>
                </a:lnTo>
                <a:lnTo>
                  <a:pt x="2463" y="1869"/>
                </a:lnTo>
                <a:lnTo>
                  <a:pt x="2468" y="1875"/>
                </a:lnTo>
                <a:lnTo>
                  <a:pt x="2473" y="1880"/>
                </a:lnTo>
                <a:lnTo>
                  <a:pt x="2477" y="1884"/>
                </a:lnTo>
                <a:lnTo>
                  <a:pt x="2482" y="1887"/>
                </a:lnTo>
                <a:lnTo>
                  <a:pt x="2486" y="1890"/>
                </a:lnTo>
                <a:lnTo>
                  <a:pt x="2491" y="1892"/>
                </a:lnTo>
                <a:lnTo>
                  <a:pt x="2496" y="1893"/>
                </a:lnTo>
                <a:lnTo>
                  <a:pt x="2506" y="1894"/>
                </a:lnTo>
                <a:lnTo>
                  <a:pt x="2514" y="1894"/>
                </a:lnTo>
                <a:lnTo>
                  <a:pt x="2522" y="1892"/>
                </a:lnTo>
                <a:lnTo>
                  <a:pt x="2530" y="1889"/>
                </a:lnTo>
                <a:lnTo>
                  <a:pt x="2537" y="1886"/>
                </a:lnTo>
                <a:lnTo>
                  <a:pt x="2545" y="1881"/>
                </a:lnTo>
                <a:lnTo>
                  <a:pt x="2552" y="1877"/>
                </a:lnTo>
                <a:lnTo>
                  <a:pt x="2564" y="1866"/>
                </a:lnTo>
                <a:lnTo>
                  <a:pt x="2576" y="1855"/>
                </a:lnTo>
                <a:lnTo>
                  <a:pt x="2584" y="1846"/>
                </a:lnTo>
                <a:lnTo>
                  <a:pt x="2591" y="1837"/>
                </a:lnTo>
                <a:lnTo>
                  <a:pt x="2611" y="1723"/>
                </a:lnTo>
                <a:lnTo>
                  <a:pt x="2615" y="1706"/>
                </a:lnTo>
                <a:lnTo>
                  <a:pt x="2619" y="1690"/>
                </a:lnTo>
                <a:lnTo>
                  <a:pt x="2624" y="1676"/>
                </a:lnTo>
                <a:lnTo>
                  <a:pt x="2631" y="1663"/>
                </a:lnTo>
                <a:lnTo>
                  <a:pt x="2638" y="1651"/>
                </a:lnTo>
                <a:lnTo>
                  <a:pt x="2645" y="1640"/>
                </a:lnTo>
                <a:lnTo>
                  <a:pt x="2653" y="1631"/>
                </a:lnTo>
                <a:lnTo>
                  <a:pt x="2662" y="1623"/>
                </a:lnTo>
                <a:lnTo>
                  <a:pt x="2672" y="1616"/>
                </a:lnTo>
                <a:lnTo>
                  <a:pt x="2682" y="1610"/>
                </a:lnTo>
                <a:lnTo>
                  <a:pt x="2695" y="1605"/>
                </a:lnTo>
                <a:lnTo>
                  <a:pt x="2706" y="1601"/>
                </a:lnTo>
                <a:lnTo>
                  <a:pt x="2719" y="1598"/>
                </a:lnTo>
                <a:lnTo>
                  <a:pt x="2732" y="1596"/>
                </a:lnTo>
                <a:lnTo>
                  <a:pt x="2747" y="1595"/>
                </a:lnTo>
                <a:lnTo>
                  <a:pt x="2761" y="1595"/>
                </a:lnTo>
                <a:lnTo>
                  <a:pt x="2779" y="1595"/>
                </a:lnTo>
                <a:lnTo>
                  <a:pt x="2799" y="1597"/>
                </a:lnTo>
                <a:lnTo>
                  <a:pt x="2819" y="1599"/>
                </a:lnTo>
                <a:lnTo>
                  <a:pt x="2839" y="1602"/>
                </a:lnTo>
                <a:lnTo>
                  <a:pt x="2863" y="1607"/>
                </a:lnTo>
                <a:lnTo>
                  <a:pt x="2886" y="1612"/>
                </a:lnTo>
                <a:lnTo>
                  <a:pt x="2909" y="1618"/>
                </a:lnTo>
                <a:lnTo>
                  <a:pt x="2930" y="1625"/>
                </a:lnTo>
                <a:lnTo>
                  <a:pt x="2950" y="1633"/>
                </a:lnTo>
                <a:lnTo>
                  <a:pt x="2971" y="1643"/>
                </a:lnTo>
                <a:lnTo>
                  <a:pt x="2989" y="1653"/>
                </a:lnTo>
                <a:lnTo>
                  <a:pt x="3005" y="1665"/>
                </a:lnTo>
                <a:lnTo>
                  <a:pt x="3021" y="1677"/>
                </a:lnTo>
                <a:lnTo>
                  <a:pt x="3034" y="1691"/>
                </a:lnTo>
                <a:lnTo>
                  <a:pt x="3040" y="1699"/>
                </a:lnTo>
                <a:lnTo>
                  <a:pt x="3045" y="1706"/>
                </a:lnTo>
                <a:lnTo>
                  <a:pt x="3049" y="1714"/>
                </a:lnTo>
                <a:lnTo>
                  <a:pt x="3053" y="1723"/>
                </a:lnTo>
                <a:lnTo>
                  <a:pt x="3057" y="1731"/>
                </a:lnTo>
                <a:lnTo>
                  <a:pt x="3060" y="1740"/>
                </a:lnTo>
                <a:lnTo>
                  <a:pt x="3062" y="1750"/>
                </a:lnTo>
                <a:lnTo>
                  <a:pt x="3063" y="1760"/>
                </a:lnTo>
                <a:lnTo>
                  <a:pt x="3064" y="1770"/>
                </a:lnTo>
                <a:lnTo>
                  <a:pt x="3064" y="1781"/>
                </a:lnTo>
                <a:lnTo>
                  <a:pt x="3063" y="1792"/>
                </a:lnTo>
                <a:lnTo>
                  <a:pt x="3061" y="1803"/>
                </a:lnTo>
                <a:lnTo>
                  <a:pt x="3046" y="1892"/>
                </a:lnTo>
                <a:lnTo>
                  <a:pt x="3033" y="1931"/>
                </a:lnTo>
                <a:lnTo>
                  <a:pt x="3022" y="1972"/>
                </a:lnTo>
                <a:lnTo>
                  <a:pt x="3016" y="1994"/>
                </a:lnTo>
                <a:lnTo>
                  <a:pt x="3011" y="2017"/>
                </a:lnTo>
                <a:lnTo>
                  <a:pt x="3006" y="2041"/>
                </a:lnTo>
                <a:lnTo>
                  <a:pt x="3002" y="2064"/>
                </a:lnTo>
                <a:lnTo>
                  <a:pt x="3000" y="2086"/>
                </a:lnTo>
                <a:lnTo>
                  <a:pt x="3000" y="2104"/>
                </a:lnTo>
                <a:lnTo>
                  <a:pt x="3000" y="2113"/>
                </a:lnTo>
                <a:lnTo>
                  <a:pt x="3001" y="2120"/>
                </a:lnTo>
                <a:lnTo>
                  <a:pt x="3003" y="2127"/>
                </a:lnTo>
                <a:lnTo>
                  <a:pt x="3006" y="2132"/>
                </a:lnTo>
                <a:lnTo>
                  <a:pt x="3009" y="2138"/>
                </a:lnTo>
                <a:lnTo>
                  <a:pt x="3014" y="2141"/>
                </a:lnTo>
                <a:lnTo>
                  <a:pt x="3018" y="2143"/>
                </a:lnTo>
                <a:lnTo>
                  <a:pt x="3024" y="2144"/>
                </a:lnTo>
                <a:lnTo>
                  <a:pt x="3031" y="2143"/>
                </a:lnTo>
                <a:lnTo>
                  <a:pt x="3038" y="2141"/>
                </a:lnTo>
                <a:lnTo>
                  <a:pt x="3047" y="2135"/>
                </a:lnTo>
                <a:lnTo>
                  <a:pt x="3057" y="2129"/>
                </a:lnTo>
                <a:lnTo>
                  <a:pt x="3058" y="2129"/>
                </a:lnTo>
                <a:lnTo>
                  <a:pt x="3121" y="2059"/>
                </a:lnTo>
                <a:lnTo>
                  <a:pt x="3132" y="2044"/>
                </a:lnTo>
                <a:lnTo>
                  <a:pt x="3143" y="2030"/>
                </a:lnTo>
                <a:lnTo>
                  <a:pt x="3155" y="2019"/>
                </a:lnTo>
                <a:lnTo>
                  <a:pt x="3167" y="2010"/>
                </a:lnTo>
                <a:lnTo>
                  <a:pt x="3181" y="2003"/>
                </a:lnTo>
                <a:lnTo>
                  <a:pt x="3194" y="1999"/>
                </a:lnTo>
                <a:lnTo>
                  <a:pt x="3208" y="1996"/>
                </a:lnTo>
                <a:lnTo>
                  <a:pt x="3221" y="1996"/>
                </a:lnTo>
                <a:lnTo>
                  <a:pt x="3232" y="1996"/>
                </a:lnTo>
                <a:lnTo>
                  <a:pt x="3241" y="1997"/>
                </a:lnTo>
                <a:lnTo>
                  <a:pt x="3261" y="2001"/>
                </a:lnTo>
                <a:lnTo>
                  <a:pt x="3281" y="2007"/>
                </a:lnTo>
                <a:lnTo>
                  <a:pt x="3302" y="2015"/>
                </a:lnTo>
                <a:lnTo>
                  <a:pt x="3324" y="2027"/>
                </a:lnTo>
                <a:lnTo>
                  <a:pt x="3346" y="2038"/>
                </a:lnTo>
                <a:lnTo>
                  <a:pt x="3368" y="2051"/>
                </a:lnTo>
                <a:lnTo>
                  <a:pt x="3390" y="2065"/>
                </a:lnTo>
                <a:lnTo>
                  <a:pt x="3401" y="2071"/>
                </a:lnTo>
                <a:lnTo>
                  <a:pt x="3409" y="2078"/>
                </a:lnTo>
                <a:lnTo>
                  <a:pt x="3417" y="2086"/>
                </a:lnTo>
                <a:lnTo>
                  <a:pt x="3424" y="2093"/>
                </a:lnTo>
                <a:lnTo>
                  <a:pt x="3430" y="2100"/>
                </a:lnTo>
                <a:lnTo>
                  <a:pt x="3436" y="2109"/>
                </a:lnTo>
                <a:lnTo>
                  <a:pt x="3441" y="2117"/>
                </a:lnTo>
                <a:lnTo>
                  <a:pt x="3445" y="2126"/>
                </a:lnTo>
                <a:lnTo>
                  <a:pt x="3449" y="2135"/>
                </a:lnTo>
                <a:lnTo>
                  <a:pt x="3452" y="2146"/>
                </a:lnTo>
                <a:lnTo>
                  <a:pt x="3454" y="2156"/>
                </a:lnTo>
                <a:lnTo>
                  <a:pt x="3456" y="2166"/>
                </a:lnTo>
                <a:lnTo>
                  <a:pt x="3458" y="2189"/>
                </a:lnTo>
                <a:lnTo>
                  <a:pt x="3457" y="2214"/>
                </a:lnTo>
                <a:lnTo>
                  <a:pt x="3455" y="2241"/>
                </a:lnTo>
                <a:lnTo>
                  <a:pt x="3450" y="2270"/>
                </a:lnTo>
                <a:lnTo>
                  <a:pt x="3443" y="2302"/>
                </a:lnTo>
                <a:lnTo>
                  <a:pt x="3436" y="2336"/>
                </a:lnTo>
                <a:lnTo>
                  <a:pt x="3418" y="2412"/>
                </a:lnTo>
                <a:lnTo>
                  <a:pt x="3396" y="2497"/>
                </a:lnTo>
                <a:lnTo>
                  <a:pt x="2949" y="3903"/>
                </a:lnTo>
                <a:lnTo>
                  <a:pt x="2944" y="4427"/>
                </a:lnTo>
                <a:lnTo>
                  <a:pt x="1620" y="4427"/>
                </a:lnTo>
                <a:lnTo>
                  <a:pt x="1617" y="3885"/>
                </a:lnTo>
                <a:lnTo>
                  <a:pt x="1606" y="3878"/>
                </a:lnTo>
                <a:lnTo>
                  <a:pt x="1591" y="3870"/>
                </a:lnTo>
                <a:lnTo>
                  <a:pt x="1573" y="3857"/>
                </a:lnTo>
                <a:lnTo>
                  <a:pt x="1551" y="3841"/>
                </a:lnTo>
                <a:lnTo>
                  <a:pt x="1524" y="3820"/>
                </a:lnTo>
                <a:lnTo>
                  <a:pt x="1495" y="3796"/>
                </a:lnTo>
                <a:lnTo>
                  <a:pt x="1462" y="3766"/>
                </a:lnTo>
                <a:lnTo>
                  <a:pt x="1426" y="3732"/>
                </a:lnTo>
                <a:lnTo>
                  <a:pt x="1389" y="3693"/>
                </a:lnTo>
                <a:lnTo>
                  <a:pt x="1349" y="3648"/>
                </a:lnTo>
                <a:lnTo>
                  <a:pt x="1329" y="3625"/>
                </a:lnTo>
                <a:lnTo>
                  <a:pt x="1308" y="3599"/>
                </a:lnTo>
                <a:lnTo>
                  <a:pt x="1288" y="3573"/>
                </a:lnTo>
                <a:lnTo>
                  <a:pt x="1266" y="3544"/>
                </a:lnTo>
                <a:lnTo>
                  <a:pt x="1245" y="3515"/>
                </a:lnTo>
                <a:lnTo>
                  <a:pt x="1225" y="3484"/>
                </a:lnTo>
                <a:lnTo>
                  <a:pt x="1203" y="3452"/>
                </a:lnTo>
                <a:lnTo>
                  <a:pt x="1182" y="3418"/>
                </a:lnTo>
                <a:lnTo>
                  <a:pt x="1161" y="3382"/>
                </a:lnTo>
                <a:lnTo>
                  <a:pt x="1140" y="3346"/>
                </a:lnTo>
                <a:lnTo>
                  <a:pt x="380" y="2703"/>
                </a:lnTo>
                <a:lnTo>
                  <a:pt x="363" y="2688"/>
                </a:lnTo>
                <a:lnTo>
                  <a:pt x="348" y="2670"/>
                </a:lnTo>
                <a:lnTo>
                  <a:pt x="334" y="2651"/>
                </a:lnTo>
                <a:lnTo>
                  <a:pt x="323" y="2632"/>
                </a:lnTo>
                <a:lnTo>
                  <a:pt x="315" y="2611"/>
                </a:lnTo>
                <a:lnTo>
                  <a:pt x="308" y="2591"/>
                </a:lnTo>
                <a:lnTo>
                  <a:pt x="303" y="2569"/>
                </a:lnTo>
                <a:lnTo>
                  <a:pt x="300" y="2548"/>
                </a:lnTo>
                <a:lnTo>
                  <a:pt x="299" y="2526"/>
                </a:lnTo>
                <a:lnTo>
                  <a:pt x="301" y="2503"/>
                </a:lnTo>
                <a:lnTo>
                  <a:pt x="304" y="2482"/>
                </a:lnTo>
                <a:lnTo>
                  <a:pt x="309" y="2460"/>
                </a:lnTo>
                <a:lnTo>
                  <a:pt x="317" y="2439"/>
                </a:lnTo>
                <a:lnTo>
                  <a:pt x="327" y="2419"/>
                </a:lnTo>
                <a:lnTo>
                  <a:pt x="338" y="2399"/>
                </a:lnTo>
                <a:lnTo>
                  <a:pt x="353" y="2381"/>
                </a:lnTo>
                <a:lnTo>
                  <a:pt x="362" y="2371"/>
                </a:lnTo>
                <a:lnTo>
                  <a:pt x="371" y="2362"/>
                </a:lnTo>
                <a:lnTo>
                  <a:pt x="380" y="2353"/>
                </a:lnTo>
                <a:lnTo>
                  <a:pt x="390" y="2345"/>
                </a:lnTo>
                <a:lnTo>
                  <a:pt x="401" y="2338"/>
                </a:lnTo>
                <a:lnTo>
                  <a:pt x="411" y="2332"/>
                </a:lnTo>
                <a:lnTo>
                  <a:pt x="422" y="2326"/>
                </a:lnTo>
                <a:lnTo>
                  <a:pt x="433" y="2320"/>
                </a:lnTo>
                <a:lnTo>
                  <a:pt x="444" y="2316"/>
                </a:lnTo>
                <a:lnTo>
                  <a:pt x="456" y="2312"/>
                </a:lnTo>
                <a:lnTo>
                  <a:pt x="468" y="2308"/>
                </a:lnTo>
                <a:lnTo>
                  <a:pt x="479" y="2305"/>
                </a:lnTo>
                <a:lnTo>
                  <a:pt x="491" y="2303"/>
                </a:lnTo>
                <a:lnTo>
                  <a:pt x="503" y="2301"/>
                </a:lnTo>
                <a:lnTo>
                  <a:pt x="516" y="2301"/>
                </a:lnTo>
                <a:lnTo>
                  <a:pt x="528" y="2299"/>
                </a:lnTo>
                <a:lnTo>
                  <a:pt x="547" y="2301"/>
                </a:lnTo>
                <a:lnTo>
                  <a:pt x="567" y="2304"/>
                </a:lnTo>
                <a:lnTo>
                  <a:pt x="586" y="2308"/>
                </a:lnTo>
                <a:lnTo>
                  <a:pt x="605" y="2313"/>
                </a:lnTo>
                <a:lnTo>
                  <a:pt x="624" y="2321"/>
                </a:lnTo>
                <a:lnTo>
                  <a:pt x="641" y="2330"/>
                </a:lnTo>
                <a:lnTo>
                  <a:pt x="658" y="2341"/>
                </a:lnTo>
                <a:lnTo>
                  <a:pt x="676" y="2353"/>
                </a:lnTo>
                <a:lnTo>
                  <a:pt x="1110" y="2695"/>
                </a:lnTo>
                <a:lnTo>
                  <a:pt x="1122" y="2704"/>
                </a:lnTo>
                <a:lnTo>
                  <a:pt x="1134" y="2712"/>
                </a:lnTo>
                <a:lnTo>
                  <a:pt x="1145" y="2719"/>
                </a:lnTo>
                <a:lnTo>
                  <a:pt x="1155" y="2724"/>
                </a:lnTo>
                <a:lnTo>
                  <a:pt x="1166" y="2729"/>
                </a:lnTo>
                <a:lnTo>
                  <a:pt x="1176" y="2732"/>
                </a:lnTo>
                <a:lnTo>
                  <a:pt x="1185" y="2734"/>
                </a:lnTo>
                <a:lnTo>
                  <a:pt x="1194" y="2734"/>
                </a:lnTo>
                <a:lnTo>
                  <a:pt x="1203" y="2734"/>
                </a:lnTo>
                <a:lnTo>
                  <a:pt x="1210" y="2732"/>
                </a:lnTo>
                <a:lnTo>
                  <a:pt x="1219" y="2729"/>
                </a:lnTo>
                <a:lnTo>
                  <a:pt x="1226" y="2724"/>
                </a:lnTo>
                <a:lnTo>
                  <a:pt x="1233" y="2719"/>
                </a:lnTo>
                <a:lnTo>
                  <a:pt x="1240" y="2712"/>
                </a:lnTo>
                <a:lnTo>
                  <a:pt x="1246" y="2703"/>
                </a:lnTo>
                <a:lnTo>
                  <a:pt x="1252" y="2694"/>
                </a:lnTo>
                <a:lnTo>
                  <a:pt x="1258" y="2682"/>
                </a:lnTo>
                <a:lnTo>
                  <a:pt x="1263" y="2669"/>
                </a:lnTo>
                <a:lnTo>
                  <a:pt x="1269" y="2655"/>
                </a:lnTo>
                <a:lnTo>
                  <a:pt x="1273" y="2640"/>
                </a:lnTo>
                <a:lnTo>
                  <a:pt x="1278" y="2622"/>
                </a:lnTo>
                <a:lnTo>
                  <a:pt x="1282" y="2604"/>
                </a:lnTo>
                <a:lnTo>
                  <a:pt x="1289" y="2562"/>
                </a:lnTo>
                <a:lnTo>
                  <a:pt x="1296" y="2514"/>
                </a:lnTo>
                <a:lnTo>
                  <a:pt x="1301" y="2460"/>
                </a:lnTo>
                <a:lnTo>
                  <a:pt x="1305" y="2399"/>
                </a:lnTo>
                <a:lnTo>
                  <a:pt x="1308" y="2332"/>
                </a:lnTo>
                <a:lnTo>
                  <a:pt x="1311" y="2258"/>
                </a:lnTo>
                <a:lnTo>
                  <a:pt x="1313" y="2176"/>
                </a:lnTo>
                <a:lnTo>
                  <a:pt x="1314" y="2087"/>
                </a:lnTo>
                <a:lnTo>
                  <a:pt x="1314" y="1991"/>
                </a:lnTo>
                <a:lnTo>
                  <a:pt x="1299" y="535"/>
                </a:lnTo>
                <a:lnTo>
                  <a:pt x="1299" y="512"/>
                </a:lnTo>
                <a:lnTo>
                  <a:pt x="1302" y="489"/>
                </a:lnTo>
                <a:lnTo>
                  <a:pt x="1306" y="467"/>
                </a:lnTo>
                <a:lnTo>
                  <a:pt x="1313" y="446"/>
                </a:lnTo>
                <a:lnTo>
                  <a:pt x="1323" y="425"/>
                </a:lnTo>
                <a:lnTo>
                  <a:pt x="1334" y="406"/>
                </a:lnTo>
                <a:lnTo>
                  <a:pt x="1346" y="389"/>
                </a:lnTo>
                <a:lnTo>
                  <a:pt x="1360" y="371"/>
                </a:lnTo>
                <a:lnTo>
                  <a:pt x="1375" y="356"/>
                </a:lnTo>
                <a:lnTo>
                  <a:pt x="1393" y="343"/>
                </a:lnTo>
                <a:lnTo>
                  <a:pt x="1411" y="331"/>
                </a:lnTo>
                <a:lnTo>
                  <a:pt x="1430" y="320"/>
                </a:lnTo>
                <a:lnTo>
                  <a:pt x="1452" y="311"/>
                </a:lnTo>
                <a:lnTo>
                  <a:pt x="1473" y="305"/>
                </a:lnTo>
                <a:lnTo>
                  <a:pt x="1496" y="301"/>
                </a:lnTo>
                <a:lnTo>
                  <a:pt x="1519" y="299"/>
                </a:lnTo>
                <a:lnTo>
                  <a:pt x="1527" y="299"/>
                </a:lnTo>
                <a:close/>
                <a:moveTo>
                  <a:pt x="1527" y="0"/>
                </a:moveTo>
                <a:lnTo>
                  <a:pt x="1527" y="0"/>
                </a:lnTo>
                <a:lnTo>
                  <a:pt x="1508" y="0"/>
                </a:lnTo>
                <a:lnTo>
                  <a:pt x="1482" y="2"/>
                </a:lnTo>
                <a:lnTo>
                  <a:pt x="1456" y="4"/>
                </a:lnTo>
                <a:lnTo>
                  <a:pt x="1430" y="9"/>
                </a:lnTo>
                <a:lnTo>
                  <a:pt x="1405" y="14"/>
                </a:lnTo>
                <a:lnTo>
                  <a:pt x="1380" y="20"/>
                </a:lnTo>
                <a:lnTo>
                  <a:pt x="1355" y="28"/>
                </a:lnTo>
                <a:lnTo>
                  <a:pt x="1332" y="37"/>
                </a:lnTo>
                <a:lnTo>
                  <a:pt x="1307" y="47"/>
                </a:lnTo>
                <a:lnTo>
                  <a:pt x="1285" y="59"/>
                </a:lnTo>
                <a:lnTo>
                  <a:pt x="1262" y="71"/>
                </a:lnTo>
                <a:lnTo>
                  <a:pt x="1240" y="84"/>
                </a:lnTo>
                <a:lnTo>
                  <a:pt x="1219" y="98"/>
                </a:lnTo>
                <a:lnTo>
                  <a:pt x="1198" y="115"/>
                </a:lnTo>
                <a:lnTo>
                  <a:pt x="1179" y="131"/>
                </a:lnTo>
                <a:lnTo>
                  <a:pt x="1160" y="149"/>
                </a:lnTo>
                <a:lnTo>
                  <a:pt x="1141" y="168"/>
                </a:lnTo>
                <a:lnTo>
                  <a:pt x="1124" y="187"/>
                </a:lnTo>
                <a:lnTo>
                  <a:pt x="1108" y="207"/>
                </a:lnTo>
                <a:lnTo>
                  <a:pt x="1092" y="228"/>
                </a:lnTo>
                <a:lnTo>
                  <a:pt x="1078" y="249"/>
                </a:lnTo>
                <a:lnTo>
                  <a:pt x="1065" y="271"/>
                </a:lnTo>
                <a:lnTo>
                  <a:pt x="1054" y="294"/>
                </a:lnTo>
                <a:lnTo>
                  <a:pt x="1042" y="317"/>
                </a:lnTo>
                <a:lnTo>
                  <a:pt x="1033" y="341"/>
                </a:lnTo>
                <a:lnTo>
                  <a:pt x="1025" y="364"/>
                </a:lnTo>
                <a:lnTo>
                  <a:pt x="1018" y="389"/>
                </a:lnTo>
                <a:lnTo>
                  <a:pt x="1012" y="414"/>
                </a:lnTo>
                <a:lnTo>
                  <a:pt x="1007" y="439"/>
                </a:lnTo>
                <a:lnTo>
                  <a:pt x="1003" y="464"/>
                </a:lnTo>
                <a:lnTo>
                  <a:pt x="1001" y="489"/>
                </a:lnTo>
                <a:lnTo>
                  <a:pt x="1000" y="515"/>
                </a:lnTo>
                <a:lnTo>
                  <a:pt x="1000" y="541"/>
                </a:lnTo>
                <a:lnTo>
                  <a:pt x="1015" y="1993"/>
                </a:lnTo>
                <a:lnTo>
                  <a:pt x="1014" y="2126"/>
                </a:lnTo>
                <a:lnTo>
                  <a:pt x="1012" y="2237"/>
                </a:lnTo>
                <a:lnTo>
                  <a:pt x="864" y="2121"/>
                </a:lnTo>
                <a:lnTo>
                  <a:pt x="846" y="2107"/>
                </a:lnTo>
                <a:lnTo>
                  <a:pt x="827" y="2094"/>
                </a:lnTo>
                <a:lnTo>
                  <a:pt x="808" y="2082"/>
                </a:lnTo>
                <a:lnTo>
                  <a:pt x="789" y="2069"/>
                </a:lnTo>
                <a:lnTo>
                  <a:pt x="768" y="2059"/>
                </a:lnTo>
                <a:lnTo>
                  <a:pt x="748" y="2049"/>
                </a:lnTo>
                <a:lnTo>
                  <a:pt x="728" y="2040"/>
                </a:lnTo>
                <a:lnTo>
                  <a:pt x="706" y="2032"/>
                </a:lnTo>
                <a:lnTo>
                  <a:pt x="685" y="2024"/>
                </a:lnTo>
                <a:lnTo>
                  <a:pt x="663" y="2018"/>
                </a:lnTo>
                <a:lnTo>
                  <a:pt x="641" y="2012"/>
                </a:lnTo>
                <a:lnTo>
                  <a:pt x="619" y="2008"/>
                </a:lnTo>
                <a:lnTo>
                  <a:pt x="596" y="2005"/>
                </a:lnTo>
                <a:lnTo>
                  <a:pt x="574" y="2002"/>
                </a:lnTo>
                <a:lnTo>
                  <a:pt x="550" y="2001"/>
                </a:lnTo>
                <a:lnTo>
                  <a:pt x="528" y="2000"/>
                </a:lnTo>
                <a:lnTo>
                  <a:pt x="498" y="2001"/>
                </a:lnTo>
                <a:lnTo>
                  <a:pt x="470" y="2003"/>
                </a:lnTo>
                <a:lnTo>
                  <a:pt x="441" y="2007"/>
                </a:lnTo>
                <a:lnTo>
                  <a:pt x="413" y="2013"/>
                </a:lnTo>
                <a:lnTo>
                  <a:pt x="385" y="2019"/>
                </a:lnTo>
                <a:lnTo>
                  <a:pt x="358" y="2029"/>
                </a:lnTo>
                <a:lnTo>
                  <a:pt x="331" y="2038"/>
                </a:lnTo>
                <a:lnTo>
                  <a:pt x="306" y="2049"/>
                </a:lnTo>
                <a:lnTo>
                  <a:pt x="280" y="2062"/>
                </a:lnTo>
                <a:lnTo>
                  <a:pt x="255" y="2076"/>
                </a:lnTo>
                <a:lnTo>
                  <a:pt x="231" y="2092"/>
                </a:lnTo>
                <a:lnTo>
                  <a:pt x="208" y="2108"/>
                </a:lnTo>
                <a:lnTo>
                  <a:pt x="186" y="2126"/>
                </a:lnTo>
                <a:lnTo>
                  <a:pt x="164" y="2146"/>
                </a:lnTo>
                <a:lnTo>
                  <a:pt x="144" y="2166"/>
                </a:lnTo>
                <a:lnTo>
                  <a:pt x="125" y="2187"/>
                </a:lnTo>
                <a:lnTo>
                  <a:pt x="107" y="2209"/>
                </a:lnTo>
                <a:lnTo>
                  <a:pt x="92" y="2230"/>
                </a:lnTo>
                <a:lnTo>
                  <a:pt x="78" y="2253"/>
                </a:lnTo>
                <a:lnTo>
                  <a:pt x="64" y="2276"/>
                </a:lnTo>
                <a:lnTo>
                  <a:pt x="52" y="2299"/>
                </a:lnTo>
                <a:lnTo>
                  <a:pt x="41" y="2323"/>
                </a:lnTo>
                <a:lnTo>
                  <a:pt x="32" y="2346"/>
                </a:lnTo>
                <a:lnTo>
                  <a:pt x="24" y="2371"/>
                </a:lnTo>
                <a:lnTo>
                  <a:pt x="17" y="2396"/>
                </a:lnTo>
                <a:lnTo>
                  <a:pt x="10" y="2421"/>
                </a:lnTo>
                <a:lnTo>
                  <a:pt x="6" y="2446"/>
                </a:lnTo>
                <a:lnTo>
                  <a:pt x="3" y="2472"/>
                </a:lnTo>
                <a:lnTo>
                  <a:pt x="0" y="2496"/>
                </a:lnTo>
                <a:lnTo>
                  <a:pt x="0" y="2522"/>
                </a:lnTo>
                <a:lnTo>
                  <a:pt x="0" y="2547"/>
                </a:lnTo>
                <a:lnTo>
                  <a:pt x="1" y="2572"/>
                </a:lnTo>
                <a:lnTo>
                  <a:pt x="4" y="2598"/>
                </a:lnTo>
                <a:lnTo>
                  <a:pt x="8" y="2622"/>
                </a:lnTo>
                <a:lnTo>
                  <a:pt x="13" y="2648"/>
                </a:lnTo>
                <a:lnTo>
                  <a:pt x="20" y="2672"/>
                </a:lnTo>
                <a:lnTo>
                  <a:pt x="27" y="2697"/>
                </a:lnTo>
                <a:lnTo>
                  <a:pt x="36" y="2720"/>
                </a:lnTo>
                <a:lnTo>
                  <a:pt x="46" y="2745"/>
                </a:lnTo>
                <a:lnTo>
                  <a:pt x="56" y="2767"/>
                </a:lnTo>
                <a:lnTo>
                  <a:pt x="68" y="2790"/>
                </a:lnTo>
                <a:lnTo>
                  <a:pt x="83" y="2812"/>
                </a:lnTo>
                <a:lnTo>
                  <a:pt x="97" y="2834"/>
                </a:lnTo>
                <a:lnTo>
                  <a:pt x="112" y="2855"/>
                </a:lnTo>
                <a:lnTo>
                  <a:pt x="130" y="2875"/>
                </a:lnTo>
                <a:lnTo>
                  <a:pt x="147" y="2894"/>
                </a:lnTo>
                <a:lnTo>
                  <a:pt x="166" y="2914"/>
                </a:lnTo>
                <a:lnTo>
                  <a:pt x="187" y="2932"/>
                </a:lnTo>
                <a:lnTo>
                  <a:pt x="906" y="3540"/>
                </a:lnTo>
                <a:lnTo>
                  <a:pt x="933" y="3585"/>
                </a:lnTo>
                <a:lnTo>
                  <a:pt x="961" y="3628"/>
                </a:lnTo>
                <a:lnTo>
                  <a:pt x="988" y="3669"/>
                </a:lnTo>
                <a:lnTo>
                  <a:pt x="1016" y="3708"/>
                </a:lnTo>
                <a:lnTo>
                  <a:pt x="1043" y="3746"/>
                </a:lnTo>
                <a:lnTo>
                  <a:pt x="1071" y="3782"/>
                </a:lnTo>
                <a:lnTo>
                  <a:pt x="1097" y="3814"/>
                </a:lnTo>
                <a:lnTo>
                  <a:pt x="1125" y="3847"/>
                </a:lnTo>
                <a:lnTo>
                  <a:pt x="1150" y="3876"/>
                </a:lnTo>
                <a:lnTo>
                  <a:pt x="1177" y="3905"/>
                </a:lnTo>
                <a:lnTo>
                  <a:pt x="1202" y="3930"/>
                </a:lnTo>
                <a:lnTo>
                  <a:pt x="1227" y="3956"/>
                </a:lnTo>
                <a:lnTo>
                  <a:pt x="1251" y="3978"/>
                </a:lnTo>
                <a:lnTo>
                  <a:pt x="1275" y="4001"/>
                </a:lnTo>
                <a:lnTo>
                  <a:pt x="1318" y="4038"/>
                </a:lnTo>
                <a:lnTo>
                  <a:pt x="1320" y="4429"/>
                </a:lnTo>
                <a:lnTo>
                  <a:pt x="1323" y="4727"/>
                </a:lnTo>
                <a:lnTo>
                  <a:pt x="1620" y="4727"/>
                </a:lnTo>
                <a:lnTo>
                  <a:pt x="2944" y="4727"/>
                </a:lnTo>
                <a:lnTo>
                  <a:pt x="3240" y="4727"/>
                </a:lnTo>
                <a:lnTo>
                  <a:pt x="3243" y="4431"/>
                </a:lnTo>
                <a:lnTo>
                  <a:pt x="3249" y="3951"/>
                </a:lnTo>
                <a:lnTo>
                  <a:pt x="3681" y="2588"/>
                </a:lnTo>
                <a:lnTo>
                  <a:pt x="3683" y="2580"/>
                </a:lnTo>
                <a:lnTo>
                  <a:pt x="3685" y="2572"/>
                </a:lnTo>
                <a:lnTo>
                  <a:pt x="3696" y="2529"/>
                </a:lnTo>
                <a:lnTo>
                  <a:pt x="3720" y="2440"/>
                </a:lnTo>
                <a:lnTo>
                  <a:pt x="3729" y="2398"/>
                </a:lnTo>
                <a:lnTo>
                  <a:pt x="3738" y="2359"/>
                </a:lnTo>
                <a:lnTo>
                  <a:pt x="3745" y="2320"/>
                </a:lnTo>
                <a:lnTo>
                  <a:pt x="3751" y="2282"/>
                </a:lnTo>
                <a:lnTo>
                  <a:pt x="3754" y="2246"/>
                </a:lnTo>
                <a:lnTo>
                  <a:pt x="3756" y="2209"/>
                </a:lnTo>
                <a:lnTo>
                  <a:pt x="3757" y="2187"/>
                </a:lnTo>
                <a:lnTo>
                  <a:pt x="3756" y="2167"/>
                </a:lnTo>
                <a:lnTo>
                  <a:pt x="3755" y="2148"/>
                </a:lnTo>
                <a:lnTo>
                  <a:pt x="3753" y="2128"/>
                </a:lnTo>
                <a:lnTo>
                  <a:pt x="3750" y="2109"/>
                </a:lnTo>
                <a:lnTo>
                  <a:pt x="3746" y="2092"/>
                </a:lnTo>
                <a:lnTo>
                  <a:pt x="3743" y="2073"/>
                </a:lnTo>
                <a:lnTo>
                  <a:pt x="3738" y="2057"/>
                </a:lnTo>
                <a:lnTo>
                  <a:pt x="3733" y="2041"/>
                </a:lnTo>
                <a:lnTo>
                  <a:pt x="3728" y="2025"/>
                </a:lnTo>
                <a:lnTo>
                  <a:pt x="3722" y="2010"/>
                </a:lnTo>
                <a:lnTo>
                  <a:pt x="3714" y="1995"/>
                </a:lnTo>
                <a:lnTo>
                  <a:pt x="3700" y="1967"/>
                </a:lnTo>
                <a:lnTo>
                  <a:pt x="3685" y="1943"/>
                </a:lnTo>
                <a:lnTo>
                  <a:pt x="3669" y="1920"/>
                </a:lnTo>
                <a:lnTo>
                  <a:pt x="3651" y="1898"/>
                </a:lnTo>
                <a:lnTo>
                  <a:pt x="3634" y="1879"/>
                </a:lnTo>
                <a:lnTo>
                  <a:pt x="3617" y="1863"/>
                </a:lnTo>
                <a:lnTo>
                  <a:pt x="3599" y="1846"/>
                </a:lnTo>
                <a:lnTo>
                  <a:pt x="3582" y="1833"/>
                </a:lnTo>
                <a:lnTo>
                  <a:pt x="3566" y="1821"/>
                </a:lnTo>
                <a:lnTo>
                  <a:pt x="3549" y="1811"/>
                </a:lnTo>
                <a:lnTo>
                  <a:pt x="3505" y="1784"/>
                </a:lnTo>
                <a:lnTo>
                  <a:pt x="3482" y="1771"/>
                </a:lnTo>
                <a:lnTo>
                  <a:pt x="3459" y="1759"/>
                </a:lnTo>
                <a:lnTo>
                  <a:pt x="3434" y="1747"/>
                </a:lnTo>
                <a:lnTo>
                  <a:pt x="3411" y="1736"/>
                </a:lnTo>
                <a:lnTo>
                  <a:pt x="3385" y="1727"/>
                </a:lnTo>
                <a:lnTo>
                  <a:pt x="3360" y="1718"/>
                </a:lnTo>
                <a:lnTo>
                  <a:pt x="3358" y="1702"/>
                </a:lnTo>
                <a:lnTo>
                  <a:pt x="3355" y="1685"/>
                </a:lnTo>
                <a:lnTo>
                  <a:pt x="3351" y="1669"/>
                </a:lnTo>
                <a:lnTo>
                  <a:pt x="3347" y="1653"/>
                </a:lnTo>
                <a:lnTo>
                  <a:pt x="3342" y="1636"/>
                </a:lnTo>
                <a:lnTo>
                  <a:pt x="3335" y="1620"/>
                </a:lnTo>
                <a:lnTo>
                  <a:pt x="3329" y="1604"/>
                </a:lnTo>
                <a:lnTo>
                  <a:pt x="3322" y="1588"/>
                </a:lnTo>
                <a:lnTo>
                  <a:pt x="3314" y="1572"/>
                </a:lnTo>
                <a:lnTo>
                  <a:pt x="3306" y="1556"/>
                </a:lnTo>
                <a:lnTo>
                  <a:pt x="3296" y="1541"/>
                </a:lnTo>
                <a:lnTo>
                  <a:pt x="3286" y="1525"/>
                </a:lnTo>
                <a:lnTo>
                  <a:pt x="3274" y="1511"/>
                </a:lnTo>
                <a:lnTo>
                  <a:pt x="3263" y="1496"/>
                </a:lnTo>
                <a:lnTo>
                  <a:pt x="3250" y="1482"/>
                </a:lnTo>
                <a:lnTo>
                  <a:pt x="3237" y="1468"/>
                </a:lnTo>
                <a:lnTo>
                  <a:pt x="3222" y="1454"/>
                </a:lnTo>
                <a:lnTo>
                  <a:pt x="3207" y="1441"/>
                </a:lnTo>
                <a:lnTo>
                  <a:pt x="3191" y="1429"/>
                </a:lnTo>
                <a:lnTo>
                  <a:pt x="3173" y="1415"/>
                </a:lnTo>
                <a:lnTo>
                  <a:pt x="3155" y="1404"/>
                </a:lnTo>
                <a:lnTo>
                  <a:pt x="3137" y="1392"/>
                </a:lnTo>
                <a:lnTo>
                  <a:pt x="3116" y="1381"/>
                </a:lnTo>
                <a:lnTo>
                  <a:pt x="3096" y="1371"/>
                </a:lnTo>
                <a:lnTo>
                  <a:pt x="3074" y="1360"/>
                </a:lnTo>
                <a:lnTo>
                  <a:pt x="3051" y="1351"/>
                </a:lnTo>
                <a:lnTo>
                  <a:pt x="3027" y="1342"/>
                </a:lnTo>
                <a:lnTo>
                  <a:pt x="3002" y="1334"/>
                </a:lnTo>
                <a:lnTo>
                  <a:pt x="2976" y="1327"/>
                </a:lnTo>
                <a:lnTo>
                  <a:pt x="2949" y="1320"/>
                </a:lnTo>
                <a:lnTo>
                  <a:pt x="2921" y="1314"/>
                </a:lnTo>
                <a:lnTo>
                  <a:pt x="2892" y="1307"/>
                </a:lnTo>
                <a:lnTo>
                  <a:pt x="2857" y="1302"/>
                </a:lnTo>
                <a:lnTo>
                  <a:pt x="2824" y="1298"/>
                </a:lnTo>
                <a:lnTo>
                  <a:pt x="2793" y="1295"/>
                </a:lnTo>
                <a:lnTo>
                  <a:pt x="2761" y="1295"/>
                </a:lnTo>
                <a:lnTo>
                  <a:pt x="2732" y="1295"/>
                </a:lnTo>
                <a:lnTo>
                  <a:pt x="2705" y="1297"/>
                </a:lnTo>
                <a:lnTo>
                  <a:pt x="2677" y="1301"/>
                </a:lnTo>
                <a:lnTo>
                  <a:pt x="2651" y="1306"/>
                </a:lnTo>
                <a:lnTo>
                  <a:pt x="2637" y="1286"/>
                </a:lnTo>
                <a:lnTo>
                  <a:pt x="2621" y="1266"/>
                </a:lnTo>
                <a:lnTo>
                  <a:pt x="2604" y="1246"/>
                </a:lnTo>
                <a:lnTo>
                  <a:pt x="2585" y="1228"/>
                </a:lnTo>
                <a:lnTo>
                  <a:pt x="2565" y="1210"/>
                </a:lnTo>
                <a:lnTo>
                  <a:pt x="2544" y="1193"/>
                </a:lnTo>
                <a:lnTo>
                  <a:pt x="2521" y="1178"/>
                </a:lnTo>
                <a:lnTo>
                  <a:pt x="2496" y="1164"/>
                </a:lnTo>
                <a:lnTo>
                  <a:pt x="2470" y="1152"/>
                </a:lnTo>
                <a:lnTo>
                  <a:pt x="2441" y="1139"/>
                </a:lnTo>
                <a:lnTo>
                  <a:pt x="2412" y="1130"/>
                </a:lnTo>
                <a:lnTo>
                  <a:pt x="2381" y="1121"/>
                </a:lnTo>
                <a:lnTo>
                  <a:pt x="2347" y="1115"/>
                </a:lnTo>
                <a:lnTo>
                  <a:pt x="2313" y="1110"/>
                </a:lnTo>
                <a:lnTo>
                  <a:pt x="2277" y="1107"/>
                </a:lnTo>
                <a:lnTo>
                  <a:pt x="2238" y="1106"/>
                </a:lnTo>
                <a:lnTo>
                  <a:pt x="2203" y="1107"/>
                </a:lnTo>
                <a:lnTo>
                  <a:pt x="2164" y="1109"/>
                </a:lnTo>
                <a:lnTo>
                  <a:pt x="2136" y="1112"/>
                </a:lnTo>
                <a:lnTo>
                  <a:pt x="2109" y="1115"/>
                </a:lnTo>
                <a:lnTo>
                  <a:pt x="2083" y="1119"/>
                </a:lnTo>
                <a:lnTo>
                  <a:pt x="2058" y="1124"/>
                </a:lnTo>
                <a:lnTo>
                  <a:pt x="2056" y="518"/>
                </a:lnTo>
                <a:lnTo>
                  <a:pt x="2055" y="513"/>
                </a:lnTo>
                <a:lnTo>
                  <a:pt x="2055" y="508"/>
                </a:lnTo>
                <a:lnTo>
                  <a:pt x="2054" y="481"/>
                </a:lnTo>
                <a:lnTo>
                  <a:pt x="2051" y="456"/>
                </a:lnTo>
                <a:lnTo>
                  <a:pt x="2047" y="429"/>
                </a:lnTo>
                <a:lnTo>
                  <a:pt x="2042" y="405"/>
                </a:lnTo>
                <a:lnTo>
                  <a:pt x="2035" y="379"/>
                </a:lnTo>
                <a:lnTo>
                  <a:pt x="2027" y="355"/>
                </a:lnTo>
                <a:lnTo>
                  <a:pt x="2018" y="332"/>
                </a:lnTo>
                <a:lnTo>
                  <a:pt x="2008" y="308"/>
                </a:lnTo>
                <a:lnTo>
                  <a:pt x="1998" y="286"/>
                </a:lnTo>
                <a:lnTo>
                  <a:pt x="1986" y="263"/>
                </a:lnTo>
                <a:lnTo>
                  <a:pt x="1972" y="243"/>
                </a:lnTo>
                <a:lnTo>
                  <a:pt x="1959" y="222"/>
                </a:lnTo>
                <a:lnTo>
                  <a:pt x="1944" y="202"/>
                </a:lnTo>
                <a:lnTo>
                  <a:pt x="1929" y="183"/>
                </a:lnTo>
                <a:lnTo>
                  <a:pt x="1912" y="165"/>
                </a:lnTo>
                <a:lnTo>
                  <a:pt x="1895" y="147"/>
                </a:lnTo>
                <a:lnTo>
                  <a:pt x="1877" y="130"/>
                </a:lnTo>
                <a:lnTo>
                  <a:pt x="1857" y="115"/>
                </a:lnTo>
                <a:lnTo>
                  <a:pt x="1838" y="99"/>
                </a:lnTo>
                <a:lnTo>
                  <a:pt x="1818" y="85"/>
                </a:lnTo>
                <a:lnTo>
                  <a:pt x="1796" y="72"/>
                </a:lnTo>
                <a:lnTo>
                  <a:pt x="1774" y="60"/>
                </a:lnTo>
                <a:lnTo>
                  <a:pt x="1752" y="48"/>
                </a:lnTo>
                <a:lnTo>
                  <a:pt x="1729" y="39"/>
                </a:lnTo>
                <a:lnTo>
                  <a:pt x="1706" y="30"/>
                </a:lnTo>
                <a:lnTo>
                  <a:pt x="1681" y="22"/>
                </a:lnTo>
                <a:lnTo>
                  <a:pt x="1657" y="15"/>
                </a:lnTo>
                <a:lnTo>
                  <a:pt x="1631" y="10"/>
                </a:lnTo>
                <a:lnTo>
                  <a:pt x="1606" y="6"/>
                </a:lnTo>
                <a:lnTo>
                  <a:pt x="1580" y="2"/>
                </a:lnTo>
                <a:lnTo>
                  <a:pt x="1554" y="0"/>
                </a:lnTo>
                <a:lnTo>
                  <a:pt x="15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1500" y="2194560"/>
            <a:ext cx="283464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逐步回归分析</a:t>
            </a:r>
            <a:endParaRPr kumimoji="1" lang="zh-CN" altLang="en-US" sz="3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3200" y="1419225"/>
            <a:ext cx="750697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在作实际多元线性回归时常有这样情况, 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endParaRPr lang="en-US" altLang="zh-CN" sz="2400" baseline="-250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相互之间常常是线性相关的，即在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中任何两个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变量是完全线性相关的, 即相关系数为1,则矩阵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的秩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小于p,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就无解。当变量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中任有两个变量存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在较大的相关性时, 矩阵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处于病态, 会给模型带来很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大误差。因此作回归时, 应选变量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中的一部分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作回归, 剔除一些变量。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逐步回归法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就是寻找较优子空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间的一种变量选择方法。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025650"/>
            <a:ext cx="1953895" cy="90424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逐步变量选择的方法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335661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503682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向前引入法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4705" y="335661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向后剔除法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4705" y="513588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逐步筛选法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654800" y="201295"/>
            <a:ext cx="3949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915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2988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两变量线性相关系数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样本的线性相关系数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离均差平方和与离均差积和：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95" y="1993265"/>
            <a:ext cx="5012690" cy="1061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80" y="4444365"/>
            <a:ext cx="5676265" cy="18808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" y="2667000"/>
            <a:ext cx="5674995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fm=lm(y~x1+x2+x3+x4, data=yX)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fm.step=step(fm,direction="forward")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#向前引入法变量选择结果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3045460"/>
            <a:ext cx="5117465" cy="11125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" y="2667000"/>
            <a:ext cx="598805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fm.step=step(fm,direction="backward")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#向后剔除法变量选择结果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92600" y="4251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075680" y="419100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345" y="792480"/>
            <a:ext cx="3835400" cy="598233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2667000"/>
            <a:ext cx="532066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fm.step=step(fm,direction="both")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#逐步筛选法变量选择结果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80435" y="434848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5354955" y="434848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2545" y="75565"/>
            <a:ext cx="3856355" cy="6706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2651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-1】（续例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）身高与体重的相关关系分析。下面以例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的身高与体重数据分析。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先建立一个离均差积和函数：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65" y="4444365"/>
            <a:ext cx="4632325" cy="22263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84593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000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94106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20269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数据输入：读取身高与体重的数据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224155" y="4888230"/>
            <a:ext cx="6136005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plot(x1,x2)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137160" y="3608070"/>
            <a:ext cx="630999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直观分析：图示法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通过散点图看身高与体重的关系</a:t>
            </a:r>
            <a:endParaRPr lang="zh-CN"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2084070"/>
            <a:ext cx="5715000" cy="3856990"/>
          </a:xfrm>
          <a:prstGeom prst="rect">
            <a:avLst/>
          </a:prstGeom>
        </p:spPr>
      </p:pic>
      <p:sp>
        <p:nvSpPr>
          <p:cNvPr id="9" name="矩形 6"/>
          <p:cNvSpPr/>
          <p:nvPr/>
        </p:nvSpPr>
        <p:spPr>
          <a:xfrm>
            <a:off x="201930" y="1934210"/>
            <a:ext cx="6158230" cy="14763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x1=c(171,175,159,155,152,158,154,164,168,166,159,164)</a:t>
            </a:r>
            <a:endParaRPr lang="en-US" sz="20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x2=c(57,64,41,38,35,44,41,51,57,49,47,46)</a:t>
            </a:r>
            <a:endParaRPr lang="en-US" sz="20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84593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000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94106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35255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建立离均差乘积和函数：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47955" y="2084070"/>
            <a:ext cx="6158230" cy="11988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lxy&lt;-</a:t>
            </a:r>
            <a:r>
              <a:rPr lang="en-US" sz="2400" b="1" dirty="0">
                <a:ln>
                  <a:solidFill>
                    <a:schemeClr val="accent1"/>
                  </a:solidFill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function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(x,y)      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sum(x*y)-sum(x)*sum(y)/length(x)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73025" y="3856355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用离均差乘积和计算相关系数：</a:t>
            </a:r>
            <a:endParaRPr lang="zh-CN"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2084070"/>
            <a:ext cx="5715000" cy="3856990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149225" y="4587875"/>
            <a:ext cx="6158230" cy="17532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r=lxy(x1,x2)/sqrt(lxy(x1,x1)*lxy(x2,x2))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[1] 0.9593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1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相关系数的假设检验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301942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建立检验假设：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2235026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计算相关系数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75" y="1411605"/>
            <a:ext cx="5092700" cy="43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55" y="2235200"/>
            <a:ext cx="4289425" cy="929005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1797050" y="3164205"/>
            <a:ext cx="8596630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n=length(x1)#向量的长度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tr=r/sqrt((1-r^2)/(n-2))#相关系数假设检验t统计量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[1] 10.74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bldLvl="0" animBg="1"/>
    </p:bldLst>
  </p:timing>
</p:sld>
</file>

<file path=ppt/theme/theme1.xml><?xml version="1.0" encoding="utf-8"?>
<a:theme xmlns:a="http://schemas.openxmlformats.org/drawingml/2006/main" name="1_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7324</Words>
  <Application>WPS 演示</Application>
  <PresentationFormat>宽屏</PresentationFormat>
  <Paragraphs>680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隶书</vt:lpstr>
      <vt:lpstr>Calibri</vt:lpstr>
      <vt:lpstr>微软雅黑</vt:lpstr>
      <vt:lpstr>Arial Unicode MS</vt:lpstr>
      <vt:lpstr>1_第一PPT模板网-WWW.1PPT.COM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wbh</cp:lastModifiedBy>
  <cp:revision>86</cp:revision>
  <dcterms:created xsi:type="dcterms:W3CDTF">2016-09-17T11:50:00Z</dcterms:created>
  <dcterms:modified xsi:type="dcterms:W3CDTF">2020-02-16T01:56:46Z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