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3"/>
  </p:notesMasterIdLst>
  <p:sldIdLst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292F-5F1E-4D0D-9D24-9BC591CEBB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A394-52CC-4E77-A7E1-261886B0DF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 sz="5400" b="1">
                <a:solidFill>
                  <a:srgbClr val="3399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16338"/>
            <a:ext cx="8534400" cy="1752600"/>
          </a:xfrm>
        </p:spPr>
        <p:txBody>
          <a:bodyPr/>
          <a:lstStyle>
            <a:lvl1pPr marL="0" indent="0" algn="ctr">
              <a:defRPr sz="3600">
                <a:solidFill>
                  <a:srgbClr val="3399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052514"/>
            <a:ext cx="2590800" cy="5043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052514"/>
            <a:ext cx="7569200" cy="5043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44676"/>
            <a:ext cx="10363200" cy="1470025"/>
          </a:xfrm>
        </p:spPr>
        <p:txBody>
          <a:bodyPr/>
          <a:lstStyle>
            <a:lvl1pPr>
              <a:defRPr sz="5400" b="1">
                <a:solidFill>
                  <a:srgbClr val="3399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16338"/>
            <a:ext cx="8534400" cy="1752600"/>
          </a:xfrm>
        </p:spPr>
        <p:txBody>
          <a:bodyPr/>
          <a:lstStyle>
            <a:lvl1pPr marL="0" indent="0" algn="ctr">
              <a:defRPr sz="3600">
                <a:solidFill>
                  <a:srgbClr val="3399FF"/>
                </a:solidFill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052514"/>
            <a:ext cx="2590800" cy="5043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052514"/>
            <a:ext cx="7569200" cy="5043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2513"/>
            <a:ext cx="10363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39624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052513"/>
            <a:ext cx="103632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39624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pic>
        <p:nvPicPr>
          <p:cNvPr id="1029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7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0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emf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454906" y="2767816"/>
            <a:ext cx="67278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600" b="1" dirty="0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建模（</a:t>
            </a:r>
            <a:r>
              <a:rPr lang="en-US" altLang="zh-CN" sz="3600" b="1" dirty="0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3600" b="1" dirty="0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3600" b="1" dirty="0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zh-CN" altLang="en-US" sz="36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682849" y="4127734"/>
            <a:ext cx="65284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第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5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章 广义与一般线性模型及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Rectangle 9"/>
          <p:cNvSpPr txBox="1"/>
          <p:nvPr/>
        </p:nvSpPr>
        <p:spPr>
          <a:xfrm>
            <a:off x="3226752" y="5558670"/>
            <a:ext cx="4931973" cy="630555"/>
          </a:xfrm>
        </p:spPr>
        <p:txBody>
          <a:bodyPr wrap="square" anchor="t">
            <a:normAutofit fontScale="8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1646" y="1777530"/>
            <a:ext cx="4386999" cy="64633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logit.step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&lt;-step(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logit.glm,direction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="both")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逐步筛选法变量选择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0420" y="6078220"/>
            <a:ext cx="3340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由此</a:t>
            </a:r>
            <a:r>
              <a:rPr lang="zh-CN" altLang="zh-CN" dirty="0" smtClean="0"/>
              <a:t>得到</a:t>
            </a:r>
            <a:r>
              <a:rPr lang="zh-CN" altLang="en-US" dirty="0"/>
              <a:t>新</a:t>
            </a:r>
            <a:r>
              <a:rPr lang="zh-CN" altLang="zh-CN" dirty="0" smtClean="0"/>
              <a:t>的</a:t>
            </a:r>
            <a:r>
              <a:rPr lang="en-US" altLang="zh-CN" dirty="0"/>
              <a:t>logistic</a:t>
            </a:r>
            <a:r>
              <a:rPr lang="zh-CN" altLang="zh-CN" dirty="0"/>
              <a:t>回归</a:t>
            </a:r>
            <a:r>
              <a:rPr lang="zh-CN" altLang="zh-CN" dirty="0" smtClean="0"/>
              <a:t>模型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95432" y="1273894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）逐步筛选变量</a:t>
            </a:r>
            <a:r>
              <a:rPr lang="en-US" altLang="zh-CN" sz="2000" dirty="0" smtClean="0"/>
              <a:t>logistic</a:t>
            </a:r>
            <a:r>
              <a:rPr lang="zh-CN" altLang="zh-CN" sz="2000" dirty="0"/>
              <a:t>回归</a:t>
            </a:r>
            <a:r>
              <a:rPr lang="zh-CN" altLang="zh-CN" sz="2000" dirty="0" smtClean="0"/>
              <a:t>模型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86" y="5833515"/>
            <a:ext cx="3582409" cy="78561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09932" y="1777529"/>
            <a:ext cx="4386999" cy="64633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summary(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logit.step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逐步筛选法变量选择结果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05" y="2489200"/>
            <a:ext cx="2996565" cy="3420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90" y="2592705"/>
            <a:ext cx="5401310" cy="3175000"/>
          </a:xfrm>
          <a:prstGeom prst="rect">
            <a:avLst/>
          </a:prstGeom>
        </p:spPr>
      </p:pic>
      <p:sp>
        <p:nvSpPr>
          <p:cNvPr id="16" name="TextBox 1"/>
          <p:cNvSpPr/>
          <p:nvPr/>
        </p:nvSpPr>
        <p:spPr>
          <a:xfrm flipH="1">
            <a:off x="783381" y="2636467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直接连接符 10"/>
          <p:cNvSpPr/>
          <p:nvPr/>
        </p:nvSpPr>
        <p:spPr>
          <a:xfrm>
            <a:off x="1583481" y="1525284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4562" y="2212296"/>
            <a:ext cx="8884185" cy="21685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pre1&lt;-predict(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logit.step,data.frame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(x1=1))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预测视力正常司机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p1&lt;-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exp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(pre1)/(1+exp(pre1))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预测视力正常司机发生事故概率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pre2&lt;-predict(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logit.step,data.frame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(x1=0))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预测视力有问题的司机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p2&lt;-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exp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(pre2)/(1+exp(pre2))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预测视力有问题的司机发生事故概率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c(p1,p2)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结果显示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46529" y="1700282"/>
            <a:ext cx="62555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）：</a:t>
            </a:r>
            <a:r>
              <a:rPr lang="zh-CN" altLang="en-US" sz="2400" b="1" dirty="0"/>
              <a:t>预测发生交通事故的概率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65" y="4589780"/>
            <a:ext cx="5300980" cy="760730"/>
          </a:xfrm>
          <a:prstGeom prst="rect">
            <a:avLst/>
          </a:prstGeom>
        </p:spPr>
      </p:pic>
      <p:sp>
        <p:nvSpPr>
          <p:cNvPr id="9" name="TextBox 1"/>
          <p:cNvSpPr/>
          <p:nvPr/>
        </p:nvSpPr>
        <p:spPr>
          <a:xfrm flipH="1">
            <a:off x="964779" y="2623588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直接连接符 10"/>
          <p:cNvSpPr/>
          <p:nvPr/>
        </p:nvSpPr>
        <p:spPr>
          <a:xfrm>
            <a:off x="1764879" y="151240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6"/>
          <p:cNvSpPr/>
          <p:nvPr/>
        </p:nvSpPr>
        <p:spPr>
          <a:xfrm>
            <a:off x="1390283" y="1393972"/>
            <a:ext cx="8588473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r>
              <a:rPr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sz="2000" b="1" dirty="0">
                <a:sym typeface="微软雅黑" panose="020B0503020204020204" pitchFamily="2" charset="-122"/>
              </a:rPr>
              <a:t>3</a:t>
            </a:r>
            <a:r>
              <a:rPr lang="zh-CN" altLang="en-US" sz="2000" b="1" dirty="0" smtClean="0"/>
              <a:t>、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对数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线性模型</a:t>
            </a:r>
            <a:r>
              <a:rPr lang="zh-CN" altLang="en-US" sz="2000" b="1" dirty="0"/>
              <a:t>：函数</a:t>
            </a:r>
            <a:r>
              <a:rPr lang="zh-CN" altLang="en-US" sz="2000" b="1" dirty="0" smtClean="0"/>
              <a:t>形式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                  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   </a:t>
            </a:r>
            <a:r>
              <a:rPr lang="zh-CN" altLang="en-US" sz="2000" b="1" dirty="0" smtClean="0"/>
              <a:t>式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含有交叉效应</a:t>
            </a:r>
            <a:endParaRPr lang="en-US" altLang="zh-CN" sz="2000" b="1" dirty="0"/>
          </a:p>
        </p:txBody>
      </p:sp>
      <p:sp>
        <p:nvSpPr>
          <p:cNvPr id="14" name="矩形 7"/>
          <p:cNvSpPr/>
          <p:nvPr/>
        </p:nvSpPr>
        <p:spPr>
          <a:xfrm>
            <a:off x="1370647" y="2972067"/>
            <a:ext cx="9522996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某企业想了解顾客对其产品是否满意，同时还想了解不同收入的人群对其产品的满意程度是否相同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45" y="2101215"/>
            <a:ext cx="3168650" cy="452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95" y="2145030"/>
            <a:ext cx="3827145" cy="36512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37000" y="4204970"/>
          <a:ext cx="5335905" cy="1809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2865"/>
                <a:gridCol w="1334135"/>
                <a:gridCol w="1334135"/>
                <a:gridCol w="1334770"/>
              </a:tblGrid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满意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不满意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合计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53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434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108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542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低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48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合计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598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194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792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040" y="4126230"/>
            <a:ext cx="1371600" cy="2439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07740" y="6177280"/>
            <a:ext cx="691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数据形式</a:t>
            </a:r>
            <a:r>
              <a:rPr lang="zh-CN" altLang="en-US" dirty="0"/>
              <a:t>变为：用</a:t>
            </a:r>
            <a:r>
              <a:rPr lang="en-US" altLang="zh-CN" dirty="0"/>
              <a:t>y</a:t>
            </a:r>
            <a:r>
              <a:rPr lang="zh-CN" altLang="en-US" dirty="0"/>
              <a:t>表示频数，</a:t>
            </a:r>
            <a:r>
              <a:rPr lang="en-US" altLang="zh-CN" dirty="0"/>
              <a:t>x1</a:t>
            </a:r>
            <a:r>
              <a:rPr lang="zh-CN" altLang="en-US" dirty="0"/>
              <a:t>表示收入人群，</a:t>
            </a:r>
            <a:r>
              <a:rPr lang="en-US" altLang="zh-CN" dirty="0"/>
              <a:t>x2</a:t>
            </a:r>
            <a:r>
              <a:rPr lang="zh-CN" altLang="en-US" dirty="0"/>
              <a:t>表示满意程度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589874" y="2601542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650618" y="152627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45113" y="1292683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）建立</a:t>
            </a:r>
            <a:r>
              <a:rPr lang="en-US" altLang="zh-CN" sz="2000" dirty="0"/>
              <a:t>Poisson</a:t>
            </a:r>
            <a:r>
              <a:rPr lang="zh-CN" altLang="en-US" sz="2000" dirty="0"/>
              <a:t>对数线性模型：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35" y="1743710"/>
            <a:ext cx="9292590" cy="4269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11120" y="6083935"/>
            <a:ext cx="950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从检验结果可看出，p1=0.0031&lt;0.01，p2&lt;0.01，说明收入和满意程度对产品有重要影响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/>
              <a:t>5.3 </a:t>
            </a:r>
            <a:r>
              <a:rPr lang="zh-CN" altLang="zh-CN" sz="2400" b="1" dirty="0"/>
              <a:t>一般线性模型</a:t>
            </a:r>
            <a:endParaRPr lang="zh-CN" altLang="zh-CN" sz="2400" dirty="0"/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6"/>
              <p:cNvSpPr/>
              <p:nvPr/>
            </p:nvSpPr>
            <p:spPr>
              <a:xfrm>
                <a:off x="1390283" y="1393972"/>
                <a:ext cx="8588473" cy="1742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说明：</a:t>
                </a:r>
              </a:p>
              <a:p>
                <a:r>
                  <a:rPr lang="zh-CN" altLang="en-US" sz="2800" dirty="0" smtClean="0"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</a:t>
                </a:r>
                <a:r>
                  <a:rPr lang="en-US" altLang="zh-CN" sz="2000" dirty="0" smtClean="0">
                    <a:sym typeface="微软雅黑" panose="020B0503020204020204" pitchFamily="2" charset="-122"/>
                  </a:rPr>
                  <a:t>1</a:t>
                </a:r>
                <a:r>
                  <a:rPr lang="zh-CN" altLang="en-US" sz="2000" dirty="0" smtClean="0"/>
                  <a:t>、</a:t>
                </a:r>
                <a:r>
                  <a:rPr lang="zh-CN" altLang="en-US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完全随机设计模型</a:t>
                </a:r>
                <a:r>
                  <a:rPr lang="zh-CN" altLang="en-US" sz="2000" dirty="0" smtClean="0"/>
                  <a:t>：函数形式 </a:t>
                </a:r>
              </a:p>
              <a:p>
                <a:r>
                  <a:rPr lang="zh-CN" altLang="en-US" sz="2000" dirty="0"/>
                  <a:t> </a:t>
                </a:r>
                <a:r>
                  <a:rPr lang="zh-CN" altLang="en-US" sz="2000" dirty="0" smtClean="0"/>
                  <a:t>       其中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 smtClean="0"/>
                  <a:t>表示</a:t>
                </a:r>
                <a:r>
                  <a:rPr lang="zh-CN" altLang="en-US" sz="2000" dirty="0"/>
                  <a:t>观察结果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的总体均值，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是哑变量的系数，称为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因素各水平的主效应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</a:t>
                </a:r>
                <a:r>
                  <a:rPr lang="zh-CN" altLang="en-US" sz="2000" dirty="0"/>
                  <a:t>误差项。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3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63" y="1331107"/>
                <a:ext cx="8588473" cy="1742144"/>
              </a:xfrm>
              <a:prstGeom prst="rect">
                <a:avLst/>
              </a:prstGeom>
              <a:blipFill rotWithShape="0">
                <a:blip r:embed="rId2"/>
                <a:stretch>
                  <a:fillRect l="-710" b="-315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 b="1">
                    <a:noFill/>
                  </a:rPr>
                  <a:t> </a:t>
                </a:r>
                <a:endParaRPr lang="zh-CN" altLang="en-US" b="1">
                  <a:noFill/>
                </a:endParaRPr>
              </a:p>
            </p:txBody>
          </p:sp>
        </mc:Fallback>
      </mc:AlternateContent>
      <p:sp>
        <p:nvSpPr>
          <p:cNvPr id="14" name="矩形 7"/>
          <p:cNvSpPr/>
          <p:nvPr/>
        </p:nvSpPr>
        <p:spPr>
          <a:xfrm>
            <a:off x="1243330" y="2961640"/>
            <a:ext cx="98278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设有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台机器，用来生产规格相同的铝合金薄板。现从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台机器生产出的薄板中各随机抽取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块，测出厚度值，见下表，试分析各机器生产的薄板厚度有无显著差异？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25" y="2030619"/>
            <a:ext cx="4585513" cy="34364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95419" y="4608486"/>
          <a:ext cx="5177940" cy="1363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310"/>
                <a:gridCol w="736385"/>
                <a:gridCol w="737215"/>
                <a:gridCol w="737215"/>
                <a:gridCol w="736385"/>
                <a:gridCol w="737215"/>
                <a:gridCol w="737215"/>
              </a:tblGrid>
              <a:tr h="438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机器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2.36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2.38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2.45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2.47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485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机器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2.57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2.53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2.55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2.54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2.56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2.61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439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机器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2.58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2.64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2.59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2.67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2.66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2.62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4931" y="1403769"/>
            <a:ext cx="8549335" cy="64516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d5.3=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=T)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读取例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5.3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数据 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anova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(lm(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Y~factor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(A),data=d5.3))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完全随机设计模型方差分析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4075" y="5069840"/>
            <a:ext cx="6024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</a:t>
            </a:r>
            <a:r>
              <a:rPr lang="en-US" altLang="zh-CN" sz="2000" b="1" dirty="0"/>
              <a:t>P&lt;0.05</a:t>
            </a:r>
            <a:r>
              <a:rPr lang="zh-CN" altLang="en-US" sz="2000" b="1" dirty="0"/>
              <a:t>，说明各机器生产的薄板厚度有显著差异。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288380" y="2098106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）数据格式为：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40" y="2640965"/>
            <a:ext cx="7924165" cy="2051050"/>
          </a:xfrm>
          <a:prstGeom prst="rect">
            <a:avLst/>
          </a:prstGeom>
        </p:spPr>
      </p:pic>
      <p:sp>
        <p:nvSpPr>
          <p:cNvPr id="13" name="TextBox 1"/>
          <p:cNvSpPr/>
          <p:nvPr/>
        </p:nvSpPr>
        <p:spPr>
          <a:xfrm flipH="1">
            <a:off x="823929" y="2514952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直接连接符 10"/>
          <p:cNvSpPr/>
          <p:nvPr/>
        </p:nvSpPr>
        <p:spPr>
          <a:xfrm>
            <a:off x="1624029" y="1403769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40" y="2485390"/>
            <a:ext cx="891540" cy="387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/>
              <a:t>5.3 </a:t>
            </a:r>
            <a:r>
              <a:rPr lang="zh-CN" altLang="en-US" sz="2400" b="1" dirty="0"/>
              <a:t>一般线性模型</a:t>
            </a:r>
            <a:endParaRPr lang="zh-CN" altLang="en-US" sz="2400" b="1" dirty="0"/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6"/>
          <p:cNvSpPr/>
          <p:nvPr/>
        </p:nvSpPr>
        <p:spPr>
          <a:xfrm>
            <a:off x="1390283" y="1393972"/>
            <a:ext cx="10252218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说明：</a:t>
            </a:r>
            <a:endParaRPr lang="zh-CN" altLang="en-US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000" b="1" dirty="0">
                <a:sym typeface="微软雅黑" panose="020B0503020204020204" pitchFamily="2" charset="-122"/>
              </a:rPr>
              <a:t>2</a:t>
            </a:r>
            <a:r>
              <a:rPr lang="zh-CN" altLang="en-US" sz="2000" b="1" dirty="0" smtClean="0"/>
              <a:t>、</a:t>
            </a:r>
            <a:r>
              <a:rPr lang="zh-CN" altLang="zh-CN" sz="2000" b="1" dirty="0">
                <a:solidFill>
                  <a:schemeClr val="accent5">
                    <a:lumMod val="50000"/>
                  </a:schemeClr>
                </a:solidFill>
              </a:rPr>
              <a:t>随机单位组设计模型</a:t>
            </a:r>
            <a:r>
              <a:rPr lang="zh-CN" altLang="en-US" sz="2000" b="1" dirty="0" smtClean="0"/>
              <a:t>：函数形式 </a:t>
            </a:r>
            <a:endParaRPr lang="zh-CN" altLang="en-US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其中</a:t>
            </a:r>
            <a:r>
              <a:rPr lang="en-US" altLang="zh-CN" sz="2000" b="1" i="1" dirty="0">
                <a:sym typeface="Symbol" panose="05050102010706020507" pitchFamily="18" charset="2"/>
              </a:rPr>
              <a:t></a:t>
            </a:r>
            <a:r>
              <a:rPr lang="zh-CN" altLang="zh-CN" sz="2000" b="1" dirty="0"/>
              <a:t>为总均数，</a:t>
            </a:r>
            <a:r>
              <a:rPr lang="en-US" altLang="zh-CN" sz="2000" b="1" i="1" dirty="0">
                <a:sym typeface="Symbol" panose="05050102010706020507" pitchFamily="18" charset="2"/>
              </a:rPr>
              <a:t></a:t>
            </a:r>
            <a:r>
              <a:rPr lang="en-US" altLang="zh-CN" sz="2000" b="1" i="1" baseline="-25000" dirty="0" err="1"/>
              <a:t>i</a:t>
            </a:r>
            <a:r>
              <a:rPr lang="zh-CN" altLang="zh-CN" sz="2000" b="1" dirty="0"/>
              <a:t>为处理因素</a:t>
            </a:r>
            <a:r>
              <a:rPr lang="en-US" altLang="zh-CN" sz="2000" b="1" dirty="0"/>
              <a:t>A</a:t>
            </a:r>
            <a:r>
              <a:rPr lang="zh-CN" altLang="zh-CN" sz="2000" b="1" dirty="0"/>
              <a:t>的第</a:t>
            </a:r>
            <a:r>
              <a:rPr lang="en-US" altLang="zh-CN" sz="2000" b="1" i="1" dirty="0" err="1"/>
              <a:t>i</a:t>
            </a:r>
            <a:r>
              <a:rPr lang="zh-CN" altLang="zh-CN" sz="2000" b="1" dirty="0"/>
              <a:t>个水平的效应；</a:t>
            </a:r>
            <a:r>
              <a:rPr lang="en-US" altLang="zh-CN" sz="2000" b="1" i="1" dirty="0">
                <a:sym typeface="Symbol" panose="05050102010706020507" pitchFamily="18" charset="2"/>
              </a:rPr>
              <a:t></a:t>
            </a:r>
            <a:r>
              <a:rPr lang="en-US" altLang="zh-CN" sz="2000" b="1" i="1" baseline="-25000" dirty="0"/>
              <a:t>j</a:t>
            </a:r>
            <a:r>
              <a:rPr lang="zh-CN" altLang="zh-CN" sz="2000" b="1" dirty="0"/>
              <a:t>为第</a:t>
            </a:r>
            <a:r>
              <a:rPr lang="en-US" altLang="zh-CN" sz="2000" b="1" i="1" dirty="0"/>
              <a:t>j</a:t>
            </a:r>
            <a:r>
              <a:rPr lang="zh-CN" altLang="zh-CN" sz="2000" b="1" dirty="0"/>
              <a:t>个单位组的效应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i="1" dirty="0" err="1" smtClean="0"/>
              <a:t>e</a:t>
            </a:r>
            <a:r>
              <a:rPr lang="en-US" altLang="zh-CN" sz="2000" b="1" i="1" baseline="-25000" dirty="0" err="1" smtClean="0"/>
              <a:t>ij</a:t>
            </a:r>
            <a:r>
              <a:rPr lang="zh-CN" altLang="zh-CN" sz="2000" b="1" dirty="0"/>
              <a:t>为误差项。</a:t>
            </a:r>
            <a:endParaRPr lang="zh-CN" altLang="zh-CN" sz="2000" b="1" dirty="0"/>
          </a:p>
        </p:txBody>
      </p:sp>
      <p:sp>
        <p:nvSpPr>
          <p:cNvPr id="14" name="矩形 7"/>
          <p:cNvSpPr/>
          <p:nvPr/>
        </p:nvSpPr>
        <p:spPr>
          <a:xfrm>
            <a:off x="1351280" y="2626995"/>
            <a:ext cx="100711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en-US" altLang="zh-C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使用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种燃料，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种推进器作火箭射程试验，每一种组合情况做一次试验，则得火箭射程列在下表中，试分析各种燃料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与各种推进器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对火箭射程有无显著影响？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840" y="2045335"/>
            <a:ext cx="6173470" cy="32893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11210" y="4837871"/>
          <a:ext cx="4228830" cy="1233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5766"/>
                <a:gridCol w="845766"/>
                <a:gridCol w="845766"/>
                <a:gridCol w="845766"/>
                <a:gridCol w="845766"/>
              </a:tblGrid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BA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A4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582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491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601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758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562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541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709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582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  <a:tr h="308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653</a:t>
                      </a:r>
                      <a:endParaRPr lang="zh-CN" sz="14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516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392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487</a:t>
                      </a:r>
                      <a:endParaRPr lang="zh-CN" sz="1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90" marR="8890" marT="889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5.3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一般线性模型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2995" y="1435100"/>
            <a:ext cx="9392920" cy="70675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d5.4=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=T)  #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读取例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5.4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数据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anova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(lm(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Y~factor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(A)+factor(B),data=d5.4))  #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随机单位组设计模型方差分析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7565" y="4979670"/>
            <a:ext cx="634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PA&gt;0.05</a:t>
            </a:r>
            <a:r>
              <a:rPr lang="zh-CN" altLang="en-US" sz="2000" b="1" dirty="0"/>
              <a:t>，说明各种燃料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对火箭射程有无显著影响，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PB&gt;0.05</a:t>
            </a:r>
            <a:r>
              <a:rPr lang="zh-CN" altLang="en-US" sz="2000" b="1" dirty="0"/>
              <a:t>，说明各种推进器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对火箭射程也无显著影响。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146705" y="2129316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）数据格式为：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95" y="2529205"/>
            <a:ext cx="1947545" cy="3837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65" y="2529840"/>
            <a:ext cx="7490460" cy="2273935"/>
          </a:xfrm>
          <a:prstGeom prst="rect">
            <a:avLst/>
          </a:prstGeom>
        </p:spPr>
      </p:pic>
      <p:sp>
        <p:nvSpPr>
          <p:cNvPr id="13" name="TextBox 1"/>
          <p:cNvSpPr/>
          <p:nvPr/>
        </p:nvSpPr>
        <p:spPr>
          <a:xfrm flipH="1">
            <a:off x="780651" y="2659134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直接连接符 10"/>
          <p:cNvSpPr/>
          <p:nvPr/>
        </p:nvSpPr>
        <p:spPr>
          <a:xfrm>
            <a:off x="1580751" y="1547951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5773162" y="230465"/>
            <a:ext cx="47037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案例分析 广义线性模型及其应用</a:t>
            </a:r>
            <a:endParaRPr lang="zh-CN" altLang="zh-CN" sz="24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098475" y="352021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0160" y="1284605"/>
            <a:ext cx="10737850" cy="301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810" indent="266700"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个不同年龄（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，定量变量）和性别（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，定性变量，用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代表女和男）的人对某项服务产品的观点（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，二水平定性变量，用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代表认可与不认可）的数据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3810" indent="266700" algn="just"/>
            <a:r>
              <a:rPr lang="zh-CN" altLang="zh-CN" sz="2000" b="1" dirty="0"/>
              <a:t>一、</a:t>
            </a:r>
            <a:r>
              <a:rPr lang="zh-CN" altLang="zh-CN" sz="2400" b="1" dirty="0" smtClean="0"/>
              <a:t>数据管理</a:t>
            </a:r>
            <a:endParaRPr lang="zh-CN" altLang="zh-CN" sz="2400" b="1" dirty="0" smtClean="0"/>
          </a:p>
          <a:p>
            <a:pPr marR="3810" indent="266700" algn="just"/>
            <a:r>
              <a:rPr lang="zh-CN" altLang="zh-CN" sz="2400" b="1" dirty="0"/>
              <a:t>二、</a:t>
            </a:r>
            <a:r>
              <a:rPr lang="en-US" altLang="zh-CN" sz="2400" b="1" dirty="0"/>
              <a:t>R</a:t>
            </a:r>
            <a:r>
              <a:rPr lang="zh-CN" altLang="zh-CN" sz="2400" b="1" dirty="0"/>
              <a:t>语言</a:t>
            </a:r>
            <a:r>
              <a:rPr lang="zh-CN" altLang="zh-CN" sz="2400" b="1" dirty="0" smtClean="0"/>
              <a:t>操作</a:t>
            </a:r>
            <a:endParaRPr lang="zh-CN" altLang="zh-CN" sz="2400" b="1" dirty="0" smtClean="0"/>
          </a:p>
          <a:p>
            <a:pPr marR="3810" indent="266700" algn="just"/>
            <a:r>
              <a:rPr lang="zh-CN" altLang="en-US" sz="2400" b="1" dirty="0" smtClean="0"/>
              <a:t>      拟合的模型为：</a:t>
            </a:r>
            <a:endParaRPr lang="zh-CN" altLang="en-US" sz="2400" b="1" dirty="0" smtClean="0"/>
          </a:p>
          <a:p>
            <a:pPr marR="3810" indent="266700" algn="just"/>
            <a:endParaRPr lang="zh-CN" altLang="en-US" sz="2400" b="1" dirty="0" smtClean="0"/>
          </a:p>
          <a:p>
            <a:pPr marR="3810" indent="266700" algn="just">
              <a:spcAft>
                <a:spcPts val="0"/>
              </a:spcAft>
            </a:pPr>
            <a:endParaRPr lang="zh-CN" altLang="zh-CN" b="1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30" y="2396490"/>
            <a:ext cx="6122670" cy="79121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455160" y="3285490"/>
            <a:ext cx="7339965" cy="323024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Case4=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=T);Case4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glm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y~sex+age,family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binomial,data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=Case4)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fm</a:t>
            </a:r>
            <a:endParaRPr lang="en-US" altLang="zh-CN" sz="2400" b="1" dirty="0" err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summary(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fm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attach(Case4)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=predict(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fm,data.frame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(list(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sex,age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)))  #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模型预测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p=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exp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)/(1+exp(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cbind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sex,age,y,p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plot(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</a:rPr>
              <a:t>age,Pr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detach(Case4)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5084898" y="3022243"/>
            <a:ext cx="272382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谢谢！</a:t>
            </a:r>
            <a:endParaRPr lang="zh-CN" altLang="en-US" sz="6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400" b="1" dirty="0">
                <a:solidFill>
                  <a:srgbClr val="000000"/>
                </a:solidFill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</a:rPr>
              <a:t>章 广义与一般线性模型及</a:t>
            </a:r>
            <a:r>
              <a:rPr lang="en-US" altLang="zh-CN" sz="2400" b="1" dirty="0">
                <a:solidFill>
                  <a:srgbClr val="000000"/>
                </a:solidFill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</a:rPr>
              <a:t>使用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1318895"/>
            <a:ext cx="10996930" cy="503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8"/>
          <p:cNvSpPr/>
          <p:nvPr/>
        </p:nvSpPr>
        <p:spPr>
          <a:xfrm>
            <a:off x="153035" y="179070"/>
            <a:ext cx="50952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Box 27"/>
          <p:cNvSpPr/>
          <p:nvPr/>
        </p:nvSpPr>
        <p:spPr>
          <a:xfrm>
            <a:off x="5635625" y="193675"/>
            <a:ext cx="5736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400" b="1" dirty="0">
                <a:solidFill>
                  <a:srgbClr val="000000"/>
                </a:solidFill>
              </a:rPr>
              <a:t>第</a:t>
            </a:r>
            <a:r>
              <a:rPr lang="en-US" altLang="zh-CN" sz="2400" b="1" dirty="0">
                <a:solidFill>
                  <a:srgbClr val="000000"/>
                </a:solidFill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</a:rPr>
              <a:t>章 广义与一般线性模型及</a:t>
            </a:r>
            <a:r>
              <a:rPr lang="en-US" altLang="zh-CN" sz="2400" b="1" dirty="0">
                <a:solidFill>
                  <a:srgbClr val="000000"/>
                </a:solidFill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</a:rPr>
              <a:t>使用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矩形 6"/>
          <p:cNvSpPr/>
          <p:nvPr/>
        </p:nvSpPr>
        <p:spPr>
          <a:xfrm>
            <a:off x="1537970" y="1261745"/>
            <a:ext cx="98323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</a:t>
            </a:r>
            <a:r>
              <a:rPr 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数据的分类与模型选择、广义线性模型概述、</a:t>
            </a:r>
            <a:r>
              <a:rPr lang="en-US" altLang="zh-CN" sz="24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Logistic</a:t>
            </a:r>
            <a:r>
              <a:rPr lang="zh-CN" altLang="en-US" sz="24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回归模型、对数线性模型、一般线性模型的计算。</a:t>
            </a:r>
            <a:endParaRPr lang="zh-CN" altLang="en-US" sz="2400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矩形 7"/>
          <p:cNvSpPr/>
          <p:nvPr/>
        </p:nvSpPr>
        <p:spPr>
          <a:xfrm>
            <a:off x="1550134" y="3425651"/>
            <a:ext cx="9522996" cy="2491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要求学生针对因变量和解释变量的取值性质，了解统计模型的类型。掌握数据的分类与模型选择方法，并对广义线性模型和一般线性模型有初步的了解。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5.1 </a:t>
            </a:r>
            <a:r>
              <a:rPr lang="zh-CN" altLang="en-US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数据的分类与模型选择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21919" y="2550016"/>
                <a:ext cx="9660729" cy="311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1.</a:t>
                </a:r>
                <a:r>
                  <a:rPr lang="zh-CN" alt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变量的取值类型</a:t>
                </a:r>
                <a:r>
                  <a:rPr lang="zh-CN" altLang="en-US" sz="2000" dirty="0" smtClean="0"/>
                  <a:t>：       因变量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连续变量</m:t>
                            </m:r>
                          </m:e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“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0−1”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变量或称二分类变量</m:t>
                            </m:r>
                          </m:e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有序变量</m:t>
                            </m:r>
                            <m:d>
                              <m:dPr>
                                <m:begChr m:val="（"/>
                                <m:endChr m:val="）"/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等级变量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sz="2000"/>
                              <m:t>多分类变量</m:t>
                            </m:r>
                          </m:e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连续伴有删失变量</m:t>
                            </m:r>
                          </m:e>
                        </m:eqAr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d>
                  </m:oMath>
                </a14:m>
                <a:endParaRPr lang="en-US" altLang="zh-CN" sz="2000" b="0" dirty="0" smtClean="0"/>
              </a:p>
              <a:p>
                <a:pPr algn="ctr"/>
                <a:endParaRPr lang="en-US" altLang="zh-CN" sz="2000" dirty="0" smtClean="0"/>
              </a:p>
              <a:p>
                <a:pPr algn="ctr"/>
                <a:r>
                  <a:rPr lang="zh-CN" altLang="en-US" sz="2000" dirty="0" smtClean="0"/>
                  <a:t>解释变量 </a:t>
                </a:r>
                <a:r>
                  <a:rPr lang="en-US" altLang="zh-CN" sz="2000" dirty="0" smtClean="0"/>
                  <a:t>x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zh-CN" altLang="en-US" sz="2000"/>
                              <m:t>连续变量</m:t>
                            </m:r>
                          </m:e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分类变量</m:t>
                            </m:r>
                          </m:e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等级变量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" y="2133600"/>
                <a:ext cx="11920855" cy="39522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5.1 </a:t>
            </a:r>
            <a:r>
              <a:rPr lang="zh-CN" altLang="en-US" sz="24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数据的分类与模型选择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884" y="1777284"/>
            <a:ext cx="844854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</a:rPr>
              <a:t>模型选择方式</a:t>
            </a:r>
            <a:r>
              <a:rPr lang="zh-CN" altLang="en-US" sz="2400" b="1" dirty="0" smtClean="0"/>
              <a:t>：基本公式</a:t>
            </a:r>
            <a:endParaRPr lang="zh-CN" altLang="en-US" sz="2400" b="1" dirty="0" smtClean="0"/>
          </a:p>
          <a:p>
            <a:endParaRPr lang="zh-CN" altLang="en-US" sz="2400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53390" y="2952115"/>
          <a:ext cx="11351260" cy="3538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6195"/>
                <a:gridCol w="2040255"/>
                <a:gridCol w="1882775"/>
                <a:gridCol w="1680210"/>
                <a:gridCol w="2526665"/>
                <a:gridCol w="1915160"/>
              </a:tblGrid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            </a:t>
                      </a: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altLang="zh-CN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X</a:t>
                      </a:r>
                      <a:endParaRPr lang="zh-CN" altLang="en-US" sz="1600" b="1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连续变量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0-1</a:t>
                      </a:r>
                      <a:r>
                        <a:rPr lang="zh-CN" altLang="en-US" sz="1600" b="1" dirty="0" smtClean="0"/>
                        <a:t>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有序变量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多分类变量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连续伴有删失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连续变量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线性回归方程</a:t>
                      </a:r>
                      <a:endParaRPr lang="zh-CN" altLang="en-US" sz="1600" b="1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logistic</a:t>
                      </a:r>
                      <a:r>
                        <a:rPr lang="zh-CN" altLang="en-US" sz="1600" b="1" dirty="0" smtClean="0"/>
                        <a:t>回归模型</a:t>
                      </a:r>
                      <a:endParaRPr lang="zh-CN" alt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累积比数模型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对数线性模型</a:t>
                      </a:r>
                      <a:endParaRPr lang="zh-CN" alt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对数线性模型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多分类</a:t>
                      </a:r>
                      <a:r>
                        <a:rPr lang="en-US" altLang="zh-CN" sz="1600" b="1" dirty="0" smtClean="0"/>
                        <a:t>logistic</a:t>
                      </a:r>
                      <a:r>
                        <a:rPr lang="zh-CN" altLang="en-US" sz="1600" b="1" dirty="0" smtClean="0"/>
                        <a:t>回归模型</a:t>
                      </a:r>
                      <a:endParaRPr lang="zh-CN" altLang="en-US" sz="16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endParaRPr lang="en-US" altLang="zh-CN" sz="1600" b="1" dirty="0" smtClean="0"/>
                    </a:p>
                    <a:p>
                      <a:pPr algn="ctr"/>
                      <a:r>
                        <a:rPr lang="en-US" altLang="zh-CN" sz="1600" b="1" dirty="0" smtClean="0"/>
                        <a:t>cox</a:t>
                      </a:r>
                      <a:r>
                        <a:rPr lang="zh-CN" altLang="en-US" sz="1600" b="1" dirty="0" smtClean="0"/>
                        <a:t>比例风险模型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分类变量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   实验设计模型（方差分析模型）</a:t>
                      </a:r>
                      <a:endParaRPr lang="zh-CN" altLang="en-US" sz="1600" b="1" dirty="0" smtClean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连续变量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分类变量</a:t>
                      </a:r>
                      <a:endParaRPr lang="zh-CN" alt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协方差分析模型</a:t>
                      </a:r>
                      <a:endParaRPr lang="zh-CN" altLang="en-US" sz="1600" b="1" dirty="0" smtClean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05" y="1621790"/>
            <a:ext cx="3508375" cy="1214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4474845"/>
            <a:ext cx="11352530" cy="1982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81960" y="4004945"/>
            <a:ext cx="60350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表5.1  广义线性模型中的常用分布族</a:t>
            </a:r>
            <a:endParaRPr lang="zh-CN" altLang="en-US" sz="28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1878330"/>
            <a:ext cx="10224770" cy="162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1442720"/>
            <a:ext cx="10328910" cy="2682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" y="4204970"/>
            <a:ext cx="10394950" cy="250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45" y="1902501"/>
            <a:ext cx="6099129" cy="798824"/>
          </a:xfrm>
          <a:prstGeom prst="rect">
            <a:avLst/>
          </a:prstGeom>
        </p:spPr>
      </p:pic>
      <p:sp>
        <p:nvSpPr>
          <p:cNvPr id="11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6"/>
          <p:cNvSpPr/>
          <p:nvPr/>
        </p:nvSpPr>
        <p:spPr>
          <a:xfrm>
            <a:off x="1390283" y="1393972"/>
            <a:ext cx="8588473" cy="1508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4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r>
              <a:rPr sz="2800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Logistic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模型</a:t>
            </a:r>
            <a:r>
              <a:rPr lang="zh-CN" altLang="en-US" sz="2000" dirty="0"/>
              <a:t>：函数形式</a:t>
            </a:r>
            <a:endParaRPr lang="en-US" altLang="zh-CN" sz="2000" dirty="0"/>
          </a:p>
          <a:p>
            <a:r>
              <a:rPr lang="zh-CN" altLang="en-US" sz="2000" dirty="0" smtClean="0"/>
              <a:t>其中</a:t>
            </a:r>
            <a:r>
              <a:rPr lang="zh-CN" altLang="en-US" sz="2000" dirty="0"/>
              <a:t>参数估计采用极大似然估计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14" name="矩形 7"/>
          <p:cNvSpPr/>
          <p:nvPr/>
        </p:nvSpPr>
        <p:spPr>
          <a:xfrm>
            <a:off x="1370647" y="2972067"/>
            <a:ext cx="9522996" cy="2953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对</a:t>
            </a:r>
            <a:r>
              <a:rPr lang="en-US" altLang="zh-CN" sz="2000" b="1" dirty="0"/>
              <a:t>45</a:t>
            </a:r>
            <a:r>
              <a:rPr lang="zh-CN" altLang="en-US" sz="2000" b="1" dirty="0"/>
              <a:t>名驾驶员的调查结果，其中四个变量的含义为</a:t>
            </a:r>
            <a:r>
              <a:rPr lang="zh-CN" altLang="en-US" sz="2000" b="1" dirty="0" smtClean="0"/>
              <a:t>：</a:t>
            </a:r>
            <a:endParaRPr lang="en-US" altLang="zh-CN" sz="2000" b="1" dirty="0"/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x1:</a:t>
            </a:r>
            <a:r>
              <a:rPr lang="zh-CN" altLang="en-US" sz="2000" b="1" dirty="0" smtClean="0"/>
              <a:t>表示</a:t>
            </a:r>
            <a:r>
              <a:rPr lang="zh-CN" altLang="en-US" sz="2000" b="1" dirty="0"/>
              <a:t>视力状况，它是一个分类变量，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表示好，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表示有问题； </a:t>
            </a:r>
            <a:br>
              <a:rPr lang="zh-CN" altLang="en-US" sz="2000" b="1" dirty="0"/>
            </a:b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：年龄，数值型；</a:t>
            </a:r>
            <a:endParaRPr lang="zh-CN" altLang="zh-CN" sz="2000" b="1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x3</a:t>
            </a:r>
            <a:r>
              <a:rPr lang="zh-CN" altLang="en-US" sz="2000" b="1" dirty="0"/>
              <a:t>：驾车教育，它也是一个分类变量，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表示参加过驾车教育，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表示没有； </a:t>
            </a:r>
            <a:br>
              <a:rPr lang="zh-CN" altLang="en-US" sz="2000" b="1" dirty="0"/>
            </a:br>
            <a:r>
              <a:rPr lang="en-US" altLang="zh-CN" sz="2000" b="1" dirty="0"/>
              <a:t>y</a:t>
            </a:r>
            <a:r>
              <a:rPr lang="zh-CN" altLang="en-US" sz="2000" b="1" dirty="0"/>
              <a:t>：分类变量（去年是否出过事故，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表示出过事故，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表示没有）。 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6022975" y="201295"/>
            <a:ext cx="43300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5.2 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广义线性模型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47625" y="168910"/>
            <a:ext cx="5571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广义与一般线性模型及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0929" y="1512298"/>
            <a:ext cx="7624347" cy="92333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d5.1=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read.table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clipboard",header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=T)  #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读取例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5.1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数据 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logit.glm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&lt;-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glm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(y~x1+x2+x3,family=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binomial,data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=d5.1)  #Logistic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回归模型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summary(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logit.glm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)  #Logistic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回归模型结果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36" y="5656151"/>
            <a:ext cx="6191841" cy="8086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70175" y="5875655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得到初步的</a:t>
            </a:r>
            <a:r>
              <a:rPr lang="en-US" altLang="zh-CN" dirty="0"/>
              <a:t>logistic</a:t>
            </a:r>
            <a:r>
              <a:rPr lang="zh-CN" altLang="zh-CN" dirty="0"/>
              <a:t>回归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30929" y="1188335"/>
            <a:ext cx="64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）建立全变量</a:t>
            </a:r>
            <a:r>
              <a:rPr lang="en-US" altLang="zh-CN" sz="2000" dirty="0" smtClean="0"/>
              <a:t>logistic</a:t>
            </a:r>
            <a:r>
              <a:rPr lang="zh-CN" altLang="zh-CN" sz="2000" dirty="0"/>
              <a:t>回归</a:t>
            </a:r>
            <a:r>
              <a:rPr lang="zh-CN" altLang="zh-CN" sz="2000" dirty="0" smtClean="0"/>
              <a:t>模型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135" y="2454910"/>
            <a:ext cx="6927850" cy="3201035"/>
          </a:xfrm>
          <a:prstGeom prst="rect">
            <a:avLst/>
          </a:prstGeom>
        </p:spPr>
      </p:pic>
      <p:sp>
        <p:nvSpPr>
          <p:cNvPr id="11" name="TextBox 1"/>
          <p:cNvSpPr/>
          <p:nvPr/>
        </p:nvSpPr>
        <p:spPr>
          <a:xfrm flipH="1">
            <a:off x="964779" y="2623588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程序与结果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直接连接符 10"/>
          <p:cNvSpPr/>
          <p:nvPr/>
        </p:nvSpPr>
        <p:spPr>
          <a:xfrm>
            <a:off x="1764879" y="151240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</Words>
  <Application>WPS 演示</Application>
  <PresentationFormat>宽屏</PresentationFormat>
  <Paragraphs>397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隶书</vt:lpstr>
      <vt:lpstr>微软雅黑</vt:lpstr>
      <vt:lpstr>Calibri</vt:lpstr>
      <vt:lpstr>Symbol</vt:lpstr>
      <vt:lpstr>华文中宋</vt:lpstr>
      <vt:lpstr>Arial Unicode MS</vt:lpstr>
      <vt:lpstr>第一PPT模板网-WWW.1PPT.COM</vt:lpstr>
      <vt:lpstr>1_第一PPT模板网-WWW.1PPT.COM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wbh</cp:lastModifiedBy>
  <cp:revision>42</cp:revision>
  <dcterms:created xsi:type="dcterms:W3CDTF">2016-09-17T11:50:00Z</dcterms:created>
  <dcterms:modified xsi:type="dcterms:W3CDTF">2020-02-16T02:40:21Z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