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408" r:id="rId9"/>
    <p:sldId id="381" r:id="rId10"/>
    <p:sldId id="387" r:id="rId11"/>
    <p:sldId id="386" r:id="rId12"/>
    <p:sldId id="409" r:id="rId13"/>
    <p:sldId id="390" r:id="rId14"/>
    <p:sldId id="410" r:id="rId15"/>
    <p:sldId id="411" r:id="rId16"/>
    <p:sldId id="433" r:id="rId17"/>
    <p:sldId id="412" r:id="rId18"/>
    <p:sldId id="437" r:id="rId19"/>
    <p:sldId id="415" r:id="rId20"/>
    <p:sldId id="416" r:id="rId21"/>
    <p:sldId id="414" r:id="rId22"/>
    <p:sldId id="391" r:id="rId23"/>
    <p:sldId id="382" r:id="rId24"/>
    <p:sldId id="417" r:id="rId25"/>
    <p:sldId id="418" r:id="rId26"/>
    <p:sldId id="419" r:id="rId27"/>
    <p:sldId id="394" r:id="rId28"/>
    <p:sldId id="420" r:id="rId29"/>
    <p:sldId id="421" r:id="rId30"/>
    <p:sldId id="422" r:id="rId31"/>
    <p:sldId id="423" r:id="rId32"/>
    <p:sldId id="425" r:id="rId33"/>
    <p:sldId id="426" r:id="rId34"/>
    <p:sldId id="424" r:id="rId35"/>
    <p:sldId id="427" r:id="rId36"/>
    <p:sldId id="428" r:id="rId37"/>
    <p:sldId id="429" r:id="rId38"/>
    <p:sldId id="430" r:id="rId39"/>
    <p:sldId id="397" r:id="rId40"/>
    <p:sldId id="434" r:id="rId41"/>
    <p:sldId id="393" r:id="rId42"/>
    <p:sldId id="404" r:id="rId43"/>
    <p:sldId id="435" r:id="rId44"/>
    <p:sldId id="405" r:id="rId45"/>
    <p:sldId id="402" r:id="rId46"/>
    <p:sldId id="432" r:id="rId47"/>
    <p:sldId id="439" r:id="rId48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408"/>
            <p14:sldId id="381"/>
            <p14:sldId id="387"/>
            <p14:sldId id="386"/>
            <p14:sldId id="409"/>
            <p14:sldId id="390"/>
            <p14:sldId id="410"/>
            <p14:sldId id="411"/>
            <p14:sldId id="433"/>
            <p14:sldId id="412"/>
            <p14:sldId id="437"/>
            <p14:sldId id="415"/>
            <p14:sldId id="416"/>
            <p14:sldId id="414"/>
            <p14:sldId id="391"/>
            <p14:sldId id="382"/>
            <p14:sldId id="417"/>
            <p14:sldId id="418"/>
            <p14:sldId id="419"/>
            <p14:sldId id="394"/>
            <p14:sldId id="420"/>
            <p14:sldId id="421"/>
            <p14:sldId id="422"/>
            <p14:sldId id="423"/>
            <p14:sldId id="425"/>
            <p14:sldId id="426"/>
            <p14:sldId id="424"/>
            <p14:sldId id="427"/>
            <p14:sldId id="428"/>
            <p14:sldId id="429"/>
            <p14:sldId id="430"/>
            <p14:sldId id="397"/>
            <p14:sldId id="434"/>
            <p14:sldId id="393"/>
            <p14:sldId id="404"/>
            <p14:sldId id="435"/>
            <p14:sldId id="405"/>
            <p14:sldId id="402"/>
            <p14:sldId id="432"/>
            <p14:sldId id="439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howGuides="1">
      <p:cViewPr varScale="1">
        <p:scale>
          <a:sx n="96" d="100"/>
          <a:sy n="96" d="100"/>
        </p:scale>
        <p:origin x="139" y="77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8CEF9-FBB3-466E-9D1D-30E1B136AA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FAD9C-AE9E-477F-9637-EC5C28AAFB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en-US" altLang="zh-C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503820" y="4328160"/>
            <a:ext cx="5584825" cy="630555"/>
          </a:xfrm>
        </p:spPr>
        <p:txBody>
          <a:bodyPr wrap="square" anchor="t">
            <a:normAutofit fontScale="975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36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聚类分析及R使用</a:t>
            </a: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125345" y="2637155"/>
            <a:ext cx="89306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612197" y="5589150"/>
            <a:ext cx="4931973" cy="630555"/>
          </a:xfrm>
        </p:spPr>
        <p:txBody>
          <a:bodyPr wrap="square" anchor="t">
            <a:normAutofit fontScale="9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9635" y="5949175"/>
            <a:ext cx="3736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53EC"/>
                </a:solidFill>
              </a:rPr>
              <a:t>相关系数矩阵：</a:t>
            </a:r>
            <a:r>
              <a:rPr lang="en-US" altLang="zh-CN" sz="2800" b="1" smtClean="0">
                <a:solidFill>
                  <a:srgbClr val="0053EC"/>
                </a:solidFill>
              </a:rPr>
              <a:t>cor(X</a:t>
            </a:r>
            <a:r>
              <a:rPr lang="en-US" altLang="zh-CN" sz="2800" b="1">
                <a:solidFill>
                  <a:srgbClr val="0053EC"/>
                </a:solidFill>
              </a:rPr>
              <a:t>)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147762"/>
            <a:ext cx="10696575" cy="45624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5" y="1908227"/>
            <a:ext cx="1993168" cy="46256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5" y="1258805"/>
            <a:ext cx="5904410" cy="5017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775" y="1916393"/>
            <a:ext cx="9072630" cy="461844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90" y="116770"/>
            <a:ext cx="7677150" cy="4029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45" y="2636945"/>
            <a:ext cx="6505575" cy="39433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27905" y="193675"/>
            <a:ext cx="635792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系统聚类法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9191" y="400685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5155" y="2636945"/>
            <a:ext cx="9720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先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将个样品分成类，每个样品自成一类，然后每次将具有最小距离的两类合并，合并后重新计算类与类之间的距离，这个过程一直继续到所有的样品归为一类为止，并把这个过程做成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张系统聚类图。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640" y="1612596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/>
              <a:t>系统聚类法的基本思想</a:t>
            </a:r>
            <a:endParaRPr lang="zh-CN" altLang="en-US" sz="32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27905" y="193675"/>
            <a:ext cx="6357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系统聚类法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49191" y="400685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163812" y="1786082"/>
            <a:ext cx="216015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</a:rPr>
              <a:t>类间距离计算方法</a:t>
            </a:r>
            <a:endParaRPr lang="zh-CN" altLang="en-US" sz="3200" b="1" smtClean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625" y="1124840"/>
            <a:ext cx="496834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1</a:t>
            </a:r>
            <a:r>
              <a:rPr lang="zh-CN" altLang="en-US" sz="2800" b="1">
                <a:solidFill>
                  <a:srgbClr val="0053EC"/>
                </a:solidFill>
              </a:rPr>
              <a:t>）最短距离法（</a:t>
            </a:r>
            <a:r>
              <a:rPr lang="en-US" altLang="zh-CN" sz="2800" b="1">
                <a:solidFill>
                  <a:srgbClr val="0053EC"/>
                </a:solidFill>
              </a:rPr>
              <a:t>single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2</a:t>
            </a:r>
            <a:r>
              <a:rPr lang="zh-CN" altLang="en-US" sz="2800" b="1">
                <a:solidFill>
                  <a:srgbClr val="0053EC"/>
                </a:solidFill>
              </a:rPr>
              <a:t>）最长距离法（</a:t>
            </a:r>
            <a:r>
              <a:rPr lang="en-US" altLang="zh-CN" sz="2800" b="1">
                <a:solidFill>
                  <a:srgbClr val="0053EC"/>
                </a:solidFill>
              </a:rPr>
              <a:t>complete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3</a:t>
            </a:r>
            <a:r>
              <a:rPr lang="zh-CN" altLang="en-US" sz="2800" b="1">
                <a:solidFill>
                  <a:srgbClr val="0053EC"/>
                </a:solidFill>
              </a:rPr>
              <a:t>）中间距离法（</a:t>
            </a:r>
            <a:r>
              <a:rPr lang="en-US" altLang="zh-CN" sz="2800" b="1">
                <a:solidFill>
                  <a:srgbClr val="0053EC"/>
                </a:solidFill>
              </a:rPr>
              <a:t>median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en-US" altLang="zh-CN" sz="28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4</a:t>
            </a:r>
            <a:r>
              <a:rPr lang="zh-CN" altLang="en-US" sz="2800" b="1">
                <a:solidFill>
                  <a:srgbClr val="0053EC"/>
                </a:solidFill>
              </a:rPr>
              <a:t>）类平均法（</a:t>
            </a:r>
            <a:r>
              <a:rPr lang="en-US" altLang="zh-CN" sz="2800" b="1">
                <a:solidFill>
                  <a:srgbClr val="0053EC"/>
                </a:solidFill>
              </a:rPr>
              <a:t>average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en-US" altLang="zh-CN" sz="2800" b="1" smtClean="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 smtClean="0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5</a:t>
            </a:r>
            <a:r>
              <a:rPr lang="zh-CN" altLang="en-US" sz="2800" b="1">
                <a:solidFill>
                  <a:srgbClr val="0053EC"/>
                </a:solidFill>
              </a:rPr>
              <a:t>）重心法（</a:t>
            </a:r>
            <a:r>
              <a:rPr lang="en-US" altLang="zh-CN" sz="2800" b="1">
                <a:solidFill>
                  <a:srgbClr val="0053EC"/>
                </a:solidFill>
              </a:rPr>
              <a:t>centroid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solidFill>
                  <a:srgbClr val="0053EC"/>
                </a:solidFill>
              </a:rPr>
              <a:t>（</a:t>
            </a:r>
            <a:r>
              <a:rPr lang="en-US" altLang="zh-CN" sz="2800" b="1">
                <a:solidFill>
                  <a:srgbClr val="0053EC"/>
                </a:solidFill>
              </a:rPr>
              <a:t>6</a:t>
            </a:r>
            <a:r>
              <a:rPr lang="zh-CN" altLang="en-US" sz="2800" b="1">
                <a:solidFill>
                  <a:srgbClr val="0053EC"/>
                </a:solidFill>
              </a:rPr>
              <a:t>）离差平方和法（</a:t>
            </a:r>
            <a:r>
              <a:rPr lang="en-US" altLang="zh-CN" sz="2800" b="1">
                <a:solidFill>
                  <a:srgbClr val="0053EC"/>
                </a:solidFill>
              </a:rPr>
              <a:t>Ward</a:t>
            </a:r>
            <a:r>
              <a:rPr lang="zh-CN" altLang="en-US" sz="2800" b="1" smtClean="0">
                <a:solidFill>
                  <a:srgbClr val="0053EC"/>
                </a:solidFill>
              </a:rPr>
              <a:t>）</a:t>
            </a:r>
            <a:endParaRPr lang="zh-CN" altLang="en-US" sz="2800" b="1">
              <a:solidFill>
                <a:srgbClr val="0053E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30" y="1374530"/>
            <a:ext cx="4888109" cy="430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31" y="2224148"/>
            <a:ext cx="4765583" cy="4580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30" y="3068975"/>
            <a:ext cx="3914775" cy="55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601" y="3789025"/>
            <a:ext cx="3162300" cy="847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130" y="4672001"/>
            <a:ext cx="5029200" cy="895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213" y="5666124"/>
            <a:ext cx="634365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652" y="2708950"/>
            <a:ext cx="6344799" cy="15239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3183" y="4221055"/>
            <a:ext cx="6561212" cy="15254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986" y="20823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</a:rPr>
              <a:t>类间距离计算公式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70" y="980830"/>
            <a:ext cx="9092586" cy="5808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5" y="162508"/>
            <a:ext cx="6192430" cy="67431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4F81B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655901" y="193675"/>
            <a:ext cx="6429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系统聚类法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9602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63" y="1106380"/>
            <a:ext cx="9753600" cy="3114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63" y="4255205"/>
            <a:ext cx="5543550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50" y="4262460"/>
            <a:ext cx="4124325" cy="21907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4F81B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655901" y="193675"/>
            <a:ext cx="64299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系统聚类法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9602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635" y="2055312"/>
            <a:ext cx="648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系统聚类法</a:t>
            </a:r>
            <a:endParaRPr lang="en-US" altLang="zh-CN" sz="320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过程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41197" y="1556870"/>
            <a:ext cx="9144634" cy="4248296"/>
            <a:chOff x="2135726" y="1700879"/>
            <a:chExt cx="9144634" cy="4248296"/>
          </a:xfrm>
        </p:grpSpPr>
        <p:sp>
          <p:nvSpPr>
            <p:cNvPr id="6" name="矩形 5"/>
            <p:cNvSpPr/>
            <p:nvPr/>
          </p:nvSpPr>
          <p:spPr>
            <a:xfrm>
              <a:off x="2135726" y="1700879"/>
              <a:ext cx="9144634" cy="4248296"/>
            </a:xfrm>
            <a:prstGeom prst="rect">
              <a:avLst/>
            </a:prstGeom>
            <a:solidFill>
              <a:schemeClr val="bg1"/>
            </a:solidFill>
          </p:spPr>
        </p:sp>
        <p:sp>
          <p:nvSpPr>
            <p:cNvPr id="7" name="任意多边形 6"/>
            <p:cNvSpPr/>
            <p:nvPr/>
          </p:nvSpPr>
          <p:spPr>
            <a:xfrm>
              <a:off x="2143763" y="1903225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）计算</a:t>
              </a:r>
              <a:r>
                <a:rPr lang="en-US" altLang="zh-CN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n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个样品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两两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间的距离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757413" y="2326021"/>
              <a:ext cx="509277" cy="59575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0" y="119152"/>
                  </a:moveTo>
                  <a:lnTo>
                    <a:pt x="254639" y="119152"/>
                  </a:lnTo>
                  <a:lnTo>
                    <a:pt x="254639" y="0"/>
                  </a:lnTo>
                  <a:lnTo>
                    <a:pt x="509277" y="297879"/>
                  </a:lnTo>
                  <a:lnTo>
                    <a:pt x="254639" y="595758"/>
                  </a:lnTo>
                  <a:lnTo>
                    <a:pt x="254639" y="476606"/>
                  </a:lnTo>
                  <a:lnTo>
                    <a:pt x="0" y="476606"/>
                  </a:lnTo>
                  <a:lnTo>
                    <a:pt x="0" y="11915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19152" rIns="152783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506916" y="1903225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8279"/>
                <a:satOff val="-2914"/>
                <a:lumOff val="5616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）构造</a:t>
              </a:r>
              <a:r>
                <a:rPr lang="en-US" altLang="zh-CN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n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类，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每类包含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个样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品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120567" y="2326021"/>
              <a:ext cx="509277" cy="59575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0" y="119152"/>
                  </a:moveTo>
                  <a:lnTo>
                    <a:pt x="254639" y="119152"/>
                  </a:lnTo>
                  <a:lnTo>
                    <a:pt x="254639" y="0"/>
                  </a:lnTo>
                  <a:lnTo>
                    <a:pt x="509277" y="297879"/>
                  </a:lnTo>
                  <a:lnTo>
                    <a:pt x="254639" y="595758"/>
                  </a:lnTo>
                  <a:lnTo>
                    <a:pt x="254639" y="476606"/>
                  </a:lnTo>
                  <a:lnTo>
                    <a:pt x="0" y="476606"/>
                  </a:lnTo>
                  <a:lnTo>
                    <a:pt x="0" y="11915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10348"/>
                <a:satOff val="-3576"/>
                <a:lumOff val="6418"/>
                <a:alphaOff val="0"/>
              </a:schemeClr>
            </a:lnRef>
            <a:fillRef idx="2">
              <a:schemeClr val="accent6">
                <a:shade val="90000"/>
                <a:hueOff val="-10348"/>
                <a:satOff val="-3576"/>
                <a:lumOff val="6418"/>
                <a:alphaOff val="0"/>
              </a:schemeClr>
            </a:fillRef>
            <a:effectRef idx="1">
              <a:schemeClr val="accent6">
                <a:shade val="90000"/>
                <a:hueOff val="-10348"/>
                <a:satOff val="-3576"/>
                <a:lumOff val="64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0" tIns="119152" rIns="152783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0070" y="1903225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16557"/>
                <a:satOff val="-5833"/>
                <a:lumOff val="1123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）合并距离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最近两类为新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9773316" y="3555974"/>
              <a:ext cx="595759" cy="50927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407421" y="1"/>
                  </a:moveTo>
                  <a:lnTo>
                    <a:pt x="407421" y="297880"/>
                  </a:lnTo>
                  <a:lnTo>
                    <a:pt x="509277" y="297880"/>
                  </a:lnTo>
                  <a:lnTo>
                    <a:pt x="254639" y="595757"/>
                  </a:lnTo>
                  <a:lnTo>
                    <a:pt x="0" y="297880"/>
                  </a:lnTo>
                  <a:lnTo>
                    <a:pt x="101856" y="297880"/>
                  </a:lnTo>
                  <a:lnTo>
                    <a:pt x="101856" y="1"/>
                  </a:lnTo>
                  <a:lnTo>
                    <a:pt x="407421" y="1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20696"/>
                <a:satOff val="-7158"/>
                <a:lumOff val="12836"/>
                <a:alphaOff val="0"/>
              </a:schemeClr>
            </a:lnRef>
            <a:fillRef idx="2">
              <a:schemeClr val="accent6">
                <a:shade val="90000"/>
                <a:hueOff val="-20696"/>
                <a:satOff val="-7158"/>
                <a:lumOff val="12836"/>
                <a:alphaOff val="0"/>
              </a:schemeClr>
            </a:fillRef>
            <a:effectRef idx="1">
              <a:schemeClr val="accent6">
                <a:shade val="90000"/>
                <a:hueOff val="-20696"/>
                <a:satOff val="-7158"/>
                <a:lumOff val="12836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9153" tIns="1" rIns="119152" bIns="152783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8870070" y="4305477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24836"/>
                <a:satOff val="-8752"/>
                <a:lumOff val="16849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0796" tIns="110796" rIns="110796" bIns="11079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）计算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新</a:t>
              </a: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类与各类距离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，若类个数为</a:t>
              </a:r>
              <a:r>
                <a:rPr lang="en-US" altLang="zh-CN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，转到第</a:t>
              </a:r>
              <a:r>
                <a:rPr lang="en-US" altLang="zh-CN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8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步，否则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回到第</a:t>
              </a:r>
              <a:r>
                <a:rPr lang="en-US" altLang="zh-CN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8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步</a:t>
              </a:r>
              <a:endParaRPr lang="zh-CN" altLang="en-US" sz="18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21600000">
              <a:off x="8149394" y="4728273"/>
              <a:ext cx="509277" cy="595758"/>
            </a:xfrm>
            <a:custGeom>
              <a:avLst/>
              <a:gdLst>
                <a:gd name="connsiteX0" fmla="*/ 0 w 509277"/>
                <a:gd name="connsiteY0" fmla="*/ 119152 h 595758"/>
                <a:gd name="connsiteX1" fmla="*/ 254639 w 509277"/>
                <a:gd name="connsiteY1" fmla="*/ 119152 h 595758"/>
                <a:gd name="connsiteX2" fmla="*/ 254639 w 509277"/>
                <a:gd name="connsiteY2" fmla="*/ 0 h 595758"/>
                <a:gd name="connsiteX3" fmla="*/ 509277 w 509277"/>
                <a:gd name="connsiteY3" fmla="*/ 297879 h 595758"/>
                <a:gd name="connsiteX4" fmla="*/ 254639 w 509277"/>
                <a:gd name="connsiteY4" fmla="*/ 595758 h 595758"/>
                <a:gd name="connsiteX5" fmla="*/ 254639 w 509277"/>
                <a:gd name="connsiteY5" fmla="*/ 476606 h 595758"/>
                <a:gd name="connsiteX6" fmla="*/ 0 w 509277"/>
                <a:gd name="connsiteY6" fmla="*/ 476606 h 595758"/>
                <a:gd name="connsiteX7" fmla="*/ 0 w 509277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277" h="595758">
                  <a:moveTo>
                    <a:pt x="509277" y="476606"/>
                  </a:moveTo>
                  <a:lnTo>
                    <a:pt x="254638" y="476606"/>
                  </a:lnTo>
                  <a:lnTo>
                    <a:pt x="254638" y="595758"/>
                  </a:lnTo>
                  <a:lnTo>
                    <a:pt x="0" y="297879"/>
                  </a:lnTo>
                  <a:lnTo>
                    <a:pt x="254638" y="0"/>
                  </a:lnTo>
                  <a:lnTo>
                    <a:pt x="254638" y="119152"/>
                  </a:lnTo>
                  <a:lnTo>
                    <a:pt x="509277" y="119152"/>
                  </a:lnTo>
                  <a:lnTo>
                    <a:pt x="509277" y="476606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31044"/>
                <a:satOff val="-10739"/>
                <a:lumOff val="19254"/>
                <a:alphaOff val="0"/>
              </a:schemeClr>
            </a:lnRef>
            <a:fillRef idx="2">
              <a:schemeClr val="accent6">
                <a:shade val="90000"/>
                <a:hueOff val="-31044"/>
                <a:satOff val="-10739"/>
                <a:lumOff val="19254"/>
                <a:alphaOff val="0"/>
              </a:schemeClr>
            </a:fillRef>
            <a:effectRef idx="1">
              <a:schemeClr val="accent6">
                <a:shade val="90000"/>
                <a:hueOff val="-31044"/>
                <a:satOff val="-10739"/>
                <a:lumOff val="19254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2783" tIns="119152" rIns="0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506916" y="4305477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33114"/>
                <a:satOff val="-11671"/>
                <a:lumOff val="2246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）绘制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系统聚类</a:t>
              </a:r>
              <a:r>
                <a:rPr lang="zh-CN" altLang="en-US" sz="2000" b="1" kern="1200" dirty="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图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1512342">
              <a:off x="4843386" y="4769849"/>
              <a:ext cx="468994" cy="595759"/>
            </a:xfrm>
            <a:custGeom>
              <a:avLst/>
              <a:gdLst>
                <a:gd name="connsiteX0" fmla="*/ 0 w 468993"/>
                <a:gd name="connsiteY0" fmla="*/ 119152 h 595758"/>
                <a:gd name="connsiteX1" fmla="*/ 234497 w 468993"/>
                <a:gd name="connsiteY1" fmla="*/ 119152 h 595758"/>
                <a:gd name="connsiteX2" fmla="*/ 234497 w 468993"/>
                <a:gd name="connsiteY2" fmla="*/ 0 h 595758"/>
                <a:gd name="connsiteX3" fmla="*/ 468993 w 468993"/>
                <a:gd name="connsiteY3" fmla="*/ 297879 h 595758"/>
                <a:gd name="connsiteX4" fmla="*/ 234497 w 468993"/>
                <a:gd name="connsiteY4" fmla="*/ 595758 h 595758"/>
                <a:gd name="connsiteX5" fmla="*/ 234497 w 468993"/>
                <a:gd name="connsiteY5" fmla="*/ 476606 h 595758"/>
                <a:gd name="connsiteX6" fmla="*/ 0 w 468993"/>
                <a:gd name="connsiteY6" fmla="*/ 476606 h 595758"/>
                <a:gd name="connsiteX7" fmla="*/ 0 w 468993"/>
                <a:gd name="connsiteY7" fmla="*/ 119152 h 59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993" h="595758">
                  <a:moveTo>
                    <a:pt x="468993" y="476606"/>
                  </a:moveTo>
                  <a:lnTo>
                    <a:pt x="234496" y="476606"/>
                  </a:lnTo>
                  <a:lnTo>
                    <a:pt x="234496" y="595758"/>
                  </a:lnTo>
                  <a:lnTo>
                    <a:pt x="0" y="297879"/>
                  </a:lnTo>
                  <a:lnTo>
                    <a:pt x="234496" y="0"/>
                  </a:lnTo>
                  <a:lnTo>
                    <a:pt x="234496" y="119152"/>
                  </a:lnTo>
                  <a:lnTo>
                    <a:pt x="468993" y="119152"/>
                  </a:lnTo>
                  <a:lnTo>
                    <a:pt x="468993" y="476606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-41392"/>
                <a:satOff val="-14320"/>
                <a:lumOff val="25672"/>
                <a:alphaOff val="0"/>
              </a:schemeClr>
            </a:lnRef>
            <a:fillRef idx="2">
              <a:schemeClr val="accent6">
                <a:shade val="90000"/>
                <a:hueOff val="-41392"/>
                <a:satOff val="-14320"/>
                <a:lumOff val="25672"/>
                <a:alphaOff val="0"/>
              </a:schemeClr>
            </a:fillRef>
            <a:effectRef idx="1">
              <a:schemeClr val="accent6">
                <a:shade val="90000"/>
                <a:hueOff val="-41392"/>
                <a:satOff val="-14320"/>
                <a:lumOff val="25672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40697" tIns="119152" rIns="1" bIns="11915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220058" y="4389306"/>
              <a:ext cx="2402252" cy="1441351"/>
            </a:xfrm>
            <a:custGeom>
              <a:avLst/>
              <a:gdLst>
                <a:gd name="connsiteX0" fmla="*/ 0 w 2402252"/>
                <a:gd name="connsiteY0" fmla="*/ 144135 h 1441351"/>
                <a:gd name="connsiteX1" fmla="*/ 144135 w 2402252"/>
                <a:gd name="connsiteY1" fmla="*/ 0 h 1441351"/>
                <a:gd name="connsiteX2" fmla="*/ 2258117 w 2402252"/>
                <a:gd name="connsiteY2" fmla="*/ 0 h 1441351"/>
                <a:gd name="connsiteX3" fmla="*/ 2402252 w 2402252"/>
                <a:gd name="connsiteY3" fmla="*/ 144135 h 1441351"/>
                <a:gd name="connsiteX4" fmla="*/ 2402252 w 2402252"/>
                <a:gd name="connsiteY4" fmla="*/ 1297216 h 1441351"/>
                <a:gd name="connsiteX5" fmla="*/ 2258117 w 2402252"/>
                <a:gd name="connsiteY5" fmla="*/ 1441351 h 1441351"/>
                <a:gd name="connsiteX6" fmla="*/ 144135 w 2402252"/>
                <a:gd name="connsiteY6" fmla="*/ 1441351 h 1441351"/>
                <a:gd name="connsiteX7" fmla="*/ 0 w 2402252"/>
                <a:gd name="connsiteY7" fmla="*/ 1297216 h 1441351"/>
                <a:gd name="connsiteX8" fmla="*/ 0 w 2402252"/>
                <a:gd name="connsiteY8" fmla="*/ 144135 h 144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252" h="1441351">
                  <a:moveTo>
                    <a:pt x="0" y="144135"/>
                  </a:moveTo>
                  <a:cubicBezTo>
                    <a:pt x="0" y="64531"/>
                    <a:pt x="64531" y="0"/>
                    <a:pt x="144135" y="0"/>
                  </a:cubicBezTo>
                  <a:lnTo>
                    <a:pt x="2258117" y="0"/>
                  </a:lnTo>
                  <a:cubicBezTo>
                    <a:pt x="2337721" y="0"/>
                    <a:pt x="2402252" y="64531"/>
                    <a:pt x="2402252" y="144135"/>
                  </a:cubicBezTo>
                  <a:lnTo>
                    <a:pt x="2402252" y="1297216"/>
                  </a:lnTo>
                  <a:cubicBezTo>
                    <a:pt x="2402252" y="1376820"/>
                    <a:pt x="2337721" y="1441351"/>
                    <a:pt x="2258117" y="1441351"/>
                  </a:cubicBezTo>
                  <a:lnTo>
                    <a:pt x="144135" y="1441351"/>
                  </a:lnTo>
                  <a:cubicBezTo>
                    <a:pt x="64531" y="1441351"/>
                    <a:pt x="0" y="1376820"/>
                    <a:pt x="0" y="1297216"/>
                  </a:cubicBezTo>
                  <a:lnTo>
                    <a:pt x="0" y="144135"/>
                  </a:lnTo>
                  <a:close/>
                </a:path>
              </a:pathLst>
            </a:custGeom>
            <a:pattFill prst="pct5">
              <a:fgClr>
                <a:schemeClr val="accent1"/>
              </a:fgClr>
              <a:bgClr>
                <a:schemeClr val="bg1"/>
              </a:bgClr>
            </a:patt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6">
                <a:shade val="80000"/>
                <a:hueOff val="-41393"/>
                <a:satOff val="-14590"/>
                <a:lumOff val="28081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8416" tIns="118416" rIns="118416" bIns="11841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（</a:t>
              </a:r>
              <a:r>
                <a:rPr lang="en-US" altLang="zh-CN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）确定类的</a:t>
              </a:r>
              <a:endParaRPr lang="en-US" altLang="zh-CN" sz="2000" b="1" kern="1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smtClean="0">
                  <a:solidFill>
                    <a:srgbClr val="0053EC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个数和样品名称</a:t>
              </a:r>
              <a:endParaRPr lang="zh-CN" altLang="en-US" sz="2000" b="1" kern="1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15" y="188775"/>
            <a:ext cx="37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7-1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数据的系统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5886" y="931365"/>
            <a:ext cx="543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短距离法（采用欧氏距离）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14" y="1691142"/>
            <a:ext cx="4733925" cy="413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81" y="1696971"/>
            <a:ext cx="5603732" cy="40361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4" y="948551"/>
            <a:ext cx="3432224" cy="50603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15" y="188775"/>
            <a:ext cx="37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7-1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数据的系统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1965" y="908825"/>
            <a:ext cx="530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最长距离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法（采用欧氏距离）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15" y="931364"/>
            <a:ext cx="4808309" cy="4949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" y="1696971"/>
            <a:ext cx="4695825" cy="416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25" y="1696971"/>
            <a:ext cx="6000750" cy="4248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0" y="1700880"/>
            <a:ext cx="3581400" cy="4371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12" y="1038810"/>
            <a:ext cx="6147268" cy="57671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15" y="188775"/>
            <a:ext cx="37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7-1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数据的系统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615" y="931364"/>
            <a:ext cx="4808309" cy="4949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5" y="1772885"/>
            <a:ext cx="5838825" cy="425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5" y="2276920"/>
            <a:ext cx="5220783" cy="42814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34" y="547029"/>
            <a:ext cx="5220783" cy="608465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rgbClr val="4F81BD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rgbClr val="4F81BD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9158" y="18719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655901" y="193675"/>
            <a:ext cx="6429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系统聚类法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9602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630" y="1556870"/>
            <a:ext cx="6480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系统聚类</a:t>
            </a:r>
            <a:endParaRPr lang="en-US" altLang="zh-CN" sz="3200" b="1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语言步骤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710" y="1225827"/>
            <a:ext cx="6096000" cy="50158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rgbClr val="0053EC"/>
                </a:solidFill>
              </a:rPr>
              <a:t>一、计算距离</a:t>
            </a:r>
            <a:r>
              <a:rPr lang="zh-CN" altLang="en-US" sz="3200" b="1" smtClean="0">
                <a:solidFill>
                  <a:srgbClr val="0053EC"/>
                </a:solidFill>
              </a:rPr>
              <a:t>阵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dist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二</a:t>
            </a:r>
            <a:r>
              <a:rPr lang="zh-CN" altLang="en-US" sz="3200" b="1">
                <a:solidFill>
                  <a:srgbClr val="0053EC"/>
                </a:solidFill>
              </a:rPr>
              <a:t>、进行系统</a:t>
            </a:r>
            <a:r>
              <a:rPr lang="zh-CN" altLang="en-US" sz="3200" b="1" smtClean="0">
                <a:solidFill>
                  <a:srgbClr val="0053EC"/>
                </a:solidFill>
              </a:rPr>
              <a:t>聚类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hclust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三</a:t>
            </a:r>
            <a:r>
              <a:rPr lang="zh-CN" altLang="en-US" sz="3200" b="1">
                <a:solidFill>
                  <a:srgbClr val="0053EC"/>
                </a:solidFill>
              </a:rPr>
              <a:t>、绘制聚类</a:t>
            </a:r>
            <a:r>
              <a:rPr lang="zh-CN" altLang="en-US" sz="3200" b="1" smtClean="0">
                <a:solidFill>
                  <a:srgbClr val="0053EC"/>
                </a:solidFill>
              </a:rPr>
              <a:t>图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plot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四</a:t>
            </a:r>
            <a:r>
              <a:rPr lang="zh-CN" altLang="en-US" sz="3200" b="1">
                <a:solidFill>
                  <a:srgbClr val="0053EC"/>
                </a:solidFill>
              </a:rPr>
              <a:t>、画分类</a:t>
            </a:r>
            <a:r>
              <a:rPr lang="zh-CN" altLang="en-US" sz="3200" b="1" smtClean="0">
                <a:solidFill>
                  <a:srgbClr val="0053EC"/>
                </a:solidFill>
              </a:rPr>
              <a:t>框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rect.hclust</a:t>
            </a:r>
            <a:endParaRPr lang="zh-CN" altLang="en-US" sz="3200" b="1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rgbClr val="0053EC"/>
                </a:solidFill>
              </a:rPr>
              <a:t>五、确认分类</a:t>
            </a:r>
            <a:r>
              <a:rPr lang="zh-CN" altLang="en-US" sz="3200" b="1" smtClean="0">
                <a:solidFill>
                  <a:srgbClr val="0053EC"/>
                </a:solidFill>
              </a:rPr>
              <a:t>结果</a:t>
            </a:r>
            <a:r>
              <a:rPr lang="en-US" altLang="zh-CN" sz="3200" b="1" smtClean="0">
                <a:solidFill>
                  <a:srgbClr val="0053EC"/>
                </a:solidFill>
              </a:rPr>
              <a:t>:</a:t>
            </a:r>
            <a:r>
              <a:rPr lang="zh-CN" altLang="en-US" sz="3200" b="1" smtClean="0">
                <a:solidFill>
                  <a:srgbClr val="0053EC"/>
                </a:solidFill>
              </a:rPr>
              <a:t> </a:t>
            </a:r>
            <a:r>
              <a:rPr lang="en-US" altLang="zh-CN" sz="3200" b="1" smtClean="0">
                <a:solidFill>
                  <a:srgbClr val="0053EC"/>
                </a:solidFill>
              </a:rPr>
              <a:t>cutree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90" y="116770"/>
            <a:ext cx="10368721" cy="1135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7.2】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续例</a:t>
            </a:r>
            <a:r>
              <a:rPr lang="en-US" alt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3.1</a:t>
            </a:r>
            <a:r>
              <a:rPr lang="zh-CN" altLang="en-US" sz="24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，研究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全国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31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个省、市、自治区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2007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年城镇居民生活消费的分布规律，根据调查资料做区域消费类型</a:t>
            </a: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划分</a:t>
            </a:r>
            <a:r>
              <a:rPr lang="zh-CN" altLang="en-US" sz="240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24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914525"/>
            <a:ext cx="4526280" cy="1288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75" y="1728708"/>
            <a:ext cx="6627082" cy="51293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9" y="3308159"/>
            <a:ext cx="7757137" cy="32970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605" y="1333500"/>
            <a:ext cx="11849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X7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=read.xlsx('mvstats5.xlsx','d3.1',rowNames=TRUE); </a:t>
            </a:r>
            <a:r>
              <a:rPr lang="en-US" altLang="zh-CN" sz="2400" b="1">
                <a:solidFill>
                  <a:srgbClr val="FF0000"/>
                </a:solidFill>
              </a:rPr>
              <a:t>X7</a:t>
            </a:r>
            <a:r>
              <a:rPr lang="zh-CN" altLang="en-US" sz="2400" b="1">
                <a:solidFill>
                  <a:srgbClr val="FF0000"/>
                </a:solidFill>
              </a:rPr>
              <a:t>.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 # </a:t>
            </a:r>
            <a:r>
              <a:rPr lang="en-US" altLang="zh-CN" sz="2400" b="1">
                <a:solidFill>
                  <a:srgbClr val="FF0000"/>
                </a:solidFill>
              </a:rPr>
              <a:t>library(openxlsx)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432435" y="2073910"/>
            <a:ext cx="423672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 flipV="1">
            <a:off x="335915" y="2520315"/>
            <a:ext cx="4333240" cy="76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719137"/>
            <a:ext cx="10801350" cy="54197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733425"/>
            <a:ext cx="10877550" cy="53911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37" y="723900"/>
            <a:ext cx="10829925" cy="54102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762000"/>
            <a:ext cx="10763250" cy="5334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747712"/>
            <a:ext cx="10801350" cy="53625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742950"/>
            <a:ext cx="10706100" cy="53721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087" y="742950"/>
            <a:ext cx="10791825" cy="53721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524656" y="2780955"/>
            <a:ext cx="675005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基本要求</a:t>
            </a:r>
            <a:endParaRPr lang="zh-CN" alt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7704" y="1553352"/>
            <a:ext cx="900062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理解</a:t>
            </a:r>
            <a:r>
              <a:rPr lang="zh-CN" altLang="en-US" sz="3200" b="1">
                <a:solidFill>
                  <a:srgbClr val="0053EC"/>
                </a:solidFill>
              </a:rPr>
              <a:t>聚类分析的</a:t>
            </a:r>
            <a:r>
              <a:rPr lang="zh-CN" altLang="en-US" sz="3200" b="1" smtClean="0">
                <a:solidFill>
                  <a:srgbClr val="0053EC"/>
                </a:solidFill>
              </a:rPr>
              <a:t>目的意义及统计思想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了解</a:t>
            </a:r>
            <a:r>
              <a:rPr lang="zh-CN" altLang="en-US" sz="3200" b="1">
                <a:solidFill>
                  <a:srgbClr val="0053EC"/>
                </a:solidFill>
              </a:rPr>
              <a:t>变量类型的几种尺度</a:t>
            </a:r>
            <a:r>
              <a:rPr lang="zh-CN" altLang="en-US" sz="3200" b="1" smtClean="0">
                <a:solidFill>
                  <a:srgbClr val="0053EC"/>
                </a:solidFill>
              </a:rPr>
              <a:t>定义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熟悉</a:t>
            </a:r>
            <a:r>
              <a:rPr lang="en-US" altLang="zh-CN" sz="3200" b="1">
                <a:solidFill>
                  <a:srgbClr val="0053EC"/>
                </a:solidFill>
              </a:rPr>
              <a:t>Q</a:t>
            </a:r>
            <a:r>
              <a:rPr lang="zh-CN" altLang="en-US" sz="3200" b="1">
                <a:solidFill>
                  <a:srgbClr val="0053EC"/>
                </a:solidFill>
              </a:rPr>
              <a:t>型和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en-US" sz="3200" b="1">
                <a:solidFill>
                  <a:srgbClr val="0053EC"/>
                </a:solidFill>
              </a:rPr>
              <a:t>型</a:t>
            </a:r>
            <a:r>
              <a:rPr lang="zh-CN" altLang="en-US" sz="3200" b="1" smtClean="0">
                <a:solidFill>
                  <a:srgbClr val="0053EC"/>
                </a:solidFill>
              </a:rPr>
              <a:t>聚类分析的统计量的定义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了解</a:t>
            </a:r>
            <a:r>
              <a:rPr lang="zh-CN" altLang="en-US" sz="3200" b="1">
                <a:solidFill>
                  <a:srgbClr val="0053EC"/>
                </a:solidFill>
              </a:rPr>
              <a:t>六种系统聚类</a:t>
            </a:r>
            <a:r>
              <a:rPr lang="zh-CN" altLang="en-US" sz="3200" b="1" smtClean="0">
                <a:solidFill>
                  <a:srgbClr val="0053EC"/>
                </a:solidFill>
              </a:rPr>
              <a:t>方法及</a:t>
            </a:r>
            <a:r>
              <a:rPr lang="zh-CN" altLang="en-US" sz="3200" b="1">
                <a:solidFill>
                  <a:srgbClr val="0053EC"/>
                </a:solidFill>
              </a:rPr>
              <a:t>它们的统一</a:t>
            </a:r>
            <a:r>
              <a:rPr lang="zh-CN" altLang="en-US" sz="3200" b="1" smtClean="0">
                <a:solidFill>
                  <a:srgbClr val="0053EC"/>
                </a:solidFill>
              </a:rPr>
              <a:t>公式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掌握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en-US" sz="3200" b="1">
                <a:solidFill>
                  <a:srgbClr val="0053EC"/>
                </a:solidFill>
              </a:rPr>
              <a:t>语言</a:t>
            </a:r>
            <a:r>
              <a:rPr lang="zh-CN" altLang="en-US" sz="3200" b="1" smtClean="0">
                <a:solidFill>
                  <a:srgbClr val="0053EC"/>
                </a:solidFill>
              </a:rPr>
              <a:t>中六种方法的</a:t>
            </a:r>
            <a:r>
              <a:rPr lang="zh-CN" altLang="en-US" sz="3200" b="1">
                <a:solidFill>
                  <a:srgbClr val="0053EC"/>
                </a:solidFill>
              </a:rPr>
              <a:t>具体使用</a:t>
            </a:r>
            <a:r>
              <a:rPr lang="zh-CN" altLang="en-US" sz="3200" b="1" smtClean="0">
                <a:solidFill>
                  <a:srgbClr val="0053EC"/>
                </a:solidFill>
              </a:rPr>
              <a:t>步骤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53EC"/>
                </a:solidFill>
              </a:rPr>
              <a:t>了解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en-US" sz="3200" b="1">
                <a:solidFill>
                  <a:srgbClr val="0053EC"/>
                </a:solidFill>
              </a:rPr>
              <a:t>语言</a:t>
            </a:r>
            <a:r>
              <a:rPr lang="zh-CN" altLang="en-US" sz="3200" b="1" smtClean="0">
                <a:solidFill>
                  <a:srgbClr val="0053EC"/>
                </a:solidFill>
              </a:rPr>
              <a:t>中快速聚类</a:t>
            </a:r>
            <a:r>
              <a:rPr lang="zh-CN" altLang="en-US" sz="3200" b="1">
                <a:solidFill>
                  <a:srgbClr val="0053EC"/>
                </a:solidFill>
              </a:rPr>
              <a:t>的基本思想和</a:t>
            </a:r>
            <a:r>
              <a:rPr lang="zh-CN" altLang="en-US" sz="3200" b="1" smtClean="0">
                <a:solidFill>
                  <a:srgbClr val="0053EC"/>
                </a:solidFill>
              </a:rPr>
              <a:t>用法</a:t>
            </a:r>
            <a:endParaRPr lang="zh-CN" altLang="en-US" sz="3200" b="1">
              <a:solidFill>
                <a:srgbClr val="0053EC"/>
              </a:solidFill>
            </a:endParaRPr>
          </a:p>
        </p:txBody>
      </p:sp>
      <p:sp>
        <p:nvSpPr>
          <p:cNvPr id="17" name="直接连接符 17"/>
          <p:cNvSpPr/>
          <p:nvPr/>
        </p:nvSpPr>
        <p:spPr>
          <a:xfrm flipH="1">
            <a:off x="1415675" y="1669523"/>
            <a:ext cx="0" cy="43203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664" y="119234"/>
            <a:ext cx="9075073" cy="4461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89" y="4653085"/>
            <a:ext cx="8922406" cy="213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40" y="476795"/>
            <a:ext cx="2924175" cy="3905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566" y="44765"/>
            <a:ext cx="9101805" cy="4514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10" y="4653085"/>
            <a:ext cx="8842490" cy="208814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70" y="44765"/>
            <a:ext cx="9063422" cy="4464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4596112"/>
            <a:ext cx="8775402" cy="2074186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30" y="476796"/>
            <a:ext cx="10584735" cy="592203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11891" y="193675"/>
            <a:ext cx="65739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5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922" y="2541940"/>
            <a:ext cx="615553" cy="23967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概念和原理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7681" y="1474876"/>
            <a:ext cx="7200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概念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</a:t>
            </a:r>
            <a:r>
              <a:rPr lang="en-US" altLang="zh-CN" sz="2800" dirty="0" err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法是一种快速聚类</a:t>
            </a:r>
            <a:r>
              <a:rPr lang="zh-CN" altLang="en-US" sz="280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</a:t>
            </a:r>
            <a:r>
              <a:rPr lang="zh-CN" altLang="en-US" sz="280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，这种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算法的基本思想是将每一个样品分配给最近中心</a:t>
            </a:r>
            <a:r>
              <a:rPr lang="en-US" altLang="zh-CN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均值</a:t>
            </a:r>
            <a:r>
              <a:rPr lang="en-US" altLang="zh-CN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的类</a:t>
            </a:r>
            <a:r>
              <a:rPr lang="zh-CN" altLang="en-US" sz="280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中。</a:t>
            </a:r>
            <a:endParaRPr lang="en-US" altLang="zh-CN" sz="2800" dirty="0" smtClean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原理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     </a:t>
            </a:r>
            <a:r>
              <a:rPr lang="en-US" altLang="zh-CN" sz="2800" dirty="0" err="1" smtClean="0"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算法以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为参数，把</a:t>
            </a:r>
            <a:r>
              <a:rPr lang="en-US" altLang="zh-CN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n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个对象分为</a:t>
            </a:r>
            <a:r>
              <a:rPr lang="en-US" altLang="zh-CN" sz="2800">
                <a:latin typeface="微软雅黑" panose="020B0503020204020204" pitchFamily="2" charset="-122"/>
                <a:ea typeface="微软雅黑" panose="020B0503020204020204" pitchFamily="2" charset="-122"/>
              </a:rPr>
              <a:t>k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个类，使类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内具有较高的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相似度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，类</a:t>
            </a:r>
            <a:r>
              <a:rPr lang="zh-CN" altLang="en-US" sz="2800" dirty="0">
                <a:latin typeface="微软雅黑" panose="020B0503020204020204" pitchFamily="2" charset="-122"/>
                <a:ea typeface="微软雅黑" panose="020B0503020204020204" pitchFamily="2" charset="-122"/>
              </a:rPr>
              <a:t>间的相似度</a:t>
            </a:r>
            <a:r>
              <a:rPr lang="zh-CN" altLang="en-US" sz="2800">
                <a:latin typeface="微软雅黑" panose="020B0503020204020204" pitchFamily="2" charset="-122"/>
                <a:ea typeface="微软雅黑" panose="020B0503020204020204" pitchFamily="2" charset="-122"/>
              </a:rPr>
              <a:t>较低</a:t>
            </a:r>
            <a:r>
              <a:rPr lang="zh-CN" altLang="en-US" sz="28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8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558" y="2575760"/>
            <a:ext cx="3528245" cy="3111271"/>
          </a:xfrm>
          <a:prstGeom prst="rect">
            <a:avLst/>
          </a:prstGeom>
        </p:spPr>
      </p:pic>
      <p:sp>
        <p:nvSpPr>
          <p:cNvPr id="24" name="直接连接符 17"/>
          <p:cNvSpPr/>
          <p:nvPr/>
        </p:nvSpPr>
        <p:spPr>
          <a:xfrm flipH="1">
            <a:off x="1127655" y="1501686"/>
            <a:ext cx="0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11891" y="193675"/>
            <a:ext cx="657394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5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922" y="2541940"/>
            <a:ext cx="615553" cy="23967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概念和原理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31" y="1337852"/>
            <a:ext cx="2476500" cy="866775"/>
          </a:xfrm>
          <a:prstGeom prst="rect">
            <a:avLst/>
          </a:prstGeom>
        </p:spPr>
      </p:pic>
      <p:sp>
        <p:nvSpPr>
          <p:cNvPr id="24" name="直接连接符 17"/>
          <p:cNvSpPr/>
          <p:nvPr/>
        </p:nvSpPr>
        <p:spPr>
          <a:xfrm flipH="1">
            <a:off x="1127655" y="1501686"/>
            <a:ext cx="0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1690" y="1518927"/>
            <a:ext cx="6649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相似度计算</a:t>
            </a:r>
            <a:r>
              <a:rPr lang="zh-CN" altLang="en-US" sz="2400">
                <a:solidFill>
                  <a:srgbClr val="0053EC"/>
                </a:solidFill>
              </a:rPr>
              <a:t>是</a:t>
            </a:r>
            <a:r>
              <a:rPr lang="zh-CN" altLang="en-US" sz="2400" smtClean="0">
                <a:solidFill>
                  <a:srgbClr val="0053EC"/>
                </a:solidFill>
              </a:rPr>
              <a:t>根据类</a:t>
            </a:r>
            <a:r>
              <a:rPr lang="zh-CN" altLang="en-US" sz="2400">
                <a:solidFill>
                  <a:srgbClr val="0053EC"/>
                </a:solidFill>
              </a:rPr>
              <a:t>中对象的</a:t>
            </a:r>
            <a:r>
              <a:rPr lang="zh-CN" altLang="en-US" sz="2400" smtClean="0">
                <a:solidFill>
                  <a:srgbClr val="0053EC"/>
                </a:solidFill>
              </a:rPr>
              <a:t>均值</a:t>
            </a:r>
            <a:r>
              <a:rPr lang="en-US" altLang="zh-CN" sz="2400" smtClean="0">
                <a:solidFill>
                  <a:srgbClr val="0053EC"/>
                </a:solidFill>
              </a:rPr>
              <a:t>mean</a:t>
            </a:r>
            <a:r>
              <a:rPr lang="zh-CN" altLang="en-US" sz="2400" smtClean="0">
                <a:solidFill>
                  <a:srgbClr val="0053EC"/>
                </a:solidFill>
              </a:rPr>
              <a:t>来进行</a:t>
            </a:r>
            <a:endParaRPr lang="zh-CN" altLang="en-US" sz="2400">
              <a:solidFill>
                <a:srgbClr val="0053EC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10" y="2276920"/>
            <a:ext cx="8640761" cy="435045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40041" y="193675"/>
            <a:ext cx="66457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5850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600" y="3543375"/>
            <a:ext cx="1051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7.3】kmeans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语言实现及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模拟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分析：模拟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正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态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随机变量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85" y="1328170"/>
            <a:ext cx="9067800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6" y="4243855"/>
            <a:ext cx="10372725" cy="10572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190" y="188775"/>
            <a:ext cx="4933950" cy="104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3" y="1772885"/>
            <a:ext cx="10349954" cy="4968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90" y="1292703"/>
            <a:ext cx="11172825" cy="25336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40041" y="193675"/>
            <a:ext cx="66457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5850" y="384492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5" y="1188740"/>
            <a:ext cx="11182350" cy="285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5" y="4304128"/>
            <a:ext cx="32099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669" y="1188740"/>
            <a:ext cx="6524479" cy="555249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7.4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b="1" dirty="0" err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kmeans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聚类法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5850" y="403951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" y="3501005"/>
            <a:ext cx="2475103" cy="25087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02" y="1188740"/>
            <a:ext cx="3592545" cy="4276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29" y="1735766"/>
            <a:ext cx="5515632" cy="15279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946" y="1692929"/>
            <a:ext cx="6448425" cy="4991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9585" y="1124840"/>
            <a:ext cx="583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模拟</a:t>
            </a:r>
            <a:r>
              <a:rPr lang="en-US" altLang="zh-CN" sz="2400" b="1" smtClean="0">
                <a:solidFill>
                  <a:srgbClr val="C00000"/>
                </a:solidFill>
              </a:rPr>
              <a:t>10</a:t>
            </a:r>
            <a:r>
              <a:rPr lang="zh-CN" altLang="en-US" sz="2400" b="1">
                <a:solidFill>
                  <a:srgbClr val="C00000"/>
                </a:solidFill>
              </a:rPr>
              <a:t>个变量</a:t>
            </a:r>
            <a:r>
              <a:rPr lang="en-US" altLang="zh-CN" sz="2400" b="1">
                <a:solidFill>
                  <a:srgbClr val="C00000"/>
                </a:solidFill>
              </a:rPr>
              <a:t>2000</a:t>
            </a:r>
            <a:r>
              <a:rPr lang="zh-CN" altLang="en-US" sz="2400" b="1">
                <a:solidFill>
                  <a:srgbClr val="C00000"/>
                </a:solidFill>
              </a:rPr>
              <a:t>个样品</a:t>
            </a:r>
            <a:r>
              <a:rPr lang="zh-CN" altLang="en-US" sz="2400" b="1" smtClean="0">
                <a:solidFill>
                  <a:srgbClr val="C00000"/>
                </a:solidFill>
              </a:rPr>
              <a:t>的正态随机矩阵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18719"/>
            <a:ext cx="838803" cy="854677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418565" y="2708950"/>
            <a:ext cx="736600" cy="331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主要内容</a:t>
            </a:r>
            <a:endParaRPr lang="zh-CN" altLang="en-US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715" y="1412860"/>
            <a:ext cx="8496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聚类分析</a:t>
            </a:r>
            <a:r>
              <a:rPr lang="zh-CN" altLang="zh-CN" sz="3200" b="1">
                <a:solidFill>
                  <a:srgbClr val="0053EC"/>
                </a:solidFill>
              </a:rPr>
              <a:t>的目的和</a:t>
            </a:r>
            <a:r>
              <a:rPr lang="zh-CN" altLang="zh-CN" sz="3200" b="1" smtClean="0">
                <a:solidFill>
                  <a:srgbClr val="0053EC"/>
                </a:solidFill>
              </a:rPr>
              <a:t>意义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聚类分析</a:t>
            </a:r>
            <a:r>
              <a:rPr lang="zh-CN" altLang="zh-CN" sz="3200" b="1">
                <a:solidFill>
                  <a:srgbClr val="0053EC"/>
                </a:solidFill>
              </a:rPr>
              <a:t>中所使用的几种尺度的</a:t>
            </a:r>
            <a:r>
              <a:rPr lang="zh-CN" altLang="zh-CN" sz="3200" b="1" smtClean="0">
                <a:solidFill>
                  <a:srgbClr val="0053EC"/>
                </a:solidFill>
              </a:rPr>
              <a:t>定义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初步掌握选用聚类</a:t>
            </a:r>
            <a:r>
              <a:rPr lang="zh-CN" altLang="zh-CN" sz="3200" b="1">
                <a:solidFill>
                  <a:srgbClr val="0053EC"/>
                </a:solidFill>
              </a:rPr>
              <a:t>方法</a:t>
            </a:r>
            <a:r>
              <a:rPr lang="zh-CN" altLang="zh-CN" sz="3200" b="1" smtClean="0">
                <a:solidFill>
                  <a:srgbClr val="0053EC"/>
                </a:solidFill>
              </a:rPr>
              <a:t>与</a:t>
            </a:r>
            <a:r>
              <a:rPr lang="zh-CN" altLang="en-US" sz="3200" b="1" smtClean="0">
                <a:solidFill>
                  <a:srgbClr val="0053EC"/>
                </a:solidFill>
              </a:rPr>
              <a:t>相应</a:t>
            </a:r>
            <a:r>
              <a:rPr lang="zh-CN" altLang="zh-CN" sz="3200" b="1" smtClean="0">
                <a:solidFill>
                  <a:srgbClr val="0053EC"/>
                </a:solidFill>
              </a:rPr>
              <a:t>距离</a:t>
            </a:r>
            <a:r>
              <a:rPr lang="zh-CN" altLang="zh-CN" sz="3200" b="1">
                <a:solidFill>
                  <a:srgbClr val="0053EC"/>
                </a:solidFill>
              </a:rPr>
              <a:t>的</a:t>
            </a:r>
            <a:r>
              <a:rPr lang="zh-CN" altLang="zh-CN" sz="3200" b="1" smtClean="0">
                <a:solidFill>
                  <a:srgbClr val="0053EC"/>
                </a:solidFill>
              </a:rPr>
              <a:t>原则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>
                <a:solidFill>
                  <a:srgbClr val="0053EC"/>
                </a:solidFill>
              </a:rPr>
              <a:t>六种系统聚类方法的定义及其基本性质</a:t>
            </a:r>
            <a:endParaRPr lang="en-US" altLang="zh-CN" sz="3200" b="1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53EC"/>
                </a:solidFill>
              </a:rPr>
              <a:t>R</a:t>
            </a:r>
            <a:r>
              <a:rPr lang="zh-CN" altLang="zh-CN" sz="3200" b="1">
                <a:solidFill>
                  <a:srgbClr val="0053EC"/>
                </a:solidFill>
              </a:rPr>
              <a:t>语言程序中有关聚类分析的算法</a:t>
            </a:r>
            <a:r>
              <a:rPr lang="zh-CN" altLang="zh-CN" sz="3200" b="1" smtClean="0">
                <a:solidFill>
                  <a:srgbClr val="0053EC"/>
                </a:solidFill>
              </a:rPr>
              <a:t>基础</a:t>
            </a:r>
            <a:endParaRPr lang="en-US" altLang="zh-CN" sz="3200" b="1" smtClean="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3200" b="1" smtClean="0">
                <a:solidFill>
                  <a:srgbClr val="0053EC"/>
                </a:solidFill>
              </a:rPr>
              <a:t>掌握</a:t>
            </a:r>
            <a:r>
              <a:rPr lang="en-US" altLang="zh-CN" sz="3200" b="1">
                <a:solidFill>
                  <a:srgbClr val="0053EC"/>
                </a:solidFill>
              </a:rPr>
              <a:t>R</a:t>
            </a:r>
            <a:r>
              <a:rPr lang="zh-CN" altLang="zh-CN" sz="3200" b="1">
                <a:solidFill>
                  <a:srgbClr val="0053EC"/>
                </a:solidFill>
              </a:rPr>
              <a:t>语言中</a:t>
            </a:r>
            <a:r>
              <a:rPr lang="en-US" altLang="zh-CN" sz="3200" b="1">
                <a:solidFill>
                  <a:srgbClr val="0053EC"/>
                </a:solidFill>
              </a:rPr>
              <a:t>kmeans</a:t>
            </a:r>
            <a:r>
              <a:rPr lang="zh-CN" altLang="zh-CN" sz="3200" b="1">
                <a:solidFill>
                  <a:srgbClr val="0053EC"/>
                </a:solidFill>
              </a:rPr>
              <a:t>聚类的方法和</a:t>
            </a:r>
            <a:r>
              <a:rPr lang="zh-CN" altLang="zh-CN" sz="3200" b="1" smtClean="0">
                <a:solidFill>
                  <a:srgbClr val="0053EC"/>
                </a:solidFill>
              </a:rPr>
              <a:t>用法</a:t>
            </a:r>
            <a:endParaRPr lang="zh-CN" altLang="zh-CN" sz="3200" b="1">
              <a:solidFill>
                <a:srgbClr val="0053EC"/>
              </a:solidFill>
            </a:endParaRPr>
          </a:p>
        </p:txBody>
      </p:sp>
      <p:sp>
        <p:nvSpPr>
          <p:cNvPr id="16" name="直接连接符 17"/>
          <p:cNvSpPr/>
          <p:nvPr/>
        </p:nvSpPr>
        <p:spPr>
          <a:xfrm flipH="1">
            <a:off x="1415675" y="1484865"/>
            <a:ext cx="0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5" y="193675"/>
            <a:ext cx="66459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7.5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聚类分析的一些问题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17507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0688" y="1188740"/>
            <a:ext cx="4973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聚类分析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的特点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综合性</a:t>
            </a:r>
            <a:endParaRPr lang="zh-CN" alt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形象性</a:t>
            </a:r>
            <a:endParaRPr lang="zh-CN" alt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客观性</a:t>
            </a:r>
            <a:endParaRPr lang="en-US" altLang="zh-CN" sz="2800" b="1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222" y="4149050"/>
            <a:ext cx="10944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关于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</a:t>
            </a:r>
            <a:r>
              <a:rPr lang="en-US" altLang="zh-CN" sz="2800" b="1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</a:t>
            </a:r>
            <a:r>
              <a:rPr lang="en-US" altLang="zh-CN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kmeans</a:t>
            </a: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算法只有在类的均值被定义的情况下才能使用</a:t>
            </a:r>
            <a:endParaRPr lang="en-US" altLang="zh-CN" sz="2800" b="1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对于“噪声”</a:t>
            </a: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孤立点是</a:t>
            </a:r>
            <a:r>
              <a:rPr lang="zh-CN" altLang="en-US" sz="2800" b="1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敏感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的，这种数据对均值影响极大</a:t>
            </a:r>
            <a:endParaRPr lang="en-US" altLang="zh-CN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5" y="193675"/>
            <a:ext cx="66459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7.5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聚类分析的一些问题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17507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635" y="1392423"/>
            <a:ext cx="54723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关于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变量变换</a:t>
            </a:r>
            <a:endParaRPr lang="en-US" altLang="zh-CN" sz="36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平移变换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极差变换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标准差变换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主成分变换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对数变换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36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81341"/>
            <a:ext cx="509524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43746" y="1772885"/>
            <a:ext cx="8494633" cy="38318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第七章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讲到这里就结束了</a:t>
            </a:r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66CCFF"/>
                </a:solidFill>
                <a:effectLst/>
              </a:rPr>
              <a:t>欢迎大家继续学习第八章！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66CCFF"/>
              </a:solidFill>
              <a:effectLst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439886" y="193675"/>
            <a:ext cx="664594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7.1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聚类分析的概念和类型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63846" y="370840"/>
            <a:ext cx="576039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7285" y="2411154"/>
            <a:ext cx="738664" cy="3384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kern="1600" spc="10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概念和方法</a:t>
            </a:r>
            <a:endParaRPr lang="zh-CN" altLang="en-US" sz="3600" kern="1600" spc="1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72" y="1111369"/>
            <a:ext cx="9123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基本概念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聚类分析法</a:t>
            </a:r>
            <a:r>
              <a:rPr lang="en-US" altLang="zh-CN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(Cluster Analysis)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是研究“物以类聚”的一种现代统计分析方法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在众多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的领域中，都需要采用聚类分析作分类研究。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084" y="3971738"/>
            <a:ext cx="221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分析方法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94" y="4487257"/>
            <a:ext cx="6574780" cy="1745422"/>
          </a:xfrm>
          <a:prstGeom prst="rect">
            <a:avLst/>
          </a:prstGeom>
        </p:spPr>
      </p:pic>
      <p:sp>
        <p:nvSpPr>
          <p:cNvPr id="19" name="直接连接符 17"/>
          <p:cNvSpPr/>
          <p:nvPr/>
        </p:nvSpPr>
        <p:spPr>
          <a:xfrm flipH="1">
            <a:off x="1199660" y="1268850"/>
            <a:ext cx="55019" cy="476386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聚类分析的概念和类型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030" name="Picture 6" descr="C:\Users\lenovo\AppData\Local\Temp\ksohtml\wpsC1F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70479"/>
            <a:ext cx="857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50" y="1093381"/>
            <a:ext cx="9725025" cy="407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805" y="5295811"/>
            <a:ext cx="6629400" cy="14382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48691" cy="76286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583895" y="193675"/>
            <a:ext cx="650193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7.1 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聚类分析的概念和类型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342572"/>
            <a:ext cx="60325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989943" y="2551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030" name="Picture 6" descr="C:\Users\lenovo\AppData\Local\Temp\ksohtml\wpsC1F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70479"/>
            <a:ext cx="857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40860" y="1116105"/>
            <a:ext cx="8550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B050"/>
                </a:solidFill>
              </a:rPr>
              <a:t>【</a:t>
            </a:r>
            <a:r>
              <a:rPr lang="zh-CN" altLang="en-US" sz="3200">
                <a:solidFill>
                  <a:srgbClr val="00B050"/>
                </a:solidFill>
              </a:rPr>
              <a:t>例</a:t>
            </a:r>
            <a:r>
              <a:rPr lang="en-US" altLang="zh-CN" sz="3200">
                <a:solidFill>
                  <a:srgbClr val="00B050"/>
                </a:solidFill>
              </a:rPr>
              <a:t>7.1】</a:t>
            </a:r>
            <a:r>
              <a:rPr lang="zh-CN" altLang="en-US" sz="3200">
                <a:solidFill>
                  <a:srgbClr val="00B050"/>
                </a:solidFill>
              </a:rPr>
              <a:t>两个变量、九个样品数据及其散点图</a:t>
            </a:r>
            <a:endParaRPr lang="zh-CN" altLang="en-US" sz="3200">
              <a:solidFill>
                <a:srgbClr val="00B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30" y="1719586"/>
            <a:ext cx="4152900" cy="503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85" y="1719586"/>
            <a:ext cx="5827105" cy="495900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204915"/>
            <a:ext cx="6247397" cy="3361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40" y="1877800"/>
            <a:ext cx="3816265" cy="10685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76" y="2912130"/>
            <a:ext cx="4953000" cy="53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169" y="3486341"/>
            <a:ext cx="3432103" cy="10928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676" y="4900904"/>
            <a:ext cx="5124450" cy="12382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聚类分析及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060" y="26670"/>
            <a:ext cx="797355" cy="812445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4799911" y="193675"/>
            <a:ext cx="628592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7.2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聚类统计量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34676" y="387954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54" y="1287730"/>
            <a:ext cx="7191375" cy="2409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753" y="4027705"/>
            <a:ext cx="7191375" cy="25440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79698" y="22310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7030A0"/>
                </a:solidFill>
              </a:rPr>
              <a:t>距离矩阵</a:t>
            </a:r>
            <a:endParaRPr lang="zh-CN" altLang="en-US" sz="280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650" y="49411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B0F0"/>
                </a:solidFill>
              </a:rPr>
              <a:t>相关矩阵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WPS 演示</Application>
  <PresentationFormat>宽屏</PresentationFormat>
  <Paragraphs>228</Paragraphs>
  <Slides>42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218</cp:revision>
  <dcterms:created xsi:type="dcterms:W3CDTF">2015-05-24T15:13:00Z</dcterms:created>
  <dcterms:modified xsi:type="dcterms:W3CDTF">2020-02-16T02:11:27Z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