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1" r:id="rId4"/>
    <p:sldMasterId id="2147483683" r:id="rId5"/>
  </p:sldMasterIdLst>
  <p:notesMasterIdLst>
    <p:notesMasterId r:id="rId7"/>
  </p:notesMasterIdLst>
  <p:sldIdLst>
    <p:sldId id="297" r:id="rId6"/>
    <p:sldId id="264" r:id="rId8"/>
    <p:sldId id="331" r:id="rId9"/>
    <p:sldId id="403" r:id="rId10"/>
    <p:sldId id="369" r:id="rId11"/>
    <p:sldId id="404" r:id="rId12"/>
    <p:sldId id="381" r:id="rId13"/>
    <p:sldId id="389" r:id="rId14"/>
    <p:sldId id="405" r:id="rId15"/>
    <p:sldId id="388" r:id="rId16"/>
    <p:sldId id="406" r:id="rId17"/>
    <p:sldId id="407" r:id="rId18"/>
    <p:sldId id="408" r:id="rId19"/>
    <p:sldId id="387" r:id="rId20"/>
    <p:sldId id="409" r:id="rId21"/>
    <p:sldId id="410" r:id="rId22"/>
    <p:sldId id="413" r:id="rId23"/>
    <p:sldId id="414" r:id="rId24"/>
    <p:sldId id="415" r:id="rId25"/>
    <p:sldId id="417" r:id="rId26"/>
    <p:sldId id="386" r:id="rId27"/>
    <p:sldId id="418" r:id="rId28"/>
    <p:sldId id="419" r:id="rId29"/>
    <p:sldId id="420" r:id="rId30"/>
    <p:sldId id="421" r:id="rId31"/>
    <p:sldId id="422" r:id="rId32"/>
    <p:sldId id="391" r:id="rId33"/>
    <p:sldId id="424" r:id="rId34"/>
  </p:sldIdLst>
  <p:sldSz cx="12192000" cy="6858000"/>
  <p:notesSz cx="9777095" cy="6646545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9pPr>
  </p:defaultTextStyle>
  <p:extLst>
    <p:ext uri="{521415D9-36F7-43E2-AB2F-B90AF26B5E84}">
      <p14:sectionLst xmlns:p14="http://schemas.microsoft.com/office/powerpoint/2010/main">
        <p14:section name="默认节" id="{33DF3B17-A065-47B3-A172-DC5982F3E9F4}">
          <p14:sldIdLst>
            <p14:sldId id="297"/>
            <p14:sldId id="264"/>
            <p14:sldId id="331"/>
            <p14:sldId id="403"/>
            <p14:sldId id="369"/>
            <p14:sldId id="404"/>
            <p14:sldId id="381"/>
            <p14:sldId id="389"/>
            <p14:sldId id="405"/>
            <p14:sldId id="388"/>
            <p14:sldId id="406"/>
            <p14:sldId id="407"/>
            <p14:sldId id="408"/>
            <p14:sldId id="387"/>
            <p14:sldId id="409"/>
            <p14:sldId id="410"/>
            <p14:sldId id="413"/>
            <p14:sldId id="414"/>
            <p14:sldId id="415"/>
            <p14:sldId id="417"/>
            <p14:sldId id="386"/>
            <p14:sldId id="418"/>
            <p14:sldId id="419"/>
            <p14:sldId id="420"/>
            <p14:sldId id="421"/>
            <p14:sldId id="422"/>
            <p14:sldId id="391"/>
            <p14:sldId id="424"/>
          </p14:sldIdLst>
        </p14:section>
        <p14:section name="无标题节" id="{33F6ABA1-F5C6-4F78-97CC-498E8A87B3A1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EC"/>
    <a:srgbClr val="66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96" y="346"/>
      </p:cViewPr>
      <p:guideLst>
        <p:guide orient="horz" pos="2158"/>
        <p:guide pos="38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8" Type="http://schemas.openxmlformats.org/officeDocument/2006/relationships/commentAuthors" Target="commentAuthors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3T11:31:55.013" idx="1">
    <p:pos x="8236" y="324"/>
    <p:text>vcbvc 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7038" cy="331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38788" y="0"/>
            <a:ext cx="4237037" cy="331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82C7C-FACF-47D7-8447-A7A2C09225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73350" y="498475"/>
            <a:ext cx="4432300" cy="2492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77900" y="3157538"/>
            <a:ext cx="7821613" cy="29908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13488"/>
            <a:ext cx="4237038" cy="331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38788" y="6313488"/>
            <a:ext cx="4237037" cy="331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F8D5B-8596-4649-8330-B42C57710D6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205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205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07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307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wmf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jpe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/>
          <p:cNvSpPr>
            <a:spLocks noGrp="1"/>
          </p:cNvSpPr>
          <p:nvPr>
            <p:ph type="subTitle"/>
          </p:nvPr>
        </p:nvSpPr>
        <p:spPr>
          <a:xfrm>
            <a:off x="3261995" y="4310550"/>
            <a:ext cx="5584825" cy="630555"/>
          </a:xfrm>
        </p:spPr>
        <p:txBody>
          <a:bodyPr wrap="square" anchor="t">
            <a:normAutofit fontScale="97500"/>
          </a:bodyPr>
          <a:lstStyle>
            <a:lvl1pPr lvl="0">
              <a:defRPr kern="1200"/>
            </a:lvl1pPr>
            <a:lvl2pPr lvl="1">
              <a:defRPr kern="1200"/>
            </a:lvl2pPr>
            <a:lvl3pPr lvl="2">
              <a:defRPr kern="1200"/>
            </a:lvl3pPr>
            <a:lvl4pPr lvl="3">
              <a:defRPr kern="1200"/>
            </a:lvl4pPr>
            <a:lvl5pPr lvl="4">
              <a:defRPr kern="1200"/>
            </a:lvl5pPr>
          </a:lstStyle>
          <a:p>
            <a:pPr marL="1905" lvl="0" indent="-344805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3600" b="1" dirty="0" smtClean="0">
                <a:solidFill>
                  <a:srgbClr val="66CC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3600" b="1" dirty="0">
                <a:solidFill>
                  <a:srgbClr val="66CC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</a:t>
            </a:r>
            <a:r>
              <a:rPr lang="zh-CN" altLang="en-US" sz="3600" b="1" dirty="0" smtClean="0">
                <a:solidFill>
                  <a:srgbClr val="66CC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主成分分析</a:t>
            </a:r>
            <a:r>
              <a:rPr lang="zh-CN" altLang="en-US" sz="3600" b="1" dirty="0">
                <a:solidFill>
                  <a:srgbClr val="66CC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及R使用</a:t>
            </a:r>
            <a:endParaRPr lang="zh-CN" altLang="en-US" sz="3600" b="1" dirty="0">
              <a:solidFill>
                <a:srgbClr val="66CC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50000"/>
              </a:spcBef>
              <a:buNone/>
            </a:pPr>
            <a:endParaRPr lang="zh-CN" altLang="en-US" sz="3600" b="1" dirty="0">
              <a:solidFill>
                <a:srgbClr val="66CC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WordArt 10"/>
          <p:cNvSpPr>
            <a:spLocks noTextEdit="1"/>
          </p:cNvSpPr>
          <p:nvPr/>
        </p:nvSpPr>
        <p:spPr>
          <a:xfrm>
            <a:off x="2711765" y="4482465"/>
            <a:ext cx="7213600" cy="73787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 i="1">
              <a:noFill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4" name="矩形 7"/>
          <p:cNvSpPr/>
          <p:nvPr/>
        </p:nvSpPr>
        <p:spPr>
          <a:xfrm>
            <a:off x="2047240" y="2890520"/>
            <a:ext cx="824738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defTabSz="9144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4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建模（</a:t>
            </a:r>
            <a:r>
              <a:rPr lang="en-US" altLang="zh-CN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endParaRPr lang="zh-CN" altLang="en-US" sz="4400" b="1" dirty="0">
              <a:solidFill>
                <a:srgbClr val="1115C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125" name="Picture 6" descr="jnd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" y="0"/>
            <a:ext cx="12164060" cy="2369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Rectangle 9"/>
          <p:cNvSpPr txBox="1"/>
          <p:nvPr/>
        </p:nvSpPr>
        <p:spPr>
          <a:xfrm>
            <a:off x="3296602" y="5812790"/>
            <a:ext cx="5175563" cy="630555"/>
          </a:xfrm>
        </p:spPr>
        <p:txBody>
          <a:bodyPr wrap="square" anchor="t">
            <a:normAutofit fontScale="97500"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1905" indent="-344805" algn="ctr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  <a:sym typeface="微软雅黑" panose="020B0503020204020204" pitchFamily="2" charset="-122"/>
              </a:rPr>
              <a:t>王斌会 教授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212815"/>
            <a:ext cx="460832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8.2 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主成分分析的性质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223870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6658" y="2204915"/>
            <a:ext cx="830997" cy="23041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53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主成分的推导</a:t>
            </a:r>
            <a:endParaRPr lang="zh-CN" altLang="en-US" sz="2800" dirty="0">
              <a:solidFill>
                <a:srgbClr val="0053E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9685" y="1556870"/>
            <a:ext cx="9792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 设 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求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主成分就是寻找的线性函数，使相应的方差达到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最大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</a:t>
            </a:r>
            <a:endParaRPr lang="en-US" altLang="zh-CN" sz="2400" b="1" smtClean="0">
              <a:solidFill>
                <a:srgbClr val="FF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 即                            达到最大。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4" name="图片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31009" y="1661351"/>
            <a:ext cx="6085166" cy="453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848" y="2765444"/>
            <a:ext cx="2407877" cy="4945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674" y="3573010"/>
            <a:ext cx="10296716" cy="260177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212815"/>
            <a:ext cx="460832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8.2 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主成分分析的性质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223870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885" y="2492935"/>
            <a:ext cx="830997" cy="23041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53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主成分的推导</a:t>
            </a:r>
            <a:endParaRPr lang="zh-CN" altLang="en-US" sz="2800" dirty="0">
              <a:solidFill>
                <a:srgbClr val="0053E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681" y="1268851"/>
            <a:ext cx="9072630" cy="189013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508" y="3272438"/>
            <a:ext cx="9308719" cy="23162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212815"/>
            <a:ext cx="460832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8.2 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主成分分析的性质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223870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885" y="2492935"/>
            <a:ext cx="830997" cy="23041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53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主成分的推导</a:t>
            </a:r>
            <a:endParaRPr lang="zh-CN" altLang="en-US" sz="2800" dirty="0">
              <a:solidFill>
                <a:srgbClr val="0053E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685" y="1352553"/>
            <a:ext cx="9340346" cy="240908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577740" y="3983184"/>
            <a:ext cx="97443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变量</a:t>
            </a:r>
            <a:r>
              <a:rPr lang="en-US" altLang="zh-CN" sz="2400" i="1"/>
              <a:t>x</a:t>
            </a:r>
            <a:r>
              <a:rPr lang="zh-CN" altLang="en-US" sz="2400"/>
              <a:t>的主成分</a:t>
            </a:r>
            <a:r>
              <a:rPr lang="en-US" altLang="zh-CN" sz="2400"/>
              <a:t>y</a:t>
            </a:r>
            <a:r>
              <a:rPr lang="zh-CN" altLang="en-US" sz="2400"/>
              <a:t>是</a:t>
            </a:r>
            <a:r>
              <a:rPr lang="zh-CN" altLang="en-US" sz="2400" smtClean="0"/>
              <a:t>以</a:t>
            </a:r>
            <a:r>
              <a:rPr lang="zh-CN" altLang="en-US" sz="2400" smtClean="0">
                <a:sym typeface="Symbol" panose="05050102010706020507" pitchFamily="18" charset="2"/>
              </a:rPr>
              <a:t></a:t>
            </a:r>
            <a:r>
              <a:rPr lang="zh-CN" altLang="en-US" sz="2400" smtClean="0"/>
              <a:t>的</a:t>
            </a:r>
            <a:r>
              <a:rPr lang="zh-CN" altLang="en-US" sz="2400"/>
              <a:t>特征向量为系数的线性组合</a:t>
            </a:r>
            <a:r>
              <a:rPr lang="zh-CN" altLang="en-US" sz="2400" smtClean="0"/>
              <a:t>，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它们</a:t>
            </a:r>
            <a:r>
              <a:rPr lang="zh-CN" altLang="en-US" sz="2400"/>
              <a:t>互不相关，方差</a:t>
            </a:r>
            <a:r>
              <a:rPr lang="zh-CN" altLang="en-US" sz="2400" smtClean="0"/>
              <a:t>为</a:t>
            </a:r>
            <a:r>
              <a:rPr lang="zh-CN" altLang="en-US" sz="2400">
                <a:sym typeface="Symbol" panose="05050102010706020507" pitchFamily="18" charset="2"/>
              </a:rPr>
              <a:t></a:t>
            </a:r>
            <a:r>
              <a:rPr lang="zh-CN" altLang="en-US" sz="2400" smtClean="0"/>
              <a:t>的</a:t>
            </a:r>
            <a:r>
              <a:rPr lang="zh-CN" altLang="en-US" sz="2400"/>
              <a:t>特征根，且</a:t>
            </a:r>
            <a:endParaRPr lang="zh-CN" altLang="en-US" sz="2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903" y="5358689"/>
            <a:ext cx="5270158" cy="4594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629" y="692810"/>
            <a:ext cx="10440725" cy="59871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39635" y="44765"/>
            <a:ext cx="16674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mtClean="0">
                <a:solidFill>
                  <a:srgbClr val="C00000"/>
                </a:solidFill>
              </a:rPr>
              <a:t>S=U</a:t>
            </a:r>
            <a:r>
              <a:rPr lang="en-US" altLang="zh-CN" sz="3200" smtClean="0">
                <a:solidFill>
                  <a:srgbClr val="C00000"/>
                </a:solidFill>
                <a:sym typeface="Symbol" panose="05050102010706020507" pitchFamily="18" charset="2"/>
              </a:rPr>
              <a:t>DV</a:t>
            </a:r>
            <a:endParaRPr lang="zh-CN" altLang="en-US" sz="320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40010" y="76400"/>
            <a:ext cx="16898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mtClean="0">
                <a:solidFill>
                  <a:srgbClr val="C00000"/>
                </a:solidFill>
              </a:rPr>
              <a:t>R=U</a:t>
            </a:r>
            <a:r>
              <a:rPr lang="en-US" altLang="zh-CN" sz="3200" smtClean="0">
                <a:solidFill>
                  <a:srgbClr val="C00000"/>
                </a:solidFill>
                <a:sym typeface="Symbol" panose="05050102010706020507" pitchFamily="18" charset="2"/>
              </a:rPr>
              <a:t>DV</a:t>
            </a:r>
            <a:endParaRPr lang="zh-CN" altLang="en-US" sz="32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212815"/>
            <a:ext cx="460832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8.2 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主成分分析的性质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94198"/>
            <a:chOff x="0" y="0"/>
            <a:chExt cx="4662264" cy="2693854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616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4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616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4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616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4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223870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600" y="2249385"/>
            <a:ext cx="615553" cy="31682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53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主成分的性质</a:t>
            </a:r>
            <a:endParaRPr lang="zh-CN" altLang="en-US" sz="2800" dirty="0">
              <a:solidFill>
                <a:srgbClr val="0053E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703695" y="1556870"/>
                <a:ext cx="9618355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l"/>
                </a:pPr>
                <a:r>
                  <a:rPr lang="zh-CN" altLang="en-US" sz="2000" dirty="0" smtClean="0"/>
                  <a:t>                                    ，</a:t>
                </a:r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这 里</a:t>
                </a:r>
                <a:r>
                  <a:rPr lang="en-US" altLang="zh-CN" sz="2400" i="1" dirty="0" smtClean="0">
                    <a:latin typeface="微软雅黑" pitchFamily="34" charset="-122"/>
                    <a:ea typeface="微软雅黑" pitchFamily="34" charset="-122"/>
                  </a:rPr>
                  <a:t>U </a:t>
                </a:r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为</a:t>
                </a:r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的协方差阵的特征向量组成的</a:t>
                </a:r>
                <a:r>
                  <a:rPr lang="zh-CN" altLang="en-US" sz="2400">
                    <a:latin typeface="微软雅黑" pitchFamily="34" charset="-122"/>
                    <a:ea typeface="微软雅黑" pitchFamily="34" charset="-122"/>
                  </a:rPr>
                  <a:t>正交</a:t>
                </a:r>
                <a:r>
                  <a:rPr lang="zh-CN" altLang="en-US" sz="2400" smtClean="0">
                    <a:latin typeface="微软雅黑" pitchFamily="34" charset="-122"/>
                    <a:ea typeface="微软雅黑" pitchFamily="34" charset="-122"/>
                  </a:rPr>
                  <a:t>阵</a:t>
                </a:r>
                <a:endParaRPr lang="en-US" altLang="zh-CN" sz="24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l"/>
                </a:pPr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微软雅黑" pitchFamily="34" charset="-122"/>
                      </a:rPr>
                      <m:t>𝑦</m:t>
                    </m:r>
                  </m:oMath>
                </a14:m>
                <a:r>
                  <a:rPr lang="en-US" altLang="zh-CN" sz="2400" i="1" dirty="0" smtClean="0"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的</a:t>
                </a:r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各分量之间是</a:t>
                </a:r>
                <a:r>
                  <a:rPr lang="zh-CN" altLang="en-US" sz="2400">
                    <a:latin typeface="微软雅黑" pitchFamily="34" charset="-122"/>
                    <a:ea typeface="微软雅黑" pitchFamily="34" charset="-122"/>
                  </a:rPr>
                  <a:t>互</a:t>
                </a:r>
                <a:r>
                  <a:rPr lang="zh-CN" altLang="en-US" sz="2400" smtClean="0">
                    <a:latin typeface="微软雅黑" pitchFamily="34" charset="-122"/>
                    <a:ea typeface="微软雅黑" pitchFamily="34" charset="-122"/>
                  </a:rPr>
                  <a:t>不相关的</a:t>
                </a:r>
                <a:endParaRPr lang="en-US" altLang="zh-CN" sz="24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l"/>
                </a:pPr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微软雅黑" pitchFamily="34" charset="-122"/>
                      </a:rPr>
                      <m:t>𝑦</m:t>
                    </m:r>
                  </m:oMath>
                </a14:m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的</a:t>
                </a:r>
                <a:r>
                  <a:rPr lang="en-US" altLang="zh-CN" sz="2400" dirty="0">
                    <a:latin typeface="微软雅黑" pitchFamily="34" charset="-122"/>
                    <a:ea typeface="微软雅黑" pitchFamily="34" charset="-122"/>
                  </a:rPr>
                  <a:t>p</a:t>
                </a:r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个分量是按方差大小、由大到小</a:t>
                </a:r>
                <a:r>
                  <a:rPr lang="zh-CN" altLang="en-US" sz="2400">
                    <a:latin typeface="微软雅黑" pitchFamily="34" charset="-122"/>
                    <a:ea typeface="微软雅黑" pitchFamily="34" charset="-122"/>
                  </a:rPr>
                  <a:t>排列</a:t>
                </a:r>
                <a:r>
                  <a:rPr lang="zh-CN" altLang="en-US" sz="2400" smtClean="0">
                    <a:latin typeface="微软雅黑" pitchFamily="34" charset="-122"/>
                    <a:ea typeface="微软雅黑" pitchFamily="34" charset="-122"/>
                  </a:rPr>
                  <a:t>的</a:t>
                </a:r>
                <a:endParaRPr lang="en-US" altLang="zh-CN" sz="24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l"/>
                </a:pPr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微软雅黑" pitchFamily="34" charset="-122"/>
                      </a:rPr>
                      <m:t>𝑦</m:t>
                    </m:r>
                  </m:oMath>
                </a14:m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 的</a:t>
                </a:r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协方差阵为对角阵</a:t>
                </a:r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。</a:t>
                </a:r>
                <a:endParaRPr lang="en-US" altLang="zh-CN" sz="24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l"/>
                </a:pPr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                          </a:t>
                </a:r>
                <a:r>
                  <a:rPr lang="en-US" altLang="zh-CN" sz="2400" dirty="0" smtClean="0">
                    <a:latin typeface="微软雅黑" pitchFamily="34" charset="-122"/>
                    <a:ea typeface="微软雅黑" pitchFamily="34" charset="-122"/>
                  </a:rPr>
                  <a:t>,</a:t>
                </a:r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zh-CN" altLang="en-US" sz="2400" smtClean="0">
                    <a:latin typeface="微软雅黑" pitchFamily="34" charset="-122"/>
                    <a:ea typeface="微软雅黑" pitchFamily="34" charset="-122"/>
                  </a:rPr>
                  <a:t>这里                       </a:t>
                </a:r>
                <a:endParaRPr lang="en-US" altLang="zh-CN" sz="24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l"/>
                </a:pPr>
                <a:r>
                  <a:rPr lang="en-US" altLang="zh-CN" sz="2400" smtClean="0">
                    <a:latin typeface="微软雅黑" pitchFamily="34" charset="-122"/>
                    <a:ea typeface="微软雅黑" pitchFamily="34" charset="-122"/>
                  </a:rPr>
                  <a:t>                                                                    </a:t>
                </a:r>
                <a:endParaRPr lang="zh-CN" alt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695" y="1556870"/>
                <a:ext cx="9618355" cy="3416320"/>
              </a:xfrm>
              <a:prstGeom prst="rect">
                <a:avLst/>
              </a:prstGeom>
              <a:blipFill rotWithShape="0">
                <a:blip r:embed="rId2"/>
                <a:stretch>
                  <a:fillRect l="-824" b="-7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14" name="图片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5725" y="1830244"/>
            <a:ext cx="2196995" cy="317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0479" y="3858536"/>
            <a:ext cx="1652905" cy="549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0337" y="3906111"/>
            <a:ext cx="1395541" cy="417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0762" y="4656119"/>
            <a:ext cx="4914596" cy="390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212815"/>
            <a:ext cx="460832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8.2 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主成分分析的性质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223870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600" y="2420929"/>
            <a:ext cx="615553" cy="29966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smtClean="0">
                <a:solidFill>
                  <a:srgbClr val="0053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主成分的方差</a:t>
            </a:r>
            <a:endParaRPr lang="zh-CN" altLang="en-US" sz="2800" dirty="0">
              <a:solidFill>
                <a:srgbClr val="0053E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237" y="1090295"/>
            <a:ext cx="10018175" cy="28195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859" y="3982074"/>
            <a:ext cx="3470667" cy="45499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590" y="3933948"/>
            <a:ext cx="5553372" cy="27991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6944" y="4725090"/>
            <a:ext cx="3437231" cy="122408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212815"/>
            <a:ext cx="460832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8.2 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主成分分析的性质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223870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5785" y="2314555"/>
            <a:ext cx="38184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主成分载荷</a:t>
            </a:r>
            <a:endParaRPr lang="zh-CN" altLang="en-US" sz="3200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05" y="2081192"/>
            <a:ext cx="4067175" cy="4667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165" y="2482164"/>
            <a:ext cx="2895600" cy="2219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952" y="3123306"/>
            <a:ext cx="6505575" cy="14192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212815"/>
            <a:ext cx="460832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8.2 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主成分分析的性质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223870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715" y="1536755"/>
            <a:ext cx="2664340" cy="529238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857" y="1536557"/>
            <a:ext cx="5786513" cy="520467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7605" y="2420930"/>
            <a:ext cx="34045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66CCFF"/>
                </a:solidFill>
              </a:rPr>
              <a:t>主成分得分</a:t>
            </a:r>
            <a:endParaRPr lang="zh-CN" altLang="en-US" sz="2800">
              <a:solidFill>
                <a:srgbClr val="66CC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98784" y="1023200"/>
            <a:ext cx="94514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Times New Roman" panose="02020603050405020304" pitchFamily="18" charset="0"/>
              </a:rPr>
              <a:t>将主成分系数带入设 </a:t>
            </a:r>
            <a:r>
              <a:rPr lang="en-US" altLang="zh-CN" sz="2800" kern="10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y = 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kern="10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x </a:t>
            </a:r>
            <a:r>
              <a:rPr lang="zh-CN" altLang="zh-CN" sz="2800" kern="10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Times New Roman" panose="02020603050405020304" pitchFamily="18" charset="0"/>
              </a:rPr>
              <a:t>中</a:t>
            </a:r>
            <a:r>
              <a:rPr lang="zh-CN" altLang="zh-CN" sz="2800" kern="10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Times New Roman" panose="02020603050405020304" pitchFamily="18" charset="0"/>
              </a:rPr>
              <a:t>即可的主成分得分</a:t>
            </a:r>
            <a:r>
              <a:rPr lang="en-US" altLang="zh-CN" sz="2800" kern="10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Times New Roman" panose="02020603050405020304" pitchFamily="18" charset="0"/>
              </a:rPr>
              <a:t>(scores)</a:t>
            </a:r>
            <a:endParaRPr lang="zh-CN" altLang="en-US" sz="280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212815"/>
            <a:ext cx="460832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8.2 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主成分分析的性质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223870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7605" y="1772885"/>
            <a:ext cx="340457" cy="3893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>
                <a:solidFill>
                  <a:srgbClr val="FF0000"/>
                </a:solidFill>
              </a:rPr>
              <a:t>主成分信息图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472" y="4581080"/>
            <a:ext cx="4476750" cy="952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80" y="1492181"/>
            <a:ext cx="5184360" cy="49131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020" y="1622366"/>
            <a:ext cx="4819650" cy="14573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212815"/>
            <a:ext cx="460832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8.2 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主成分分析的性质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079964" y="141286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223870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7605" y="1772885"/>
            <a:ext cx="340457" cy="3247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>
                <a:solidFill>
                  <a:srgbClr val="FF0000"/>
                </a:solidFill>
              </a:rPr>
              <a:t>方差贡献率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72" y="1510732"/>
            <a:ext cx="5904410" cy="15234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330" y="3255741"/>
            <a:ext cx="9618356" cy="126596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554" y="4740993"/>
            <a:ext cx="9399989" cy="16561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1890" y="1130939"/>
            <a:ext cx="6980525" cy="265808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5635625" y="193675"/>
            <a:ext cx="54502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主成分分析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及R使用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875" y="1112540"/>
            <a:ext cx="7762875" cy="5553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85" y="1916895"/>
            <a:ext cx="4045798" cy="3695543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212815"/>
            <a:ext cx="460832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8.3 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主成分分析的步骤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223870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775700" y="2587144"/>
            <a:ext cx="1605560" cy="1993936"/>
            <a:chOff x="3571" y="1867477"/>
            <a:chExt cx="1561703" cy="1683711"/>
          </a:xfrm>
        </p:grpSpPr>
        <p:sp>
          <p:nvSpPr>
            <p:cNvPr id="31" name="圆角矩形 30"/>
            <p:cNvSpPr/>
            <p:nvPr/>
          </p:nvSpPr>
          <p:spPr>
            <a:xfrm>
              <a:off x="3571" y="1867477"/>
              <a:ext cx="1561703" cy="168371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圆角矩形 4"/>
            <p:cNvSpPr/>
            <p:nvPr/>
          </p:nvSpPr>
          <p:spPr>
            <a:xfrm>
              <a:off x="49312" y="1913218"/>
              <a:ext cx="1470221" cy="15922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将原始数据</a:t>
              </a:r>
              <a:r>
                <a:rPr lang="zh-CN" altLang="en-US" sz="2000" kern="1200" smtClean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标准化，</a:t>
              </a:r>
              <a:endParaRPr lang="en-US" altLang="zh-CN" sz="2000" kern="1200" smtClean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smtClean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得</a:t>
              </a:r>
              <a:r>
                <a:rPr lang="zh-CN" altLang="en-US" sz="2000" kern="1200" dirty="0" smtClean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标准化数据矩阵</a:t>
              </a:r>
              <a:endParaRPr lang="zh-CN" altLang="en-US" sz="2000" kern="12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503820" y="3235348"/>
            <a:ext cx="340379" cy="458663"/>
            <a:chOff x="1721445" y="2515682"/>
            <a:chExt cx="331081" cy="387302"/>
          </a:xfrm>
        </p:grpSpPr>
        <p:sp>
          <p:nvSpPr>
            <p:cNvPr id="29" name="右箭头 28"/>
            <p:cNvSpPr/>
            <p:nvPr/>
          </p:nvSpPr>
          <p:spPr>
            <a:xfrm>
              <a:off x="1721445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右箭头 6"/>
            <p:cNvSpPr/>
            <p:nvPr/>
          </p:nvSpPr>
          <p:spPr>
            <a:xfrm>
              <a:off x="1721445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0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888958" y="2587144"/>
            <a:ext cx="1894703" cy="1993936"/>
            <a:chOff x="2189956" y="1867477"/>
            <a:chExt cx="1561703" cy="1683711"/>
          </a:xfrm>
        </p:grpSpPr>
        <p:sp>
          <p:nvSpPr>
            <p:cNvPr id="27" name="圆角矩形 26"/>
            <p:cNvSpPr/>
            <p:nvPr/>
          </p:nvSpPr>
          <p:spPr>
            <a:xfrm>
              <a:off x="2189956" y="1867477"/>
              <a:ext cx="1561703" cy="168371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334640"/>
                <a:satOff val="2940"/>
                <a:lumOff val="-10258"/>
                <a:alphaOff val="0"/>
              </a:schemeClr>
            </a:fillRef>
            <a:effectRef idx="0">
              <a:schemeClr val="accent5">
                <a:hueOff val="-4334640"/>
                <a:satOff val="2940"/>
                <a:lumOff val="-1025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圆角矩形 8"/>
            <p:cNvSpPr/>
            <p:nvPr/>
          </p:nvSpPr>
          <p:spPr>
            <a:xfrm>
              <a:off x="2235697" y="1913218"/>
              <a:ext cx="1470221" cy="15922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smtClean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建立</a:t>
              </a:r>
              <a:endParaRPr lang="en-US" altLang="zh-CN" sz="2400" kern="1200" smtClean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smtClean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相关系数</a:t>
              </a:r>
              <a:r>
                <a:rPr lang="zh-CN" altLang="en-US" sz="2400" kern="1200" dirty="0" smtClean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阵</a:t>
              </a:r>
              <a:endParaRPr lang="zh-CN" altLang="en-US" sz="2400" kern="12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0532" y="3235348"/>
            <a:ext cx="340379" cy="458663"/>
            <a:chOff x="3907829" y="2515682"/>
            <a:chExt cx="331081" cy="387302"/>
          </a:xfrm>
        </p:grpSpPr>
        <p:sp>
          <p:nvSpPr>
            <p:cNvPr id="25" name="右箭头 24"/>
            <p:cNvSpPr/>
            <p:nvPr/>
          </p:nvSpPr>
          <p:spPr>
            <a:xfrm>
              <a:off x="3907829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501959"/>
                <a:satOff val="4409"/>
                <a:lumOff val="-15389"/>
                <a:alphaOff val="0"/>
              </a:schemeClr>
            </a:fillRef>
            <a:effectRef idx="0">
              <a:schemeClr val="accent5">
                <a:hueOff val="-6501959"/>
                <a:satOff val="4409"/>
                <a:lumOff val="-1538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右箭头 10"/>
            <p:cNvSpPr/>
            <p:nvPr/>
          </p:nvSpPr>
          <p:spPr>
            <a:xfrm>
              <a:off x="3907829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0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364485" y="2587144"/>
            <a:ext cx="1769724" cy="1993936"/>
            <a:chOff x="4376340" y="1867477"/>
            <a:chExt cx="1561703" cy="1683711"/>
          </a:xfrm>
        </p:grpSpPr>
        <p:sp>
          <p:nvSpPr>
            <p:cNvPr id="23" name="圆角矩形 22"/>
            <p:cNvSpPr/>
            <p:nvPr/>
          </p:nvSpPr>
          <p:spPr>
            <a:xfrm>
              <a:off x="4376340" y="1867477"/>
              <a:ext cx="1561703" cy="168371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8669279"/>
                <a:satOff val="5879"/>
                <a:lumOff val="-20520"/>
                <a:alphaOff val="0"/>
              </a:schemeClr>
            </a:fillRef>
            <a:effectRef idx="0">
              <a:schemeClr val="accent5">
                <a:hueOff val="-8669279"/>
                <a:satOff val="5879"/>
                <a:lumOff val="-2052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圆角矩形 12"/>
            <p:cNvSpPr/>
            <p:nvPr/>
          </p:nvSpPr>
          <p:spPr>
            <a:xfrm>
              <a:off x="4422081" y="1913218"/>
              <a:ext cx="1470221" cy="15922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smtClean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求</a:t>
              </a:r>
              <a:endParaRPr lang="en-US" altLang="zh-CN" sz="2400" kern="1200" smtClean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smtClean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特征值及特征向量</a:t>
              </a:r>
              <a:endParaRPr lang="zh-CN" altLang="en-US" sz="2400" kern="12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328155" y="3235348"/>
            <a:ext cx="340379" cy="458663"/>
            <a:chOff x="6094214" y="2515682"/>
            <a:chExt cx="331081" cy="387302"/>
          </a:xfrm>
        </p:grpSpPr>
        <p:sp>
          <p:nvSpPr>
            <p:cNvPr id="21" name="右箭头 20"/>
            <p:cNvSpPr/>
            <p:nvPr/>
          </p:nvSpPr>
          <p:spPr>
            <a:xfrm>
              <a:off x="6094214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3003919"/>
                <a:satOff val="8819"/>
                <a:lumOff val="-30781"/>
                <a:alphaOff val="0"/>
              </a:schemeClr>
            </a:fillRef>
            <a:effectRef idx="0">
              <a:schemeClr val="accent5">
                <a:hueOff val="-13003919"/>
                <a:satOff val="8819"/>
                <a:lumOff val="-3078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右箭头 14"/>
            <p:cNvSpPr/>
            <p:nvPr/>
          </p:nvSpPr>
          <p:spPr>
            <a:xfrm>
              <a:off x="6094214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0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882745" y="2587144"/>
            <a:ext cx="1605560" cy="1993936"/>
            <a:chOff x="6562724" y="1867477"/>
            <a:chExt cx="1561703" cy="1683711"/>
          </a:xfrm>
        </p:grpSpPr>
        <p:sp>
          <p:nvSpPr>
            <p:cNvPr id="19" name="圆角矩形 18"/>
            <p:cNvSpPr/>
            <p:nvPr/>
          </p:nvSpPr>
          <p:spPr>
            <a:xfrm>
              <a:off x="6562724" y="1867477"/>
              <a:ext cx="1561703" cy="168371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3003919"/>
                <a:satOff val="8819"/>
                <a:lumOff val="-30781"/>
                <a:alphaOff val="0"/>
              </a:schemeClr>
            </a:fillRef>
            <a:effectRef idx="0">
              <a:schemeClr val="accent5">
                <a:hueOff val="-13003919"/>
                <a:satOff val="8819"/>
                <a:lumOff val="-3078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圆角矩形 16"/>
            <p:cNvSpPr/>
            <p:nvPr/>
          </p:nvSpPr>
          <p:spPr>
            <a:xfrm>
              <a:off x="6608465" y="1913218"/>
              <a:ext cx="1470221" cy="15922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smtClean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获得</a:t>
              </a:r>
              <a:endParaRPr lang="en-US" altLang="zh-CN" sz="2400" kern="1200" smtClean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smtClean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主成分</a:t>
              </a:r>
              <a:endParaRPr lang="zh-CN" altLang="en-US" sz="2400" kern="12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212815"/>
            <a:ext cx="460832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8.3 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主成分分析的步骤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223870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9610" y="1169600"/>
            <a:ext cx="3108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/>
              <a:t>8.3.1 </a:t>
            </a:r>
            <a:r>
              <a:rPr lang="zh-CN" altLang="en-US" sz="2400"/>
              <a:t>主成分改进计算</a:t>
            </a:r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690" y="1604080"/>
            <a:ext cx="8467725" cy="2057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665" y="3673690"/>
            <a:ext cx="9052999" cy="299514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212815"/>
            <a:ext cx="460832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8.3 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主成分分析的步骤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223870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9610" y="1169600"/>
            <a:ext cx="3108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/>
              <a:t>8.3.1 </a:t>
            </a:r>
            <a:r>
              <a:rPr lang="zh-CN" altLang="en-US" sz="2400"/>
              <a:t>主成分改进计算</a:t>
            </a:r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43" y="2065555"/>
            <a:ext cx="5867235" cy="39427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640" y="2060905"/>
            <a:ext cx="5874759" cy="392578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212815"/>
            <a:ext cx="46083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8.3 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主成分分析的步骤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223870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 b="1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7605" y="1068749"/>
            <a:ext cx="347408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8.3.2 R</a:t>
            </a:r>
            <a:r>
              <a:rPr lang="zh-CN" altLang="zh-CN" sz="2800" b="1">
                <a:solidFill>
                  <a:srgbClr val="FF0000"/>
                </a:solidFill>
              </a:rPr>
              <a:t>语言分析过程</a:t>
            </a:r>
            <a:endParaRPr lang="zh-CN" altLang="zh-CN" sz="2800" b="1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6453" y="1641583"/>
            <a:ext cx="26314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53EC"/>
                </a:solidFill>
              </a:rPr>
              <a:t>一、主成分的计算</a:t>
            </a:r>
            <a:endParaRPr lang="zh-CN" altLang="en-US" sz="2400" b="1">
              <a:solidFill>
                <a:srgbClr val="0053EC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46045" y="1641583"/>
            <a:ext cx="293751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rgbClr val="0053EC"/>
                </a:solidFill>
              </a:rPr>
              <a:t>三、</a:t>
            </a:r>
            <a:r>
              <a:rPr lang="zh-CN" altLang="en-US" sz="2400" b="1">
                <a:solidFill>
                  <a:srgbClr val="0053EC"/>
                </a:solidFill>
              </a:rPr>
              <a:t>综合得分及排名</a:t>
            </a:r>
            <a:endParaRPr lang="zh-CN" altLang="en-US" sz="2400" b="1">
              <a:solidFill>
                <a:srgbClr val="0053EC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6679" y="4217146"/>
            <a:ext cx="26314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rgbClr val="0053EC"/>
                </a:solidFill>
              </a:rPr>
              <a:t>二、</a:t>
            </a:r>
            <a:r>
              <a:rPr lang="zh-CN" altLang="en-US" sz="2400" b="1">
                <a:solidFill>
                  <a:srgbClr val="0053EC"/>
                </a:solidFill>
              </a:rPr>
              <a:t>主成分得分图</a:t>
            </a:r>
            <a:endParaRPr lang="zh-CN" altLang="en-US" sz="2400" b="1">
              <a:solidFill>
                <a:srgbClr val="0053EC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53319" y="3908887"/>
            <a:ext cx="302196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53EC"/>
                </a:solidFill>
              </a:rPr>
              <a:t> 四、进行</a:t>
            </a:r>
            <a:r>
              <a:rPr lang="zh-CN" altLang="en-US" sz="2400" b="1" smtClean="0">
                <a:solidFill>
                  <a:srgbClr val="0053EC"/>
                </a:solidFill>
              </a:rPr>
              <a:t>主成分分析</a:t>
            </a:r>
            <a:endParaRPr lang="zh-CN" altLang="en-US" sz="2400" b="1" smtClean="0">
              <a:solidFill>
                <a:srgbClr val="0053EC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6580" y="2132965"/>
            <a:ext cx="285432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/>
              <a:t>（</a:t>
            </a:r>
            <a:r>
              <a:rPr lang="en-US" altLang="zh-CN" sz="2400" b="1"/>
              <a:t>1</a:t>
            </a:r>
            <a:r>
              <a:rPr lang="zh-CN" altLang="en-US" sz="2400" b="1"/>
              <a:t>）主成分对象：</a:t>
            </a:r>
            <a:endParaRPr lang="zh-CN" altLang="en-US" sz="2400" b="1"/>
          </a:p>
          <a:p>
            <a:pPr>
              <a:lnSpc>
                <a:spcPct val="150000"/>
              </a:lnSpc>
            </a:pPr>
            <a:r>
              <a:rPr lang="zh-CN" altLang="en-US" sz="2400" b="1"/>
              <a:t>（</a:t>
            </a:r>
            <a:r>
              <a:rPr lang="en-US" altLang="zh-CN" sz="2400" b="1"/>
              <a:t>2</a:t>
            </a:r>
            <a:r>
              <a:rPr lang="zh-CN" altLang="en-US" sz="2400" b="1"/>
              <a:t>）方差贡献率：</a:t>
            </a:r>
            <a:endParaRPr lang="zh-CN" altLang="en-US" sz="2400" b="1"/>
          </a:p>
          <a:p>
            <a:pPr>
              <a:lnSpc>
                <a:spcPct val="150000"/>
              </a:lnSpc>
            </a:pPr>
            <a:r>
              <a:rPr lang="zh-CN" altLang="en-US" sz="2400" b="1"/>
              <a:t>（</a:t>
            </a:r>
            <a:r>
              <a:rPr lang="en-US" altLang="zh-CN" sz="2400" b="1"/>
              <a:t>3</a:t>
            </a:r>
            <a:r>
              <a:rPr lang="zh-CN" altLang="en-US" sz="2400" b="1"/>
              <a:t>）主成分个数：</a:t>
            </a:r>
            <a:endParaRPr lang="zh-CN" altLang="en-US" sz="2400" b="1"/>
          </a:p>
        </p:txBody>
      </p:sp>
      <p:sp>
        <p:nvSpPr>
          <p:cNvPr id="12" name="矩形 11"/>
          <p:cNvSpPr/>
          <p:nvPr/>
        </p:nvSpPr>
        <p:spPr>
          <a:xfrm>
            <a:off x="943610" y="4677410"/>
            <a:ext cx="355854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/>
              <a:t>（</a:t>
            </a:r>
            <a:r>
              <a:rPr lang="en-US" altLang="zh-CN" sz="2400" b="1"/>
              <a:t>1</a:t>
            </a:r>
            <a:r>
              <a:rPr lang="zh-CN" altLang="en-US" sz="2400" b="1"/>
              <a:t>）主成分得分： </a:t>
            </a:r>
            <a:endParaRPr lang="zh-CN" altLang="en-US" sz="2400" b="1"/>
          </a:p>
          <a:p>
            <a:pPr>
              <a:lnSpc>
                <a:spcPct val="150000"/>
              </a:lnSpc>
            </a:pPr>
            <a:r>
              <a:rPr lang="zh-CN" altLang="en-US" sz="2400" b="1"/>
              <a:t>（</a:t>
            </a:r>
            <a:r>
              <a:rPr lang="en-US" altLang="zh-CN" sz="2400" b="1"/>
              <a:t>2</a:t>
            </a:r>
            <a:r>
              <a:rPr lang="zh-CN" altLang="en-US" sz="2400" b="1"/>
              <a:t>）主成分得分图：</a:t>
            </a:r>
            <a:endParaRPr lang="zh-CN" altLang="en-US" sz="2400" b="1"/>
          </a:p>
        </p:txBody>
      </p:sp>
      <p:sp>
        <p:nvSpPr>
          <p:cNvPr id="15" name="矩形 14"/>
          <p:cNvSpPr/>
          <p:nvPr/>
        </p:nvSpPr>
        <p:spPr>
          <a:xfrm>
            <a:off x="6892231" y="2091320"/>
            <a:ext cx="252017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/>
              <a:t>（</a:t>
            </a:r>
            <a:r>
              <a:rPr lang="en-US" altLang="zh-CN" sz="2400" b="1"/>
              <a:t>1</a:t>
            </a:r>
            <a:r>
              <a:rPr lang="zh-CN" altLang="en-US" sz="2400" b="1"/>
              <a:t>）综合得分：</a:t>
            </a:r>
            <a:endParaRPr lang="zh-CN" altLang="en-US" sz="2400" b="1"/>
          </a:p>
          <a:p>
            <a:pPr>
              <a:lnSpc>
                <a:spcPct val="150000"/>
              </a:lnSpc>
            </a:pPr>
            <a:r>
              <a:rPr lang="zh-CN" altLang="en-US" sz="2400" b="1"/>
              <a:t>（</a:t>
            </a:r>
            <a:r>
              <a:rPr lang="en-US" altLang="zh-CN" sz="2400" b="1"/>
              <a:t>2</a:t>
            </a:r>
            <a:r>
              <a:rPr lang="zh-CN" altLang="en-US" sz="2400" b="1"/>
              <a:t>）得分排序：</a:t>
            </a:r>
            <a:endParaRPr lang="zh-CN" altLang="en-US" sz="2400" b="1"/>
          </a:p>
        </p:txBody>
      </p:sp>
      <p:sp>
        <p:nvSpPr>
          <p:cNvPr id="16" name="矩形 15"/>
          <p:cNvSpPr/>
          <p:nvPr/>
        </p:nvSpPr>
        <p:spPr>
          <a:xfrm>
            <a:off x="3326538" y="2132910"/>
            <a:ext cx="4137557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smtClean="0"/>
              <a:t>princomp </a:t>
            </a:r>
            <a:r>
              <a:rPr lang="zh-CN" altLang="en-US" sz="2400" b="1" smtClean="0"/>
              <a:t>或</a:t>
            </a:r>
            <a:r>
              <a:rPr lang="en-US" altLang="zh-CN" sz="2800" b="1" smtClean="0"/>
              <a:t> msa.pca</a:t>
            </a:r>
            <a:endParaRPr lang="en-US" altLang="zh-CN" sz="2800" b="1" smtClean="0"/>
          </a:p>
          <a:p>
            <a:pPr>
              <a:lnSpc>
                <a:spcPct val="150000"/>
              </a:lnSpc>
            </a:pPr>
            <a:r>
              <a:rPr lang="en-US" altLang="zh-CN" sz="2800" b="1" smtClean="0"/>
              <a:t>summary, $vars</a:t>
            </a:r>
            <a:endParaRPr lang="en-US" altLang="zh-CN" sz="2800" b="1" smtClean="0"/>
          </a:p>
          <a:p>
            <a:pPr>
              <a:lnSpc>
                <a:spcPct val="150000"/>
              </a:lnSpc>
            </a:pPr>
            <a:r>
              <a:rPr lang="en-US" altLang="zh-CN" sz="2400" b="1" smtClean="0"/>
              <a:t>&gt;</a:t>
            </a:r>
            <a:r>
              <a:rPr lang="en-US" altLang="zh-CN" sz="2400" b="1"/>
              <a:t>80</a:t>
            </a:r>
            <a:r>
              <a:rPr lang="en-US" altLang="zh-CN" sz="2400" b="1" smtClean="0"/>
              <a:t>%</a:t>
            </a:r>
            <a:endParaRPr lang="en-US" altLang="zh-CN" sz="2400" b="1" smtClean="0"/>
          </a:p>
        </p:txBody>
      </p:sp>
      <p:sp>
        <p:nvSpPr>
          <p:cNvPr id="17" name="矩形 16"/>
          <p:cNvSpPr/>
          <p:nvPr/>
        </p:nvSpPr>
        <p:spPr>
          <a:xfrm>
            <a:off x="3543952" y="4822338"/>
            <a:ext cx="20751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 Comp.</a:t>
            </a:r>
            <a:r>
              <a:rPr lang="en-US" altLang="zh-CN" sz="2400" b="1" baseline="-25000"/>
              <a:t>j</a:t>
            </a:r>
            <a:r>
              <a:rPr lang="en-US" altLang="zh-CN" sz="2400" b="1"/>
              <a:t> = </a:t>
            </a:r>
            <a:r>
              <a:rPr lang="en-US" altLang="zh-CN" sz="2400" b="1" i="1">
                <a:latin typeface="+mn-lt"/>
              </a:rPr>
              <a:t>a</a:t>
            </a:r>
            <a:r>
              <a:rPr lang="en-US" altLang="zh-CN" sz="2400" b="1" baseline="-25000"/>
              <a:t>j</a:t>
            </a:r>
            <a:r>
              <a:rPr lang="en-US" altLang="zh-CN" sz="2400" b="1"/>
              <a:t>'x</a:t>
            </a:r>
            <a:endParaRPr lang="en-US" altLang="zh-CN" sz="2400" b="1"/>
          </a:p>
        </p:txBody>
      </p:sp>
      <p:sp>
        <p:nvSpPr>
          <p:cNvPr id="18" name="矩形 17"/>
          <p:cNvSpPr/>
          <p:nvPr/>
        </p:nvSpPr>
        <p:spPr>
          <a:xfrm>
            <a:off x="8906195" y="2199041"/>
            <a:ext cx="308927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Comp = </a:t>
            </a:r>
            <a:r>
              <a:rPr lang="en-US" altLang="zh-CN" sz="2400" b="1" smtClean="0">
                <a:sym typeface="Symbol" panose="05050102010706020507" pitchFamily="18" charset="2"/>
              </a:rPr>
              <a:t></a:t>
            </a:r>
            <a:r>
              <a:rPr lang="en-US" altLang="zh-CN" sz="2400" b="1" smtClean="0"/>
              <a:t> </a:t>
            </a:r>
            <a:r>
              <a:rPr lang="en-US" altLang="zh-CN" sz="2400" b="1"/>
              <a:t>W</a:t>
            </a:r>
            <a:r>
              <a:rPr lang="en-US" altLang="zh-CN" sz="2400" b="1" baseline="-25000"/>
              <a:t>j</a:t>
            </a:r>
            <a:r>
              <a:rPr lang="en-US" altLang="zh-CN" sz="2400" b="1"/>
              <a:t> Comp.</a:t>
            </a:r>
            <a:r>
              <a:rPr lang="en-US" altLang="zh-CN" sz="2400" b="1" baseline="-25000"/>
              <a:t>j</a:t>
            </a:r>
            <a:endParaRPr lang="en-US" altLang="zh-CN" sz="2400" b="1" baseline="-250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  <p:bldP spid="8" grpId="0"/>
      <p:bldP spid="12" grpId="0"/>
      <p:bldP spid="15" grpId="0"/>
      <p:bldP spid="16" grpId="0"/>
      <p:bldP spid="17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212815"/>
            <a:ext cx="460832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8.3 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主成分分析的步骤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223870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4425" y="1085310"/>
            <a:ext cx="7289175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2800" b="1" smtClean="0">
                <a:ln/>
                <a:solidFill>
                  <a:schemeClr val="accent4"/>
                </a:solidFill>
                <a:effectLst/>
              </a:rPr>
              <a:t>【</a:t>
            </a:r>
            <a:r>
              <a:rPr lang="zh-CN" altLang="en-US" sz="2800" b="1" smtClean="0">
                <a:ln/>
                <a:solidFill>
                  <a:schemeClr val="accent4"/>
                </a:solidFill>
                <a:effectLst/>
              </a:rPr>
              <a:t>例</a:t>
            </a:r>
            <a:r>
              <a:rPr lang="en-US" altLang="zh-CN" sz="2800" b="1" smtClean="0">
                <a:ln/>
                <a:solidFill>
                  <a:schemeClr val="accent4"/>
                </a:solidFill>
                <a:effectLst/>
              </a:rPr>
              <a:t>8.2】</a:t>
            </a:r>
            <a:r>
              <a:rPr lang="zh-CN" altLang="zh-CN" sz="2800" b="1">
                <a:ln/>
                <a:solidFill>
                  <a:schemeClr val="accent4"/>
                </a:solidFill>
                <a:effectLst/>
              </a:rPr>
              <a:t>对例3.</a:t>
            </a:r>
            <a:r>
              <a:rPr lang="zh-CN" altLang="zh-CN" sz="2800" b="1" smtClean="0">
                <a:ln/>
                <a:solidFill>
                  <a:schemeClr val="accent4"/>
                </a:solidFill>
                <a:effectLst/>
              </a:rPr>
              <a:t>1</a:t>
            </a:r>
            <a:r>
              <a:rPr lang="zh-CN" altLang="en-US" sz="2800" b="1" smtClean="0">
                <a:ln/>
                <a:solidFill>
                  <a:schemeClr val="accent4"/>
                </a:solidFill>
                <a:effectLst/>
              </a:rPr>
              <a:t>居民消费</a:t>
            </a:r>
            <a:r>
              <a:rPr lang="zh-CN" altLang="zh-CN" sz="2800" b="1" smtClean="0">
                <a:ln/>
                <a:solidFill>
                  <a:schemeClr val="accent4"/>
                </a:solidFill>
                <a:effectLst/>
              </a:rPr>
              <a:t>数据</a:t>
            </a:r>
            <a:r>
              <a:rPr lang="zh-CN" altLang="en-US" sz="2800" b="1" smtClean="0">
                <a:ln/>
                <a:solidFill>
                  <a:schemeClr val="accent4"/>
                </a:solidFill>
                <a:effectLst/>
              </a:rPr>
              <a:t>做</a:t>
            </a:r>
            <a:r>
              <a:rPr lang="zh-CN" altLang="zh-CN" sz="2800" b="1" smtClean="0">
                <a:ln/>
                <a:solidFill>
                  <a:schemeClr val="accent4"/>
                </a:solidFill>
                <a:effectLst/>
              </a:rPr>
              <a:t>主成分分析</a:t>
            </a:r>
            <a:endParaRPr lang="zh-CN" altLang="zh-CN" sz="2800" b="1" smtClean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42" y="4245193"/>
            <a:ext cx="6153150" cy="1771650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  <a:effectLst>
            <a:softEdge rad="12700"/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045" y="2359878"/>
            <a:ext cx="3476625" cy="4305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00" y="2454910"/>
            <a:ext cx="5134610" cy="144081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68605" y="1692275"/>
            <a:ext cx="118491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X8</a:t>
            </a:r>
            <a:r>
              <a:rPr lang="zh-CN" altLang="en-US" sz="2400" b="1">
                <a:solidFill>
                  <a:srgbClr val="FF0000"/>
                </a:solidFill>
              </a:rPr>
              <a:t>.</a:t>
            </a:r>
            <a:r>
              <a:rPr lang="en-US" altLang="zh-CN" sz="2400" b="1">
                <a:solidFill>
                  <a:srgbClr val="FF0000"/>
                </a:solidFill>
              </a:rPr>
              <a:t>2</a:t>
            </a:r>
            <a:r>
              <a:rPr lang="zh-CN" altLang="en-US" sz="2400" b="1">
                <a:solidFill>
                  <a:srgbClr val="FF0000"/>
                </a:solidFill>
              </a:rPr>
              <a:t>=read.xlsx('mvstats5.xlsx','d3.1',rowNames=TRUE);  # </a:t>
            </a:r>
            <a:r>
              <a:rPr lang="en-US" altLang="zh-CN" sz="2400" b="1">
                <a:solidFill>
                  <a:srgbClr val="FF0000"/>
                </a:solidFill>
              </a:rPr>
              <a:t>library(openxlsx)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4" name="流程图: 过程 13"/>
          <p:cNvSpPr/>
          <p:nvPr/>
        </p:nvSpPr>
        <p:spPr>
          <a:xfrm>
            <a:off x="335915" y="2637155"/>
            <a:ext cx="4968240" cy="755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流程图: 过程 14"/>
          <p:cNvSpPr/>
          <p:nvPr/>
        </p:nvSpPr>
        <p:spPr>
          <a:xfrm>
            <a:off x="335915" y="3137535"/>
            <a:ext cx="4968240" cy="755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0060" y="260780"/>
            <a:ext cx="4781550" cy="9620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40" y="1556870"/>
            <a:ext cx="5187654" cy="487701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05" y="707265"/>
            <a:ext cx="2917365" cy="552993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815" y="1052835"/>
            <a:ext cx="2930737" cy="523190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5600" y="44765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居民消费</a:t>
            </a:r>
            <a:r>
              <a:rPr lang="zh-CN" altLang="zh-CN" sz="2400" b="1" smtClean="0">
                <a:solidFill>
                  <a:srgbClr val="FF0000"/>
                </a:solidFill>
              </a:rPr>
              <a:t>数据</a:t>
            </a:r>
            <a:r>
              <a:rPr lang="zh-CN" altLang="en-US" sz="2400" b="1" smtClean="0">
                <a:solidFill>
                  <a:srgbClr val="FF0000"/>
                </a:solidFill>
              </a:rPr>
              <a:t>的</a:t>
            </a:r>
            <a:r>
              <a:rPr lang="zh-CN" altLang="zh-CN" sz="2400" b="1" smtClean="0">
                <a:solidFill>
                  <a:srgbClr val="FF0000"/>
                </a:solidFill>
              </a:rPr>
              <a:t>主成分分析</a:t>
            </a:r>
            <a:endParaRPr lang="zh-CN" altLang="en-US"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9610" y="1196845"/>
            <a:ext cx="3600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居民消费</a:t>
            </a:r>
            <a:r>
              <a:rPr lang="zh-CN" altLang="zh-CN" sz="2400" b="1" smtClean="0">
                <a:solidFill>
                  <a:srgbClr val="FF0000"/>
                </a:solidFill>
              </a:rPr>
              <a:t>数据</a:t>
            </a:r>
            <a:r>
              <a:rPr lang="zh-CN" altLang="en-US" sz="2400" b="1" smtClean="0">
                <a:solidFill>
                  <a:srgbClr val="FF0000"/>
                </a:solidFill>
              </a:rPr>
              <a:t>的</a:t>
            </a:r>
            <a:r>
              <a:rPr lang="zh-CN" altLang="zh-CN" sz="2400" b="1" smtClean="0">
                <a:solidFill>
                  <a:srgbClr val="FF0000"/>
                </a:solidFill>
              </a:rPr>
              <a:t>主成分分析</a:t>
            </a: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9685" y="139539"/>
            <a:ext cx="3057525" cy="6638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920" y="871591"/>
            <a:ext cx="2921418" cy="586963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943921" y="201295"/>
            <a:ext cx="540912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8.4 </a:t>
            </a:r>
            <a:r>
              <a:rPr lang="zh-CN" altLang="en-US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主成分分析注意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事项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主成分分析及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199660" y="1861505"/>
            <a:ext cx="1270" cy="4159675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223870" y="34480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4095" y="2852960"/>
            <a:ext cx="677108" cy="17281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注意事项</a:t>
            </a:r>
            <a:endParaRPr lang="zh-CN" alt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5675" y="1619975"/>
            <a:ext cx="100086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1.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主成分分析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，最好以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相关系数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矩阵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为主</a:t>
            </a:r>
            <a:endParaRPr lang="zh-CN" altLang="en-US" sz="28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2.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为使方差达到最大，通常主成分分析是不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加以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转轴</a:t>
            </a:r>
            <a:endParaRPr lang="zh-CN" altLang="en-US" sz="28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3</a:t>
            </a:r>
            <a:r>
              <a:rPr lang="en-US" altLang="zh-CN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.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通常将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特征值小于</a:t>
            </a:r>
            <a:r>
              <a:rPr lang="en-US" altLang="zh-CN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成分放弃，只保留大于</a:t>
            </a:r>
            <a:r>
              <a:rPr lang="en-US" altLang="zh-CN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成分</a:t>
            </a:r>
            <a:endParaRPr lang="zh-CN" altLang="en-US" sz="28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在实际研究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里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，若用</a:t>
            </a:r>
            <a:r>
              <a:rPr lang="en-US" altLang="zh-CN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3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或</a:t>
            </a:r>
            <a:r>
              <a:rPr lang="en-US" altLang="zh-CN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5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个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成分，就能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解释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变异</a:t>
            </a:r>
            <a:r>
              <a:rPr lang="en-US" altLang="zh-CN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80%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也行</a:t>
            </a:r>
            <a:endParaRPr lang="zh-CN" altLang="en-US" sz="28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5</a:t>
            </a:r>
            <a:r>
              <a:rPr lang="en-US" altLang="zh-CN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.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使用主成分，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会使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各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变量方差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为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最大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，且成分间彼此独立</a:t>
            </a:r>
            <a:endParaRPr lang="zh-CN" altLang="en-US" sz="28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27780" y="2276920"/>
            <a:ext cx="6417141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66CCFF"/>
                </a:solidFill>
                <a:effectLst/>
              </a:rPr>
              <a:t>第</a:t>
            </a:r>
            <a:r>
              <a:rPr lang="en-US" altLang="zh-CN" sz="5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66CCFF"/>
                </a:solidFill>
                <a:effectLst/>
              </a:rPr>
              <a:t>8</a:t>
            </a:r>
            <a:r>
              <a:rPr lang="zh-CN" altLang="en-US" sz="5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66CCFF"/>
                </a:solidFill>
                <a:effectLst/>
              </a:rPr>
              <a:t>章 主成分分析</a:t>
            </a:r>
            <a:endParaRPr lang="en-US" altLang="zh-CN" sz="54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66CCFF"/>
              </a:solidFill>
              <a:effectLst/>
            </a:endParaRPr>
          </a:p>
          <a:p>
            <a:pPr algn="ctr"/>
            <a:r>
              <a:rPr lang="zh-CN" altLang="en-US" sz="5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66CCFF"/>
                </a:solidFill>
                <a:effectLst/>
              </a:rPr>
              <a:t>就讲到这里</a:t>
            </a:r>
            <a:endParaRPr lang="en-US" altLang="zh-CN" sz="54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66CCFF"/>
              </a:solidFill>
              <a:effectLst/>
            </a:endParaRPr>
          </a:p>
          <a:p>
            <a:pPr algn="ctr"/>
            <a:r>
              <a:rPr lang="zh-CN" altLang="en-US" sz="5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66CCFF"/>
                </a:solidFill>
                <a:effectLst/>
              </a:rPr>
              <a:t>欢迎大家继续学习！</a:t>
            </a:r>
            <a:endParaRPr lang="zh-CN" alt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rgbClr val="66CCFF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TextBox 1"/>
          <p:cNvSpPr/>
          <p:nvPr/>
        </p:nvSpPr>
        <p:spPr>
          <a:xfrm flipH="1">
            <a:off x="314643" y="2518977"/>
            <a:ext cx="800100" cy="20621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smtClean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教学内容</a:t>
            </a:r>
            <a:endParaRPr lang="zh-CN" altLang="en-US" sz="3200" dirty="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5" name="矩形 6"/>
          <p:cNvSpPr/>
          <p:nvPr/>
        </p:nvSpPr>
        <p:spPr>
          <a:xfrm>
            <a:off x="1510859" y="1989138"/>
            <a:ext cx="9832340" cy="33239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（</a:t>
            </a:r>
            <a:r>
              <a:rPr lang="en-US" altLang="zh-CN"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）主成分分析</a:t>
            </a:r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的目的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和</a:t>
            </a: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意义</a:t>
            </a:r>
            <a:endParaRPr lang="en-US" altLang="zh-CN" sz="2800" smtClean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（</a:t>
            </a:r>
            <a:r>
              <a:rPr lang="en-US" altLang="zh-CN"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）主成分分析</a:t>
            </a:r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的数学模型及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几何</a:t>
            </a: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解释</a:t>
            </a:r>
            <a:endParaRPr lang="en-US" altLang="zh-CN" sz="2800" smtClean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（</a:t>
            </a:r>
            <a:r>
              <a:rPr lang="en-US" altLang="zh-CN"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）主成分</a:t>
            </a:r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的推导及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基本</a:t>
            </a: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性质</a:t>
            </a:r>
            <a:endParaRPr lang="en-US" altLang="zh-CN" sz="2800" smtClean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（</a:t>
            </a:r>
            <a:r>
              <a:rPr lang="en-US" altLang="zh-CN"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）程序</a:t>
            </a:r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中有关主成分分析的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算法</a:t>
            </a: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基础</a:t>
            </a:r>
            <a:endParaRPr lang="en-US" altLang="zh-CN" sz="2800" smtClean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（</a:t>
            </a:r>
            <a:r>
              <a:rPr lang="en-US" altLang="zh-CN"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）主成分分析</a:t>
            </a:r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的基本步骤以及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实证</a:t>
            </a: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分析</a:t>
            </a:r>
            <a:endParaRPr lang="zh-CN" altLang="en-US" sz="2800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5635625" y="193675"/>
            <a:ext cx="54502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主成分分析及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R使用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TextBox 1"/>
          <p:cNvSpPr/>
          <p:nvPr/>
        </p:nvSpPr>
        <p:spPr>
          <a:xfrm flipH="1">
            <a:off x="467350" y="2636945"/>
            <a:ext cx="566188" cy="20621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smtClean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目的要求</a:t>
            </a:r>
            <a:endParaRPr lang="zh-CN" altLang="en-US" sz="3200" dirty="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6" name="矩形 7"/>
          <p:cNvSpPr/>
          <p:nvPr/>
        </p:nvSpPr>
        <p:spPr>
          <a:xfrm>
            <a:off x="1919710" y="1898281"/>
            <a:ext cx="9288645" cy="35394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（</a:t>
            </a:r>
            <a:r>
              <a:rPr lang="en-US" altLang="zh-CN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）了解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主成分分析的统计思想和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实际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意义</a:t>
            </a:r>
            <a:endParaRPr lang="en-US" altLang="zh-CN" sz="280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（</a:t>
            </a:r>
            <a:r>
              <a:rPr lang="en-US" altLang="zh-CN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）了解主成分的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数学模型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和空间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上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的解释</a:t>
            </a:r>
            <a:endParaRPr lang="en-US" altLang="zh-CN" sz="280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（</a:t>
            </a:r>
            <a:r>
              <a:rPr lang="en-US" altLang="zh-CN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）掌握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主成分的推导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步骤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及其基本性质</a:t>
            </a:r>
            <a:endParaRPr lang="en-US" altLang="zh-CN" sz="280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（</a:t>
            </a:r>
            <a:r>
              <a:rPr lang="en-US" altLang="zh-CN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）能够利用</a:t>
            </a:r>
            <a:r>
              <a:rPr lang="en-US" altLang="zh-CN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语言解决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实际问题并给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出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分析</a:t>
            </a:r>
            <a:endParaRPr lang="zh-CN" altLang="en-US" sz="28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5635625" y="193675"/>
            <a:ext cx="54502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主成分分析及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R使用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接连接符 10"/>
          <p:cNvSpPr/>
          <p:nvPr/>
        </p:nvSpPr>
        <p:spPr>
          <a:xfrm flipH="1">
            <a:off x="1415675" y="1628875"/>
            <a:ext cx="15140" cy="3989209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212815"/>
            <a:ext cx="460832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8.1 </a:t>
            </a:r>
            <a:r>
              <a:rPr lang="zh-CN" altLang="en-US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主成分分析的概念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 </a:t>
            </a:r>
            <a:r>
              <a:rPr lang="zh-CN" altLang="en-US" sz="3200" b="1" dirty="0" smtClean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223870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635" y="2513511"/>
            <a:ext cx="107287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smtClean="0"/>
              <a:t>       </a:t>
            </a:r>
            <a:r>
              <a:rPr lang="zh-CN" altLang="zh-CN" sz="2800" b="1" smtClean="0"/>
              <a:t>主成分分析（</a:t>
            </a:r>
            <a:r>
              <a:rPr lang="en-US" altLang="zh-CN" sz="2800" b="1"/>
              <a:t>Principal Component </a:t>
            </a:r>
            <a:r>
              <a:rPr lang="en-US" altLang="zh-CN" sz="2800" b="1" smtClean="0"/>
              <a:t> Analysis</a:t>
            </a:r>
            <a:r>
              <a:rPr lang="zh-CN" altLang="zh-CN" sz="2800" b="1"/>
              <a:t>，简记</a:t>
            </a:r>
            <a:r>
              <a:rPr lang="en-US" altLang="zh-CN" sz="2800" b="1"/>
              <a:t>PCA</a:t>
            </a:r>
            <a:r>
              <a:rPr lang="zh-CN" altLang="zh-CN" sz="2800" b="1" smtClean="0"/>
              <a:t>）</a:t>
            </a:r>
            <a:endParaRPr lang="en-US" altLang="zh-CN" sz="2800" b="1" smtClean="0"/>
          </a:p>
          <a:p>
            <a:pPr>
              <a:lnSpc>
                <a:spcPct val="200000"/>
              </a:lnSpc>
            </a:pPr>
            <a:r>
              <a:rPr lang="en-US" altLang="zh-CN" sz="2800" b="1" smtClean="0"/>
              <a:t>       </a:t>
            </a:r>
            <a:r>
              <a:rPr lang="zh-CN" altLang="zh-CN" sz="2800" b="1" smtClean="0"/>
              <a:t>是</a:t>
            </a:r>
            <a:r>
              <a:rPr lang="zh-CN" altLang="zh-CN" sz="2800" b="1"/>
              <a:t>将</a:t>
            </a:r>
            <a:r>
              <a:rPr lang="zh-CN" altLang="zh-CN" sz="2800" b="1" smtClean="0"/>
              <a:t>多</a:t>
            </a:r>
            <a:r>
              <a:rPr lang="zh-CN" altLang="en-US" sz="2800" b="1" smtClean="0"/>
              <a:t>个</a:t>
            </a:r>
            <a:r>
              <a:rPr lang="zh-CN" altLang="zh-CN" sz="2800" b="1" smtClean="0"/>
              <a:t>指标化为</a:t>
            </a:r>
            <a:r>
              <a:rPr lang="zh-CN" altLang="zh-CN" sz="2800" b="1"/>
              <a:t>少数几个综合指标的一种统计分析</a:t>
            </a:r>
            <a:r>
              <a:rPr lang="zh-CN" altLang="zh-CN" sz="2800" b="1" smtClean="0"/>
              <a:t>方法</a:t>
            </a:r>
            <a:r>
              <a:rPr lang="zh-CN" altLang="en-US" sz="2800" b="1" smtClean="0"/>
              <a:t>，</a:t>
            </a:r>
            <a:endParaRPr lang="en-US" altLang="zh-CN" sz="2800" b="1" smtClean="0"/>
          </a:p>
          <a:p>
            <a:pPr>
              <a:lnSpc>
                <a:spcPct val="200000"/>
              </a:lnSpc>
            </a:pPr>
            <a:r>
              <a:rPr lang="zh-CN" altLang="en-US" sz="2800" b="1" smtClean="0"/>
              <a:t>       即</a:t>
            </a:r>
            <a:r>
              <a:rPr lang="zh-CN" altLang="zh-CN" sz="2800" b="1" smtClean="0"/>
              <a:t>通过</a:t>
            </a:r>
            <a:r>
              <a:rPr lang="zh-CN" altLang="zh-CN" sz="2800" b="1"/>
              <a:t>降维技术把多个变量化为几个少数主成分的</a:t>
            </a:r>
            <a:r>
              <a:rPr lang="zh-CN" altLang="zh-CN" sz="2800" b="1" smtClean="0"/>
              <a:t>方法</a:t>
            </a:r>
            <a:r>
              <a:rPr lang="zh-CN" altLang="en-US" sz="2800" b="1" smtClean="0"/>
              <a:t>。</a:t>
            </a:r>
            <a:endParaRPr lang="en-US" altLang="zh-CN" sz="2800" b="1" smtClean="0"/>
          </a:p>
        </p:txBody>
      </p:sp>
      <p:sp>
        <p:nvSpPr>
          <p:cNvPr id="5" name="矩形 4"/>
          <p:cNvSpPr/>
          <p:nvPr/>
        </p:nvSpPr>
        <p:spPr>
          <a:xfrm>
            <a:off x="767630" y="1619806"/>
            <a:ext cx="44919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3399FF"/>
                </a:solidFill>
              </a:rPr>
              <a:t>8.1.1 </a:t>
            </a:r>
            <a:r>
              <a:rPr lang="zh-CN" altLang="en-US" sz="3200" b="1">
                <a:solidFill>
                  <a:srgbClr val="3399FF"/>
                </a:solidFill>
              </a:rPr>
              <a:t>主成分分析的提出</a:t>
            </a:r>
            <a:endParaRPr lang="zh-CN" altLang="en-US" sz="3200" b="1">
              <a:solidFill>
                <a:srgbClr val="3399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212815"/>
            <a:ext cx="460832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8.1 </a:t>
            </a:r>
            <a:r>
              <a:rPr lang="zh-CN" altLang="en-US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主成分分析的概念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 </a:t>
            </a:r>
            <a:r>
              <a:rPr lang="zh-CN" altLang="en-US" sz="3200" b="1" dirty="0" smtClean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223870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635" y="2513511"/>
            <a:ext cx="112327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基本思想</a:t>
            </a: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：将</a:t>
            </a:r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原来众多具有一定相关性的指标，重新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组合</a:t>
            </a: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成</a:t>
            </a:r>
            <a:endParaRPr lang="en-US" altLang="zh-CN" sz="2800" smtClean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                 一组新的相互</a:t>
            </a:r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无关的综合指标来代替原来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指标</a:t>
            </a: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。</a:t>
            </a:r>
            <a:endParaRPr lang="en-US" altLang="zh-CN" sz="2800" smtClean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数学处理</a:t>
            </a: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：就是</a:t>
            </a:r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将原来</a:t>
            </a:r>
            <a:r>
              <a:rPr lang="en-US" altLang="zh-CN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p</a:t>
            </a:r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个指标作线性组合，作为新的指标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。</a:t>
            </a:r>
            <a:r>
              <a:rPr lang="en-US" altLang="zh-CN" sz="280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endParaRPr lang="en-US" altLang="zh-CN" sz="2800" dirty="0" smtClean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7630" y="1416009"/>
            <a:ext cx="44919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3399FF"/>
                </a:solidFill>
              </a:rPr>
              <a:t>8.1.2 </a:t>
            </a:r>
            <a:r>
              <a:rPr lang="zh-CN" altLang="en-US" sz="3200" b="1">
                <a:solidFill>
                  <a:srgbClr val="3399FF"/>
                </a:solidFill>
              </a:rPr>
              <a:t>主成分的直观解释</a:t>
            </a:r>
            <a:endParaRPr lang="zh-CN" altLang="en-US" sz="3200" b="1">
              <a:solidFill>
                <a:srgbClr val="3399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440" y="1374098"/>
            <a:ext cx="4876078" cy="479109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755" y="4822384"/>
            <a:ext cx="4830884" cy="115992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284" y="4414277"/>
            <a:ext cx="8051758" cy="20710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4" y="3710225"/>
            <a:ext cx="6672252" cy="48876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9602" y="1052835"/>
            <a:ext cx="120287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【</a:t>
            </a:r>
            <a:r>
              <a:rPr lang="zh-CN" altLang="en-US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例</a:t>
            </a:r>
            <a:r>
              <a:rPr lang="en-US" altLang="zh-CN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8.1】</a:t>
            </a:r>
            <a:r>
              <a:rPr lang="zh-CN" altLang="zh-CN" sz="2800" b="1" smtClean="0"/>
              <a:t>今</a:t>
            </a:r>
            <a:r>
              <a:rPr lang="zh-CN" altLang="zh-CN" sz="2800" b="1"/>
              <a:t>有</a:t>
            </a:r>
            <a:r>
              <a:rPr lang="en-US" altLang="zh-CN" sz="2800" b="1"/>
              <a:t>14</a:t>
            </a:r>
            <a:r>
              <a:rPr lang="zh-CN" altLang="zh-CN" sz="2800" b="1"/>
              <a:t>名学生的身高与体重数据</a:t>
            </a:r>
            <a:r>
              <a:rPr lang="zh-CN" altLang="zh-CN" sz="2800" b="1" smtClean="0"/>
              <a:t>，做</a:t>
            </a:r>
            <a:r>
              <a:rPr lang="zh-CN" altLang="zh-CN" sz="2800" b="1"/>
              <a:t>相关图以显示变量间的</a:t>
            </a:r>
            <a:r>
              <a:rPr lang="zh-CN" altLang="zh-CN" sz="2800" b="1" smtClean="0"/>
              <a:t>关系</a:t>
            </a:r>
            <a:endParaRPr lang="en-US" altLang="zh-CN" sz="28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73" y="1910949"/>
            <a:ext cx="9892712" cy="947289"/>
          </a:xfrm>
          <a:prstGeom prst="rect">
            <a:avLst/>
          </a:prstGeom>
        </p:spPr>
      </p:pic>
      <p:sp>
        <p:nvSpPr>
          <p:cNvPr id="8194" name="TextBox 27"/>
          <p:cNvSpPr/>
          <p:nvPr/>
        </p:nvSpPr>
        <p:spPr>
          <a:xfrm>
            <a:off x="4871915" y="212815"/>
            <a:ext cx="460832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8.1 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主成分分析的直观解释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223870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7748" y="1844890"/>
            <a:ext cx="4574617" cy="37884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4045" y="1982397"/>
            <a:ext cx="4490125" cy="371851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284" y="3032113"/>
            <a:ext cx="1773907" cy="543997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608805" y="2996970"/>
            <a:ext cx="19030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>
                <a:solidFill>
                  <a:srgbClr val="0050DC"/>
                </a:solidFill>
                <a:latin typeface="+mn-lt"/>
                <a:cs typeface="Times New Roman" panose="02020603050405020304" pitchFamily="18" charset="0"/>
              </a:rPr>
              <a:t>[1] 0.9672</a:t>
            </a:r>
            <a:endParaRPr lang="zh-CN" altLang="en-US" sz="3200" b="1"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212815"/>
            <a:ext cx="460832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8.2 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主成分分析的性质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223870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092" y="2060905"/>
            <a:ext cx="615553" cy="35282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53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主成分的一些说明</a:t>
            </a:r>
            <a:endParaRPr lang="zh-CN" altLang="en-US" sz="2800" dirty="0">
              <a:solidFill>
                <a:srgbClr val="0053E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80354" y="1700880"/>
            <a:ext cx="10253787" cy="18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smtClean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  </a:t>
            </a:r>
            <a:r>
              <a:rPr lang="zh-CN" altLang="en-US" sz="2600" dirty="0" smtClean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主成分分析</a:t>
            </a:r>
            <a:r>
              <a:rPr lang="zh-CN" altLang="en-US" sz="2600" dirty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的主要</a:t>
            </a:r>
            <a:r>
              <a:rPr lang="zh-CN" altLang="en-US" sz="260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目的</a:t>
            </a:r>
            <a:r>
              <a:rPr lang="zh-CN" altLang="en-US" sz="2600" smtClean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是用</a:t>
            </a:r>
            <a:r>
              <a:rPr lang="zh-CN" altLang="en-US" sz="2600" dirty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较少的变量去</a:t>
            </a:r>
            <a:r>
              <a:rPr lang="zh-CN" altLang="en-US" sz="260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解释</a:t>
            </a:r>
            <a:r>
              <a:rPr lang="zh-CN" altLang="en-US" sz="2600" smtClean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原资料</a:t>
            </a:r>
            <a:r>
              <a:rPr lang="zh-CN" altLang="en-US" sz="2600" dirty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中的大部分</a:t>
            </a:r>
            <a:r>
              <a:rPr lang="zh-CN" altLang="en-US" sz="260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变异</a:t>
            </a:r>
            <a:r>
              <a:rPr lang="zh-CN" altLang="en-US" sz="2600" smtClean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，即</a:t>
            </a:r>
            <a:r>
              <a:rPr lang="zh-CN" altLang="en-US" sz="2600" dirty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期望能将手中许多相关性很高的变量</a:t>
            </a:r>
            <a:r>
              <a:rPr lang="zh-CN" altLang="en-US" sz="260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转化</a:t>
            </a:r>
            <a:r>
              <a:rPr lang="zh-CN" altLang="en-US" sz="2600" smtClean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成互相</a:t>
            </a:r>
            <a:r>
              <a:rPr lang="zh-CN" altLang="en-US" sz="2600" dirty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独立的</a:t>
            </a:r>
            <a:r>
              <a:rPr lang="zh-CN" altLang="en-US" sz="260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变量</a:t>
            </a:r>
            <a:r>
              <a:rPr lang="zh-CN" altLang="en-US" sz="2600" smtClean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，并能解释大部分</a:t>
            </a:r>
            <a:r>
              <a:rPr lang="zh-CN" altLang="en-US" sz="2600" dirty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资料之变异的几个新变量，也就是所谓的</a:t>
            </a:r>
            <a:r>
              <a:rPr lang="zh-CN" altLang="en-US" sz="2600" smtClean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主成分。</a:t>
            </a:r>
            <a:endParaRPr lang="en-US" altLang="zh-CN" sz="2600" dirty="0" smtClean="0">
              <a:solidFill>
                <a:srgbClr val="00B05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559" y="4501703"/>
            <a:ext cx="4400550" cy="4667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690" y="5162005"/>
            <a:ext cx="3019425" cy="12096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20" y="5234010"/>
            <a:ext cx="2819400" cy="12192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987" y="3812828"/>
            <a:ext cx="3981450" cy="4953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7987" y="4501704"/>
            <a:ext cx="3990975" cy="466725"/>
          </a:xfrm>
          <a:prstGeom prst="rect">
            <a:avLst/>
          </a:prstGeom>
        </p:spPr>
      </p:pic>
      <p:sp>
        <p:nvSpPr>
          <p:cNvPr id="16" name="TextBox 6"/>
          <p:cNvSpPr txBox="1"/>
          <p:nvPr/>
        </p:nvSpPr>
        <p:spPr>
          <a:xfrm>
            <a:off x="1480353" y="1229330"/>
            <a:ext cx="1025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目的</a:t>
            </a:r>
            <a:endParaRPr lang="en-US" altLang="zh-CN" sz="24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212815"/>
            <a:ext cx="460832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8.2 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主成分分析的性质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8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223870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5770" y="2218576"/>
            <a:ext cx="615553" cy="35282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53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主成分的一些说明</a:t>
            </a:r>
            <a:endParaRPr lang="zh-CN" altLang="en-US" sz="2800" dirty="0">
              <a:solidFill>
                <a:srgbClr val="0053E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5675" y="1530758"/>
            <a:ext cx="1025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数学表达</a:t>
            </a:r>
            <a:endParaRPr lang="en-US" altLang="zh-CN" sz="24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935" y="2276920"/>
            <a:ext cx="7730619" cy="277898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192215" y="2924965"/>
            <a:ext cx="1791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smtClean="0">
                <a:solidFill>
                  <a:srgbClr val="00B050"/>
                </a:solidFill>
              </a:rPr>
              <a:t>y</a:t>
            </a:r>
            <a:r>
              <a:rPr lang="en-US" altLang="zh-CN" sz="2000" baseline="-25000" smtClean="0">
                <a:solidFill>
                  <a:srgbClr val="00B050"/>
                </a:solidFill>
              </a:rPr>
              <a:t>1</a:t>
            </a:r>
            <a:r>
              <a:rPr lang="zh-CN" altLang="en-US" sz="2000" smtClean="0">
                <a:solidFill>
                  <a:srgbClr val="00B050"/>
                </a:solidFill>
              </a:rPr>
              <a:t>第</a:t>
            </a:r>
            <a:r>
              <a:rPr lang="en-US" altLang="zh-CN" sz="2000">
                <a:solidFill>
                  <a:srgbClr val="00B050"/>
                </a:solidFill>
              </a:rPr>
              <a:t>1</a:t>
            </a:r>
            <a:r>
              <a:rPr lang="zh-CN" altLang="en-US" sz="2000" smtClean="0">
                <a:solidFill>
                  <a:srgbClr val="00B050"/>
                </a:solidFill>
              </a:rPr>
              <a:t>主成分</a:t>
            </a:r>
            <a:endParaRPr lang="zh-CN" altLang="en-US" sz="2000">
              <a:solidFill>
                <a:srgbClr val="00B0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204554" y="3429000"/>
            <a:ext cx="21174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smtClean="0">
                <a:solidFill>
                  <a:srgbClr val="00B050"/>
                </a:solidFill>
              </a:rPr>
              <a:t>y</a:t>
            </a:r>
            <a:r>
              <a:rPr lang="en-US" altLang="zh-CN" sz="2000" baseline="-25000" smtClean="0">
                <a:solidFill>
                  <a:srgbClr val="00B050"/>
                </a:solidFill>
              </a:rPr>
              <a:t>2</a:t>
            </a:r>
            <a:r>
              <a:rPr lang="zh-CN" altLang="en-US" sz="2000" smtClean="0">
                <a:solidFill>
                  <a:srgbClr val="00B050"/>
                </a:solidFill>
              </a:rPr>
              <a:t>第</a:t>
            </a:r>
            <a:r>
              <a:rPr lang="en-US" altLang="zh-CN" sz="2000">
                <a:solidFill>
                  <a:srgbClr val="00B050"/>
                </a:solidFill>
              </a:rPr>
              <a:t>2</a:t>
            </a:r>
            <a:r>
              <a:rPr lang="zh-CN" altLang="en-US" sz="2000" smtClean="0">
                <a:solidFill>
                  <a:srgbClr val="00B050"/>
                </a:solidFill>
              </a:rPr>
              <a:t>主成分</a:t>
            </a:r>
            <a:endParaRPr lang="zh-CN" altLang="en-US" sz="2000">
              <a:solidFill>
                <a:srgbClr val="00B0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206315" y="3964955"/>
            <a:ext cx="18731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smtClean="0">
                <a:solidFill>
                  <a:srgbClr val="00B050"/>
                </a:solidFill>
              </a:rPr>
              <a:t>y</a:t>
            </a:r>
            <a:r>
              <a:rPr lang="en-US" altLang="zh-CN" sz="2000" baseline="-25000" smtClean="0">
                <a:solidFill>
                  <a:srgbClr val="00B050"/>
                </a:solidFill>
              </a:rPr>
              <a:t>p</a:t>
            </a:r>
            <a:r>
              <a:rPr lang="zh-CN" altLang="en-US" sz="2000" smtClean="0">
                <a:solidFill>
                  <a:srgbClr val="00B050"/>
                </a:solidFill>
              </a:rPr>
              <a:t>第</a:t>
            </a:r>
            <a:r>
              <a:rPr lang="en-US" altLang="zh-CN" sz="2000">
                <a:solidFill>
                  <a:srgbClr val="00B050"/>
                </a:solidFill>
              </a:rPr>
              <a:t>p</a:t>
            </a:r>
            <a:r>
              <a:rPr lang="zh-CN" altLang="en-US" sz="2000">
                <a:solidFill>
                  <a:srgbClr val="00B050"/>
                </a:solidFill>
              </a:rPr>
              <a:t>主成分</a:t>
            </a:r>
            <a:endParaRPr lang="zh-CN" altLang="en-US" sz="200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1891</Words>
  <Application>WPS 演示</Application>
  <PresentationFormat>宽屏</PresentationFormat>
  <Paragraphs>243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Arial</vt:lpstr>
      <vt:lpstr>宋体</vt:lpstr>
      <vt:lpstr>Wingdings</vt:lpstr>
      <vt:lpstr>Calibri</vt:lpstr>
      <vt:lpstr>微软雅黑</vt:lpstr>
      <vt:lpstr>楷体</vt:lpstr>
      <vt:lpstr>Times New Roman</vt:lpstr>
      <vt:lpstr>Arial Unicode MS</vt:lpstr>
      <vt:lpstr>Symbol</vt:lpstr>
      <vt:lpstr>Calibri Light</vt:lpstr>
      <vt:lpstr>自定义设计方案</vt:lpstr>
      <vt:lpstr>3_自定义设计方案</vt:lpstr>
      <vt:lpstr>2_自定义设计方案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你随便坐  我学学 做</dc:title>
  <dc:creator>David</dc:creator>
  <cp:lastModifiedBy>wbh</cp:lastModifiedBy>
  <cp:revision>219</cp:revision>
  <dcterms:created xsi:type="dcterms:W3CDTF">2015-05-24T15:13:00Z</dcterms:created>
  <dcterms:modified xsi:type="dcterms:W3CDTF">2020-02-16T02:22:06Z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