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79" r:id="rId2"/>
    <p:sldId id="2907" r:id="rId3"/>
    <p:sldId id="2908" r:id="rId4"/>
    <p:sldId id="2909" r:id="rId5"/>
    <p:sldId id="2910" r:id="rId6"/>
    <p:sldId id="2918" r:id="rId7"/>
    <p:sldId id="2914" r:id="rId8"/>
    <p:sldId id="2911" r:id="rId9"/>
    <p:sldId id="2920" r:id="rId10"/>
    <p:sldId id="2913" r:id="rId11"/>
    <p:sldId id="2912" r:id="rId12"/>
    <p:sldId id="2915" r:id="rId13"/>
    <p:sldId id="2916" r:id="rId14"/>
    <p:sldId id="2917" r:id="rId15"/>
    <p:sldId id="2919" r:id="rId16"/>
    <p:sldId id="2859" r:id="rId17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准模板" id="{EDAD77A4-1E1D-4E94-A700-8423EBDE7353}">
          <p14:sldIdLst>
            <p14:sldId id="2879"/>
            <p14:sldId id="2907"/>
            <p14:sldId id="2908"/>
            <p14:sldId id="2909"/>
            <p14:sldId id="2910"/>
            <p14:sldId id="2918"/>
            <p14:sldId id="2914"/>
            <p14:sldId id="2911"/>
            <p14:sldId id="2920"/>
            <p14:sldId id="2913"/>
            <p14:sldId id="2912"/>
            <p14:sldId id="2915"/>
            <p14:sldId id="2916"/>
            <p14:sldId id="2917"/>
            <p14:sldId id="2919"/>
            <p14:sldId id="2859"/>
          </p14:sldIdLst>
        </p14:section>
        <p14:section name="参考页面" id="{D54C9F14-2B6B-4763-A3C5-2DF43E264DF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orient="horz" pos="4183">
          <p15:clr>
            <a:srgbClr val="A4A3A4"/>
          </p15:clr>
        </p15:guide>
        <p15:guide id="3" pos="4024">
          <p15:clr>
            <a:srgbClr val="A4A3A4"/>
          </p15:clr>
        </p15:guide>
        <p15:guide id="4" pos="557">
          <p15:clr>
            <a:srgbClr val="A4A3A4"/>
          </p15:clr>
        </p15:guide>
        <p15:guide id="5" pos="7497">
          <p15:clr>
            <a:srgbClr val="A4A3A4"/>
          </p15:clr>
        </p15:guide>
        <p15:guide id="6" pos="6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9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832C"/>
    <a:srgbClr val="E66443"/>
    <a:srgbClr val="ECD634"/>
    <a:srgbClr val="AD2C38"/>
    <a:srgbClr val="D52A3F"/>
    <a:srgbClr val="8F2D34"/>
    <a:srgbClr val="E76443"/>
    <a:srgbClr val="CC2129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238" autoAdjust="0"/>
  </p:normalViewPr>
  <p:slideViewPr>
    <p:cSldViewPr>
      <p:cViewPr varScale="1">
        <p:scale>
          <a:sx n="89" d="100"/>
          <a:sy n="89" d="100"/>
        </p:scale>
        <p:origin x="192" y="78"/>
      </p:cViewPr>
      <p:guideLst>
        <p:guide orient="horz" pos="328"/>
        <p:guide orient="horz" pos="4183"/>
        <p:guide pos="4024"/>
        <p:guide pos="557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69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5686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2018/1/20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371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主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E:\工作文件\VI&amp;CI\logo\标准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11" y="374707"/>
            <a:ext cx="2304256" cy="57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259"/>
          <p:cNvSpPr>
            <a:spLocks noChangeArrowheads="1"/>
          </p:cNvSpPr>
          <p:nvPr userDrawn="1"/>
        </p:nvSpPr>
        <p:spPr bwMode="auto">
          <a:xfrm>
            <a:off x="380703" y="6568653"/>
            <a:ext cx="2304256" cy="28814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400" dirty="0">
                <a:solidFill>
                  <a:srgbClr val="960000"/>
                </a:solidFill>
                <a:cs typeface="Arial" panose="020B0604020202020204" pitchFamily="34" charset="0"/>
              </a:rPr>
              <a:t>股票代码：</a:t>
            </a:r>
            <a:r>
              <a:rPr lang="en-US" altLang="zh-CN" sz="1400" dirty="0">
                <a:solidFill>
                  <a:srgbClr val="960000"/>
                </a:solidFill>
                <a:cs typeface="Arial" panose="020B0604020202020204" pitchFamily="34" charset="0"/>
              </a:rPr>
              <a:t>300457</a:t>
            </a:r>
            <a:endParaRPr lang="zh-CN" altLang="en-US" sz="1400" dirty="0">
              <a:solidFill>
                <a:srgbClr val="960000"/>
              </a:solidFill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606" y="456588"/>
            <a:ext cx="6249863" cy="6400211"/>
          </a:xfrm>
          <a:prstGeom prst="rect">
            <a:avLst/>
          </a:prstGeom>
        </p:spPr>
      </p:pic>
      <p:grpSp>
        <p:nvGrpSpPr>
          <p:cNvPr id="5" name="组合 24"/>
          <p:cNvGrpSpPr>
            <a:grpSpLocks/>
          </p:cNvGrpSpPr>
          <p:nvPr userDrawn="1"/>
        </p:nvGrpSpPr>
        <p:grpSpPr bwMode="auto">
          <a:xfrm>
            <a:off x="2908044" y="337566"/>
            <a:ext cx="1615996" cy="647091"/>
            <a:chOff x="6744573" y="110777"/>
            <a:chExt cx="2021312" cy="1810917"/>
          </a:xfrm>
        </p:grpSpPr>
        <p:pic>
          <p:nvPicPr>
            <p:cNvPr id="9" name="图片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4573" y="188733"/>
              <a:ext cx="690530" cy="1476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文本框 10"/>
            <p:cNvSpPr txBox="1"/>
            <p:nvPr/>
          </p:nvSpPr>
          <p:spPr>
            <a:xfrm>
              <a:off x="7379987" y="110777"/>
              <a:ext cx="1385898" cy="103359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慧合智能</a:t>
              </a:r>
            </a:p>
          </p:txBody>
        </p:sp>
        <p:sp>
          <p:nvSpPr>
            <p:cNvPr id="11" name="文本框 23"/>
            <p:cNvSpPr txBox="1">
              <a:spLocks noChangeArrowheads="1"/>
            </p:cNvSpPr>
            <p:nvPr/>
          </p:nvSpPr>
          <p:spPr bwMode="auto">
            <a:xfrm>
              <a:off x="7523519" y="888100"/>
              <a:ext cx="1209452" cy="1033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zh-CN" dirty="0">
                  <a:solidFill>
                    <a:srgbClr val="606060"/>
                  </a:solidFill>
                  <a:latin typeface="Microsoft JhengHei" pitchFamily="34" charset="-120"/>
                  <a:ea typeface="Microsoft JhengHei" pitchFamily="34" charset="-120"/>
                  <a:cs typeface="Arial" pitchFamily="34" charset="0"/>
                </a:rPr>
                <a:t>HHWIS</a:t>
              </a:r>
              <a:endParaRPr lang="zh-CN" altLang="en-US" dirty="0">
                <a:solidFill>
                  <a:srgbClr val="606060"/>
                </a:solidFill>
                <a:latin typeface="Microsoft JhengHei" pitchFamily="34" charset="-120"/>
                <a:ea typeface="Microsoft JhengHei" pitchFamily="34" charset="-120"/>
                <a:cs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3">
            <a:extLst>
              <a:ext uri="{FF2B5EF4-FFF2-40B4-BE49-F238E27FC236}">
                <a16:creationId xmlns:a16="http://schemas.microsoft.com/office/drawing/2014/main" xmlns="" id="{4D0158E1-7408-4A8B-82E3-BC1F8DAE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89540" y="6870748"/>
            <a:ext cx="2892425" cy="384175"/>
          </a:xfrm>
        </p:spPr>
        <p:txBody>
          <a:bodyPr/>
          <a:lstStyle>
            <a:lvl1pPr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70A65F8-83DF-45D0-868D-E043BFB1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B3B9-7C6D-44F9-BA6B-02306F3D24A4}" type="datetime1">
              <a:rPr lang="zh-CN" altLang="en-US" smtClean="0"/>
              <a:t>2018/1/20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D0A5395-DBE5-493D-8A58-37259CD4B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68C3721-9202-492C-86C3-2B1346E18BF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24" t="72" r="10411"/>
          <a:stretch>
            <a:fillRect/>
          </a:stretch>
        </p:blipFill>
        <p:spPr>
          <a:xfrm>
            <a:off x="-1" y="-5622"/>
            <a:ext cx="3208681" cy="7238272"/>
          </a:xfrm>
          <a:custGeom>
            <a:avLst/>
            <a:gdLst>
              <a:gd name="connsiteX0" fmla="*/ 0 w 3676925"/>
              <a:gd name="connsiteY0" fmla="*/ 0 h 7211531"/>
              <a:gd name="connsiteX1" fmla="*/ 3676925 w 3676925"/>
              <a:gd name="connsiteY1" fmla="*/ 0 h 7211531"/>
              <a:gd name="connsiteX2" fmla="*/ 3676925 w 3676925"/>
              <a:gd name="connsiteY2" fmla="*/ 7211531 h 7211531"/>
              <a:gd name="connsiteX3" fmla="*/ 0 w 3676925"/>
              <a:gd name="connsiteY3" fmla="*/ 7211531 h 7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6925" h="7211531">
                <a:moveTo>
                  <a:pt x="0" y="0"/>
                </a:moveTo>
                <a:lnTo>
                  <a:pt x="3676925" y="0"/>
                </a:lnTo>
                <a:lnTo>
                  <a:pt x="3676925" y="7211531"/>
                </a:lnTo>
                <a:lnTo>
                  <a:pt x="0" y="7211531"/>
                </a:lnTo>
                <a:close/>
              </a:path>
            </a:pathLst>
          </a:cu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CB2E75D-2B24-43AD-9757-1AB95ADBA6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606" y="456588"/>
            <a:ext cx="6249863" cy="6400211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0AD9D5EB-136E-40BC-AF1F-7A0782A09BE7}"/>
              </a:ext>
            </a:extLst>
          </p:cNvPr>
          <p:cNvSpPr/>
          <p:nvPr userDrawn="1"/>
        </p:nvSpPr>
        <p:spPr>
          <a:xfrm>
            <a:off x="10554494" y="0"/>
            <a:ext cx="2304256" cy="2000322"/>
          </a:xfrm>
          <a:prstGeom prst="rect">
            <a:avLst/>
          </a:prstGeom>
          <a:solidFill>
            <a:schemeClr val="bg1"/>
          </a:solidFill>
          <a:ln w="60325" cap="flat" cmpd="sng" algn="ctr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 MT Std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04AE66B8-3098-4517-9FD5-715FDE0E0A99}"/>
              </a:ext>
            </a:extLst>
          </p:cNvPr>
          <p:cNvSpPr/>
          <p:nvPr userDrawn="1"/>
        </p:nvSpPr>
        <p:spPr>
          <a:xfrm>
            <a:off x="1084" y="0"/>
            <a:ext cx="3208681" cy="7216725"/>
          </a:xfrm>
          <a:prstGeom prst="rect">
            <a:avLst/>
          </a:prstGeom>
          <a:solidFill>
            <a:schemeClr val="tx1">
              <a:lumMod val="95000"/>
              <a:lumOff val="5000"/>
              <a:alpha val="25000"/>
            </a:schemeClr>
          </a:solidFill>
          <a:ln w="60325" cap="flat" cmpd="sng" algn="ctr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 MT Std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MH_Entry_1">
            <a:extLst>
              <a:ext uri="{FF2B5EF4-FFF2-40B4-BE49-F238E27FC236}">
                <a16:creationId xmlns:a16="http://schemas.microsoft.com/office/drawing/2014/main" xmlns="" id="{7E3108A8-FF7E-4A0A-8E30-7613BAC1E4E9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92671" y="3496663"/>
            <a:ext cx="3015874" cy="313932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r"/>
            <a:r>
              <a:rPr lang="zh-CN" altLang="en-US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en-US" altLang="zh-CN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/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Table of Contents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xmlns="" id="{45ECD7E6-DB56-463C-A5F9-875CB3E9FE43}"/>
              </a:ext>
            </a:extLst>
          </p:cNvPr>
          <p:cNvGrpSpPr/>
          <p:nvPr userDrawn="1"/>
        </p:nvGrpSpPr>
        <p:grpSpPr>
          <a:xfrm>
            <a:off x="2645451" y="1493261"/>
            <a:ext cx="1623684" cy="1883472"/>
            <a:chOff x="4237754" y="3208363"/>
            <a:chExt cx="1623684" cy="1883472"/>
          </a:xfrm>
        </p:grpSpPr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xmlns="" id="{90DD3B6B-65DE-48FF-ADD9-333E618FF185}"/>
                </a:ext>
              </a:extLst>
            </p:cNvPr>
            <p:cNvSpPr/>
            <p:nvPr/>
          </p:nvSpPr>
          <p:spPr>
            <a:xfrm rot="5400000">
              <a:off x="4107860" y="3338257"/>
              <a:ext cx="1883472" cy="1623684"/>
            </a:xfrm>
            <a:prstGeom prst="hexagon">
              <a:avLst/>
            </a:prstGeom>
            <a:solidFill>
              <a:srgbClr val="C00000"/>
            </a:solidFill>
            <a:ln w="101600" cap="rnd" cmpd="sng" algn="ctr">
              <a:noFill/>
              <a:prstDash val="solid"/>
              <a:rou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六边形 26">
              <a:extLst>
                <a:ext uri="{FF2B5EF4-FFF2-40B4-BE49-F238E27FC236}">
                  <a16:creationId xmlns:a16="http://schemas.microsoft.com/office/drawing/2014/main" xmlns="" id="{8ADEE895-C283-4522-B1F0-6F74B2EAE959}"/>
                </a:ext>
              </a:extLst>
            </p:cNvPr>
            <p:cNvSpPr/>
            <p:nvPr/>
          </p:nvSpPr>
          <p:spPr>
            <a:xfrm rot="5400000">
              <a:off x="4227791" y="3441646"/>
              <a:ext cx="1643611" cy="1416906"/>
            </a:xfrm>
            <a:prstGeom prst="hexagon">
              <a:avLst/>
            </a:prstGeom>
            <a:noFill/>
            <a:ln w="57150" cap="rnd" cmpd="sng" algn="ctr">
              <a:solidFill>
                <a:schemeClr val="bg1"/>
              </a:solidFill>
              <a:prstDash val="solid"/>
              <a:rou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xmlns="" id="{36E42BE4-EE38-4F26-BCA4-152AE2A3BB68}"/>
              </a:ext>
            </a:extLst>
          </p:cNvPr>
          <p:cNvCxnSpPr>
            <a:cxnSpLocks/>
          </p:cNvCxnSpPr>
          <p:nvPr userDrawn="1"/>
        </p:nvCxnSpPr>
        <p:spPr>
          <a:xfrm>
            <a:off x="9079030" y="6995185"/>
            <a:ext cx="0" cy="144016"/>
          </a:xfrm>
          <a:prstGeom prst="line">
            <a:avLst/>
          </a:prstGeom>
          <a:ln w="12700">
            <a:solidFill>
              <a:srgbClr val="898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8A257D75-BB75-429E-B6C7-9A4553437B05}"/>
              </a:ext>
            </a:extLst>
          </p:cNvPr>
          <p:cNvSpPr/>
          <p:nvPr userDrawn="1"/>
        </p:nvSpPr>
        <p:spPr>
          <a:xfrm>
            <a:off x="6918790" y="6928693"/>
            <a:ext cx="41601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kern="1200" dirty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深圳市慧合智能科技有限公司    </a:t>
            </a:r>
            <a:r>
              <a:rPr lang="en-US" altLang="zh-CN" sz="1200" kern="1200" dirty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H2MES</a:t>
            </a:r>
            <a:r>
              <a:rPr lang="zh-CN" altLang="en-US" sz="1200" kern="1200" dirty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</a:t>
            </a:r>
            <a:r>
              <a:rPr lang="zh-CN" altLang="en-US" sz="1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第一段模块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xmlns="" id="{11BBC337-42DE-4A13-84FC-6717D0DAEFE2}"/>
              </a:ext>
            </a:extLst>
          </p:cNvPr>
          <p:cNvCxnSpPr>
            <a:cxnSpLocks/>
          </p:cNvCxnSpPr>
          <p:nvPr userDrawn="1"/>
        </p:nvCxnSpPr>
        <p:spPr>
          <a:xfrm>
            <a:off x="10087142" y="6995184"/>
            <a:ext cx="0" cy="144016"/>
          </a:xfrm>
          <a:prstGeom prst="line">
            <a:avLst/>
          </a:prstGeom>
          <a:ln w="12700">
            <a:solidFill>
              <a:srgbClr val="898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xmlns="" id="{6AA11076-DC5E-4707-9BC6-A3415082946D}"/>
              </a:ext>
            </a:extLst>
          </p:cNvPr>
          <p:cNvCxnSpPr>
            <a:cxnSpLocks/>
          </p:cNvCxnSpPr>
          <p:nvPr userDrawn="1"/>
        </p:nvCxnSpPr>
        <p:spPr>
          <a:xfrm>
            <a:off x="10965879" y="7072709"/>
            <a:ext cx="121203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98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">
            <a:extLst>
              <a:ext uri="{FF2B5EF4-FFF2-40B4-BE49-F238E27FC236}">
                <a16:creationId xmlns:a16="http://schemas.microsoft.com/office/drawing/2014/main" xmlns="" id="{93E26404-33BF-49C3-A6E4-1F31AACA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45262" y="6856685"/>
            <a:ext cx="5832648" cy="384175"/>
          </a:xfrm>
        </p:spPr>
        <p:txBody>
          <a:bodyPr/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CF1FDF69-EACF-4E45-8841-D77FD077B7CD}"/>
              </a:ext>
            </a:extLst>
          </p:cNvPr>
          <p:cNvGrpSpPr/>
          <p:nvPr userDrawn="1"/>
        </p:nvGrpSpPr>
        <p:grpSpPr>
          <a:xfrm>
            <a:off x="20663" y="303790"/>
            <a:ext cx="791782" cy="330996"/>
            <a:chOff x="393285" y="303790"/>
            <a:chExt cx="791782" cy="33099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xmlns="" id="{864EC7C4-8A33-44AE-8551-F98D2EAA5F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393285" y="303791"/>
              <a:ext cx="402409" cy="330995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xmlns="" id="{16B1013D-F14F-4A16-9798-E720DE11BAA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782658" y="303790"/>
              <a:ext cx="402409" cy="330995"/>
            </a:xfrm>
            <a:prstGeom prst="rect">
              <a:avLst/>
            </a:prstGeom>
          </p:spPr>
        </p:pic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1CBA05B8-1B57-408E-8C39-1576403BB13D}"/>
              </a:ext>
            </a:extLst>
          </p:cNvPr>
          <p:cNvCxnSpPr>
            <a:cxnSpLocks/>
          </p:cNvCxnSpPr>
          <p:nvPr userDrawn="1"/>
        </p:nvCxnSpPr>
        <p:spPr>
          <a:xfrm>
            <a:off x="9079030" y="6995185"/>
            <a:ext cx="0" cy="144016"/>
          </a:xfrm>
          <a:prstGeom prst="line">
            <a:avLst/>
          </a:prstGeom>
          <a:ln w="12700">
            <a:solidFill>
              <a:srgbClr val="898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D9EED33E-B6FB-48D3-97BF-3335A2181A2B}"/>
              </a:ext>
            </a:extLst>
          </p:cNvPr>
          <p:cNvSpPr/>
          <p:nvPr userDrawn="1"/>
        </p:nvSpPr>
        <p:spPr>
          <a:xfrm>
            <a:off x="6918790" y="6928693"/>
            <a:ext cx="41601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kern="1200" dirty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深圳市慧合智能科技有限公司    </a:t>
            </a:r>
            <a:r>
              <a:rPr lang="en-US" altLang="zh-CN" sz="1200" kern="1200" dirty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H2MES</a:t>
            </a:r>
            <a:r>
              <a:rPr lang="zh-CN" altLang="en-US" sz="1200" kern="1200" dirty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</a:t>
            </a:r>
            <a:r>
              <a:rPr lang="zh-CN" altLang="en-US" sz="1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第一段模块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0CA08A26-E296-41E5-A6C5-561F7EA092EF}"/>
              </a:ext>
            </a:extLst>
          </p:cNvPr>
          <p:cNvCxnSpPr>
            <a:cxnSpLocks/>
          </p:cNvCxnSpPr>
          <p:nvPr userDrawn="1"/>
        </p:nvCxnSpPr>
        <p:spPr>
          <a:xfrm>
            <a:off x="10087142" y="6995184"/>
            <a:ext cx="0" cy="144016"/>
          </a:xfrm>
          <a:prstGeom prst="line">
            <a:avLst/>
          </a:prstGeom>
          <a:ln w="12700">
            <a:solidFill>
              <a:srgbClr val="898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D373536A-D0E9-45E9-85EB-B863D57D376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606" y="456588"/>
            <a:ext cx="6249863" cy="6400211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F46E956A-822F-4379-A513-4A0038F4F434}"/>
              </a:ext>
            </a:extLst>
          </p:cNvPr>
          <p:cNvCxnSpPr>
            <a:cxnSpLocks/>
          </p:cNvCxnSpPr>
          <p:nvPr userDrawn="1"/>
        </p:nvCxnSpPr>
        <p:spPr>
          <a:xfrm>
            <a:off x="10087142" y="6995184"/>
            <a:ext cx="0" cy="144016"/>
          </a:xfrm>
          <a:prstGeom prst="line">
            <a:avLst/>
          </a:prstGeom>
          <a:ln w="12700">
            <a:solidFill>
              <a:srgbClr val="898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灯片编号占位符 3">
            <a:extLst>
              <a:ext uri="{FF2B5EF4-FFF2-40B4-BE49-F238E27FC236}">
                <a16:creationId xmlns:a16="http://schemas.microsoft.com/office/drawing/2014/main" xmlns="" id="{E9E76680-454D-49E0-B6BE-142F60A5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89540" y="6870748"/>
            <a:ext cx="2892425" cy="384175"/>
          </a:xfrm>
        </p:spPr>
        <p:txBody>
          <a:bodyPr/>
          <a:lstStyle>
            <a:lvl1pPr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9" name="矩形: 剪去单角 18">
            <a:hlinkClick r:id="rId4" action="ppaction://hlinksldjump"/>
            <a:extLst>
              <a:ext uri="{FF2B5EF4-FFF2-40B4-BE49-F238E27FC236}">
                <a16:creationId xmlns:a16="http://schemas.microsoft.com/office/drawing/2014/main" xmlns="" id="{85E20573-AEFD-4B9C-AB74-096ADFC9D3D9}"/>
              </a:ext>
            </a:extLst>
          </p:cNvPr>
          <p:cNvSpPr/>
          <p:nvPr userDrawn="1"/>
        </p:nvSpPr>
        <p:spPr>
          <a:xfrm rot="10800000" flipH="1">
            <a:off x="3006" y="952029"/>
            <a:ext cx="791782" cy="602214"/>
          </a:xfrm>
          <a:prstGeom prst="snip1Rect">
            <a:avLst>
              <a:gd name="adj" fmla="val 32902"/>
            </a:avLst>
          </a:prstGeom>
          <a:gradFill flip="none" rotWithShape="1">
            <a:gsLst>
              <a:gs pos="0">
                <a:srgbClr val="F8832C"/>
              </a:gs>
              <a:gs pos="23000">
                <a:srgbClr val="E76443"/>
              </a:gs>
              <a:gs pos="61000">
                <a:srgbClr val="AD2C38"/>
              </a:gs>
              <a:gs pos="49000">
                <a:srgbClr val="D52A3F"/>
              </a:gs>
              <a:gs pos="100000">
                <a:srgbClr val="8F2D34"/>
              </a:gs>
            </a:gsLst>
            <a:path path="circle">
              <a:fillToRect t="100000" r="100000"/>
            </a:path>
            <a:tileRect l="-100000" b="-100000"/>
          </a:gradFill>
          <a:ln w="60325" cap="flat" cmpd="sng" algn="ctr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 MT Std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xmlns="" id="{CA197272-EED1-4780-8C74-5748D0C0BBC6}"/>
              </a:ext>
            </a:extLst>
          </p:cNvPr>
          <p:cNvCxnSpPr>
            <a:cxnSpLocks/>
          </p:cNvCxnSpPr>
          <p:nvPr userDrawn="1"/>
        </p:nvCxnSpPr>
        <p:spPr>
          <a:xfrm>
            <a:off x="10965879" y="7072709"/>
            <a:ext cx="121203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73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263" y="6704013"/>
            <a:ext cx="4340225" cy="3841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2088" y="6704013"/>
            <a:ext cx="2892425" cy="384175"/>
          </a:xfrm>
        </p:spPr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50606" y="6790193"/>
            <a:ext cx="388553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帮助客户卓越，成就奋斗者梦想</a:t>
            </a:r>
          </a:p>
        </p:txBody>
      </p:sp>
      <p:sp>
        <p:nvSpPr>
          <p:cNvPr id="9" name="AutoShape 1"/>
          <p:cNvSpPr/>
          <p:nvPr userDrawn="1"/>
        </p:nvSpPr>
        <p:spPr bwMode="auto">
          <a:xfrm>
            <a:off x="0" y="1960141"/>
            <a:ext cx="12868274" cy="287520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C2129"/>
          </a:soli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/>
          <a:lstStyle/>
          <a:p>
            <a:pPr>
              <a:lnSpc>
                <a:spcPct val="150000"/>
              </a:lnSpc>
              <a:defRPr/>
            </a:pPr>
            <a:endParaRPr lang="es-ES" sz="2670" dirty="0">
              <a:latin typeface="Arial" panose="020B0604020202020204" pitchFamily="34" charset="0"/>
              <a:ea typeface="微软雅黑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1313827" y="2413421"/>
            <a:ext cx="1977660" cy="1827684"/>
          </a:xfrm>
          <a:prstGeom prst="hexagon">
            <a:avLst/>
          </a:prstGeom>
          <a:solidFill>
            <a:schemeClr val="bg1">
              <a:alpha val="0"/>
            </a:schemeClr>
          </a:solidFill>
          <a:ln w="60325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 MT Std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4" name="图片 13" descr="LOGO效果777"/>
          <p:cNvPicPr>
            <a:picLocks noChangeAspect="1"/>
          </p:cNvPicPr>
          <p:nvPr userDrawn="1"/>
        </p:nvPicPr>
        <p:blipFill>
          <a:blip r:embed="rId2"/>
          <a:srcRect t="17145" r="16687"/>
          <a:stretch>
            <a:fillRect/>
          </a:stretch>
        </p:blipFill>
        <p:spPr>
          <a:xfrm>
            <a:off x="11541760" y="0"/>
            <a:ext cx="1328420" cy="1320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>
          <a:xfrm>
            <a:off x="6345262" y="6856685"/>
            <a:ext cx="5832648" cy="384175"/>
          </a:xfrm>
        </p:spPr>
        <p:txBody>
          <a:bodyPr/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4" name="图片 13" descr="LOGO效果777"/>
          <p:cNvPicPr>
            <a:picLocks noChangeAspect="1"/>
          </p:cNvPicPr>
          <p:nvPr userDrawn="1"/>
        </p:nvPicPr>
        <p:blipFill>
          <a:blip r:embed="rId2"/>
          <a:srcRect t="17145" r="16687"/>
          <a:stretch>
            <a:fillRect/>
          </a:stretch>
        </p:blipFill>
        <p:spPr>
          <a:xfrm>
            <a:off x="11541760" y="0"/>
            <a:ext cx="1328420" cy="1320800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20663" y="303790"/>
            <a:ext cx="791782" cy="330996"/>
            <a:chOff x="393285" y="303790"/>
            <a:chExt cx="791782" cy="330996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393285" y="303791"/>
              <a:ext cx="402409" cy="33099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782658" y="303790"/>
              <a:ext cx="402409" cy="330995"/>
            </a:xfrm>
            <a:prstGeom prst="rect">
              <a:avLst/>
            </a:prstGeom>
          </p:spPr>
        </p:pic>
      </p:grp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6615AAD2-41CC-4991-AF62-A26CA4147FF5}"/>
              </a:ext>
            </a:extLst>
          </p:cNvPr>
          <p:cNvCxnSpPr>
            <a:cxnSpLocks/>
          </p:cNvCxnSpPr>
          <p:nvPr userDrawn="1"/>
        </p:nvCxnSpPr>
        <p:spPr>
          <a:xfrm>
            <a:off x="9079030" y="6995185"/>
            <a:ext cx="0" cy="144016"/>
          </a:xfrm>
          <a:prstGeom prst="line">
            <a:avLst/>
          </a:prstGeom>
          <a:ln w="12700">
            <a:solidFill>
              <a:srgbClr val="898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CDCF352B-D179-4299-9736-A7AD97BE53B2}"/>
              </a:ext>
            </a:extLst>
          </p:cNvPr>
          <p:cNvSpPr/>
          <p:nvPr userDrawn="1"/>
        </p:nvSpPr>
        <p:spPr>
          <a:xfrm>
            <a:off x="6918790" y="6928693"/>
            <a:ext cx="41601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kern="1200" dirty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深圳市慧合智能科技有限公司    </a:t>
            </a:r>
            <a:r>
              <a:rPr lang="en-US" altLang="zh-CN" sz="1200" kern="1200" dirty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H2MES</a:t>
            </a:r>
            <a:r>
              <a:rPr lang="zh-CN" altLang="en-US" sz="1200" kern="1200" dirty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</a:t>
            </a:r>
            <a:r>
              <a:rPr lang="zh-CN" altLang="en-US" sz="1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第一段模块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57470CA7-45D8-4FE0-B90B-AC114A8CADE3}"/>
              </a:ext>
            </a:extLst>
          </p:cNvPr>
          <p:cNvCxnSpPr>
            <a:cxnSpLocks/>
          </p:cNvCxnSpPr>
          <p:nvPr userDrawn="1"/>
        </p:nvCxnSpPr>
        <p:spPr>
          <a:xfrm>
            <a:off x="10087142" y="6995184"/>
            <a:ext cx="0" cy="144016"/>
          </a:xfrm>
          <a:prstGeom prst="line">
            <a:avLst/>
          </a:prstGeom>
          <a:ln w="12700">
            <a:solidFill>
              <a:srgbClr val="898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3C5E4263-B382-4B2E-92A6-3FDD535C7114}"/>
              </a:ext>
            </a:extLst>
          </p:cNvPr>
          <p:cNvCxnSpPr>
            <a:cxnSpLocks/>
          </p:cNvCxnSpPr>
          <p:nvPr userDrawn="1"/>
        </p:nvCxnSpPr>
        <p:spPr>
          <a:xfrm>
            <a:off x="10087142" y="6995184"/>
            <a:ext cx="0" cy="144016"/>
          </a:xfrm>
          <a:prstGeom prst="line">
            <a:avLst/>
          </a:prstGeom>
          <a:ln w="12700">
            <a:solidFill>
              <a:srgbClr val="898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灯片编号占位符 3">
            <a:extLst>
              <a:ext uri="{FF2B5EF4-FFF2-40B4-BE49-F238E27FC236}">
                <a16:creationId xmlns:a16="http://schemas.microsoft.com/office/drawing/2014/main" xmlns="" id="{97D5E2C0-52BB-4D20-8335-3D0306A3F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89540" y="6870748"/>
            <a:ext cx="2892425" cy="384175"/>
          </a:xfrm>
        </p:spPr>
        <p:txBody>
          <a:bodyPr/>
          <a:lstStyle>
            <a:lvl1pPr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9" name="矩形: 剪去单角 18">
            <a:hlinkClick r:id="rId4" action="ppaction://hlinksldjump"/>
            <a:extLst>
              <a:ext uri="{FF2B5EF4-FFF2-40B4-BE49-F238E27FC236}">
                <a16:creationId xmlns:a16="http://schemas.microsoft.com/office/drawing/2014/main" xmlns="" id="{E1F89A6A-C9FF-44AE-AC73-28F16012517A}"/>
              </a:ext>
            </a:extLst>
          </p:cNvPr>
          <p:cNvSpPr/>
          <p:nvPr userDrawn="1"/>
        </p:nvSpPr>
        <p:spPr>
          <a:xfrm rot="10800000" flipH="1">
            <a:off x="3006" y="952029"/>
            <a:ext cx="791782" cy="602214"/>
          </a:xfrm>
          <a:prstGeom prst="snip1Rect">
            <a:avLst>
              <a:gd name="adj" fmla="val 32902"/>
            </a:avLst>
          </a:prstGeom>
          <a:gradFill flip="none" rotWithShape="1">
            <a:gsLst>
              <a:gs pos="0">
                <a:srgbClr val="F8832C"/>
              </a:gs>
              <a:gs pos="23000">
                <a:srgbClr val="E76443"/>
              </a:gs>
              <a:gs pos="61000">
                <a:srgbClr val="AD2C38"/>
              </a:gs>
              <a:gs pos="49000">
                <a:srgbClr val="D52A3F"/>
              </a:gs>
              <a:gs pos="100000">
                <a:srgbClr val="8F2D34"/>
              </a:gs>
            </a:gsLst>
            <a:path path="circle">
              <a:fillToRect t="100000" r="100000"/>
            </a:path>
            <a:tileRect l="-100000" b="-100000"/>
          </a:gradFill>
          <a:ln w="60325" cap="flat" cmpd="sng" algn="ctr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 MT Std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33B85D34-3E5C-436B-AF03-7E2D5D0F26E7}"/>
              </a:ext>
            </a:extLst>
          </p:cNvPr>
          <p:cNvCxnSpPr>
            <a:cxnSpLocks/>
          </p:cNvCxnSpPr>
          <p:nvPr userDrawn="1"/>
        </p:nvCxnSpPr>
        <p:spPr>
          <a:xfrm>
            <a:off x="10965879" y="7072709"/>
            <a:ext cx="121203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096" y="456588"/>
            <a:ext cx="6249863" cy="64002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98" y="2340663"/>
            <a:ext cx="4016225" cy="143581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374621" y="4036584"/>
            <a:ext cx="10239330" cy="376059"/>
          </a:xfrm>
          <a:prstGeom prst="rect">
            <a:avLst/>
          </a:prstGeom>
          <a:noFill/>
        </p:spPr>
        <p:txBody>
          <a:bodyPr wrap="square" lIns="128583" tIns="64291" rIns="128583" bIns="64291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帮助客户卓越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成就奋斗者梦想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D1765-7788-485D-A115-F14B73FD48C8}" type="datetime1">
              <a:rPr lang="zh-CN" altLang="en-US" smtClean="0"/>
              <a:t>2018/1/20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1" r:id="rId4"/>
    <p:sldLayoutId id="2147483652" r:id="rId5"/>
    <p:sldLayoutId id="2147483653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4B6E3228-7C3A-4288-ACA5-9B45ADE342D1}"/>
              </a:ext>
            </a:extLst>
          </p:cNvPr>
          <p:cNvSpPr/>
          <p:nvPr/>
        </p:nvSpPr>
        <p:spPr>
          <a:xfrm>
            <a:off x="-123353" y="2176165"/>
            <a:ext cx="13105456" cy="2736304"/>
          </a:xfrm>
          <a:prstGeom prst="rect">
            <a:avLst/>
          </a:prstGeom>
          <a:solidFill>
            <a:srgbClr val="CC2129"/>
          </a:solidFill>
          <a:ln w="60325" cap="flat" cmpd="sng" algn="ctr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 MT Std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216024" y="2464197"/>
            <a:ext cx="1264272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6000" b="1" cap="all" spc="2000" dirty="0">
                <a:solidFill>
                  <a:schemeClr val="bg1"/>
                </a:solidFill>
                <a:cs typeface="Arial" panose="020B0604020202020204" pitchFamily="34" charset="0"/>
              </a:rPr>
              <a:t>MES</a:t>
            </a:r>
            <a:r>
              <a:rPr lang="zh-CN" altLang="en-US" sz="6000" b="1" cap="all" spc="2000" dirty="0" smtClean="0">
                <a:solidFill>
                  <a:schemeClr val="bg1"/>
                </a:solidFill>
                <a:cs typeface="Arial" panose="020B0604020202020204" pitchFamily="34" charset="0"/>
              </a:rPr>
              <a:t>系统三工段培训</a:t>
            </a:r>
            <a:endParaRPr lang="en-US" altLang="zh-CN" sz="6000" b="1" cap="all" spc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" name="矩形 259"/>
          <p:cNvSpPr>
            <a:spLocks noChangeArrowheads="1"/>
          </p:cNvSpPr>
          <p:nvPr/>
        </p:nvSpPr>
        <p:spPr bwMode="auto">
          <a:xfrm>
            <a:off x="4269135" y="4264397"/>
            <a:ext cx="4320480" cy="34970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800" b="1" kern="0" dirty="0">
                <a:solidFill>
                  <a:schemeClr val="bg1"/>
                </a:solidFill>
                <a:cs typeface="Arial" panose="020B0604020202020204" pitchFamily="34" charset="0"/>
              </a:rPr>
              <a:t>汇报人</a:t>
            </a:r>
            <a:r>
              <a:rPr lang="zh-CN" altLang="en-US" sz="1800" b="1" kern="0" dirty="0" smtClean="0">
                <a:solidFill>
                  <a:schemeClr val="bg1"/>
                </a:solidFill>
                <a:cs typeface="Arial" panose="020B0604020202020204" pitchFamily="34" charset="0"/>
              </a:rPr>
              <a:t>：</a:t>
            </a:r>
            <a:r>
              <a:rPr lang="zh-CN" altLang="en-US" sz="1800" b="1" kern="0" dirty="0" smtClean="0">
                <a:solidFill>
                  <a:schemeClr val="bg1"/>
                </a:solidFill>
                <a:cs typeface="Arial" panose="020B0604020202020204" pitchFamily="34" charset="0"/>
              </a:rPr>
              <a:t>石吉良</a:t>
            </a:r>
            <a:endParaRPr lang="zh-CN" altLang="en-US" sz="1800" b="1" kern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菱形 2">
            <a:extLst>
              <a:ext uri="{FF2B5EF4-FFF2-40B4-BE49-F238E27FC236}">
                <a16:creationId xmlns:a16="http://schemas.microsoft.com/office/drawing/2014/main" xmlns="" id="{1DD1A752-8710-40AA-9F03-15DA876BC453}"/>
              </a:ext>
            </a:extLst>
          </p:cNvPr>
          <p:cNvSpPr/>
          <p:nvPr/>
        </p:nvSpPr>
        <p:spPr>
          <a:xfrm>
            <a:off x="6357367" y="4069263"/>
            <a:ext cx="144016" cy="144016"/>
          </a:xfrm>
          <a:prstGeom prst="diamond">
            <a:avLst/>
          </a:prstGeom>
          <a:solidFill>
            <a:schemeClr val="bg1"/>
          </a:solidFill>
          <a:ln w="60325" cap="flat" cmpd="sng" algn="ctr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mpact MT Std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BF4F167A-BC68-4DB0-8988-2F115038D319}"/>
              </a:ext>
            </a:extLst>
          </p:cNvPr>
          <p:cNvCxnSpPr>
            <a:cxnSpLocks/>
          </p:cNvCxnSpPr>
          <p:nvPr/>
        </p:nvCxnSpPr>
        <p:spPr>
          <a:xfrm>
            <a:off x="4413151" y="4141271"/>
            <a:ext cx="187220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xmlns="" id="{BAEEDC74-0B25-4160-BB85-5B5C4F15A8B5}"/>
              </a:ext>
            </a:extLst>
          </p:cNvPr>
          <p:cNvCxnSpPr>
            <a:cxnSpLocks/>
          </p:cNvCxnSpPr>
          <p:nvPr/>
        </p:nvCxnSpPr>
        <p:spPr>
          <a:xfrm>
            <a:off x="6573391" y="4141271"/>
            <a:ext cx="187220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4A1D78-A589-47EE-89BD-36E8006D518C}"/>
              </a:ext>
            </a:extLst>
          </p:cNvPr>
          <p:cNvSpPr/>
          <p:nvPr/>
        </p:nvSpPr>
        <p:spPr>
          <a:xfrm>
            <a:off x="1510214" y="3400301"/>
            <a:ext cx="92396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zh-CN" altLang="en-US" sz="3200" b="1" cap="all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三</a:t>
            </a:r>
            <a:r>
              <a:rPr lang="zh-CN" altLang="en-US" sz="3200" b="1" cap="all" spc="-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工段车间</a:t>
            </a:r>
            <a:r>
              <a:rPr lang="en-US" altLang="zh-CN" sz="3200" b="1" cap="all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MES</a:t>
            </a:r>
            <a:r>
              <a:rPr lang="zh-CN" altLang="en-US" sz="3200" b="1" cap="all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系统操作培训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1364F7A-91B2-43A5-BD06-2D04BAE2C5A6}"/>
              </a:ext>
            </a:extLst>
          </p:cNvPr>
          <p:cNvSpPr txBox="1"/>
          <p:nvPr/>
        </p:nvSpPr>
        <p:spPr>
          <a:xfrm>
            <a:off x="308695" y="880021"/>
            <a:ext cx="9793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MES</a:t>
            </a:r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段工艺流程图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D749404B-4D24-43DC-9776-DB9CF4FAC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61548" y="6337785"/>
            <a:ext cx="2892425" cy="384175"/>
          </a:xfrm>
        </p:spPr>
        <p:txBody>
          <a:bodyPr/>
          <a:lstStyle/>
          <a:p>
            <a:fld id="{3E01EE5D-26FB-46D5-A381-ECFB35BF1D3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文本框 2">
            <a:hlinkClick r:id="rId2" action="ppaction://hlinksldjump"/>
            <a:extLst>
              <a:ext uri="{FF2B5EF4-FFF2-40B4-BE49-F238E27FC236}">
                <a16:creationId xmlns:a16="http://schemas.microsoft.com/office/drawing/2014/main" xmlns="" id="{450BD203-2B11-467B-AC72-A00BFB4B47EC}"/>
              </a:ext>
            </a:extLst>
          </p:cNvPr>
          <p:cNvSpPr txBox="1"/>
          <p:nvPr/>
        </p:nvSpPr>
        <p:spPr>
          <a:xfrm>
            <a:off x="0" y="953770"/>
            <a:ext cx="66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返回目录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B3CA571B-B963-4709-B762-4D2EE0AC42FB}"/>
              </a:ext>
            </a:extLst>
          </p:cNvPr>
          <p:cNvSpPr txBox="1"/>
          <p:nvPr/>
        </p:nvSpPr>
        <p:spPr>
          <a:xfrm>
            <a:off x="4606435" y="2702387"/>
            <a:ext cx="17488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扫描托盘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获取电芯条码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获取作业流程获取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工序名称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获取工序步次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传分容数据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F4946D33-774F-4FCE-9941-9E4045C63613}"/>
              </a:ext>
            </a:extLst>
          </p:cNvPr>
          <p:cNvSpPr/>
          <p:nvPr/>
        </p:nvSpPr>
        <p:spPr>
          <a:xfrm>
            <a:off x="4606435" y="1990576"/>
            <a:ext cx="1368152" cy="511679"/>
          </a:xfrm>
          <a:prstGeom prst="rect">
            <a:avLst/>
          </a:prstGeom>
          <a:solidFill>
            <a:srgbClr val="C00000"/>
          </a:solidFill>
          <a:ln w="60325" cap="flat" cmpd="sng" algn="ctr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分容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24C0225C-9BCD-442A-8FED-A81936BC995E}"/>
              </a:ext>
            </a:extLst>
          </p:cNvPr>
          <p:cNvSpPr/>
          <p:nvPr/>
        </p:nvSpPr>
        <p:spPr>
          <a:xfrm>
            <a:off x="6713130" y="1988546"/>
            <a:ext cx="1368152" cy="511679"/>
          </a:xfrm>
          <a:prstGeom prst="rect">
            <a:avLst/>
          </a:prstGeom>
          <a:solidFill>
            <a:srgbClr val="C00000"/>
          </a:solidFill>
          <a:ln w="60325" cap="flat" cmpd="sng" algn="ctr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OCV3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 MT Std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6C35F228-9BAB-44EE-A436-D153404A5137}"/>
              </a:ext>
            </a:extLst>
          </p:cNvPr>
          <p:cNvSpPr/>
          <p:nvPr/>
        </p:nvSpPr>
        <p:spPr>
          <a:xfrm>
            <a:off x="8868212" y="1988546"/>
            <a:ext cx="1368152" cy="511679"/>
          </a:xfrm>
          <a:prstGeom prst="rect">
            <a:avLst/>
          </a:prstGeom>
          <a:solidFill>
            <a:srgbClr val="C00000"/>
          </a:solidFill>
          <a:ln w="60325" cap="flat" cmpd="sng" algn="ctr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OCV3</a:t>
            </a:r>
            <a:r>
              <a:rPr lang="zh-CN" altLang="en-US" b="1" kern="0" dirty="0">
                <a:solidFill>
                  <a:sysClr val="window" lastClr="FFFFFF"/>
                </a:solidFill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挑选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 MT Std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6F129E0A-5705-4945-9701-6AA50A862DF5}"/>
              </a:ext>
            </a:extLst>
          </p:cNvPr>
          <p:cNvSpPr/>
          <p:nvPr/>
        </p:nvSpPr>
        <p:spPr>
          <a:xfrm>
            <a:off x="11015621" y="1988546"/>
            <a:ext cx="1368152" cy="511679"/>
          </a:xfrm>
          <a:prstGeom prst="rect">
            <a:avLst/>
          </a:prstGeom>
          <a:solidFill>
            <a:srgbClr val="C00000"/>
          </a:solidFill>
          <a:ln w="60325" cap="flat" cmpd="sng" algn="ctr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kern="0" dirty="0">
                <a:solidFill>
                  <a:sysClr val="window" lastClr="FFFFFF"/>
                </a:solidFill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常温库房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 MT Std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E67442AF-ECBD-4046-A405-2B0B7C8ED034}"/>
              </a:ext>
            </a:extLst>
          </p:cNvPr>
          <p:cNvSpPr/>
          <p:nvPr/>
        </p:nvSpPr>
        <p:spPr>
          <a:xfrm>
            <a:off x="4606435" y="4614979"/>
            <a:ext cx="1368152" cy="511679"/>
          </a:xfrm>
          <a:prstGeom prst="rect">
            <a:avLst/>
          </a:prstGeom>
          <a:solidFill>
            <a:srgbClr val="C00000"/>
          </a:solidFill>
          <a:ln w="60325" cap="flat" cmpd="sng" algn="ctr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OCV4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 MT Std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E6379106-6887-47A4-9687-5BD218BCE176}"/>
              </a:ext>
            </a:extLst>
          </p:cNvPr>
          <p:cNvSpPr/>
          <p:nvPr/>
        </p:nvSpPr>
        <p:spPr>
          <a:xfrm>
            <a:off x="6761517" y="4642635"/>
            <a:ext cx="1368152" cy="511679"/>
          </a:xfrm>
          <a:prstGeom prst="rect">
            <a:avLst/>
          </a:prstGeom>
          <a:solidFill>
            <a:srgbClr val="C00000"/>
          </a:solidFill>
          <a:ln w="60325" cap="flat" cmpd="sng" algn="ctr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OCV4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挑选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60EDB4AB-3798-4C16-BC34-0ED001B251D2}"/>
              </a:ext>
            </a:extLst>
          </p:cNvPr>
          <p:cNvSpPr/>
          <p:nvPr/>
        </p:nvSpPr>
        <p:spPr>
          <a:xfrm>
            <a:off x="8908926" y="4614978"/>
            <a:ext cx="1368152" cy="511679"/>
          </a:xfrm>
          <a:prstGeom prst="rect">
            <a:avLst/>
          </a:prstGeom>
          <a:solidFill>
            <a:srgbClr val="C00000"/>
          </a:solidFill>
          <a:ln w="60325" cap="flat" cmpd="sng" algn="ctr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kern="0" dirty="0">
                <a:solidFill>
                  <a:sysClr val="window" lastClr="FFFFFF"/>
                </a:solidFill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托盘解绑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 MT Std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2114ACCC-FB10-4109-98CE-73ABD7AC1461}"/>
              </a:ext>
            </a:extLst>
          </p:cNvPr>
          <p:cNvSpPr txBox="1"/>
          <p:nvPr/>
        </p:nvSpPr>
        <p:spPr>
          <a:xfrm>
            <a:off x="11037887" y="2725165"/>
            <a:ext cx="17160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扫描托盘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获取电芯信息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传开始时间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传结束时间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2F833281-B35F-4AE1-B589-9608DA6F36FA}"/>
              </a:ext>
            </a:extLst>
          </p:cNvPr>
          <p:cNvSpPr txBox="1"/>
          <p:nvPr/>
        </p:nvSpPr>
        <p:spPr>
          <a:xfrm>
            <a:off x="8908926" y="5351598"/>
            <a:ext cx="2591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解绑托盘电芯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电芯流入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6CEB1AAE-11F3-48EE-96D4-6D1359EA9A39}"/>
              </a:ext>
            </a:extLst>
          </p:cNvPr>
          <p:cNvGrpSpPr/>
          <p:nvPr/>
        </p:nvGrpSpPr>
        <p:grpSpPr>
          <a:xfrm>
            <a:off x="347142" y="1988546"/>
            <a:ext cx="3305177" cy="1962151"/>
            <a:chOff x="4250914" y="4984477"/>
            <a:chExt cx="3305177" cy="196215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0EA1F0E5-616F-4228-923F-B433677F2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0916" y="4984477"/>
              <a:ext cx="3305175" cy="1962150"/>
            </a:xfrm>
            <a:prstGeom prst="rect">
              <a:avLst/>
            </a:prstGeom>
            <a:ln>
              <a:noFill/>
            </a:ln>
          </p:spPr>
        </p:pic>
        <p:sp>
          <p:nvSpPr>
            <p:cNvPr id="6" name="对话气泡: 矩形 5">
              <a:extLst>
                <a:ext uri="{FF2B5EF4-FFF2-40B4-BE49-F238E27FC236}">
                  <a16:creationId xmlns:a16="http://schemas.microsoft.com/office/drawing/2014/main" xmlns="" id="{0A6E3718-7BAB-44BC-B549-E46C42E2C8F1}"/>
                </a:ext>
              </a:extLst>
            </p:cNvPr>
            <p:cNvSpPr/>
            <p:nvPr/>
          </p:nvSpPr>
          <p:spPr>
            <a:xfrm rot="16200000">
              <a:off x="4922427" y="4312965"/>
              <a:ext cx="1962150" cy="3305175"/>
            </a:xfrm>
            <a:prstGeom prst="wedgeRectCallout">
              <a:avLst>
                <a:gd name="adj1" fmla="val 33536"/>
                <a:gd name="adj2" fmla="val 75308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557684EB-3A38-4264-95B8-18AA9C89C781}"/>
              </a:ext>
            </a:extLst>
          </p:cNvPr>
          <p:cNvSpPr txBox="1"/>
          <p:nvPr/>
        </p:nvSpPr>
        <p:spPr>
          <a:xfrm>
            <a:off x="6663590" y="2755822"/>
            <a:ext cx="18963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扫描托盘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获取托盘电芯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获取规格信息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OCV3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上传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OCV3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FBB09973-C1F3-471E-A585-666A93F21A14}"/>
              </a:ext>
            </a:extLst>
          </p:cNvPr>
          <p:cNvSpPr txBox="1"/>
          <p:nvPr/>
        </p:nvSpPr>
        <p:spPr>
          <a:xfrm>
            <a:off x="8770120" y="2778526"/>
            <a:ext cx="20150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扫描托盘号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获取电芯信息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判定挑选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557684EB-3A38-4264-95B8-18AA9C89C781}"/>
              </a:ext>
            </a:extLst>
          </p:cNvPr>
          <p:cNvSpPr txBox="1"/>
          <p:nvPr/>
        </p:nvSpPr>
        <p:spPr>
          <a:xfrm>
            <a:off x="4606435" y="5243876"/>
            <a:ext cx="18963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扫描托盘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获取托盘电芯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获取规格信息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OCV4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判定分组组别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上传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OCV4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FBB09973-C1F3-471E-A585-666A93F21A14}"/>
              </a:ext>
            </a:extLst>
          </p:cNvPr>
          <p:cNvSpPr txBox="1"/>
          <p:nvPr/>
        </p:nvSpPr>
        <p:spPr>
          <a:xfrm>
            <a:off x="6689299" y="5238476"/>
            <a:ext cx="20150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扫描托盘号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获取电芯信息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判定挑选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03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E59E4424-3AEA-4DA1-BEFC-E2814F2F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7617DA5D-B2C8-4DF3-A575-0186E155636A}"/>
              </a:ext>
            </a:extLst>
          </p:cNvPr>
          <p:cNvSpPr txBox="1"/>
          <p:nvPr/>
        </p:nvSpPr>
        <p:spPr>
          <a:xfrm>
            <a:off x="1493323" y="2888694"/>
            <a:ext cx="1623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hape 215">
            <a:extLst>
              <a:ext uri="{FF2B5EF4-FFF2-40B4-BE49-F238E27FC236}">
                <a16:creationId xmlns:a16="http://schemas.microsoft.com/office/drawing/2014/main" xmlns="" id="{4DF62AEE-60DC-4CDB-8606-97EA0B0298FC}"/>
              </a:ext>
            </a:extLst>
          </p:cNvPr>
          <p:cNvSpPr/>
          <p:nvPr/>
        </p:nvSpPr>
        <p:spPr>
          <a:xfrm>
            <a:off x="3703003" y="2742083"/>
            <a:ext cx="8631028" cy="11067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spAutoFit/>
          </a:bodyPr>
          <a:lstStyle>
            <a:lvl1pPr algn="l">
              <a:defRPr sz="3000">
                <a:solidFill>
                  <a:srgbClr val="4A5E6C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66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操作问题排查</a:t>
            </a:r>
            <a:endParaRPr sz="6600" b="1" dirty="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08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01364F7A-91B2-43A5-BD06-2D04BAE2C5A6}"/>
              </a:ext>
            </a:extLst>
          </p:cNvPr>
          <p:cNvSpPr txBox="1"/>
          <p:nvPr/>
        </p:nvSpPr>
        <p:spPr>
          <a:xfrm>
            <a:off x="452711" y="880021"/>
            <a:ext cx="9793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3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3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问题点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32831" y="1659393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电芯需要复测应该怎么处理？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托盘流程步次不对，原因？未做挑选？如何处理？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OCV4</a:t>
            </a:r>
            <a:r>
              <a:rPr lang="zh-CN" altLang="en-US" dirty="0" smtClean="0"/>
              <a:t>会挑选多余电芯？</a:t>
            </a:r>
            <a:r>
              <a:rPr lang="en-US" altLang="zh-CN" dirty="0" smtClean="0"/>
              <a:t>Marking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手工绑定托盘，绑定失败？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电芯无分容或</a:t>
            </a:r>
            <a:r>
              <a:rPr lang="en-US" altLang="zh-CN" dirty="0" smtClean="0"/>
              <a:t>OCV</a:t>
            </a:r>
            <a:r>
              <a:rPr lang="zh-CN" altLang="en-US" dirty="0" smtClean="0"/>
              <a:t>数据？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查询到托盘电芯跟实物对应不上？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工单不存在？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OCV</a:t>
            </a:r>
            <a:r>
              <a:rPr lang="zh-CN" altLang="en-US" dirty="0" smtClean="0"/>
              <a:t>测试后电芯结果不良，规格显示不对？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化成扫码不能自动上柜？无任何提示？扫描枪用错了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扫描电芯，键盘开了大写，扫描到的是小写，系统不能识别？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托盘更新工步失败？提示不存在的托盘。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一次注液数据上传失败？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44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01364F7A-91B2-43A5-BD06-2D04BAE2C5A6}"/>
              </a:ext>
            </a:extLst>
          </p:cNvPr>
          <p:cNvSpPr txBox="1"/>
          <p:nvPr/>
        </p:nvSpPr>
        <p:spPr>
          <a:xfrm>
            <a:off x="452711" y="880021"/>
            <a:ext cx="9793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3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3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解答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32831" y="2032149"/>
            <a:ext cx="950505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电芯需要复测应该怎么处理？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sz="1200" dirty="0" smtClean="0">
                <a:solidFill>
                  <a:srgbClr val="FF0000"/>
                </a:solidFill>
              </a:rPr>
              <a:t>在</a:t>
            </a:r>
            <a:r>
              <a:rPr lang="en-US" altLang="zh-CN" sz="1200" dirty="0" smtClean="0">
                <a:solidFill>
                  <a:srgbClr val="FF0000"/>
                </a:solidFill>
              </a:rPr>
              <a:t>MES</a:t>
            </a:r>
            <a:r>
              <a:rPr lang="zh-CN" altLang="en-US" sz="1200" dirty="0" smtClean="0">
                <a:solidFill>
                  <a:srgbClr val="FF0000"/>
                </a:solidFill>
              </a:rPr>
              <a:t>更改托盘对应步次信息，需要复测哪道工序就把步次改成这个工序。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托盘流程步次不对，原因？未做挑选？如何处理？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sz="1200" dirty="0">
                <a:solidFill>
                  <a:srgbClr val="FF0000"/>
                </a:solidFill>
              </a:rPr>
              <a:t>需要确保</a:t>
            </a:r>
            <a:r>
              <a:rPr lang="en-US" altLang="zh-CN" sz="1200" dirty="0">
                <a:solidFill>
                  <a:srgbClr val="FF0000"/>
                </a:solidFill>
              </a:rPr>
              <a:t>OCV</a:t>
            </a:r>
            <a:r>
              <a:rPr lang="zh-CN" altLang="en-US" sz="1200" dirty="0">
                <a:solidFill>
                  <a:srgbClr val="FF0000"/>
                </a:solidFill>
              </a:rPr>
              <a:t>按正常流程走，不能屏蔽挑选动作，如确实需要屏蔽，做完</a:t>
            </a:r>
            <a:r>
              <a:rPr lang="en-US" altLang="zh-CN" sz="1200" dirty="0">
                <a:solidFill>
                  <a:srgbClr val="FF0000"/>
                </a:solidFill>
              </a:rPr>
              <a:t>OCV</a:t>
            </a:r>
            <a:r>
              <a:rPr lang="zh-CN" altLang="en-US" sz="1200" dirty="0">
                <a:solidFill>
                  <a:srgbClr val="FF0000"/>
                </a:solidFill>
              </a:rPr>
              <a:t>后，需要在</a:t>
            </a:r>
            <a:r>
              <a:rPr lang="en-US" altLang="zh-CN" sz="1200" dirty="0">
                <a:solidFill>
                  <a:srgbClr val="FF0000"/>
                </a:solidFill>
              </a:rPr>
              <a:t>MES</a:t>
            </a:r>
            <a:r>
              <a:rPr lang="zh-CN" altLang="en-US" sz="1200" dirty="0">
                <a:solidFill>
                  <a:srgbClr val="FF0000"/>
                </a:solidFill>
              </a:rPr>
              <a:t>更改托盘对应的</a:t>
            </a:r>
            <a:r>
              <a:rPr lang="zh-CN" altLang="en-US" sz="1200" dirty="0" smtClean="0">
                <a:solidFill>
                  <a:srgbClr val="FF0000"/>
                </a:solidFill>
              </a:rPr>
              <a:t>步次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3. OCV4</a:t>
            </a:r>
            <a:r>
              <a:rPr lang="zh-CN" altLang="en-US" dirty="0" smtClean="0"/>
              <a:t>会挑选多余电芯？</a:t>
            </a:r>
            <a:r>
              <a:rPr lang="en-US" altLang="zh-CN" dirty="0" smtClean="0"/>
              <a:t>Marking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sz="1200" dirty="0">
                <a:solidFill>
                  <a:srgbClr val="FF0000"/>
                </a:solidFill>
              </a:rPr>
              <a:t>如规格在范围内，且在</a:t>
            </a:r>
            <a:r>
              <a:rPr lang="en-US" altLang="zh-CN" sz="1200" dirty="0">
                <a:solidFill>
                  <a:srgbClr val="FF0000"/>
                </a:solidFill>
              </a:rPr>
              <a:t>OCV4</a:t>
            </a:r>
            <a:r>
              <a:rPr lang="zh-CN" altLang="en-US" sz="1200" dirty="0">
                <a:solidFill>
                  <a:srgbClr val="FF0000"/>
                </a:solidFill>
              </a:rPr>
              <a:t>被挑选出来了，需要在</a:t>
            </a:r>
            <a:r>
              <a:rPr lang="en-US" altLang="zh-CN" sz="1200" dirty="0">
                <a:solidFill>
                  <a:srgbClr val="FF0000"/>
                </a:solidFill>
              </a:rPr>
              <a:t>MES</a:t>
            </a:r>
            <a:r>
              <a:rPr lang="zh-CN" altLang="en-US" sz="1200" dirty="0">
                <a:solidFill>
                  <a:srgbClr val="FF0000"/>
                </a:solidFill>
              </a:rPr>
              <a:t>查询该电芯是否包含</a:t>
            </a:r>
            <a:r>
              <a:rPr lang="en-US" altLang="zh-CN" sz="1200" dirty="0" smtClean="0">
                <a:solidFill>
                  <a:srgbClr val="FF0000"/>
                </a:solidFill>
              </a:rPr>
              <a:t>Marking</a:t>
            </a:r>
          </a:p>
          <a:p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手工绑定托盘，绑定失败？</a:t>
            </a:r>
            <a:endParaRPr lang="en-US" altLang="zh-CN" dirty="0" smtClean="0"/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系统默认会有提示</a:t>
            </a:r>
            <a:r>
              <a:rPr lang="en-US" altLang="zh-CN" sz="1200" dirty="0" smtClean="0">
                <a:solidFill>
                  <a:srgbClr val="FF0000"/>
                </a:solidFill>
              </a:rPr>
              <a:t>,</a:t>
            </a:r>
            <a:r>
              <a:rPr lang="zh-CN" altLang="en-US" sz="1200" dirty="0" smtClean="0">
                <a:solidFill>
                  <a:srgbClr val="FF0000"/>
                </a:solidFill>
              </a:rPr>
              <a:t>不同批次电芯会标注出来，不能绑定。其他原因，暂无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电芯无分容或</a:t>
            </a:r>
            <a:r>
              <a:rPr lang="en-US" altLang="zh-CN" dirty="0" smtClean="0"/>
              <a:t>OCV</a:t>
            </a:r>
            <a:r>
              <a:rPr lang="zh-CN" altLang="en-US" dirty="0" smtClean="0"/>
              <a:t>数据？</a:t>
            </a:r>
            <a:endParaRPr lang="en-US" altLang="zh-CN" dirty="0" smtClean="0"/>
          </a:p>
          <a:p>
            <a:r>
              <a:rPr lang="zh-CN" altLang="en-US" sz="1200" dirty="0">
                <a:solidFill>
                  <a:srgbClr val="FF0000"/>
                </a:solidFill>
              </a:rPr>
              <a:t>在</a:t>
            </a:r>
            <a:r>
              <a:rPr lang="en-US" altLang="zh-CN" sz="1200" dirty="0">
                <a:solidFill>
                  <a:srgbClr val="FF0000"/>
                </a:solidFill>
              </a:rPr>
              <a:t>MES</a:t>
            </a:r>
            <a:r>
              <a:rPr lang="zh-CN" altLang="en-US" sz="1200" dirty="0">
                <a:solidFill>
                  <a:srgbClr val="FF0000"/>
                </a:solidFill>
              </a:rPr>
              <a:t>中查询该电芯走向，若查询确实无。能确认实际电芯确实做了</a:t>
            </a:r>
            <a:r>
              <a:rPr lang="en-US" altLang="zh-CN" sz="1200" dirty="0">
                <a:solidFill>
                  <a:srgbClr val="FF0000"/>
                </a:solidFill>
              </a:rPr>
              <a:t>OCV</a:t>
            </a:r>
            <a:r>
              <a:rPr lang="zh-CN" altLang="en-US" sz="1200" dirty="0">
                <a:solidFill>
                  <a:srgbClr val="FF0000"/>
                </a:solidFill>
              </a:rPr>
              <a:t>，需要查看杭可本地电脑日志文件是否有上传</a:t>
            </a:r>
            <a:r>
              <a:rPr lang="zh-CN" altLang="en-US" sz="1200" dirty="0" smtClean="0">
                <a:solidFill>
                  <a:srgbClr val="FF0000"/>
                </a:solidFill>
              </a:rPr>
              <a:t>数据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查询到托盘电芯跟实物对应不上？</a:t>
            </a:r>
            <a:endParaRPr lang="en-US" altLang="zh-CN" dirty="0" smtClean="0"/>
          </a:p>
          <a:p>
            <a:r>
              <a:rPr lang="zh-CN" altLang="en-US" sz="1200" dirty="0">
                <a:solidFill>
                  <a:srgbClr val="FF0000"/>
                </a:solidFill>
              </a:rPr>
              <a:t>人工绑盘误操作。</a:t>
            </a:r>
            <a:r>
              <a:rPr lang="en-US" altLang="zh-CN" sz="1200" dirty="0">
                <a:solidFill>
                  <a:srgbClr val="FF0000"/>
                </a:solidFill>
              </a:rPr>
              <a:t>1.</a:t>
            </a:r>
            <a:r>
              <a:rPr lang="zh-CN" altLang="en-US" sz="1200" dirty="0">
                <a:solidFill>
                  <a:srgbClr val="FF0000"/>
                </a:solidFill>
              </a:rPr>
              <a:t>扫描托盘和电芯号错误对应</a:t>
            </a:r>
            <a:r>
              <a:rPr lang="en-US" altLang="zh-CN" sz="1200" dirty="0">
                <a:solidFill>
                  <a:srgbClr val="FF0000"/>
                </a:solidFill>
              </a:rPr>
              <a:t>2.</a:t>
            </a:r>
            <a:r>
              <a:rPr lang="zh-CN" altLang="en-US" sz="1200" dirty="0">
                <a:solidFill>
                  <a:srgbClr val="FF0000"/>
                </a:solidFill>
              </a:rPr>
              <a:t>人工实际装载，但未在</a:t>
            </a:r>
            <a:r>
              <a:rPr lang="en-US" altLang="zh-CN" sz="1200" dirty="0">
                <a:solidFill>
                  <a:srgbClr val="FF0000"/>
                </a:solidFill>
              </a:rPr>
              <a:t>MES</a:t>
            </a:r>
            <a:r>
              <a:rPr lang="zh-CN" altLang="en-US" sz="1200" dirty="0">
                <a:solidFill>
                  <a:srgbClr val="FF0000"/>
                </a:solidFill>
              </a:rPr>
              <a:t>操作</a:t>
            </a:r>
            <a:r>
              <a:rPr lang="zh-CN" altLang="en-US" sz="1200" dirty="0" smtClean="0">
                <a:solidFill>
                  <a:srgbClr val="FF0000"/>
                </a:solidFill>
              </a:rPr>
              <a:t>绑定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4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48855" y="2074891"/>
            <a:ext cx="68407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7</a:t>
            </a:r>
            <a:r>
              <a:rPr lang="en-US" altLang="zh-CN" dirty="0" smtClean="0"/>
              <a:t>. </a:t>
            </a:r>
            <a:r>
              <a:rPr lang="zh-CN" altLang="en-US" dirty="0" smtClean="0"/>
              <a:t>工</a:t>
            </a:r>
            <a:r>
              <a:rPr lang="zh-CN" altLang="en-US" dirty="0"/>
              <a:t>单不存在？</a:t>
            </a:r>
            <a:endParaRPr lang="en-US" altLang="zh-CN" dirty="0"/>
          </a:p>
          <a:p>
            <a:r>
              <a:rPr lang="zh-CN" altLang="en-US" sz="1200" dirty="0">
                <a:solidFill>
                  <a:srgbClr val="FF0000"/>
                </a:solidFill>
              </a:rPr>
              <a:t>需要在</a:t>
            </a:r>
            <a:r>
              <a:rPr lang="en-US" altLang="zh-CN" sz="1200" dirty="0">
                <a:solidFill>
                  <a:srgbClr val="FF0000"/>
                </a:solidFill>
              </a:rPr>
              <a:t>MES</a:t>
            </a:r>
            <a:r>
              <a:rPr lang="zh-CN" altLang="en-US" sz="1200" dirty="0">
                <a:solidFill>
                  <a:srgbClr val="FF0000"/>
                </a:solidFill>
              </a:rPr>
              <a:t>中创建工单。目前有张燕妮</a:t>
            </a:r>
            <a:r>
              <a:rPr lang="zh-CN" altLang="en-US" sz="1200" dirty="0" smtClean="0">
                <a:solidFill>
                  <a:srgbClr val="FF0000"/>
                </a:solidFill>
              </a:rPr>
              <a:t>创建。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en-US" altLang="zh-CN" dirty="0"/>
              <a:t>8</a:t>
            </a:r>
            <a:r>
              <a:rPr lang="en-US" altLang="zh-CN" dirty="0" smtClean="0"/>
              <a:t>. OCV</a:t>
            </a:r>
            <a:r>
              <a:rPr lang="zh-CN" altLang="en-US" dirty="0"/>
              <a:t>测试后电芯结果不良，规格显示不对？</a:t>
            </a:r>
            <a:endParaRPr lang="en-US" altLang="zh-CN" dirty="0"/>
          </a:p>
          <a:p>
            <a:r>
              <a:rPr lang="zh-CN" altLang="en-US" sz="1200" dirty="0">
                <a:solidFill>
                  <a:srgbClr val="FF0000"/>
                </a:solidFill>
              </a:rPr>
              <a:t>是否切换批次品种，杭可软件未及时更新到新的信息，重新打开软件。若还是这样，则需要查看该工单对应的是否是正确的品种</a:t>
            </a:r>
            <a:r>
              <a:rPr lang="zh-CN" altLang="en-US" sz="1200" dirty="0" smtClean="0">
                <a:solidFill>
                  <a:srgbClr val="FF0000"/>
                </a:solidFill>
              </a:rPr>
              <a:t>信息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en-US" altLang="zh-CN" dirty="0"/>
              <a:t>9</a:t>
            </a:r>
            <a:r>
              <a:rPr lang="en-US" altLang="zh-CN" dirty="0" smtClean="0"/>
              <a:t>. </a:t>
            </a:r>
            <a:r>
              <a:rPr lang="zh-CN" altLang="en-US" dirty="0" smtClean="0"/>
              <a:t>化</a:t>
            </a:r>
            <a:r>
              <a:rPr lang="zh-CN" altLang="en-US" dirty="0"/>
              <a:t>成扫码不能自动上柜？无任何提示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 1</a:t>
            </a:r>
            <a:r>
              <a:rPr lang="en-US" altLang="zh-CN" sz="1200" dirty="0">
                <a:solidFill>
                  <a:srgbClr val="FF0000"/>
                </a:solidFill>
              </a:rPr>
              <a:t>.</a:t>
            </a:r>
            <a:r>
              <a:rPr lang="zh-CN" altLang="en-US" sz="1200" dirty="0">
                <a:solidFill>
                  <a:srgbClr val="FF0000"/>
                </a:solidFill>
              </a:rPr>
              <a:t>检查工步是否正确 </a:t>
            </a:r>
            <a:r>
              <a:rPr lang="en-US" altLang="zh-CN" sz="1200" dirty="0">
                <a:solidFill>
                  <a:srgbClr val="FF0000"/>
                </a:solidFill>
              </a:rPr>
              <a:t>2.</a:t>
            </a:r>
            <a:r>
              <a:rPr lang="zh-CN" altLang="en-US" sz="1200" dirty="0">
                <a:solidFill>
                  <a:srgbClr val="FF0000"/>
                </a:solidFill>
              </a:rPr>
              <a:t>扫描枪是否拿错了</a:t>
            </a:r>
            <a:r>
              <a:rPr lang="zh-CN" altLang="en-US" sz="1200" dirty="0" smtClean="0">
                <a:solidFill>
                  <a:srgbClr val="FF0000"/>
                </a:solidFill>
              </a:rPr>
              <a:t>。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en-US" altLang="zh-CN" dirty="0"/>
              <a:t>10</a:t>
            </a:r>
            <a:r>
              <a:rPr lang="en-US" altLang="zh-CN" dirty="0" smtClean="0"/>
              <a:t>. </a:t>
            </a:r>
            <a:r>
              <a:rPr lang="zh-CN" altLang="en-US" dirty="0" smtClean="0"/>
              <a:t>扫描</a:t>
            </a:r>
            <a:r>
              <a:rPr lang="zh-CN" altLang="en-US" dirty="0"/>
              <a:t>电芯，键盘开了大写，扫描到的是小写，系统不能识别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sz="1200" dirty="0">
                <a:solidFill>
                  <a:srgbClr val="FF0000"/>
                </a:solidFill>
              </a:rPr>
              <a:t> </a:t>
            </a:r>
            <a:r>
              <a:rPr lang="zh-CN" altLang="en-US" sz="1200" dirty="0">
                <a:solidFill>
                  <a:srgbClr val="FF0000"/>
                </a:solidFill>
              </a:rPr>
              <a:t>目前</a:t>
            </a:r>
            <a:r>
              <a:rPr lang="en-US" altLang="zh-CN" sz="1200" dirty="0">
                <a:solidFill>
                  <a:srgbClr val="FF0000"/>
                </a:solidFill>
              </a:rPr>
              <a:t>MES</a:t>
            </a:r>
            <a:r>
              <a:rPr lang="zh-CN" altLang="en-US" sz="1200" dirty="0">
                <a:solidFill>
                  <a:srgbClr val="FF0000"/>
                </a:solidFill>
              </a:rPr>
              <a:t>大部分地方已经忽略大小写，如还有，请提供，再</a:t>
            </a:r>
            <a:r>
              <a:rPr lang="zh-CN" altLang="en-US" sz="1200" dirty="0" smtClean="0">
                <a:solidFill>
                  <a:srgbClr val="FF0000"/>
                </a:solidFill>
              </a:rPr>
              <a:t>优化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en-US" altLang="zh-CN" dirty="0"/>
              <a:t>11</a:t>
            </a:r>
            <a:r>
              <a:rPr lang="en-US" altLang="zh-CN" dirty="0" smtClean="0"/>
              <a:t>. </a:t>
            </a:r>
            <a:r>
              <a:rPr lang="zh-CN" altLang="en-US" dirty="0" smtClean="0"/>
              <a:t>托盘</a:t>
            </a:r>
            <a:r>
              <a:rPr lang="zh-CN" altLang="en-US" dirty="0"/>
              <a:t>更新工步失败？提示不存在的托盘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sz="1200" dirty="0">
                <a:solidFill>
                  <a:srgbClr val="FF0000"/>
                </a:solidFill>
              </a:rPr>
              <a:t>之前是设备自动扫描会创建该托盘信息，人工则未自动创建，现在已经更新成人工绑盘也自动</a:t>
            </a:r>
            <a:r>
              <a:rPr lang="zh-CN" altLang="en-US" sz="1200" dirty="0" smtClean="0">
                <a:solidFill>
                  <a:srgbClr val="FF0000"/>
                </a:solidFill>
              </a:rPr>
              <a:t>创建。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en-US" altLang="zh-CN"/>
              <a:t>12</a:t>
            </a:r>
            <a:r>
              <a:rPr lang="en-US" altLang="zh-CN" smtClean="0"/>
              <a:t>. </a:t>
            </a:r>
            <a:r>
              <a:rPr lang="zh-CN" altLang="en-US" smtClean="0"/>
              <a:t>一</a:t>
            </a:r>
            <a:r>
              <a:rPr lang="zh-CN" altLang="en-US" dirty="0"/>
              <a:t>次注液数据上传失败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sz="1200" dirty="0">
                <a:solidFill>
                  <a:srgbClr val="FF0000"/>
                </a:solidFill>
              </a:rPr>
              <a:t>之前是由于二工段顶盖和铝壳未实时绑定造成的，现已经忽略该防呆。</a:t>
            </a:r>
            <a:endParaRPr lang="en-US" altLang="zh-CN" sz="12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1364F7A-91B2-43A5-BD06-2D04BAE2C5A6}"/>
              </a:ext>
            </a:extLst>
          </p:cNvPr>
          <p:cNvSpPr txBox="1"/>
          <p:nvPr/>
        </p:nvSpPr>
        <p:spPr>
          <a:xfrm>
            <a:off x="452711" y="880021"/>
            <a:ext cx="9793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3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3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解答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16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903" y="1329231"/>
            <a:ext cx="8136904" cy="55654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1364F7A-91B2-43A5-BD06-2D04BAE2C5A6}"/>
              </a:ext>
            </a:extLst>
          </p:cNvPr>
          <p:cNvSpPr txBox="1"/>
          <p:nvPr/>
        </p:nvSpPr>
        <p:spPr>
          <a:xfrm>
            <a:off x="812751" y="303957"/>
            <a:ext cx="9793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3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3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工步对应工序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77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6">
            <a:hlinkClick r:id="rId2" action="ppaction://hlinksldjump"/>
            <a:extLst>
              <a:ext uri="{FF2B5EF4-FFF2-40B4-BE49-F238E27FC236}">
                <a16:creationId xmlns:a16="http://schemas.microsoft.com/office/drawing/2014/main" xmlns="" id="{A2325726-647A-49A1-B5E4-D183C46C9F2C}"/>
              </a:ext>
            </a:extLst>
          </p:cNvPr>
          <p:cNvSpPr/>
          <p:nvPr/>
        </p:nvSpPr>
        <p:spPr>
          <a:xfrm>
            <a:off x="4621612" y="3487058"/>
            <a:ext cx="5167928" cy="5170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spAutoFit/>
          </a:bodyPr>
          <a:lstStyle>
            <a:lvl1pPr algn="l">
              <a:defRPr sz="24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1.1 </a:t>
            </a:r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培训目的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Shape 215">
            <a:extLst>
              <a:ext uri="{FF2B5EF4-FFF2-40B4-BE49-F238E27FC236}">
                <a16:creationId xmlns:a16="http://schemas.microsoft.com/office/drawing/2014/main" xmlns="" id="{E4538E92-92EB-443A-B90F-813FCD0BB8F0}"/>
              </a:ext>
            </a:extLst>
          </p:cNvPr>
          <p:cNvSpPr/>
          <p:nvPr/>
        </p:nvSpPr>
        <p:spPr>
          <a:xfrm>
            <a:off x="4587240" y="1569627"/>
            <a:ext cx="8271510" cy="1620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spAutoFit/>
          </a:bodyPr>
          <a:lstStyle>
            <a:lvl1pPr algn="l">
              <a:defRPr sz="3000">
                <a:solidFill>
                  <a:srgbClr val="4A5E6C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9600" b="1" dirty="0">
                <a:solidFill>
                  <a:srgbClr val="C00000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培训要点</a:t>
            </a:r>
            <a:endParaRPr sz="9600" b="1" dirty="0">
              <a:solidFill>
                <a:srgbClr val="C00000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53452836-7F4F-4101-BBCB-E8A20C27CF24}"/>
              </a:ext>
            </a:extLst>
          </p:cNvPr>
          <p:cNvSpPr txBox="1"/>
          <p:nvPr/>
        </p:nvSpPr>
        <p:spPr>
          <a:xfrm>
            <a:off x="2756967" y="1960277"/>
            <a:ext cx="1623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DE0BDEF-E499-4AA5-87B9-141554CEF834}"/>
              </a:ext>
            </a:extLst>
          </p:cNvPr>
          <p:cNvCxnSpPr>
            <a:cxnSpLocks/>
          </p:cNvCxnSpPr>
          <p:nvPr/>
        </p:nvCxnSpPr>
        <p:spPr>
          <a:xfrm>
            <a:off x="4582366" y="3189687"/>
            <a:ext cx="4871345" cy="0"/>
          </a:xfrm>
          <a:prstGeom prst="line">
            <a:avLst/>
          </a:prstGeom>
          <a:ln w="57150" cap="rnd">
            <a:solidFill>
              <a:srgbClr val="CC21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灯片编号占位符 23">
            <a:extLst>
              <a:ext uri="{FF2B5EF4-FFF2-40B4-BE49-F238E27FC236}">
                <a16:creationId xmlns:a16="http://schemas.microsoft.com/office/drawing/2014/main" xmlns="" id="{9FB46541-AD14-4515-8289-B9C68DFD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30" name="Shape 216">
            <a:hlinkClick r:id="rId2" action="ppaction://hlinksldjump"/>
            <a:extLst>
              <a:ext uri="{FF2B5EF4-FFF2-40B4-BE49-F238E27FC236}">
                <a16:creationId xmlns:a16="http://schemas.microsoft.com/office/drawing/2014/main" xmlns="" id="{18D1ED0C-9F80-4ACB-BDF9-25E13097864C}"/>
              </a:ext>
            </a:extLst>
          </p:cNvPr>
          <p:cNvSpPr/>
          <p:nvPr/>
        </p:nvSpPr>
        <p:spPr>
          <a:xfrm>
            <a:off x="4621611" y="4228608"/>
            <a:ext cx="5840211" cy="5170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spAutoFit/>
          </a:bodyPr>
          <a:lstStyle>
            <a:lvl1pPr algn="l">
              <a:defRPr sz="24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1.2 MES </a:t>
            </a:r>
            <a:r>
              <a:rPr lang="zh-CN" altLang="en-US" sz="2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三工段操作关联内容介绍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Shape 216">
            <a:hlinkClick r:id="rId2" action="ppaction://hlinksldjump"/>
            <a:extLst>
              <a:ext uri="{FF2B5EF4-FFF2-40B4-BE49-F238E27FC236}">
                <a16:creationId xmlns:a16="http://schemas.microsoft.com/office/drawing/2014/main" xmlns="" id="{81419150-3DCB-4746-B601-77FA79DA8A89}"/>
              </a:ext>
            </a:extLst>
          </p:cNvPr>
          <p:cNvSpPr/>
          <p:nvPr/>
        </p:nvSpPr>
        <p:spPr>
          <a:xfrm>
            <a:off x="4621612" y="4970158"/>
            <a:ext cx="5336155" cy="5170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spAutoFit/>
          </a:bodyPr>
          <a:lstStyle>
            <a:lvl1pPr algn="l">
              <a:defRPr sz="24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1.3 </a:t>
            </a:r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操作问题排查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567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E59E4424-3AEA-4DA1-BEFC-E2814F2F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7617DA5D-B2C8-4DF3-A575-0186E155636A}"/>
              </a:ext>
            </a:extLst>
          </p:cNvPr>
          <p:cNvSpPr txBox="1"/>
          <p:nvPr/>
        </p:nvSpPr>
        <p:spPr>
          <a:xfrm>
            <a:off x="1493323" y="2888694"/>
            <a:ext cx="1623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hape 215">
            <a:extLst>
              <a:ext uri="{FF2B5EF4-FFF2-40B4-BE49-F238E27FC236}">
                <a16:creationId xmlns:a16="http://schemas.microsoft.com/office/drawing/2014/main" xmlns="" id="{4DF62AEE-60DC-4CDB-8606-97EA0B0298FC}"/>
              </a:ext>
            </a:extLst>
          </p:cNvPr>
          <p:cNvSpPr/>
          <p:nvPr/>
        </p:nvSpPr>
        <p:spPr>
          <a:xfrm>
            <a:off x="3703003" y="2742083"/>
            <a:ext cx="8271510" cy="11067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spAutoFit/>
          </a:bodyPr>
          <a:lstStyle>
            <a:lvl1pPr algn="l">
              <a:defRPr sz="3000">
                <a:solidFill>
                  <a:srgbClr val="4A5E6C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66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培训目的</a:t>
            </a:r>
            <a:endParaRPr sz="6600" b="1" dirty="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01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291E0F16-9506-4307-96A5-F8C98B46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051C700-2C93-48B5-B97A-E19593B7FD48}"/>
              </a:ext>
            </a:extLst>
          </p:cNvPr>
          <p:cNvSpPr txBox="1"/>
          <p:nvPr/>
        </p:nvSpPr>
        <p:spPr>
          <a:xfrm>
            <a:off x="2450933" y="2752229"/>
            <a:ext cx="79568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通过这场培训，目的是为了让各部门主管或相关负责人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自己职责所在的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的操作有进一步的提高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hlinkClick r:id="rId2" action="ppaction://hlinksldjump"/>
            <a:extLst>
              <a:ext uri="{FF2B5EF4-FFF2-40B4-BE49-F238E27FC236}">
                <a16:creationId xmlns:a16="http://schemas.microsoft.com/office/drawing/2014/main" xmlns="" id="{D8BEE76E-B71F-4A91-B09F-A77C11EE9F81}"/>
              </a:ext>
            </a:extLst>
          </p:cNvPr>
          <p:cNvSpPr txBox="1"/>
          <p:nvPr/>
        </p:nvSpPr>
        <p:spPr>
          <a:xfrm>
            <a:off x="0" y="953770"/>
            <a:ext cx="66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返回目录</a:t>
            </a:r>
          </a:p>
        </p:txBody>
      </p:sp>
    </p:spTree>
    <p:extLst>
      <p:ext uri="{BB962C8B-B14F-4D97-AF65-F5344CB8AC3E}">
        <p14:creationId xmlns:p14="http://schemas.microsoft.com/office/powerpoint/2010/main" val="249573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E59E4424-3AEA-4DA1-BEFC-E2814F2F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7617DA5D-B2C8-4DF3-A575-0186E155636A}"/>
              </a:ext>
            </a:extLst>
          </p:cNvPr>
          <p:cNvSpPr txBox="1"/>
          <p:nvPr/>
        </p:nvSpPr>
        <p:spPr>
          <a:xfrm>
            <a:off x="1493323" y="2888694"/>
            <a:ext cx="1623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hape 215">
            <a:extLst>
              <a:ext uri="{FF2B5EF4-FFF2-40B4-BE49-F238E27FC236}">
                <a16:creationId xmlns:a16="http://schemas.microsoft.com/office/drawing/2014/main" xmlns="" id="{4DF62AEE-60DC-4CDB-8606-97EA0B0298FC}"/>
              </a:ext>
            </a:extLst>
          </p:cNvPr>
          <p:cNvSpPr/>
          <p:nvPr/>
        </p:nvSpPr>
        <p:spPr>
          <a:xfrm>
            <a:off x="3703003" y="2129159"/>
            <a:ext cx="8631028" cy="23325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spAutoFit/>
          </a:bodyPr>
          <a:lstStyle>
            <a:lvl1pPr algn="l">
              <a:defRPr sz="3000">
                <a:solidFill>
                  <a:srgbClr val="4A5E6C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MES OCV</a:t>
            </a:r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分容段</a:t>
            </a:r>
            <a:endParaRPr lang="en-US" altLang="zh-CN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工艺流程图</a:t>
            </a:r>
            <a:endParaRPr sz="6600" b="1" dirty="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91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01364F7A-91B2-43A5-BD06-2D04BAE2C5A6}"/>
              </a:ext>
            </a:extLst>
          </p:cNvPr>
          <p:cNvSpPr txBox="1"/>
          <p:nvPr/>
        </p:nvSpPr>
        <p:spPr>
          <a:xfrm>
            <a:off x="812751" y="737746"/>
            <a:ext cx="9793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3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MES</a:t>
            </a:r>
            <a:r>
              <a:rPr lang="zh-CN" altLang="en-US" sz="3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三工段整体流程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333" y="1490346"/>
            <a:ext cx="7550207" cy="527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01364F7A-91B2-43A5-BD06-2D04BAE2C5A6}"/>
              </a:ext>
            </a:extLst>
          </p:cNvPr>
          <p:cNvSpPr txBox="1"/>
          <p:nvPr/>
        </p:nvSpPr>
        <p:spPr>
          <a:xfrm>
            <a:off x="308695" y="880021"/>
            <a:ext cx="9793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3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MES</a:t>
            </a:r>
            <a:r>
              <a:rPr lang="zh-CN" altLang="en-US" sz="3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工艺流程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D749404B-4D24-43DC-9776-DB9CF4FAC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" name="文本框 2">
            <a:hlinkClick r:id="rId2" action="ppaction://hlinksldjump"/>
            <a:extLst>
              <a:ext uri="{FF2B5EF4-FFF2-40B4-BE49-F238E27FC236}">
                <a16:creationId xmlns="" xmlns:a16="http://schemas.microsoft.com/office/drawing/2014/main" id="{450BD203-2B11-467B-AC72-A00BFB4B47EC}"/>
              </a:ext>
            </a:extLst>
          </p:cNvPr>
          <p:cNvSpPr txBox="1"/>
          <p:nvPr/>
        </p:nvSpPr>
        <p:spPr>
          <a:xfrm>
            <a:off x="0" y="953770"/>
            <a:ext cx="66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返回目录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C17AC62B-DDBB-4469-BDD4-3B53A910DAD5}"/>
              </a:ext>
            </a:extLst>
          </p:cNvPr>
          <p:cNvSpPr/>
          <p:nvPr/>
        </p:nvSpPr>
        <p:spPr>
          <a:xfrm>
            <a:off x="3486030" y="2092724"/>
            <a:ext cx="1368152" cy="511679"/>
          </a:xfrm>
          <a:prstGeom prst="rect">
            <a:avLst/>
          </a:prstGeom>
          <a:solidFill>
            <a:srgbClr val="C00000"/>
          </a:solidFill>
          <a:ln w="60325" cap="flat" cmpd="sng" algn="ctr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kern="0" dirty="0">
                <a:solidFill>
                  <a:sysClr val="window" lastClr="FFFFFF"/>
                </a:solidFill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电芯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装盘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CD711A5E-2259-47DA-AB6D-EDFCF86BB286}"/>
              </a:ext>
            </a:extLst>
          </p:cNvPr>
          <p:cNvSpPr/>
          <p:nvPr/>
        </p:nvSpPr>
        <p:spPr>
          <a:xfrm>
            <a:off x="6140888" y="2092723"/>
            <a:ext cx="1368152" cy="511679"/>
          </a:xfrm>
          <a:prstGeom prst="rect">
            <a:avLst/>
          </a:prstGeom>
          <a:solidFill>
            <a:srgbClr val="C00000"/>
          </a:solidFill>
          <a:ln w="60325" cap="flat" cmpd="sng" algn="ctr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高温活化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70CC0851-86CD-4DCD-9E84-2CB36815201F}"/>
              </a:ext>
            </a:extLst>
          </p:cNvPr>
          <p:cNvSpPr/>
          <p:nvPr/>
        </p:nvSpPr>
        <p:spPr>
          <a:xfrm>
            <a:off x="1158054" y="2092724"/>
            <a:ext cx="1368152" cy="511679"/>
          </a:xfrm>
          <a:prstGeom prst="rect">
            <a:avLst/>
          </a:prstGeom>
          <a:solidFill>
            <a:srgbClr val="C00000"/>
          </a:solidFill>
          <a:ln w="60325" cap="flat" cmpd="sng" algn="ctr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一次注液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9A9A383-CA26-4750-A4C2-6F67F76E98DF}"/>
              </a:ext>
            </a:extLst>
          </p:cNvPr>
          <p:cNvSpPr/>
          <p:nvPr/>
        </p:nvSpPr>
        <p:spPr>
          <a:xfrm>
            <a:off x="8695176" y="2160048"/>
            <a:ext cx="1368152" cy="511679"/>
          </a:xfrm>
          <a:prstGeom prst="rect">
            <a:avLst/>
          </a:prstGeom>
          <a:solidFill>
            <a:srgbClr val="C00000"/>
          </a:solidFill>
          <a:ln w="60325" cap="flat" cmpd="sng" algn="ctr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化成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2699D26F-96AE-47CD-AC59-6B75E4F178A9}"/>
              </a:ext>
            </a:extLst>
          </p:cNvPr>
          <p:cNvSpPr txBox="1"/>
          <p:nvPr/>
        </p:nvSpPr>
        <p:spPr>
          <a:xfrm>
            <a:off x="3496719" y="2906855"/>
            <a:ext cx="20584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托盘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扫描电芯条码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获取工序名称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托盘电芯绑定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557684EB-3A38-4264-95B8-18AA9C89C781}"/>
              </a:ext>
            </a:extLst>
          </p:cNvPr>
          <p:cNvSpPr txBox="1"/>
          <p:nvPr/>
        </p:nvSpPr>
        <p:spPr>
          <a:xfrm>
            <a:off x="5790858" y="2829676"/>
            <a:ext cx="25060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托盘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获取托盘电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入库：上传开始时间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出库：上传结束时间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FBB09973-C1F3-471E-A585-666A93F21A14}"/>
              </a:ext>
            </a:extLst>
          </p:cNvPr>
          <p:cNvSpPr txBox="1"/>
          <p:nvPr/>
        </p:nvSpPr>
        <p:spPr>
          <a:xfrm>
            <a:off x="884759" y="2817785"/>
            <a:ext cx="23762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自动扫描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验证工单号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验证设备编号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验证员工工号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验证工序名称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验证班次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获取注液量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获取注液前称重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获取注液后称重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是否合格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记录生产时间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6B8363D6-0B3E-4F21-9327-EF62504ED4C6}"/>
              </a:ext>
            </a:extLst>
          </p:cNvPr>
          <p:cNvSpPr txBox="1"/>
          <p:nvPr/>
        </p:nvSpPr>
        <p:spPr>
          <a:xfrm>
            <a:off x="8665621" y="2817785"/>
            <a:ext cx="25162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托盘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获取作业流程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获取规格信息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电芯条码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获取工序步次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完成：上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传化成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更新工步信息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949332BD-1E3C-4EA1-9AB9-693722A24536}"/>
              </a:ext>
            </a:extLst>
          </p:cNvPr>
          <p:cNvSpPr/>
          <p:nvPr/>
        </p:nvSpPr>
        <p:spPr>
          <a:xfrm>
            <a:off x="5077423" y="2092724"/>
            <a:ext cx="668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托盘绑定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4E806523-486A-4C5D-AA7D-A2AEDF79B96B}"/>
              </a:ext>
            </a:extLst>
          </p:cNvPr>
          <p:cNvSpPr/>
          <p:nvPr/>
        </p:nvSpPr>
        <p:spPr>
          <a:xfrm>
            <a:off x="10452838" y="2092723"/>
            <a:ext cx="1198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托盘电芯抽出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15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1364F7A-91B2-43A5-BD06-2D04BAE2C5A6}"/>
              </a:ext>
            </a:extLst>
          </p:cNvPr>
          <p:cNvSpPr txBox="1"/>
          <p:nvPr/>
        </p:nvSpPr>
        <p:spPr>
          <a:xfrm>
            <a:off x="308695" y="880021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MES </a:t>
            </a:r>
            <a:r>
              <a:rPr lang="zh-CN" altLang="en-US" sz="3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工艺流程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D749404B-4D24-43DC-9776-DB9CF4FAC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61548" y="6337785"/>
            <a:ext cx="2892425" cy="384175"/>
          </a:xfrm>
        </p:spPr>
        <p:txBody>
          <a:bodyPr/>
          <a:lstStyle/>
          <a:p>
            <a:fld id="{3E01EE5D-26FB-46D5-A381-ECFB35BF1D34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文本框 2">
            <a:hlinkClick r:id="rId2" action="ppaction://hlinksldjump"/>
            <a:extLst>
              <a:ext uri="{FF2B5EF4-FFF2-40B4-BE49-F238E27FC236}">
                <a16:creationId xmlns:a16="http://schemas.microsoft.com/office/drawing/2014/main" xmlns="" id="{450BD203-2B11-467B-AC72-A00BFB4B47EC}"/>
              </a:ext>
            </a:extLst>
          </p:cNvPr>
          <p:cNvSpPr txBox="1"/>
          <p:nvPr/>
        </p:nvSpPr>
        <p:spPr>
          <a:xfrm>
            <a:off x="0" y="953770"/>
            <a:ext cx="66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返回目录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C17AC62B-DDBB-4469-BDD4-3B53A910DAD5}"/>
              </a:ext>
            </a:extLst>
          </p:cNvPr>
          <p:cNvSpPr/>
          <p:nvPr/>
        </p:nvSpPr>
        <p:spPr>
          <a:xfrm>
            <a:off x="4197127" y="2248173"/>
            <a:ext cx="1368152" cy="511679"/>
          </a:xfrm>
          <a:prstGeom prst="rect">
            <a:avLst/>
          </a:prstGeom>
          <a:solidFill>
            <a:srgbClr val="C00000"/>
          </a:solidFill>
          <a:ln w="60325" cap="flat" cmpd="sng" algn="ctr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kern="0" dirty="0">
                <a:solidFill>
                  <a:sysClr val="window" lastClr="FFFFFF"/>
                </a:solidFill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二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次装盘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CD711A5E-2259-47DA-AB6D-EDFCF86BB286}"/>
              </a:ext>
            </a:extLst>
          </p:cNvPr>
          <p:cNvSpPr/>
          <p:nvPr/>
        </p:nvSpPr>
        <p:spPr>
          <a:xfrm>
            <a:off x="6741094" y="2248173"/>
            <a:ext cx="1368152" cy="511679"/>
          </a:xfrm>
          <a:prstGeom prst="rect">
            <a:avLst/>
          </a:prstGeom>
          <a:solidFill>
            <a:srgbClr val="C00000"/>
          </a:solidFill>
          <a:ln w="60325" cap="flat" cmpd="sng" algn="ctr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OCV1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 MT Std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70CC0851-86CD-4DCD-9E84-2CB36815201F}"/>
              </a:ext>
            </a:extLst>
          </p:cNvPr>
          <p:cNvSpPr/>
          <p:nvPr/>
        </p:nvSpPr>
        <p:spPr>
          <a:xfrm>
            <a:off x="9402657" y="2248173"/>
            <a:ext cx="1368152" cy="511679"/>
          </a:xfrm>
          <a:prstGeom prst="rect">
            <a:avLst/>
          </a:prstGeom>
          <a:solidFill>
            <a:srgbClr val="C00000"/>
          </a:solidFill>
          <a:ln w="60325" cap="flat" cmpd="sng" algn="ctr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OCV1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挑选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99D26F-96AE-47CD-AC59-6B75E4F178A9}"/>
              </a:ext>
            </a:extLst>
          </p:cNvPr>
          <p:cNvSpPr txBox="1"/>
          <p:nvPr/>
        </p:nvSpPr>
        <p:spPr>
          <a:xfrm>
            <a:off x="4120808" y="2973841"/>
            <a:ext cx="20584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自动扫描托盘号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扫描电芯条码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获取工序名称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托盘电芯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更新工序步次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557684EB-3A38-4264-95B8-18AA9C89C781}"/>
              </a:ext>
            </a:extLst>
          </p:cNvPr>
          <p:cNvSpPr txBox="1"/>
          <p:nvPr/>
        </p:nvSpPr>
        <p:spPr>
          <a:xfrm>
            <a:off x="6741094" y="2973841"/>
            <a:ext cx="2280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扫描托盘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获取托盘电芯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获取规格信息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OCV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上传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OCV1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更新工序步次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FBB09973-C1F3-471E-A585-666A93F21A14}"/>
              </a:ext>
            </a:extLst>
          </p:cNvPr>
          <p:cNvSpPr txBox="1"/>
          <p:nvPr/>
        </p:nvSpPr>
        <p:spPr>
          <a:xfrm>
            <a:off x="9237687" y="2973841"/>
            <a:ext cx="25244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扫描托盘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获取电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判定挑选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更新工序步次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DBE2A4DF-2A33-411B-A0D4-23E08A951AAA}"/>
              </a:ext>
            </a:extLst>
          </p:cNvPr>
          <p:cNvSpPr/>
          <p:nvPr/>
        </p:nvSpPr>
        <p:spPr>
          <a:xfrm>
            <a:off x="1788356" y="2248173"/>
            <a:ext cx="1748855" cy="511679"/>
          </a:xfrm>
          <a:prstGeom prst="rect">
            <a:avLst/>
          </a:prstGeom>
          <a:solidFill>
            <a:srgbClr val="C00000"/>
          </a:solidFill>
          <a:ln w="60325" cap="flat" cmpd="sng" algn="ctr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二次注液后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 MT Std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触发</a:t>
            </a:r>
            <a:r>
              <a:rPr lang="zh-CN" altLang="en-US" b="1" kern="0" dirty="0">
                <a:solidFill>
                  <a:sysClr val="window" lastClr="FFFFFF"/>
                </a:solidFill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托盘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解绑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B3CA571B-B963-4709-B762-4D2EE0AC42FB}"/>
              </a:ext>
            </a:extLst>
          </p:cNvPr>
          <p:cNvSpPr txBox="1"/>
          <p:nvPr/>
        </p:nvSpPr>
        <p:spPr>
          <a:xfrm>
            <a:off x="1788356" y="2973841"/>
            <a:ext cx="2048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扫描托盘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解除电芯托盘绑定关系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37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39A9A383-CA26-4750-A4C2-6F67F76E98DF}"/>
              </a:ext>
            </a:extLst>
          </p:cNvPr>
          <p:cNvSpPr/>
          <p:nvPr/>
        </p:nvSpPr>
        <p:spPr>
          <a:xfrm>
            <a:off x="4632218" y="2392188"/>
            <a:ext cx="1368152" cy="511679"/>
          </a:xfrm>
          <a:prstGeom prst="rect">
            <a:avLst/>
          </a:prstGeom>
          <a:solidFill>
            <a:srgbClr val="C00000"/>
          </a:solidFill>
          <a:ln w="60325" cap="flat" cmpd="sng" algn="ctr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冷却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BE2A4DF-2A33-411B-A0D4-23E08A951AAA}"/>
              </a:ext>
            </a:extLst>
          </p:cNvPr>
          <p:cNvSpPr/>
          <p:nvPr/>
        </p:nvSpPr>
        <p:spPr>
          <a:xfrm>
            <a:off x="7295724" y="2392187"/>
            <a:ext cx="1368152" cy="511679"/>
          </a:xfrm>
          <a:prstGeom prst="rect">
            <a:avLst/>
          </a:prstGeom>
          <a:solidFill>
            <a:srgbClr val="C00000"/>
          </a:solidFill>
          <a:ln w="60325" cap="flat" cmpd="sng" algn="ctr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OCV2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 MT Std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6B8363D6-0B3E-4F21-9327-EF62504ED4C6}"/>
              </a:ext>
            </a:extLst>
          </p:cNvPr>
          <p:cNvSpPr txBox="1"/>
          <p:nvPr/>
        </p:nvSpPr>
        <p:spPr>
          <a:xfrm>
            <a:off x="4530835" y="3080819"/>
            <a:ext cx="2215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扫描托盘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获取电芯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上传开始时间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传结束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更新工序步次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5285894D-9C32-47DB-A1CC-7333DA4A43D5}"/>
              </a:ext>
            </a:extLst>
          </p:cNvPr>
          <p:cNvSpPr txBox="1"/>
          <p:nvPr/>
        </p:nvSpPr>
        <p:spPr>
          <a:xfrm>
            <a:off x="7063740" y="3080819"/>
            <a:ext cx="23525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扫描托盘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托盘电芯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获取规格信息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OCV2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上传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OCV2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更新工序步次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35591D8-2671-450A-A114-081B18FD1489}"/>
              </a:ext>
            </a:extLst>
          </p:cNvPr>
          <p:cNvSpPr/>
          <p:nvPr/>
        </p:nvSpPr>
        <p:spPr>
          <a:xfrm>
            <a:off x="9959230" y="2392186"/>
            <a:ext cx="1368152" cy="511679"/>
          </a:xfrm>
          <a:prstGeom prst="rect">
            <a:avLst/>
          </a:prstGeom>
          <a:solidFill>
            <a:srgbClr val="C00000"/>
          </a:solidFill>
          <a:ln w="60325" cap="flat" cmpd="sng" algn="ctr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OCV2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挑选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BB09973-C1F3-471E-A585-666A93F21A14}"/>
              </a:ext>
            </a:extLst>
          </p:cNvPr>
          <p:cNvSpPr txBox="1"/>
          <p:nvPr/>
        </p:nvSpPr>
        <p:spPr>
          <a:xfrm>
            <a:off x="9795990" y="3080819"/>
            <a:ext cx="23572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扫描托盘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获取电芯信息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判定挑选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更新工序步次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762B6539-F726-41AF-86C9-D2149D452AFC}"/>
              </a:ext>
            </a:extLst>
          </p:cNvPr>
          <p:cNvSpPr/>
          <p:nvPr/>
        </p:nvSpPr>
        <p:spPr>
          <a:xfrm>
            <a:off x="1445400" y="2392189"/>
            <a:ext cx="1420772" cy="511679"/>
          </a:xfrm>
          <a:prstGeom prst="rect">
            <a:avLst/>
          </a:prstGeom>
          <a:solidFill>
            <a:srgbClr val="C00000"/>
          </a:solidFill>
          <a:ln w="60325" cap="flat" cmpd="sng" algn="ctr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二次高温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473481F8-B127-4F4E-B9C5-DF29720E9BB9}"/>
              </a:ext>
            </a:extLst>
          </p:cNvPr>
          <p:cNvSpPr txBox="1"/>
          <p:nvPr/>
        </p:nvSpPr>
        <p:spPr>
          <a:xfrm>
            <a:off x="1239434" y="3080819"/>
            <a:ext cx="29422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扫描托盘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获取托盘电芯条码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入库：上传获取时间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，上传柜号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库：上传出库时间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更新工序步次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01364F7A-91B2-43A5-BD06-2D04BAE2C5A6}"/>
              </a:ext>
            </a:extLst>
          </p:cNvPr>
          <p:cNvSpPr txBox="1"/>
          <p:nvPr/>
        </p:nvSpPr>
        <p:spPr>
          <a:xfrm>
            <a:off x="308695" y="880021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MES </a:t>
            </a:r>
            <a:r>
              <a:rPr lang="zh-CN" altLang="en-US" sz="3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工艺流程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51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heme/theme1.xml><?xml version="1.0" encoding="utf-8"?>
<a:theme xmlns:a="http://schemas.openxmlformats.org/drawingml/2006/main" name="自定义设计方案">
  <a:themeElements>
    <a:clrScheme name="自定义 5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92D050"/>
      </a:accent2>
      <a:accent3>
        <a:srgbClr val="0070C0"/>
      </a:accent3>
      <a:accent4>
        <a:srgbClr val="92D050"/>
      </a:accent4>
      <a:accent5>
        <a:srgbClr val="0070C0"/>
      </a:accent5>
      <a:accent6>
        <a:srgbClr val="92D050"/>
      </a:accent6>
      <a:hlink>
        <a:srgbClr val="0070C0"/>
      </a:hlink>
      <a:folHlink>
        <a:srgbClr val="92D05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95000"/>
            <a:lumOff val="5000"/>
          </a:schemeClr>
        </a:solidFill>
        <a:ln w="60325" cap="flat" cmpd="sng" algn="ctr">
          <a:noFill/>
          <a:prstDash val="soli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1" i="0" u="none" strike="noStrike" kern="0" cap="none" spc="0" normalizeH="0" baseline="0" noProof="0" dirty="0">
            <a:ln>
              <a:noFill/>
            </a:ln>
            <a:solidFill>
              <a:sysClr val="window" lastClr="FFFFFF"/>
            </a:solidFill>
            <a:effectLst/>
            <a:uLnTx/>
            <a:uFillTx/>
            <a:latin typeface="Impact MT Std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1117</Words>
  <Application>Microsoft Office PowerPoint</Application>
  <PresentationFormat>自定义</PresentationFormat>
  <Paragraphs>204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Impact MT Std</vt:lpstr>
      <vt:lpstr>Microsoft JhengHei</vt:lpstr>
      <vt:lpstr>STIXGeneral-Bold</vt:lpstr>
      <vt:lpstr>宋体</vt:lpstr>
      <vt:lpstr>微软雅黑</vt:lpstr>
      <vt:lpstr>Arial</vt:lpstr>
      <vt:lpstr>Calibri</vt:lpstr>
      <vt:lpstr>Calibri Light</vt:lpstr>
      <vt:lpstr>Open Sans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bt302</dc:title>
  <dc:creator/>
  <cp:lastModifiedBy/>
  <cp:revision>5</cp:revision>
  <dcterms:created xsi:type="dcterms:W3CDTF">2016-12-17T11:11:00Z</dcterms:created>
  <dcterms:modified xsi:type="dcterms:W3CDTF">2018-01-20T13:28:05Z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