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8" r:id="rId4"/>
    <p:sldId id="279" r:id="rId5"/>
    <p:sldId id="275" r:id="rId6"/>
    <p:sldId id="276" r:id="rId7"/>
    <p:sldId id="277" r:id="rId8"/>
    <p:sldId id="274" r:id="rId9"/>
    <p:sldId id="260" r:id="rId10"/>
    <p:sldId id="268" r:id="rId11"/>
    <p:sldId id="261" r:id="rId12"/>
    <p:sldId id="262" r:id="rId13"/>
    <p:sldId id="280" r:id="rId14"/>
    <p:sldId id="266" r:id="rId15"/>
    <p:sldId id="281" r:id="rId16"/>
    <p:sldId id="267" r:id="rId17"/>
    <p:sldId id="271" r:id="rId18"/>
    <p:sldId id="269" r:id="rId19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6BCA5E5-7434-4056-8DA7-52584A719E5A}">
          <p14:sldIdLst>
            <p14:sldId id="256"/>
            <p14:sldId id="257"/>
            <p14:sldId id="278"/>
            <p14:sldId id="279"/>
            <p14:sldId id="275"/>
            <p14:sldId id="276"/>
            <p14:sldId id="277"/>
            <p14:sldId id="274"/>
            <p14:sldId id="260"/>
            <p14:sldId id="268"/>
            <p14:sldId id="261"/>
            <p14:sldId id="262"/>
            <p14:sldId id="280"/>
            <p14:sldId id="266"/>
            <p14:sldId id="281"/>
            <p14:sldId id="267"/>
            <p14:sldId id="271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13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5DCFB-A0DE-4515-A8F4-2AB7008B6269}" type="datetimeFigureOut">
              <a:rPr lang="pl-PL" smtClean="0"/>
              <a:t>2013-06-03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2EFF65-A4CC-4386-B254-CF22F265FB0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6348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Do komunikacji</a:t>
            </a:r>
            <a:r>
              <a:rPr lang="pl-PL" baseline="0" dirty="0" smtClean="0"/>
              <a:t> wykorzystujemy EventAggretora również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EFF65-A4CC-4386-B254-CF22F265FB0F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3888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Do komunikacji</a:t>
            </a:r>
            <a:r>
              <a:rPr lang="pl-PL" baseline="0" dirty="0" smtClean="0"/>
              <a:t> wykorzystujemy EventAggretora również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EFF65-A4CC-4386-B254-CF22F265FB0F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3888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87D2B-547A-486A-9AEA-59AC60AFD7CC}" type="datetimeFigureOut">
              <a:rPr lang="pl-PL" smtClean="0"/>
              <a:t>2013-06-03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B65D6-2572-4B5E-8C5B-2592FF1F5C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3531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87D2B-547A-486A-9AEA-59AC60AFD7CC}" type="datetimeFigureOut">
              <a:rPr lang="pl-PL" smtClean="0"/>
              <a:t>2013-06-03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B65D6-2572-4B5E-8C5B-2592FF1F5C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927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87D2B-547A-486A-9AEA-59AC60AFD7CC}" type="datetimeFigureOut">
              <a:rPr lang="pl-PL" smtClean="0"/>
              <a:t>2013-06-03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B65D6-2572-4B5E-8C5B-2592FF1F5C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1303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87D2B-547A-486A-9AEA-59AC60AFD7CC}" type="datetimeFigureOut">
              <a:rPr lang="pl-PL" smtClean="0"/>
              <a:t>2013-06-03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B65D6-2572-4B5E-8C5B-2592FF1F5C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853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87D2B-547A-486A-9AEA-59AC60AFD7CC}" type="datetimeFigureOut">
              <a:rPr lang="pl-PL" smtClean="0"/>
              <a:t>2013-06-03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B65D6-2572-4B5E-8C5B-2592FF1F5C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87466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87D2B-547A-486A-9AEA-59AC60AFD7CC}" type="datetimeFigureOut">
              <a:rPr lang="pl-PL" smtClean="0"/>
              <a:t>2013-06-03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B65D6-2572-4B5E-8C5B-2592FF1F5C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680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87D2B-547A-486A-9AEA-59AC60AFD7CC}" type="datetimeFigureOut">
              <a:rPr lang="pl-PL" smtClean="0"/>
              <a:t>2013-06-03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B65D6-2572-4B5E-8C5B-2592FF1F5C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7196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87D2B-547A-486A-9AEA-59AC60AFD7CC}" type="datetimeFigureOut">
              <a:rPr lang="pl-PL" smtClean="0"/>
              <a:t>2013-06-03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B65D6-2572-4B5E-8C5B-2592FF1F5C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2457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87D2B-547A-486A-9AEA-59AC60AFD7CC}" type="datetimeFigureOut">
              <a:rPr lang="pl-PL" smtClean="0"/>
              <a:t>2013-06-03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B65D6-2572-4B5E-8C5B-2592FF1F5C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4133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87D2B-547A-486A-9AEA-59AC60AFD7CC}" type="datetimeFigureOut">
              <a:rPr lang="pl-PL" smtClean="0"/>
              <a:t>2013-06-03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B65D6-2572-4B5E-8C5B-2592FF1F5C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1994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87D2B-547A-486A-9AEA-59AC60AFD7CC}" type="datetimeFigureOut">
              <a:rPr lang="pl-PL" smtClean="0"/>
              <a:t>2013-06-03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B65D6-2572-4B5E-8C5B-2592FF1F5C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62903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87D2B-547A-486A-9AEA-59AC60AFD7CC}" type="datetimeFigureOut">
              <a:rPr lang="pl-PL" smtClean="0"/>
              <a:t>2013-06-03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B65D6-2572-4B5E-8C5B-2592FF1F5C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0094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501886/wpf-mvvm-newbie-how-should-the-viewmodel-close-the-for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joshsmithonwpf.wordpress.com/2009/07/11/one-way-to-avoid-messy-propertychanged-event-handlin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5462040/what-is-a-viewmodellocator-and-what-are-its-pros-cons-compared-to-datatemplates" TargetMode="External"/><Relationship Id="rId2" Type="http://schemas.openxmlformats.org/officeDocument/2006/relationships/hyperlink" Target="http://stackoverflow.com/questions/5462334/what-is-the-preferred-way-to-connect-viewmodels-to-their-view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ackoverflow.com/questions/3763072/what-are-the-pros-and-cons-of-view-first-vs-viewmodel-first-in-the-mvvm-pattern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12210377/proper-way-of-using-mvvm-light-messeng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SalaryBook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MVVM in example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0015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IModalViewModel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Wykorzystywanie właściwości:</a:t>
            </a:r>
          </a:p>
          <a:p>
            <a:r>
              <a:rPr lang="pl-PL" dirty="0"/>
              <a:t>public string Title </a:t>
            </a:r>
            <a:r>
              <a:rPr lang="pl-PL" dirty="0" smtClean="0"/>
              <a:t>– tytuł okna dialogowego</a:t>
            </a:r>
          </a:p>
          <a:p>
            <a:r>
              <a:rPr lang="pl-PL" dirty="0"/>
              <a:t>public </a:t>
            </a:r>
            <a:r>
              <a:rPr lang="pl-PL" dirty="0" smtClean="0"/>
              <a:t>bool</a:t>
            </a:r>
            <a:r>
              <a:rPr lang="pl-PL" dirty="0"/>
              <a:t> </a:t>
            </a:r>
            <a:r>
              <a:rPr lang="pl-PL" dirty="0" smtClean="0"/>
              <a:t>Closed – zamykanie okna dialogowego (ustawienie na true)</a:t>
            </a:r>
          </a:p>
          <a:p>
            <a:endParaRPr lang="pl-PL" dirty="0"/>
          </a:p>
          <a:p>
            <a:r>
              <a:rPr lang="pl-PL" sz="2000" dirty="0">
                <a:hlinkClick r:id="rId2"/>
              </a:rPr>
              <a:t>http://stackoverflow.com/questions/501886/wpf-mvvm-newbie-how-should-the-viewmodel-close-the-form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233373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Walidacja (DataErrorInfoAdapter)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l-PL" sz="2400" dirty="0">
                <a:solidFill>
                  <a:srgbClr val="0000FF"/>
                </a:solidFill>
              </a:rPr>
              <a:t>public</a:t>
            </a:r>
            <a:r>
              <a:rPr lang="pl-PL" sz="2400" dirty="0"/>
              <a:t> </a:t>
            </a:r>
            <a:r>
              <a:rPr lang="pl-PL" sz="2400" dirty="0">
                <a:solidFill>
                  <a:srgbClr val="0000FF"/>
                </a:solidFill>
              </a:rPr>
              <a:t>class</a:t>
            </a:r>
            <a:r>
              <a:rPr lang="pl-PL" sz="2400" dirty="0"/>
              <a:t> </a:t>
            </a:r>
            <a:r>
              <a:rPr lang="pl-PL" sz="2400" dirty="0">
                <a:solidFill>
                  <a:srgbClr val="2B91AF"/>
                </a:solidFill>
              </a:rPr>
              <a:t>DataErrorInfoAdapter</a:t>
            </a:r>
            <a:r>
              <a:rPr lang="pl-PL" sz="2400" dirty="0"/>
              <a:t>&lt;TError&gt; </a:t>
            </a:r>
            <a:endParaRPr lang="pl-PL" sz="2400" dirty="0" smtClean="0"/>
          </a:p>
          <a:p>
            <a:pPr marL="0" indent="0">
              <a:buNone/>
            </a:pPr>
            <a:r>
              <a:rPr lang="pl-PL" sz="2400" dirty="0"/>
              <a:t>	</a:t>
            </a:r>
            <a:r>
              <a:rPr lang="pl-PL" sz="2400" dirty="0" smtClean="0"/>
              <a:t>:</a:t>
            </a:r>
            <a:r>
              <a:rPr lang="pl-PL" sz="2400" dirty="0"/>
              <a:t> </a:t>
            </a:r>
            <a:r>
              <a:rPr lang="pl-PL" sz="2400" dirty="0">
                <a:solidFill>
                  <a:srgbClr val="2B91AF"/>
                </a:solidFill>
              </a:rPr>
              <a:t>INotifyDataErrorInfo</a:t>
            </a:r>
            <a:r>
              <a:rPr lang="pl-PL" sz="2400" dirty="0"/>
              <a:t>, </a:t>
            </a:r>
            <a:r>
              <a:rPr lang="pl-PL" sz="2400" dirty="0">
                <a:solidFill>
                  <a:srgbClr val="2B91AF"/>
                </a:solidFill>
              </a:rPr>
              <a:t>IDataErrorInfo</a:t>
            </a:r>
            <a:r>
              <a:rPr lang="pl-PL" sz="2400" dirty="0"/>
              <a:t> </a:t>
            </a:r>
          </a:p>
          <a:p>
            <a:endParaRPr lang="pl-PL" dirty="0" smtClean="0"/>
          </a:p>
          <a:p>
            <a:r>
              <a:rPr lang="pl-PL" dirty="0" smtClean="0"/>
              <a:t>Przyjmuję w konstruktorze delegat do funkcji wykonującej walidację</a:t>
            </a:r>
          </a:p>
          <a:p>
            <a:r>
              <a:rPr lang="pl-PL" dirty="0" smtClean="0"/>
              <a:t>Możliwość wykorzystania dowolnego typu do błędu</a:t>
            </a:r>
            <a:r>
              <a:rPr lang="pl-PL" dirty="0"/>
              <a:t>. Komunikat błędu jako ToString</a:t>
            </a:r>
            <a:r>
              <a:rPr lang="pl-PL" dirty="0" smtClean="0"/>
              <a:t>(). Domyślny typ </a:t>
            </a:r>
            <a:r>
              <a:rPr lang="pl-PL" dirty="0"/>
              <a:t>ValidationError </a:t>
            </a:r>
            <a:r>
              <a:rPr lang="pl-PL" dirty="0" smtClean="0"/>
              <a:t>(</a:t>
            </a:r>
            <a:r>
              <a:rPr lang="pl-PL" dirty="0"/>
              <a:t>PropertyName + </a:t>
            </a:r>
            <a:r>
              <a:rPr lang="pl-PL" dirty="0" smtClean="0"/>
              <a:t>ErrorMessage). </a:t>
            </a:r>
          </a:p>
          <a:p>
            <a:r>
              <a:rPr lang="pl-PL" dirty="0" smtClean="0"/>
              <a:t>Dla PropertyName = string.Empty błędy obiektu (niekoniecznie związanego </a:t>
            </a:r>
            <a:r>
              <a:rPr lang="pl-PL" dirty="0"/>
              <a:t>z konkretną </a:t>
            </a:r>
            <a:r>
              <a:rPr lang="pl-PL" dirty="0" smtClean="0"/>
              <a:t>właścowiścią)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6730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Walidacja (ValidatableViewModel)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Klasa dziedzicząca po ViewModelBase (z MVVM Light) i wykorzystująca adapter DataErrorInfoAdapter</a:t>
            </a:r>
          </a:p>
          <a:p>
            <a:r>
              <a:rPr lang="pl-PL" dirty="0" smtClean="0"/>
              <a:t>Metoda publiczna Validate() rewaliduje cały obiekt (poprzez odswieżenie bindingów)</a:t>
            </a:r>
          </a:p>
          <a:p>
            <a:r>
              <a:rPr lang="pl-PL" dirty="0" smtClean="0"/>
              <a:t>Logika walidacji w metodzie abstrakcyjniej Validate(propertyName)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4434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Infrastructure.Validation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 smtClean="0"/>
              <a:t>Możliwość </a:t>
            </a:r>
            <a:r>
              <a:rPr lang="pl-PL" dirty="0"/>
              <a:t>włączania/wyłączania walidacji – właściwość </a:t>
            </a:r>
            <a:r>
              <a:rPr lang="pl-PL" i="1" dirty="0" smtClean="0"/>
              <a:t>IsEnabled</a:t>
            </a:r>
          </a:p>
          <a:p>
            <a:r>
              <a:rPr lang="pl-PL" dirty="0" smtClean="0"/>
              <a:t>Walidacja właściwości i całych obiektów</a:t>
            </a:r>
          </a:p>
          <a:p>
            <a:r>
              <a:rPr lang="pl-PL" dirty="0"/>
              <a:t>Możliwość wykorzystania dowolnego typu do błędu. </a:t>
            </a:r>
            <a:r>
              <a:rPr lang="pl-PL" dirty="0" smtClean="0"/>
              <a:t>Uniwersalny typ błędu (</a:t>
            </a:r>
            <a:r>
              <a:rPr lang="pl-PL" i="1" dirty="0" smtClean="0"/>
              <a:t>ValidationError</a:t>
            </a:r>
            <a:r>
              <a:rPr lang="pl-PL" dirty="0" smtClean="0"/>
              <a:t>)</a:t>
            </a:r>
            <a:endParaRPr lang="pl-PL" dirty="0"/>
          </a:p>
          <a:p>
            <a:endParaRPr lang="pl-PL" dirty="0" smtClean="0"/>
          </a:p>
          <a:p>
            <a:r>
              <a:rPr lang="pl-PL" dirty="0" smtClean="0"/>
              <a:t>Obsługa </a:t>
            </a:r>
            <a:r>
              <a:rPr lang="pl-PL" dirty="0"/>
              <a:t>FluentValidation (</a:t>
            </a:r>
            <a:r>
              <a:rPr lang="pl-PL" i="1" dirty="0"/>
              <a:t>FluentValidator</a:t>
            </a:r>
            <a:r>
              <a:rPr lang="pl-PL" dirty="0"/>
              <a:t> i </a:t>
            </a:r>
            <a:r>
              <a:rPr lang="pl-PL" i="1" dirty="0" smtClean="0"/>
              <a:t>AbstractFluentValidator</a:t>
            </a:r>
            <a:r>
              <a:rPr lang="pl-PL" dirty="0" smtClean="0"/>
              <a:t>)</a:t>
            </a:r>
          </a:p>
          <a:p>
            <a:r>
              <a:rPr lang="pl-PL" dirty="0"/>
              <a:t>Obsługa DataAnnotations (</a:t>
            </a:r>
            <a:r>
              <a:rPr lang="pl-PL" i="1" dirty="0" smtClean="0"/>
              <a:t>DataAnnotationsValidator</a:t>
            </a:r>
            <a:r>
              <a:rPr lang="pl-PL" dirty="0" smtClean="0"/>
              <a:t>)</a:t>
            </a:r>
          </a:p>
          <a:p>
            <a:r>
              <a:rPr lang="pl-PL" dirty="0"/>
              <a:t>Komponowanie walidatorów (</a:t>
            </a:r>
            <a:r>
              <a:rPr lang="pl-PL" i="1" dirty="0" smtClean="0"/>
              <a:t>CompositeValidator</a:t>
            </a:r>
            <a:r>
              <a:rPr lang="pl-PL" dirty="0" smtClean="0"/>
              <a:t>)</a:t>
            </a:r>
          </a:p>
          <a:p>
            <a:r>
              <a:rPr lang="pl-PL" dirty="0"/>
              <a:t>Tworzenie wyrażeń lambda do walidacji </a:t>
            </a:r>
            <a:r>
              <a:rPr lang="pl-PL" dirty="0" smtClean="0"/>
              <a:t>(</a:t>
            </a:r>
            <a:r>
              <a:rPr lang="pl-PL" i="1" dirty="0" smtClean="0"/>
              <a:t>CompositeValidator.AddRule() </a:t>
            </a:r>
            <a:r>
              <a:rPr lang="pl-PL" dirty="0" smtClean="0"/>
              <a:t>oraz </a:t>
            </a:r>
            <a:r>
              <a:rPr lang="pl-PL" i="1" dirty="0" smtClean="0"/>
              <a:t>DelegateValidatior</a:t>
            </a:r>
            <a:r>
              <a:rPr lang="pl-PL" dirty="0" smtClean="0"/>
              <a:t>)</a:t>
            </a:r>
          </a:p>
          <a:p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05015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Edycja (Memento)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dirty="0" smtClean="0"/>
              <a:t>Generyczna klasa do zapisywania i przywracania stanu obiektu (kopiuje publiczne właścowiści poprzez użycie refleksji)</a:t>
            </a:r>
          </a:p>
          <a:p>
            <a:r>
              <a:rPr lang="pl-PL" dirty="0" smtClean="0"/>
              <a:t>Prosta implementacja IEditableObject</a:t>
            </a:r>
          </a:p>
          <a:p>
            <a:pPr marL="0" indent="0">
              <a:buNone/>
            </a:pPr>
            <a:r>
              <a:rPr lang="pl-PL" sz="2000" dirty="0">
                <a:solidFill>
                  <a:srgbClr val="0000FF"/>
                </a:solidFill>
              </a:rPr>
              <a:t>public</a:t>
            </a:r>
            <a:r>
              <a:rPr lang="pl-PL" sz="2000" dirty="0"/>
              <a:t> </a:t>
            </a:r>
            <a:r>
              <a:rPr lang="pl-PL" sz="2000" dirty="0">
                <a:solidFill>
                  <a:srgbClr val="0000FF"/>
                </a:solidFill>
              </a:rPr>
              <a:t>void</a:t>
            </a:r>
            <a:r>
              <a:rPr lang="pl-PL" sz="2000" dirty="0"/>
              <a:t> BeginEdit()         </a:t>
            </a:r>
            <a:r>
              <a:rPr lang="pl-PL" sz="2000" dirty="0" smtClean="0"/>
              <a:t>{</a:t>
            </a:r>
          </a:p>
          <a:p>
            <a:pPr marL="0" indent="0">
              <a:buNone/>
            </a:pPr>
            <a:r>
              <a:rPr lang="pl-PL" sz="2000" dirty="0" smtClean="0"/>
              <a:t> </a:t>
            </a:r>
            <a:r>
              <a:rPr lang="pl-PL" sz="2000" dirty="0"/>
              <a:t>            </a:t>
            </a:r>
            <a:r>
              <a:rPr lang="pl-PL" sz="2000" dirty="0" smtClean="0"/>
              <a:t>_</a:t>
            </a:r>
            <a:r>
              <a:rPr lang="pl-PL" sz="2000" dirty="0"/>
              <a:t>memento = </a:t>
            </a:r>
            <a:r>
              <a:rPr lang="pl-PL" sz="2000" dirty="0">
                <a:solidFill>
                  <a:srgbClr val="0000FF"/>
                </a:solidFill>
              </a:rPr>
              <a:t>new</a:t>
            </a:r>
            <a:r>
              <a:rPr lang="pl-PL" sz="2000" dirty="0"/>
              <a:t> </a:t>
            </a:r>
            <a:r>
              <a:rPr lang="pl-PL" sz="2000" dirty="0">
                <a:solidFill>
                  <a:srgbClr val="2B91AF"/>
                </a:solidFill>
              </a:rPr>
              <a:t>Memento</a:t>
            </a:r>
            <a:r>
              <a:rPr lang="pl-PL" sz="2000" dirty="0"/>
              <a:t>&lt;</a:t>
            </a:r>
            <a:r>
              <a:rPr lang="pl-PL" sz="2000" dirty="0">
                <a:solidFill>
                  <a:srgbClr val="2B91AF"/>
                </a:solidFill>
              </a:rPr>
              <a:t>EditableSalaryViewModel</a:t>
            </a:r>
            <a:r>
              <a:rPr lang="pl-PL" sz="2000" dirty="0"/>
              <a:t>&gt;(</a:t>
            </a:r>
            <a:r>
              <a:rPr lang="pl-PL" sz="2000" dirty="0">
                <a:solidFill>
                  <a:srgbClr val="0000FF"/>
                </a:solidFill>
              </a:rPr>
              <a:t>this</a:t>
            </a:r>
            <a:r>
              <a:rPr lang="pl-PL" sz="2000" dirty="0"/>
              <a:t>);         }         </a:t>
            </a:r>
            <a:endParaRPr lang="pl-PL" sz="2000" dirty="0" smtClean="0"/>
          </a:p>
          <a:p>
            <a:pPr marL="0" indent="0">
              <a:buNone/>
            </a:pPr>
            <a:r>
              <a:rPr lang="pl-PL" sz="2000" dirty="0" smtClean="0">
                <a:solidFill>
                  <a:srgbClr val="0000FF"/>
                </a:solidFill>
              </a:rPr>
              <a:t>public</a:t>
            </a:r>
            <a:r>
              <a:rPr lang="pl-PL" sz="2000" dirty="0"/>
              <a:t> </a:t>
            </a:r>
            <a:r>
              <a:rPr lang="pl-PL" sz="2000" dirty="0">
                <a:solidFill>
                  <a:srgbClr val="0000FF"/>
                </a:solidFill>
              </a:rPr>
              <a:t>void</a:t>
            </a:r>
            <a:r>
              <a:rPr lang="pl-PL" sz="2000" dirty="0"/>
              <a:t> CancelEdit()         </a:t>
            </a:r>
            <a:r>
              <a:rPr lang="pl-PL" sz="2000" dirty="0" smtClean="0"/>
              <a:t>{</a:t>
            </a:r>
          </a:p>
          <a:p>
            <a:pPr marL="0" indent="0">
              <a:buNone/>
            </a:pPr>
            <a:r>
              <a:rPr lang="pl-PL" sz="2000" dirty="0" smtClean="0"/>
              <a:t> </a:t>
            </a:r>
            <a:r>
              <a:rPr lang="pl-PL" sz="2000" dirty="0"/>
              <a:t>            _memento.Restore(</a:t>
            </a:r>
            <a:r>
              <a:rPr lang="pl-PL" sz="2000" dirty="0">
                <a:solidFill>
                  <a:srgbClr val="0000FF"/>
                </a:solidFill>
              </a:rPr>
              <a:t>this</a:t>
            </a:r>
            <a:r>
              <a:rPr lang="pl-PL" sz="2000" dirty="0" smtClean="0"/>
              <a:t>);</a:t>
            </a:r>
          </a:p>
          <a:p>
            <a:pPr marL="0" indent="0">
              <a:buNone/>
            </a:pPr>
            <a:r>
              <a:rPr lang="pl-PL" sz="2000" dirty="0" smtClean="0"/>
              <a:t> </a:t>
            </a:r>
            <a:r>
              <a:rPr lang="pl-PL" sz="2000" dirty="0"/>
              <a:t>            _memento = </a:t>
            </a:r>
            <a:r>
              <a:rPr lang="pl-PL" sz="2000" dirty="0">
                <a:solidFill>
                  <a:srgbClr val="0000FF"/>
                </a:solidFill>
              </a:rPr>
              <a:t>null</a:t>
            </a:r>
            <a:r>
              <a:rPr lang="pl-PL" sz="2000" dirty="0"/>
              <a:t>;         }         </a:t>
            </a:r>
            <a:endParaRPr lang="pl-PL" sz="2000" dirty="0" smtClean="0"/>
          </a:p>
          <a:p>
            <a:pPr marL="0" indent="0">
              <a:buNone/>
            </a:pPr>
            <a:r>
              <a:rPr lang="pl-PL" sz="2000" dirty="0" smtClean="0">
                <a:solidFill>
                  <a:srgbClr val="0000FF"/>
                </a:solidFill>
              </a:rPr>
              <a:t>public</a:t>
            </a:r>
            <a:r>
              <a:rPr lang="pl-PL" sz="2000" dirty="0"/>
              <a:t> </a:t>
            </a:r>
            <a:r>
              <a:rPr lang="pl-PL" sz="2000" dirty="0">
                <a:solidFill>
                  <a:srgbClr val="0000FF"/>
                </a:solidFill>
              </a:rPr>
              <a:t>void</a:t>
            </a:r>
            <a:r>
              <a:rPr lang="pl-PL" sz="2000" dirty="0"/>
              <a:t> EndEdit()         </a:t>
            </a:r>
            <a:r>
              <a:rPr lang="pl-PL" sz="2000" dirty="0" smtClean="0"/>
              <a:t>{</a:t>
            </a:r>
          </a:p>
          <a:p>
            <a:pPr marL="0" indent="0">
              <a:buNone/>
            </a:pPr>
            <a:r>
              <a:rPr lang="pl-PL" sz="2000" dirty="0" smtClean="0"/>
              <a:t> </a:t>
            </a:r>
            <a:r>
              <a:rPr lang="pl-PL" sz="2000" dirty="0"/>
              <a:t>            _memento = </a:t>
            </a:r>
            <a:r>
              <a:rPr lang="pl-PL" sz="2000" dirty="0">
                <a:solidFill>
                  <a:srgbClr val="0000FF"/>
                </a:solidFill>
              </a:rPr>
              <a:t>null</a:t>
            </a:r>
            <a:r>
              <a:rPr lang="pl-PL" sz="2000" dirty="0"/>
              <a:t>;         }</a:t>
            </a:r>
          </a:p>
        </p:txBody>
      </p:sp>
    </p:spTree>
    <p:extLst>
      <p:ext uri="{BB962C8B-B14F-4D97-AF65-F5344CB8AC3E}">
        <p14:creationId xmlns:p14="http://schemas.microsoft.com/office/powerpoint/2010/main" val="399676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PropertyObserver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strongly-typed </a:t>
            </a:r>
            <a:r>
              <a:rPr lang="pl-PL" smtClean="0"/>
              <a:t>NotifyPropertyChanged </a:t>
            </a:r>
            <a:r>
              <a:rPr lang="pl-PL" i="1" smtClean="0"/>
              <a:t>IWeakEventListener</a:t>
            </a:r>
          </a:p>
          <a:p>
            <a:endParaRPr lang="pl-PL" dirty="0"/>
          </a:p>
          <a:p>
            <a:r>
              <a:rPr lang="pl-PL" sz="2000" dirty="0">
                <a:hlinkClick r:id="rId2"/>
              </a:rPr>
              <a:t>http://joshsmithonwpf.wordpress.com/2009/07/11/one-way-to-avoid-messy-propertychanged-event-handling/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3010165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WPF w WinForms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pl-PL" dirty="0" smtClean="0"/>
              <a:t>Udostępnienie Application.Resources:</a:t>
            </a:r>
          </a:p>
          <a:p>
            <a:pPr marL="0" indent="0">
              <a:buNone/>
            </a:pPr>
            <a:r>
              <a:rPr lang="pl-PL" sz="2000" dirty="0">
                <a:solidFill>
                  <a:srgbClr val="0000FF"/>
                </a:solidFill>
              </a:rPr>
              <a:t>using</a:t>
            </a:r>
            <a:r>
              <a:rPr lang="pl-PL" sz="2000" dirty="0"/>
              <a:t> Wpf = System.Windows; </a:t>
            </a:r>
            <a:endParaRPr lang="pl-PL" sz="2000" dirty="0" smtClean="0"/>
          </a:p>
          <a:p>
            <a:pPr marL="0" indent="0">
              <a:buNone/>
            </a:pPr>
            <a:endParaRPr lang="pl-PL" sz="20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pl-PL" sz="2000" dirty="0"/>
              <a:t>Wpf.</a:t>
            </a:r>
            <a:r>
              <a:rPr lang="pl-PL" sz="2000" dirty="0">
                <a:solidFill>
                  <a:srgbClr val="2B91AF"/>
                </a:solidFill>
              </a:rPr>
              <a:t>Application</a:t>
            </a:r>
            <a:r>
              <a:rPr lang="pl-PL" sz="2000" dirty="0"/>
              <a:t> application = </a:t>
            </a:r>
            <a:r>
              <a:rPr lang="pl-PL" sz="2000" dirty="0">
                <a:solidFill>
                  <a:srgbClr val="0000FF"/>
                </a:solidFill>
              </a:rPr>
              <a:t>new</a:t>
            </a:r>
            <a:r>
              <a:rPr lang="pl-PL" sz="2000" dirty="0"/>
              <a:t> Wpf.</a:t>
            </a:r>
            <a:r>
              <a:rPr lang="pl-PL" sz="2000" dirty="0">
                <a:solidFill>
                  <a:srgbClr val="2B91AF"/>
                </a:solidFill>
              </a:rPr>
              <a:t>Application</a:t>
            </a:r>
            <a:r>
              <a:rPr lang="pl-PL" sz="2000" dirty="0"/>
              <a:t>             </a:t>
            </a:r>
            <a:r>
              <a:rPr lang="pl-PL" sz="2000" dirty="0" smtClean="0"/>
              <a:t>{</a:t>
            </a:r>
          </a:p>
          <a:p>
            <a:pPr marL="0" indent="0">
              <a:buNone/>
            </a:pPr>
            <a:r>
              <a:rPr lang="pl-PL" sz="2000" dirty="0" smtClean="0"/>
              <a:t> </a:t>
            </a:r>
            <a:r>
              <a:rPr lang="pl-PL" sz="2000" dirty="0"/>
              <a:t>                ShutdownMode = Wpf.</a:t>
            </a:r>
            <a:r>
              <a:rPr lang="pl-PL" sz="2000" dirty="0">
                <a:solidFill>
                  <a:srgbClr val="2B91AF"/>
                </a:solidFill>
              </a:rPr>
              <a:t>ShutdownMode</a:t>
            </a:r>
            <a:r>
              <a:rPr lang="pl-PL" sz="2000" dirty="0"/>
              <a:t>.OnExplicitShutdown             </a:t>
            </a:r>
            <a:r>
              <a:rPr lang="pl-PL" sz="2000" dirty="0" smtClean="0"/>
              <a:t>};</a:t>
            </a:r>
          </a:p>
          <a:p>
            <a:pPr marL="0" indent="0">
              <a:buNone/>
            </a:pPr>
            <a:r>
              <a:rPr lang="pl-PL" sz="2000" dirty="0" smtClean="0"/>
              <a:t>Wpf.</a:t>
            </a:r>
            <a:r>
              <a:rPr lang="pl-PL" sz="2000" dirty="0" smtClean="0">
                <a:solidFill>
                  <a:srgbClr val="2B91AF"/>
                </a:solidFill>
              </a:rPr>
              <a:t>Application</a:t>
            </a:r>
            <a:r>
              <a:rPr lang="pl-PL" sz="2000" dirty="0" smtClean="0"/>
              <a:t>.Current.Resources.MergedDictionaries.Add(</a:t>
            </a:r>
          </a:p>
          <a:p>
            <a:pPr marL="0" indent="0">
              <a:buNone/>
            </a:pPr>
            <a:r>
              <a:rPr lang="pl-PL" sz="2000" dirty="0" smtClean="0"/>
              <a:t> </a:t>
            </a:r>
            <a:r>
              <a:rPr lang="pl-PL" sz="2000" dirty="0"/>
              <a:t>                Wpf.</a:t>
            </a:r>
            <a:r>
              <a:rPr lang="pl-PL" sz="2000" dirty="0">
                <a:solidFill>
                  <a:srgbClr val="2B91AF"/>
                </a:solidFill>
              </a:rPr>
              <a:t>Application</a:t>
            </a:r>
            <a:r>
              <a:rPr lang="pl-PL" sz="2000" dirty="0"/>
              <a:t>.LoadComponent</a:t>
            </a:r>
            <a:r>
              <a:rPr lang="pl-PL" sz="2000" dirty="0" smtClean="0"/>
              <a:t>(</a:t>
            </a:r>
          </a:p>
          <a:p>
            <a:pPr marL="0" indent="0">
              <a:buNone/>
            </a:pPr>
            <a:r>
              <a:rPr lang="pl-PL" sz="2000" dirty="0" smtClean="0"/>
              <a:t> </a:t>
            </a:r>
            <a:r>
              <a:rPr lang="pl-PL" sz="2000" dirty="0"/>
              <a:t>                    </a:t>
            </a:r>
            <a:r>
              <a:rPr lang="pl-PL" sz="2000" dirty="0">
                <a:solidFill>
                  <a:srgbClr val="0000FF"/>
                </a:solidFill>
              </a:rPr>
              <a:t>new</a:t>
            </a:r>
            <a:r>
              <a:rPr lang="pl-PL" sz="2000" dirty="0"/>
              <a:t> </a:t>
            </a:r>
            <a:r>
              <a:rPr lang="pl-PL" sz="2000" dirty="0">
                <a:solidFill>
                  <a:srgbClr val="2B91AF"/>
                </a:solidFill>
              </a:rPr>
              <a:t>Uri</a:t>
            </a:r>
            <a:r>
              <a:rPr lang="pl-PL" sz="2000" dirty="0"/>
              <a:t>(</a:t>
            </a:r>
            <a:r>
              <a:rPr lang="pl-PL" sz="2000" dirty="0">
                <a:solidFill>
                  <a:srgbClr val="A31515"/>
                </a:solidFill>
              </a:rPr>
              <a:t>"/SalaryBook;component/Resources/AppResources.xaml</a:t>
            </a:r>
            <a:r>
              <a:rPr lang="pl-PL" sz="2000" dirty="0" smtClean="0">
                <a:solidFill>
                  <a:srgbClr val="A31515"/>
                </a:solidFill>
              </a:rPr>
              <a:t>"</a:t>
            </a:r>
            <a:r>
              <a:rPr lang="pl-PL" sz="2000" dirty="0" smtClean="0"/>
              <a:t>,</a:t>
            </a:r>
          </a:p>
          <a:p>
            <a:pPr marL="0" indent="0">
              <a:buNone/>
            </a:pPr>
            <a:r>
              <a:rPr lang="pl-PL" sz="2000" dirty="0" smtClean="0"/>
              <a:t> </a:t>
            </a:r>
            <a:r>
              <a:rPr lang="pl-PL" sz="2000" dirty="0"/>
              <a:t>                    </a:t>
            </a:r>
            <a:r>
              <a:rPr lang="pl-PL" sz="2000" dirty="0" smtClean="0">
                <a:solidFill>
                  <a:srgbClr val="2B91AF"/>
                </a:solidFill>
              </a:rPr>
              <a:t>UriKind</a:t>
            </a:r>
            <a:r>
              <a:rPr lang="pl-PL" sz="2000" dirty="0" smtClean="0"/>
              <a:t>.Relative</a:t>
            </a:r>
            <a:r>
              <a:rPr lang="pl-PL" sz="2000" dirty="0"/>
              <a:t>)) </a:t>
            </a:r>
            <a:r>
              <a:rPr lang="pl-PL" sz="2000" dirty="0">
                <a:solidFill>
                  <a:srgbClr val="0000FF"/>
                </a:solidFill>
              </a:rPr>
              <a:t>as</a:t>
            </a:r>
            <a:r>
              <a:rPr lang="pl-PL" sz="2000" dirty="0"/>
              <a:t> </a:t>
            </a:r>
            <a:r>
              <a:rPr lang="pl-PL" sz="2000" dirty="0">
                <a:solidFill>
                  <a:srgbClr val="2B91AF"/>
                </a:solidFill>
              </a:rPr>
              <a:t>ResourceDictionary</a:t>
            </a:r>
            <a:r>
              <a:rPr lang="pl-PL" sz="2000" dirty="0"/>
              <a:t>);  </a:t>
            </a:r>
            <a:endParaRPr lang="pl-PL" sz="2000" dirty="0" smtClean="0"/>
          </a:p>
          <a:p>
            <a:pPr marL="0" indent="0">
              <a:buNone/>
            </a:pPr>
            <a:r>
              <a:rPr lang="pl-PL" sz="2000" dirty="0" smtClean="0"/>
              <a:t>.......</a:t>
            </a:r>
          </a:p>
          <a:p>
            <a:pPr marL="0" indent="0">
              <a:buNone/>
            </a:pPr>
            <a:r>
              <a:rPr lang="pl-PL" sz="2000" dirty="0"/>
              <a:t>application.Shutdown(); </a:t>
            </a:r>
          </a:p>
        </p:txBody>
      </p:sp>
    </p:spTree>
    <p:extLst>
      <p:ext uri="{BB962C8B-B14F-4D97-AF65-F5344CB8AC3E}">
        <p14:creationId xmlns:p14="http://schemas.microsoft.com/office/powerpoint/2010/main" val="1606164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Pokaz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SalaryTableViewModel</a:t>
            </a:r>
          </a:p>
          <a:p>
            <a:pPr lvl="1"/>
            <a:r>
              <a:rPr lang="pl-PL" dirty="0" smtClean="0"/>
              <a:t>Nawigacja – EditSalary</a:t>
            </a:r>
            <a:r>
              <a:rPr lang="pl-PL" dirty="0"/>
              <a:t>()</a:t>
            </a:r>
          </a:p>
          <a:p>
            <a:pPr lvl="1"/>
            <a:r>
              <a:rPr lang="pl-PL" dirty="0" smtClean="0"/>
              <a:t>Okno dialogowe – DeleteSalary()</a:t>
            </a:r>
          </a:p>
          <a:p>
            <a:r>
              <a:rPr lang="pl-PL" dirty="0" smtClean="0"/>
              <a:t>EditableSalaryViewModel</a:t>
            </a:r>
          </a:p>
          <a:p>
            <a:pPr lvl="1"/>
            <a:r>
              <a:rPr lang="pl-PL" dirty="0" smtClean="0"/>
              <a:t>Walidacja</a:t>
            </a:r>
          </a:p>
          <a:p>
            <a:r>
              <a:rPr lang="pl-PL" dirty="0"/>
              <a:t>EditSalaryViewModel</a:t>
            </a:r>
            <a:endParaRPr lang="pl-PL" dirty="0" smtClean="0"/>
          </a:p>
          <a:p>
            <a:pPr lvl="1"/>
            <a:r>
              <a:rPr lang="pl-PL" dirty="0" smtClean="0"/>
              <a:t>Edycja (save/cancel)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88946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Wnioski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 smtClean="0"/>
              <a:t>Wady ValidationRules  -  gorzej testowalne, mniejsza odporność na błędy, utrudnia w binding</a:t>
            </a:r>
          </a:p>
          <a:p>
            <a:r>
              <a:rPr lang="pl-PL" dirty="0" smtClean="0"/>
              <a:t>InteractionRequest – dla WPFa nie widzę sensu (jeśli nie ma wymagania multi-targeting), znacznie mniej czytelne</a:t>
            </a:r>
          </a:p>
          <a:p>
            <a:r>
              <a:rPr lang="pl-PL" dirty="0" smtClean="0"/>
              <a:t>Tworzenie widoków poprzez DataTemplate (ViewModel-First) albo wykorzystanie ViewModelLocator (View-First), dopiero w przypadku problemów oddelegowanie do zewnętrznej klasy (np. UiService/ApplicationController)</a:t>
            </a:r>
          </a:p>
          <a:p>
            <a:r>
              <a:rPr lang="pl-PL" dirty="0" smtClean="0"/>
              <a:t>Unikanie Container.Resolve() poza Bootstrapperem/ViewModelLocator </a:t>
            </a:r>
            <a:r>
              <a:rPr lang="pl-PL" dirty="0"/>
              <a:t>– </a:t>
            </a:r>
            <a:r>
              <a:rPr lang="pl-PL" dirty="0" smtClean="0"/>
              <a:t>znacznie pogarsza testowalność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07314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Cele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MVVM Framworks</a:t>
            </a:r>
          </a:p>
          <a:p>
            <a:r>
              <a:rPr lang="pl-PL" dirty="0" smtClean="0"/>
              <a:t>Wiązanie V-VM</a:t>
            </a:r>
          </a:p>
          <a:p>
            <a:r>
              <a:rPr lang="pl-PL" dirty="0" smtClean="0"/>
              <a:t>Nawigacja</a:t>
            </a:r>
          </a:p>
          <a:p>
            <a:r>
              <a:rPr lang="pl-PL" dirty="0" smtClean="0"/>
              <a:t>Okna dialogowe</a:t>
            </a:r>
          </a:p>
          <a:p>
            <a:r>
              <a:rPr lang="pl-PL" dirty="0" smtClean="0"/>
              <a:t>Walidacja</a:t>
            </a:r>
          </a:p>
          <a:p>
            <a:r>
              <a:rPr lang="pl-PL" dirty="0" smtClean="0"/>
              <a:t>Edycja</a:t>
            </a:r>
          </a:p>
          <a:p>
            <a:r>
              <a:rPr lang="pl-PL" dirty="0" smtClean="0"/>
              <a:t>WPF w WinForms</a:t>
            </a:r>
          </a:p>
        </p:txBody>
      </p:sp>
    </p:spTree>
    <p:extLst>
      <p:ext uri="{BB962C8B-B14F-4D97-AF65-F5344CB8AC3E}">
        <p14:creationId xmlns:p14="http://schemas.microsoft.com/office/powerpoint/2010/main" val="77970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MVVM Frameworks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l-PL" u="sng" dirty="0" smtClean="0"/>
              <a:t>Complex (with modularity support):</a:t>
            </a:r>
            <a:endParaRPr lang="pl-PL" u="sng" dirty="0" smtClean="0"/>
          </a:p>
          <a:p>
            <a:pPr marL="0" indent="0">
              <a:buNone/>
            </a:pPr>
            <a:r>
              <a:rPr lang="pl-PL" b="1" dirty="0" smtClean="0"/>
              <a:t>Prism</a:t>
            </a:r>
            <a:endParaRPr lang="pl-PL" b="1" dirty="0" smtClean="0"/>
          </a:p>
          <a:p>
            <a:r>
              <a:rPr lang="pl-PL" dirty="0" smtClean="0"/>
              <a:t>Guidelines</a:t>
            </a:r>
            <a:endParaRPr lang="pl-PL" dirty="0" smtClean="0"/>
          </a:p>
          <a:p>
            <a:r>
              <a:rPr lang="pl-PL" dirty="0" smtClean="0"/>
              <a:t>Blendabilty</a:t>
            </a:r>
          </a:p>
          <a:p>
            <a:pPr marL="0" indent="0">
              <a:buNone/>
            </a:pPr>
            <a:r>
              <a:rPr lang="pl-PL" b="1" dirty="0" smtClean="0"/>
              <a:t>Caliburn.Micro</a:t>
            </a:r>
          </a:p>
          <a:p>
            <a:r>
              <a:rPr lang="pl-PL" dirty="0" smtClean="0"/>
              <a:t>Convension-driven </a:t>
            </a:r>
            <a:r>
              <a:rPr lang="pl-PL" dirty="0" smtClean="0"/>
              <a:t>(no blendabilty, sometimes </a:t>
            </a:r>
            <a:r>
              <a:rPr lang="pl-PL" dirty="0" smtClean="0"/>
              <a:t>hard workarounds needed)</a:t>
            </a:r>
            <a:endParaRPr lang="pl-PL" dirty="0" smtClean="0"/>
          </a:p>
          <a:p>
            <a:pPr marL="0" indent="0">
              <a:buNone/>
            </a:pPr>
            <a:endParaRPr lang="pl-PL" b="1" dirty="0" smtClean="0"/>
          </a:p>
          <a:p>
            <a:pPr marL="0" indent="0">
              <a:buNone/>
            </a:pPr>
            <a:r>
              <a:rPr lang="pl-PL" u="sng" dirty="0" smtClean="0"/>
              <a:t>Simple (non-modular):</a:t>
            </a:r>
            <a:endParaRPr lang="pl-PL" u="sng" dirty="0"/>
          </a:p>
          <a:p>
            <a:pPr marL="0" indent="0">
              <a:buNone/>
            </a:pPr>
            <a:r>
              <a:rPr lang="pl-PL" b="1" dirty="0" smtClean="0"/>
              <a:t>MVVM </a:t>
            </a:r>
            <a:r>
              <a:rPr lang="pl-PL" b="1" dirty="0" smtClean="0"/>
              <a:t>Light Toolkit</a:t>
            </a:r>
          </a:p>
          <a:p>
            <a:r>
              <a:rPr lang="pl-PL" dirty="0" smtClean="0"/>
              <a:t>Really light (only basic classes)</a:t>
            </a:r>
            <a:endParaRPr lang="pl-PL" dirty="0" smtClean="0"/>
          </a:p>
          <a:p>
            <a:r>
              <a:rPr lang="pl-PL" dirty="0" smtClean="0"/>
              <a:t>Superb blendabilty</a:t>
            </a:r>
          </a:p>
          <a:p>
            <a:pPr marL="0" indent="0">
              <a:buNone/>
            </a:pPr>
            <a:r>
              <a:rPr lang="pl-PL" b="1" dirty="0" smtClean="0"/>
              <a:t>Cinch (to check)</a:t>
            </a:r>
          </a:p>
          <a:p>
            <a:r>
              <a:rPr lang="pl-PL" dirty="0" smtClean="0"/>
              <a:t>More functionality</a:t>
            </a:r>
          </a:p>
          <a:p>
            <a:pPr marL="0" indent="0">
              <a:buNone/>
            </a:pPr>
            <a:endParaRPr lang="pl-PL" b="1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24863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MVVM Light Toolkit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ViewModelBase</a:t>
            </a:r>
          </a:p>
          <a:p>
            <a:r>
              <a:rPr lang="pl-PL" dirty="0" smtClean="0"/>
              <a:t>Messenger</a:t>
            </a:r>
            <a:endParaRPr lang="pl-PL" dirty="0"/>
          </a:p>
          <a:p>
            <a:r>
              <a:rPr lang="pl-PL" dirty="0" smtClean="0"/>
              <a:t>RelayCommand</a:t>
            </a:r>
          </a:p>
          <a:p>
            <a:r>
              <a:rPr lang="pl-PL" dirty="0" smtClean="0"/>
              <a:t>EventToCommand</a:t>
            </a:r>
          </a:p>
          <a:p>
            <a:r>
              <a:rPr lang="pl-PL" dirty="0" smtClean="0"/>
              <a:t>DispatcherHelper</a:t>
            </a:r>
          </a:p>
        </p:txBody>
      </p:sp>
    </p:spTree>
    <p:extLst>
      <p:ext uri="{BB962C8B-B14F-4D97-AF65-F5344CB8AC3E}">
        <p14:creationId xmlns:p14="http://schemas.microsoft.com/office/powerpoint/2010/main" val="1802615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Wiązanie V-VM (</a:t>
            </a:r>
            <a:r>
              <a:rPr lang="pl-PL" dirty="0"/>
              <a:t>ViewModel-First</a:t>
            </a:r>
            <a:r>
              <a:rPr lang="pl-PL" dirty="0" smtClean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 smtClean="0"/>
              <a:t>Poprzez DataTemplates w ResourceDictionary</a:t>
            </a:r>
          </a:p>
          <a:p>
            <a:pPr marL="0" indent="0">
              <a:buNone/>
            </a:pPr>
            <a:r>
              <a:rPr lang="pl-PL" sz="2000" dirty="0" smtClean="0">
                <a:solidFill>
                  <a:srgbClr val="0000FF"/>
                </a:solidFill>
                <a:effectLst/>
              </a:rPr>
              <a:t>&lt;</a:t>
            </a:r>
            <a:r>
              <a:rPr lang="pl-PL" sz="2000" dirty="0" smtClean="0">
                <a:solidFill>
                  <a:srgbClr val="A31515"/>
                </a:solidFill>
                <a:effectLst/>
              </a:rPr>
              <a:t>ContentControl</a:t>
            </a:r>
            <a:r>
              <a:rPr lang="pl-PL" sz="2000" dirty="0" smtClean="0">
                <a:solidFill>
                  <a:srgbClr val="FF0000"/>
                </a:solidFill>
                <a:effectLst/>
              </a:rPr>
              <a:t> Content</a:t>
            </a:r>
            <a:r>
              <a:rPr lang="pl-PL" sz="2000" dirty="0" smtClean="0">
                <a:solidFill>
                  <a:srgbClr val="0000FF"/>
                </a:solidFill>
                <a:effectLst/>
              </a:rPr>
              <a:t>="{</a:t>
            </a:r>
            <a:r>
              <a:rPr lang="pl-PL" sz="2000" dirty="0" smtClean="0">
                <a:solidFill>
                  <a:srgbClr val="A31515"/>
                </a:solidFill>
                <a:effectLst/>
              </a:rPr>
              <a:t>Binding</a:t>
            </a:r>
            <a:r>
              <a:rPr lang="pl-PL" sz="2000" dirty="0" smtClean="0">
                <a:solidFill>
                  <a:srgbClr val="FF0000"/>
                </a:solidFill>
                <a:effectLst/>
              </a:rPr>
              <a:t> CurrentViewModel</a:t>
            </a:r>
            <a:r>
              <a:rPr lang="pl-PL" sz="2000" dirty="0" smtClean="0">
                <a:solidFill>
                  <a:srgbClr val="0000FF"/>
                </a:solidFill>
                <a:effectLst/>
              </a:rPr>
              <a:t>}" /&gt;</a:t>
            </a:r>
          </a:p>
          <a:p>
            <a:pPr marL="0" indent="0">
              <a:buNone/>
            </a:pPr>
            <a:endParaRPr lang="pl-PL" sz="2000" dirty="0" smtClean="0">
              <a:solidFill>
                <a:srgbClr val="0000FF"/>
              </a:solidFill>
              <a:effectLst/>
            </a:endParaRPr>
          </a:p>
          <a:p>
            <a:pPr marL="0" indent="0">
              <a:buNone/>
            </a:pPr>
            <a:r>
              <a:rPr lang="pl-PL" sz="2000" dirty="0" smtClean="0">
                <a:solidFill>
                  <a:srgbClr val="0000FF"/>
                </a:solidFill>
                <a:effectLst/>
              </a:rPr>
              <a:t>&lt;</a:t>
            </a:r>
            <a:r>
              <a:rPr lang="pl-PL" sz="2000" dirty="0" smtClean="0">
                <a:solidFill>
                  <a:srgbClr val="A31515"/>
                </a:solidFill>
                <a:effectLst/>
              </a:rPr>
              <a:t>DataTemplate</a:t>
            </a:r>
            <a:r>
              <a:rPr lang="pl-PL" sz="2000" dirty="0" smtClean="0">
                <a:solidFill>
                  <a:srgbClr val="FF0000"/>
                </a:solidFill>
                <a:effectLst/>
              </a:rPr>
              <a:t> DataType</a:t>
            </a:r>
            <a:r>
              <a:rPr lang="pl-PL" sz="2000" dirty="0" smtClean="0">
                <a:solidFill>
                  <a:srgbClr val="0000FF"/>
                </a:solidFill>
                <a:effectLst/>
              </a:rPr>
              <a:t>="{</a:t>
            </a:r>
            <a:r>
              <a:rPr lang="pl-PL" sz="2000" dirty="0" smtClean="0">
                <a:solidFill>
                  <a:srgbClr val="A31515"/>
                </a:solidFill>
                <a:effectLst/>
              </a:rPr>
              <a:t>x</a:t>
            </a:r>
            <a:r>
              <a:rPr lang="pl-PL" sz="2000" dirty="0" smtClean="0">
                <a:solidFill>
                  <a:srgbClr val="0000FF"/>
                </a:solidFill>
                <a:effectLst/>
              </a:rPr>
              <a:t>:</a:t>
            </a:r>
            <a:r>
              <a:rPr lang="pl-PL" sz="2000" dirty="0" smtClean="0">
                <a:solidFill>
                  <a:srgbClr val="A31515"/>
                </a:solidFill>
                <a:effectLst/>
              </a:rPr>
              <a:t>Type</a:t>
            </a:r>
            <a:r>
              <a:rPr lang="pl-PL" sz="2000" dirty="0" smtClean="0">
                <a:solidFill>
                  <a:srgbClr val="FF0000"/>
                </a:solidFill>
                <a:effectLst/>
              </a:rPr>
              <a:t> viewModels</a:t>
            </a:r>
            <a:r>
              <a:rPr lang="pl-PL" sz="2000" dirty="0" smtClean="0">
                <a:solidFill>
                  <a:srgbClr val="0000FF"/>
                </a:solidFill>
                <a:effectLst/>
              </a:rPr>
              <a:t>:</a:t>
            </a:r>
            <a:r>
              <a:rPr lang="pl-PL" sz="2000" dirty="0" smtClean="0">
                <a:solidFill>
                  <a:srgbClr val="FF0000"/>
                </a:solidFill>
                <a:effectLst/>
              </a:rPr>
              <a:t>MainSalaryViewModel</a:t>
            </a:r>
            <a:r>
              <a:rPr lang="pl-PL" sz="2000" dirty="0" smtClean="0">
                <a:solidFill>
                  <a:srgbClr val="0000FF"/>
                </a:solidFill>
                <a:effectLst/>
              </a:rPr>
              <a:t>}"&gt;</a:t>
            </a:r>
            <a:r>
              <a:rPr lang="pl-PL" sz="2000" dirty="0" smtClean="0"/>
              <a:t>        </a:t>
            </a:r>
          </a:p>
          <a:p>
            <a:pPr marL="0" indent="0">
              <a:buNone/>
            </a:pPr>
            <a:r>
              <a:rPr lang="pl-PL" sz="2000" dirty="0" smtClean="0">
                <a:solidFill>
                  <a:srgbClr val="0000FF"/>
                </a:solidFill>
                <a:effectLst/>
              </a:rPr>
              <a:t>	&lt;</a:t>
            </a:r>
            <a:r>
              <a:rPr lang="pl-PL" sz="2000" dirty="0" smtClean="0">
                <a:solidFill>
                  <a:srgbClr val="A31515"/>
                </a:solidFill>
                <a:effectLst/>
              </a:rPr>
              <a:t>views</a:t>
            </a:r>
            <a:r>
              <a:rPr lang="pl-PL" sz="2000" dirty="0" smtClean="0">
                <a:solidFill>
                  <a:srgbClr val="0000FF"/>
                </a:solidFill>
                <a:effectLst/>
              </a:rPr>
              <a:t>:</a:t>
            </a:r>
            <a:r>
              <a:rPr lang="pl-PL" sz="2000" dirty="0" smtClean="0">
                <a:solidFill>
                  <a:srgbClr val="A31515"/>
                </a:solidFill>
                <a:effectLst/>
              </a:rPr>
              <a:t>MainSalaryView</a:t>
            </a:r>
            <a:r>
              <a:rPr lang="pl-PL" sz="2000" dirty="0" smtClean="0">
                <a:solidFill>
                  <a:srgbClr val="0000FF"/>
                </a:solidFill>
                <a:effectLst/>
              </a:rPr>
              <a:t> /&gt;</a:t>
            </a:r>
            <a:r>
              <a:rPr lang="pl-PL" sz="2000" dirty="0" smtClean="0"/>
              <a:t>    </a:t>
            </a:r>
          </a:p>
          <a:p>
            <a:pPr marL="0" indent="0">
              <a:buNone/>
            </a:pPr>
            <a:r>
              <a:rPr lang="pl-PL" sz="2000" dirty="0" smtClean="0">
                <a:solidFill>
                  <a:srgbClr val="0000FF"/>
                </a:solidFill>
                <a:effectLst/>
              </a:rPr>
              <a:t>&lt;/</a:t>
            </a:r>
            <a:r>
              <a:rPr lang="pl-PL" sz="2000" dirty="0" smtClean="0">
                <a:solidFill>
                  <a:srgbClr val="A31515"/>
                </a:solidFill>
                <a:effectLst/>
              </a:rPr>
              <a:t>DataTemplate</a:t>
            </a:r>
            <a:r>
              <a:rPr lang="pl-PL" sz="2000" dirty="0" smtClean="0">
                <a:solidFill>
                  <a:srgbClr val="0000FF"/>
                </a:solidFill>
                <a:effectLst/>
              </a:rPr>
              <a:t>&gt;</a:t>
            </a:r>
          </a:p>
          <a:p>
            <a:endParaRPr lang="pl-PL" dirty="0" smtClean="0"/>
          </a:p>
          <a:p>
            <a:r>
              <a:rPr lang="pl-PL" sz="2100" dirty="0">
                <a:hlinkClick r:id="rId2"/>
              </a:rPr>
              <a:t>http://</a:t>
            </a:r>
            <a:r>
              <a:rPr lang="pl-PL" sz="2100" dirty="0" smtClean="0">
                <a:hlinkClick r:id="rId2"/>
              </a:rPr>
              <a:t>stackoverflow.com/questions/5462334/what-is-the-preferred-way-to-connect-viewmodels-to-their-views</a:t>
            </a:r>
            <a:endParaRPr lang="pl-PL" sz="2100" dirty="0" smtClean="0"/>
          </a:p>
          <a:p>
            <a:r>
              <a:rPr lang="pl-PL" sz="2100" dirty="0">
                <a:hlinkClick r:id="rId3"/>
              </a:rPr>
              <a:t>http://</a:t>
            </a:r>
            <a:r>
              <a:rPr lang="pl-PL" sz="2100" dirty="0" smtClean="0">
                <a:hlinkClick r:id="rId3"/>
              </a:rPr>
              <a:t>stackoverflow.com/questions/5462040/what-is-a-viewmodellocator-and-what-are-its-pros-cons-compared-to-datatemplates</a:t>
            </a:r>
            <a:endParaRPr lang="pl-PL" sz="2100" dirty="0" smtClean="0"/>
          </a:p>
          <a:p>
            <a:r>
              <a:rPr lang="pl-PL" sz="2200" dirty="0">
                <a:hlinkClick r:id="rId4"/>
              </a:rPr>
              <a:t>http://stackoverflow.com/questions/3763072/what-are-the-pros-and-cons-of-view-first-vs-viewmodel-first-in-the-mvvm-pattern</a:t>
            </a:r>
            <a:endParaRPr lang="pl-PL" sz="2200" dirty="0" smtClean="0"/>
          </a:p>
        </p:txBody>
      </p:sp>
    </p:spTree>
    <p:extLst>
      <p:ext uri="{BB962C8B-B14F-4D97-AF65-F5344CB8AC3E}">
        <p14:creationId xmlns:p14="http://schemas.microsoft.com/office/powerpoint/2010/main" val="156205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Nawigacja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Nawigacja obsługiwana jest w NavigationSerivce. Zarządza on ustawianiem odpowiednich ViewModeli w MainViewModel.</a:t>
            </a:r>
          </a:p>
          <a:p>
            <a:r>
              <a:rPr lang="pl-PL" dirty="0" smtClean="0"/>
              <a:t>Wymagana jest konfiguracja serwisu przed użyciem (zasilenie go odpowiednimi ViewModelami)</a:t>
            </a:r>
          </a:p>
          <a:p>
            <a:endParaRPr lang="pl-PL" dirty="0"/>
          </a:p>
          <a:p>
            <a:r>
              <a:rPr lang="pl-PL" sz="2200" dirty="0">
                <a:hlinkClick r:id="rId2"/>
              </a:rPr>
              <a:t>http://stackoverflow.com/questions/12210377/proper-way-of-using-mvvm-light-messenger</a:t>
            </a:r>
            <a:endParaRPr lang="pl-PL" sz="2200" dirty="0"/>
          </a:p>
        </p:txBody>
      </p:sp>
    </p:spTree>
    <p:extLst>
      <p:ext uri="{BB962C8B-B14F-4D97-AF65-F5344CB8AC3E}">
        <p14:creationId xmlns:p14="http://schemas.microsoft.com/office/powerpoint/2010/main" val="3299702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Nawigacja - obsługa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 smtClean="0">
                <a:solidFill>
                  <a:srgbClr val="0000FF"/>
                </a:solidFill>
              </a:rPr>
              <a:t>private</a:t>
            </a:r>
            <a:r>
              <a:rPr lang="pl-PL" sz="2000" dirty="0"/>
              <a:t> </a:t>
            </a:r>
            <a:r>
              <a:rPr lang="pl-PL" sz="2000" dirty="0">
                <a:solidFill>
                  <a:srgbClr val="0000FF"/>
                </a:solidFill>
              </a:rPr>
              <a:t>void</a:t>
            </a:r>
            <a:r>
              <a:rPr lang="pl-PL" sz="2000" dirty="0"/>
              <a:t> EditSalary()         </a:t>
            </a:r>
            <a:r>
              <a:rPr lang="pl-PL" sz="2000" dirty="0" smtClean="0"/>
              <a:t>{</a:t>
            </a:r>
          </a:p>
          <a:p>
            <a:pPr marL="0" indent="0">
              <a:buNone/>
            </a:pPr>
            <a:r>
              <a:rPr lang="pl-PL" sz="2000" dirty="0"/>
              <a:t>             </a:t>
            </a:r>
            <a:r>
              <a:rPr lang="pl-PL" sz="2000" dirty="0" smtClean="0">
                <a:solidFill>
                  <a:srgbClr val="0000FF"/>
                </a:solidFill>
              </a:rPr>
              <a:t>var</a:t>
            </a:r>
            <a:r>
              <a:rPr lang="pl-PL" sz="2000" dirty="0"/>
              <a:t> editSalaryViewModel = </a:t>
            </a:r>
            <a:r>
              <a:rPr lang="pl-PL" sz="2000" dirty="0">
                <a:solidFill>
                  <a:srgbClr val="0000FF"/>
                </a:solidFill>
              </a:rPr>
              <a:t>new</a:t>
            </a:r>
            <a:r>
              <a:rPr lang="pl-PL" sz="2000" dirty="0"/>
              <a:t> </a:t>
            </a:r>
            <a:r>
              <a:rPr lang="pl-PL" sz="2000" dirty="0" smtClean="0">
                <a:solidFill>
                  <a:srgbClr val="2B91AF"/>
                </a:solidFill>
              </a:rPr>
              <a:t>EditSalaryViewModel</a:t>
            </a:r>
            <a:r>
              <a:rPr lang="pl-PL" sz="2000" dirty="0" smtClean="0"/>
              <a:t>(navigationService</a:t>
            </a:r>
            <a:r>
              <a:rPr lang="pl-PL" sz="2000" dirty="0"/>
              <a:t>, SelectedSalary</a:t>
            </a:r>
            <a:r>
              <a:rPr lang="pl-PL" sz="2000" dirty="0" smtClean="0"/>
              <a:t>);</a:t>
            </a:r>
          </a:p>
          <a:p>
            <a:pPr marL="0" indent="0">
              <a:buNone/>
            </a:pPr>
            <a:r>
              <a:rPr lang="pl-PL" sz="2000" dirty="0"/>
              <a:t>             </a:t>
            </a:r>
            <a:r>
              <a:rPr lang="pl-PL" sz="2000" dirty="0" smtClean="0"/>
              <a:t>navigationService.Navigate(editSalaryViewModel); </a:t>
            </a:r>
            <a:r>
              <a:rPr lang="pl-PL" sz="2000" dirty="0"/>
              <a:t>        </a:t>
            </a:r>
            <a:endParaRPr lang="pl-PL" sz="2000" dirty="0" smtClean="0"/>
          </a:p>
          <a:p>
            <a:pPr marL="0" indent="0">
              <a:buNone/>
            </a:pPr>
            <a:r>
              <a:rPr lang="pl-PL" sz="2000" dirty="0" smtClean="0"/>
              <a:t>}</a:t>
            </a:r>
          </a:p>
          <a:p>
            <a:pPr marL="0" indent="0">
              <a:buNone/>
            </a:pPr>
            <a:endParaRPr lang="pl-PL" sz="2000" dirty="0" smtClean="0"/>
          </a:p>
          <a:p>
            <a:pPr marL="0" indent="0">
              <a:buNone/>
            </a:pPr>
            <a:r>
              <a:rPr lang="pl-PL" sz="2000" dirty="0"/>
              <a:t>...........</a:t>
            </a:r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r>
              <a:rPr lang="pl-PL" sz="2000" dirty="0">
                <a:solidFill>
                  <a:srgbClr val="0000FF"/>
                </a:solidFill>
              </a:rPr>
              <a:t>public</a:t>
            </a:r>
            <a:r>
              <a:rPr lang="pl-PL" sz="2000" dirty="0"/>
              <a:t> </a:t>
            </a:r>
            <a:r>
              <a:rPr lang="pl-PL" sz="2000" dirty="0">
                <a:solidFill>
                  <a:srgbClr val="0000FF"/>
                </a:solidFill>
              </a:rPr>
              <a:t>void</a:t>
            </a:r>
            <a:r>
              <a:rPr lang="pl-PL" sz="2000" dirty="0"/>
              <a:t> Navigate(</a:t>
            </a:r>
            <a:r>
              <a:rPr lang="pl-PL" sz="2000" dirty="0">
                <a:solidFill>
                  <a:srgbClr val="0000FF"/>
                </a:solidFill>
              </a:rPr>
              <a:t>object</a:t>
            </a:r>
            <a:r>
              <a:rPr lang="pl-PL" sz="2000" dirty="0"/>
              <a:t> viewModel)         </a:t>
            </a:r>
            <a:r>
              <a:rPr lang="pl-PL" sz="2000" dirty="0" smtClean="0"/>
              <a:t>{</a:t>
            </a:r>
          </a:p>
          <a:p>
            <a:pPr marL="0" indent="0">
              <a:buNone/>
            </a:pPr>
            <a:r>
              <a:rPr lang="pl-PL" sz="2000" dirty="0" smtClean="0"/>
              <a:t> </a:t>
            </a:r>
            <a:r>
              <a:rPr lang="pl-PL" sz="2000" dirty="0"/>
              <a:t>            mainViewModel.CurrentViewModel = viewModel;         </a:t>
            </a:r>
            <a:endParaRPr lang="pl-PL" sz="2000" dirty="0" smtClean="0"/>
          </a:p>
          <a:p>
            <a:pPr marL="0" indent="0">
              <a:buNone/>
            </a:pPr>
            <a:r>
              <a:rPr lang="pl-PL" sz="2000" dirty="0" smtClean="0"/>
              <a:t>}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122867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Nawigacja </a:t>
            </a:r>
            <a:r>
              <a:rPr lang="pl-PL" dirty="0"/>
              <a:t>- konfiguracja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/>
              <a:t>mainViewModel = </a:t>
            </a:r>
            <a:r>
              <a:rPr lang="pl-PL" sz="2000" dirty="0">
                <a:solidFill>
                  <a:srgbClr val="0000FF"/>
                </a:solidFill>
              </a:rPr>
              <a:t>new</a:t>
            </a:r>
            <a:r>
              <a:rPr lang="pl-PL" sz="2000" dirty="0"/>
              <a:t> </a:t>
            </a:r>
            <a:r>
              <a:rPr lang="pl-PL" sz="2000" dirty="0">
                <a:solidFill>
                  <a:srgbClr val="2B91AF"/>
                </a:solidFill>
              </a:rPr>
              <a:t>MainViewModel</a:t>
            </a:r>
            <a:r>
              <a:rPr lang="pl-PL" sz="2000" dirty="0"/>
              <a:t>();</a:t>
            </a:r>
          </a:p>
          <a:p>
            <a:pPr marL="0" indent="0">
              <a:buNone/>
            </a:pPr>
            <a:r>
              <a:rPr lang="pl-PL" sz="2000" dirty="0"/>
              <a:t>container.RegisterInstance(mainViewModel);</a:t>
            </a:r>
            <a:endParaRPr lang="pl-PL" sz="2000" dirty="0" smtClean="0"/>
          </a:p>
          <a:p>
            <a:pPr marL="0" indent="0">
              <a:buNone/>
            </a:pPr>
            <a:r>
              <a:rPr lang="pl-PL" sz="2000" dirty="0" smtClean="0"/>
              <a:t>container.RegisterType&lt;</a:t>
            </a:r>
            <a:r>
              <a:rPr lang="pl-PL" sz="2000" dirty="0" smtClean="0">
                <a:solidFill>
                  <a:srgbClr val="2B91AF"/>
                </a:solidFill>
              </a:rPr>
              <a:t>INavigationService</a:t>
            </a:r>
            <a:r>
              <a:rPr lang="pl-PL" sz="2000" dirty="0"/>
              <a:t>, </a:t>
            </a:r>
            <a:r>
              <a:rPr lang="pl-PL" sz="2000" dirty="0">
                <a:solidFill>
                  <a:srgbClr val="2B91AF"/>
                </a:solidFill>
              </a:rPr>
              <a:t>NavigationService</a:t>
            </a:r>
            <a:r>
              <a:rPr lang="pl-PL" sz="2000" dirty="0"/>
              <a:t>&gt;(</a:t>
            </a:r>
            <a:r>
              <a:rPr lang="pl-PL" sz="2000" dirty="0">
                <a:solidFill>
                  <a:srgbClr val="0000FF"/>
                </a:solidFill>
              </a:rPr>
              <a:t>new</a:t>
            </a:r>
            <a:r>
              <a:rPr lang="pl-PL" sz="2000" dirty="0"/>
              <a:t> </a:t>
            </a:r>
            <a:r>
              <a:rPr lang="pl-PL" sz="2000" dirty="0">
                <a:solidFill>
                  <a:srgbClr val="2B91AF"/>
                </a:solidFill>
              </a:rPr>
              <a:t>ContainerControlledLifetimeManager</a:t>
            </a:r>
            <a:r>
              <a:rPr lang="pl-PL" sz="2000" dirty="0"/>
              <a:t>());</a:t>
            </a:r>
            <a:endParaRPr lang="pl-PL" sz="20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pl-PL" sz="20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pl-PL" sz="2000" dirty="0" smtClean="0"/>
              <a:t>...........</a:t>
            </a:r>
            <a:endParaRPr lang="pl-PL" sz="2000" dirty="0"/>
          </a:p>
          <a:p>
            <a:pPr marL="0" indent="0">
              <a:buNone/>
            </a:pPr>
            <a:endParaRPr lang="pl-PL" sz="20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pl-PL" sz="2000" dirty="0" smtClean="0">
                <a:solidFill>
                  <a:srgbClr val="0000FF"/>
                </a:solidFill>
              </a:rPr>
              <a:t>var </a:t>
            </a:r>
            <a:r>
              <a:rPr lang="pl-PL" sz="2000" dirty="0"/>
              <a:t> navigationService = container.Resolve&lt;</a:t>
            </a:r>
            <a:r>
              <a:rPr lang="pl-PL" sz="2000" dirty="0">
                <a:solidFill>
                  <a:srgbClr val="2B91AF"/>
                </a:solidFill>
              </a:rPr>
              <a:t>NavigationService</a:t>
            </a:r>
            <a:r>
              <a:rPr lang="pl-PL" sz="2000" dirty="0"/>
              <a:t>&gt;(); navigationService.RegisterMainSalary(container.Resolve&lt;</a:t>
            </a:r>
            <a:r>
              <a:rPr lang="pl-PL" sz="2000" dirty="0">
                <a:solidFill>
                  <a:srgbClr val="2B91AF"/>
                </a:solidFill>
              </a:rPr>
              <a:t>MainSalaryViewModel</a:t>
            </a:r>
            <a:r>
              <a:rPr lang="pl-PL" sz="2000" dirty="0"/>
              <a:t>&gt;()); </a:t>
            </a:r>
            <a:endParaRPr lang="pl-PL" sz="2000" dirty="0" smtClean="0"/>
          </a:p>
          <a:p>
            <a:pPr marL="0" indent="0">
              <a:buNone/>
            </a:pPr>
            <a:r>
              <a:rPr lang="pl-PL" sz="2000" dirty="0" smtClean="0"/>
              <a:t>navigationService.NavigateToMainSalary</a:t>
            </a:r>
            <a:r>
              <a:rPr lang="pl-PL" sz="20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68627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Okna modalne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lnSpcReduction="10000"/>
          </a:bodyPr>
          <a:lstStyle/>
          <a:p>
            <a:r>
              <a:rPr lang="pl-PL" dirty="0" smtClean="0"/>
              <a:t>Domyślne Dialogi (np. MessageBox) jako InteractionService</a:t>
            </a:r>
          </a:p>
          <a:p>
            <a:r>
              <a:rPr lang="pl-PL" dirty="0" smtClean="0"/>
              <a:t>Dzięki wykorzystaniu DataTemplates poprzez przesłanie ViewModelu danego okna modalnego do ModalService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sz="2000" dirty="0" smtClean="0">
                <a:solidFill>
                  <a:srgbClr val="0000FF"/>
                </a:solidFill>
              </a:rPr>
              <a:t>var</a:t>
            </a:r>
            <a:r>
              <a:rPr lang="pl-PL" sz="2000" dirty="0"/>
              <a:t> </a:t>
            </a:r>
            <a:r>
              <a:rPr lang="pl-PL" sz="2000" dirty="0" smtClean="0"/>
              <a:t>viewModel</a:t>
            </a:r>
            <a:r>
              <a:rPr lang="pl-PL" sz="2000" dirty="0"/>
              <a:t> = </a:t>
            </a:r>
            <a:r>
              <a:rPr lang="pl-PL" sz="2000" dirty="0">
                <a:solidFill>
                  <a:srgbClr val="0000FF"/>
                </a:solidFill>
              </a:rPr>
              <a:t>new</a:t>
            </a:r>
            <a:r>
              <a:rPr lang="pl-PL" sz="2000" dirty="0"/>
              <a:t> </a:t>
            </a:r>
            <a:r>
              <a:rPr lang="pl-PL" sz="2000" dirty="0" smtClean="0">
                <a:solidFill>
                  <a:srgbClr val="2B91AF"/>
                </a:solidFill>
              </a:rPr>
              <a:t>DeleteSalaryDialogViewModel</a:t>
            </a:r>
            <a:r>
              <a:rPr lang="pl-PL" sz="2000" dirty="0" smtClean="0"/>
              <a:t>(salary</a:t>
            </a:r>
            <a:r>
              <a:rPr lang="pl-PL" sz="2000" dirty="0"/>
              <a:t>);    </a:t>
            </a:r>
            <a:r>
              <a:rPr lang="pl-PL" sz="2000" dirty="0" smtClean="0"/>
              <a:t>         </a:t>
            </a:r>
          </a:p>
          <a:p>
            <a:pPr marL="0" indent="0">
              <a:buNone/>
            </a:pPr>
            <a:r>
              <a:rPr lang="pl-PL" sz="2000" dirty="0" smtClean="0"/>
              <a:t>modalService.Open(</a:t>
            </a:r>
            <a:r>
              <a:rPr lang="pl-PL" sz="2000" dirty="0"/>
              <a:t>viewModel</a:t>
            </a:r>
            <a:r>
              <a:rPr lang="pl-PL" sz="2000" dirty="0" smtClean="0"/>
              <a:t>); </a:t>
            </a:r>
            <a:r>
              <a:rPr lang="pl-PL" sz="2000" dirty="0"/>
              <a:t>            </a:t>
            </a:r>
            <a:endParaRPr lang="pl-PL" sz="2000" dirty="0" smtClean="0"/>
          </a:p>
          <a:p>
            <a:pPr marL="0" indent="0">
              <a:buNone/>
            </a:pPr>
            <a:r>
              <a:rPr lang="pl-PL" sz="2000" dirty="0" smtClean="0">
                <a:solidFill>
                  <a:srgbClr val="0000FF"/>
                </a:solidFill>
              </a:rPr>
              <a:t>if</a:t>
            </a:r>
            <a:r>
              <a:rPr lang="pl-PL" sz="2000" dirty="0"/>
              <a:t> </a:t>
            </a:r>
            <a:r>
              <a:rPr lang="pl-PL" sz="2000" dirty="0" smtClean="0"/>
              <a:t>(viewModel.Result</a:t>
            </a:r>
            <a:r>
              <a:rPr lang="pl-PL" sz="2000" dirty="0"/>
              <a:t>)             </a:t>
            </a:r>
            <a:r>
              <a:rPr lang="pl-PL" sz="2000" dirty="0" smtClean="0"/>
              <a:t>{</a:t>
            </a:r>
          </a:p>
          <a:p>
            <a:pPr marL="0" indent="0">
              <a:buNone/>
            </a:pPr>
            <a:r>
              <a:rPr lang="pl-PL" sz="2000" dirty="0" smtClean="0"/>
              <a:t> </a:t>
            </a:r>
            <a:r>
              <a:rPr lang="pl-PL" sz="2000" dirty="0"/>
              <a:t>                Salaries.Remove(SelectedSalary);             </a:t>
            </a:r>
            <a:endParaRPr lang="pl-PL" sz="2000" dirty="0" smtClean="0"/>
          </a:p>
          <a:p>
            <a:pPr marL="0" indent="0">
              <a:buNone/>
            </a:pPr>
            <a:r>
              <a:rPr lang="pl-PL" sz="2000" dirty="0" smtClean="0"/>
              <a:t>}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304993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377</Words>
  <Application>Microsoft Office PowerPoint</Application>
  <PresentationFormat>On-screen Show (4:3)</PresentationFormat>
  <Paragraphs>145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SalaryBook</vt:lpstr>
      <vt:lpstr>Cele</vt:lpstr>
      <vt:lpstr>MVVM Frameworks</vt:lpstr>
      <vt:lpstr>MVVM Light Toolkit</vt:lpstr>
      <vt:lpstr>Wiązanie V-VM (ViewModel-First)</vt:lpstr>
      <vt:lpstr>Nawigacja</vt:lpstr>
      <vt:lpstr>Nawigacja - obsługa</vt:lpstr>
      <vt:lpstr>Nawigacja - konfiguracja</vt:lpstr>
      <vt:lpstr>Okna modalne</vt:lpstr>
      <vt:lpstr>IModalViewModel</vt:lpstr>
      <vt:lpstr>Walidacja (DataErrorInfoAdapter)</vt:lpstr>
      <vt:lpstr>Walidacja (ValidatableViewModel)</vt:lpstr>
      <vt:lpstr>Infrastructure.Validation</vt:lpstr>
      <vt:lpstr>Edycja (Memento)</vt:lpstr>
      <vt:lpstr>PropertyObserver</vt:lpstr>
      <vt:lpstr>WPF w WinForms</vt:lpstr>
      <vt:lpstr>Pokaz</vt:lpstr>
      <vt:lpstr>Wnioski</vt:lpstr>
    </vt:vector>
  </TitlesOfParts>
  <Company>ABB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SalaryBook</dc:title>
  <dc:creator>Robert Pająk</dc:creator>
  <cp:lastModifiedBy>Robert Pająk</cp:lastModifiedBy>
  <cp:revision>54</cp:revision>
  <dcterms:created xsi:type="dcterms:W3CDTF">2013-05-10T14:08:35Z</dcterms:created>
  <dcterms:modified xsi:type="dcterms:W3CDTF">2013-06-03T14:51:29Z</dcterms:modified>
</cp:coreProperties>
</file>