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48" r:id="rId4"/>
    <p:sldId id="349" r:id="rId5"/>
    <p:sldId id="273" r:id="rId6"/>
    <p:sldId id="345" r:id="rId7"/>
    <p:sldId id="296" r:id="rId8"/>
    <p:sldId id="344" r:id="rId9"/>
    <p:sldId id="342" r:id="rId10"/>
    <p:sldId id="350" r:id="rId11"/>
    <p:sldId id="343" r:id="rId12"/>
    <p:sldId id="351" r:id="rId13"/>
    <p:sldId id="347" r:id="rId14"/>
    <p:sldId id="33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光呈" initials="G" lastIdx="3" clrIdx="0">
    <p:extLst>
      <p:ext uri="{19B8F6BF-5375-455C-9EA6-DF929625EA0E}">
        <p15:presenceInfo xmlns:p15="http://schemas.microsoft.com/office/powerpoint/2012/main" userId="Guang光呈" providerId="None"/>
      </p:ext>
    </p:extLst>
  </p:cmAuthor>
  <p:cmAuthor id="2" name="立東 林" initials="立東" lastIdx="1" clrIdx="1">
    <p:extLst>
      <p:ext uri="{19B8F6BF-5375-455C-9EA6-DF929625EA0E}">
        <p15:presenceInfo xmlns:p15="http://schemas.microsoft.com/office/powerpoint/2012/main" userId="5f2bc2f6b646d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87882" autoAdjust="0"/>
  </p:normalViewPr>
  <p:slideViewPr>
    <p:cSldViewPr snapToGrid="0">
      <p:cViewPr>
        <p:scale>
          <a:sx n="100" d="100"/>
          <a:sy n="100" d="100"/>
        </p:scale>
        <p:origin x="11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EC06-B4A9-40A6-AD2E-23481FB13F2D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596B5-256C-4D9E-BB15-2F25DE436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5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DB7A-B212-450C-A2E8-E62897B56F70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2543-A1BE-43B3-8A61-02982B9F4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E%9F%E8%89%B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0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33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50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44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RGB</a:t>
            </a:r>
            <a:r>
              <a:rPr lang="zh-TW" altLang="en-US" dirty="0"/>
              <a:t>的圖片是在笛卡爾坐標系的三原色相加組合而成，而</a:t>
            </a:r>
            <a:r>
              <a:rPr lang="en-US" altLang="zh-TW" dirty="0"/>
              <a:t>HSV</a:t>
            </a:r>
            <a:r>
              <a:rPr lang="zh-TW" altLang="en-US" dirty="0"/>
              <a:t>的色彩空間是利用圓柱坐標系的方式來表示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因為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HSV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類似於人類感覺顏色的方式，我們可以對顏色擁有較強的感知度。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原色"/>
              </a:rPr>
              <a:t>加法原色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模型，以原色組合的方式定義顏色，而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HSV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以人類更熟悉的方式封裝了關於顏色的信息：「這是什麼顏色？深淺如何？明暗如何？」。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5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13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the image is sharpened by subtracting an unsharp image, that is blurred or smoothed from the original image, so the name unsharp masking is derived. </a:t>
            </a:r>
          </a:p>
          <a:p>
            <a:r>
              <a:rPr lang="en-US" altLang="zh-TW" dirty="0"/>
              <a:t>( </a:t>
            </a:r>
            <a:r>
              <a:rPr lang="zh-TW" altLang="en-US" dirty="0"/>
              <a:t>拿原圖減掉模糊的圖，來產出銳利的</a:t>
            </a:r>
            <a:r>
              <a:rPr lang="en-US" altLang="zh-TW" dirty="0"/>
              <a:t>output )</a:t>
            </a:r>
          </a:p>
          <a:p>
            <a:r>
              <a:rPr lang="en-US" altLang="zh-TW" dirty="0"/>
              <a:t>( </a:t>
            </a:r>
            <a:r>
              <a:rPr lang="zh-TW" altLang="en-US" dirty="0"/>
              <a:t>減掉低通濾波成分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67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5" t="483" r="19811" b="28115"/>
          <a:stretch/>
        </p:blipFill>
        <p:spPr>
          <a:xfrm flipH="1">
            <a:off x="7824194" y="3861048"/>
            <a:ext cx="5260820" cy="3816424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893615"/>
            <a:ext cx="7114976" cy="136815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fr-CA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fr-CA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639" y="-246282"/>
            <a:ext cx="5275990" cy="2127996"/>
          </a:xfrm>
          <a:prstGeom prst="rect">
            <a:avLst/>
          </a:prstGeom>
        </p:spPr>
      </p:pic>
      <p:pic>
        <p:nvPicPr>
          <p:cNvPr id="1026" name="Picture 2" descr="國立臺灣科技大學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44" y="114108"/>
            <a:ext cx="2505539" cy="5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34435" y="3573464"/>
            <a:ext cx="11523133" cy="71437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24420" y="3429003"/>
            <a:ext cx="1822449" cy="144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ja-JP" altLang="en-US" dirty="0"/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 rot="-10800000">
            <a:off x="114302" y="6465888"/>
            <a:ext cx="412751" cy="309562"/>
            <a:chOff x="113" y="4020"/>
            <a:chExt cx="195" cy="195"/>
          </a:xfrm>
          <a:solidFill>
            <a:srgbClr val="007B9D"/>
          </a:solidFill>
        </p:grpSpPr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</p:grp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670247" y="980728"/>
            <a:ext cx="2505540" cy="45719"/>
          </a:xfrm>
          <a:prstGeom prst="rect">
            <a:avLst/>
          </a:prstGeom>
          <a:solidFill>
            <a:srgbClr val="01A89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1857567" y="1158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11635319" y="1158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1857567" y="2809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1366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1376588" y="6491600"/>
            <a:ext cx="815413" cy="71884"/>
          </a:xfrm>
          <a:prstGeom prst="rect">
            <a:avLst/>
          </a:prstGeom>
          <a:solidFill>
            <a:srgbClr val="007B9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5413" y="1473209"/>
            <a:ext cx="10766987" cy="4885453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fr-CA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376588" y="6569648"/>
            <a:ext cx="815413" cy="288352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EE923FB2-A9A0-470E-BE6A-12D049F8CE0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" y="6593919"/>
            <a:ext cx="3135837" cy="16850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48" y="6558082"/>
            <a:ext cx="1745648" cy="21540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" y="6381328"/>
            <a:ext cx="1544192" cy="164578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35" y="6399237"/>
            <a:ext cx="1592956" cy="170674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6"/>
          <a:srcRect l="6326"/>
          <a:stretch/>
        </p:blipFill>
        <p:spPr>
          <a:xfrm>
            <a:off x="542925" y="536293"/>
            <a:ext cx="954333" cy="815964"/>
          </a:xfrm>
          <a:prstGeom prst="rect">
            <a:avLst/>
          </a:prstGeom>
        </p:spPr>
      </p:pic>
      <p:sp>
        <p:nvSpPr>
          <p:cNvPr id="19" name="Rectangle 8"/>
          <p:cNvSpPr>
            <a:spLocks noChangeArrowheads="1"/>
          </p:cNvSpPr>
          <p:nvPr/>
        </p:nvSpPr>
        <p:spPr bwMode="auto">
          <a:xfrm flipV="1">
            <a:off x="1295468" y="937817"/>
            <a:ext cx="10286933" cy="45719"/>
          </a:xfrm>
          <a:prstGeom prst="rect">
            <a:avLst/>
          </a:prstGeom>
          <a:solidFill>
            <a:srgbClr val="01A89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3132" y="263454"/>
            <a:ext cx="9217024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26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3"/>
            <a:ext cx="10972800" cy="497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426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tion.so/High-boost-filter-c9133ae92fbf48b3a199601a3191dcca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000" dirty="0"/>
              <a:t>Professor: Nai-Jian Wang</a:t>
            </a:r>
          </a:p>
          <a:p>
            <a:r>
              <a:rPr lang="en-US" altLang="zh-TW" sz="2000" dirty="0"/>
              <a:t>Presenter: Jie-Hong Liu</a:t>
            </a:r>
          </a:p>
          <a:p>
            <a:r>
              <a:rPr lang="en-US" altLang="zh-TW" sz="2000" dirty="0"/>
              <a:t>Date: 2022/3/30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5D04A2-A960-4F1A-8B62-5ECEA326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78" y="1550589"/>
            <a:ext cx="5646522" cy="375681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CFD71F7-FDB9-4D69-8716-AB0ED7B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Enhancement output – Gaussian Blur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1920C4F-3DB5-4C84-8A24-2E3B8974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2" y="1550590"/>
            <a:ext cx="5646522" cy="37568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ED234E-E661-4AC0-9AA4-83976A52A634}"/>
              </a:ext>
            </a:extLst>
          </p:cNvPr>
          <p:cNvSpPr txBox="1"/>
          <p:nvPr/>
        </p:nvSpPr>
        <p:spPr>
          <a:xfrm>
            <a:off x="2546061" y="541634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B22517-EC6E-49D6-AC63-8D331A3CEB23}"/>
              </a:ext>
            </a:extLst>
          </p:cNvPr>
          <p:cNvSpPr txBox="1"/>
          <p:nvPr/>
        </p:nvSpPr>
        <p:spPr>
          <a:xfrm>
            <a:off x="7952260" y="541634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Gaussian Blurred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AE1CF6-81A9-4935-B5FC-7A29E27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Enhancement output –Unsharp masking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CA3D3-DAB3-449E-BA57-2955512B0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8" y="1544679"/>
            <a:ext cx="5690662" cy="3794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E7BA65-C4A5-456C-B312-82F36791C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1553452"/>
            <a:ext cx="5690662" cy="37861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202EA3-C81D-4C70-9665-20D9741C3827}"/>
              </a:ext>
            </a:extLst>
          </p:cNvPr>
          <p:cNvSpPr txBox="1"/>
          <p:nvPr/>
        </p:nvSpPr>
        <p:spPr>
          <a:xfrm>
            <a:off x="1834255" y="552430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mask of the input 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50A538-1843-4DAE-B272-1067B2E1D767}"/>
              </a:ext>
            </a:extLst>
          </p:cNvPr>
          <p:cNvSpPr txBox="1"/>
          <p:nvPr/>
        </p:nvSpPr>
        <p:spPr>
          <a:xfrm>
            <a:off x="7288783" y="5524305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mask and origin input = unsharp mask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0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A8B905-5127-4464-9ABA-A81C15DE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8" y="1767681"/>
            <a:ext cx="5531992" cy="368061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E3FD4A-F492-4DE0-A2E9-545FF09F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767681"/>
            <a:ext cx="5531992" cy="3680619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106C3740-CA0B-4A89-9D1D-92A971D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263525"/>
            <a:ext cx="9217025" cy="647700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Enhancement output – Histogram Equalization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5A4F5D-6D18-4ACC-B458-D8DF23F1FCF8}"/>
              </a:ext>
            </a:extLst>
          </p:cNvPr>
          <p:cNvSpPr txBox="1"/>
          <p:nvPr/>
        </p:nvSpPr>
        <p:spPr>
          <a:xfrm>
            <a:off x="1900238" y="560031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Enhancement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CC9932-9979-4283-997A-5287FA415F79}"/>
              </a:ext>
            </a:extLst>
          </p:cNvPr>
          <p:cNvSpPr txBox="1"/>
          <p:nvPr/>
        </p:nvSpPr>
        <p:spPr>
          <a:xfrm>
            <a:off x="7098124" y="560031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Histogram Equalization output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FFE359-5357-4CD1-ADB4-B61A7AE33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2" y="1593382"/>
            <a:ext cx="5517889" cy="367123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E60A125-075F-48DE-BF65-DA228594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79" y="140906"/>
            <a:ext cx="9217024" cy="648072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Enhancement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RGB and HSV method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01D0F93-8FA2-4BBE-87C4-0EC4F14BA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60" y="1593382"/>
            <a:ext cx="5517889" cy="367123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053FCE-4816-4297-9C08-AD5D7EED1F65}"/>
              </a:ext>
            </a:extLst>
          </p:cNvPr>
          <p:cNvSpPr txBox="1"/>
          <p:nvPr/>
        </p:nvSpPr>
        <p:spPr>
          <a:xfrm>
            <a:off x="1859655" y="546061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HE on RGB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DB8570-A718-4004-821F-F2FE62C9E09B}"/>
              </a:ext>
            </a:extLst>
          </p:cNvPr>
          <p:cNvSpPr txBox="1"/>
          <p:nvPr/>
        </p:nvSpPr>
        <p:spPr>
          <a:xfrm>
            <a:off x="7199883" y="5460610"/>
            <a:ext cx="40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proposed method on HSV 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E5BE20F-1573-4227-A419-3855199A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387" y="1540189"/>
            <a:ext cx="9954214" cy="37776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B. Singh, T. V. </a:t>
            </a: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Mahendra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S. </a:t>
            </a: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Kurmvanshi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C. V. Rama Rao, "Image enhancement with the application of local and global enhancement methods for dark images," </a:t>
            </a:r>
            <a:r>
              <a:rPr lang="en-US" altLang="zh-TW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Innovations in Electronics, Signal Processing and Communication (IESC)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2017, pp. 199-202</a:t>
            </a:r>
          </a:p>
          <a:p>
            <a:pPr marL="0" indent="0" algn="l">
              <a:buNone/>
            </a:pP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Abdullah-Al-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Wadud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Hasanul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Kabir, M. Ali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Akber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Dewan, and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Oksam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Chae , “A dynamic histogram equalization for image contrast enhancement”,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Consumer Electron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May 2007, vol. 53, no. 2, pp. 593- 600</a:t>
            </a:r>
            <a:endParaRPr lang="en-US" altLang="zh-TW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https://en.wikipedia.org/wiki/HSL_and_HSV</a:t>
            </a:r>
          </a:p>
          <a:p>
            <a:pPr marL="0" indent="0">
              <a:buNone/>
            </a:pP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(why gray?)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35D2CD-4FFA-4317-A151-ECFE4CBEE376}"/>
              </a:ext>
            </a:extLst>
          </p:cNvPr>
          <p:cNvSpPr txBox="1"/>
          <p:nvPr/>
        </p:nvSpPr>
        <p:spPr>
          <a:xfrm>
            <a:off x="2794552" y="535244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EE4B25-3092-49EF-9C26-711236A3FE22}"/>
              </a:ext>
            </a:extLst>
          </p:cNvPr>
          <p:cNvSpPr txBox="1"/>
          <p:nvPr/>
        </p:nvSpPr>
        <p:spPr>
          <a:xfrm>
            <a:off x="7809043" y="539114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 on gray image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419ECA4-C7AC-44FC-94EE-29C775D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7" y="1462143"/>
            <a:ext cx="5431443" cy="379565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5704208-FAB4-49EE-8EC6-BB003777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44" y="1462142"/>
            <a:ext cx="5443423" cy="37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0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 on RGB image)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3EF463E-E0D7-48F1-9B0A-391B614B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19" y="1714232"/>
            <a:ext cx="5154613" cy="3429536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1121FC-1C5A-4D61-9693-8B16D0B94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7" y="1714232"/>
            <a:ext cx="5154613" cy="342953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035D2CD-4FFA-4317-A151-ECFE4CBEE376}"/>
              </a:ext>
            </a:extLst>
          </p:cNvPr>
          <p:cNvSpPr txBox="1"/>
          <p:nvPr/>
        </p:nvSpPr>
        <p:spPr>
          <a:xfrm>
            <a:off x="3178696" y="5257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EE4B25-3092-49EF-9C26-711236A3FE22}"/>
              </a:ext>
            </a:extLst>
          </p:cNvPr>
          <p:cNvSpPr txBox="1"/>
          <p:nvPr/>
        </p:nvSpPr>
        <p:spPr>
          <a:xfrm>
            <a:off x="7979296" y="52578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 on RGB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1483E7-B4FB-4CD4-BAEA-D8F61FC1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RGB to 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HSV</a:t>
            </a: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Local Enhancement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zh-TW" altLang="en-US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Global Enhancement</a:t>
            </a: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F3B197-1756-4AC9-B7C0-41266F7E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9" y="1131216"/>
            <a:ext cx="4380682" cy="45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Introduction-HSV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F3E582-3BD0-469A-BC22-607143CF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(for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hue, saturation, value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also known as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HSB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hue, saturation, brightness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alternative representations of the </a:t>
            </a:r>
            <a:r>
              <a:rPr lang="en-US" altLang="zh-TW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 color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E46613-A9EC-4DEA-9828-E274CBBA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61" y="2503205"/>
            <a:ext cx="4708689" cy="35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5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RGB to HSV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A3869A-95DD-48D8-A90A-24A094DDC21B}"/>
              </a:ext>
            </a:extLst>
          </p:cNvPr>
          <p:cNvSpPr txBox="1"/>
          <p:nvPr/>
        </p:nvSpPr>
        <p:spPr>
          <a:xfrm>
            <a:off x="1026941" y="134812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-&gt; HSV (Hue, Saturation, value)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2E452A-F67D-4A21-B4BC-7976AB89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2179907"/>
            <a:ext cx="6304762" cy="22571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9B0912-4571-4C11-B5FA-702EF526E940}"/>
              </a:ext>
            </a:extLst>
          </p:cNvPr>
          <p:cNvSpPr txBox="1"/>
          <p:nvPr/>
        </p:nvSpPr>
        <p:spPr>
          <a:xfrm>
            <a:off x="7522590" y="3169721"/>
            <a:ext cx="296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= max(R,G,B)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 = min(R,G,B)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2B48BC-A68B-4568-92F7-F038C3AA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8150"/>
            <a:ext cx="5968476" cy="17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to HSV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5FE77B6-D3BC-433D-84A9-DB28F4A2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44" y="1657473"/>
            <a:ext cx="5325230" cy="354305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8A7F70-DBF5-41A3-B11A-EE8D9834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4" y="1657473"/>
            <a:ext cx="5325230" cy="35430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4F9AB4C-6FE3-44AD-B6C2-47B851128583}"/>
              </a:ext>
            </a:extLst>
          </p:cNvPr>
          <p:cNvSpPr txBox="1"/>
          <p:nvPr/>
        </p:nvSpPr>
        <p:spPr>
          <a:xfrm>
            <a:off x="1898361" y="536554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RGB color space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09F32F-D22E-4C58-B942-24976E999BE4}"/>
              </a:ext>
            </a:extLst>
          </p:cNvPr>
          <p:cNvSpPr txBox="1"/>
          <p:nvPr/>
        </p:nvSpPr>
        <p:spPr>
          <a:xfrm>
            <a:off x="7520423" y="5365544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HSV color space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AE1CF6-81A9-4935-B5FC-7A29E27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Enhancement (Unsharp masking)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57A7090-9196-4FFD-B217-75F02E25A962}"/>
              </a:ext>
            </a:extLst>
          </p:cNvPr>
          <p:cNvSpPr txBox="1"/>
          <p:nvPr/>
        </p:nvSpPr>
        <p:spPr>
          <a:xfrm>
            <a:off x="1314515" y="1318038"/>
            <a:ext cx="95629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Blurred the image</a:t>
            </a:r>
          </a:p>
          <a:p>
            <a:pPr lvl="1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 the blurred image from the original image to make the mask</a:t>
            </a:r>
          </a:p>
          <a:p>
            <a:pPr lvl="1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mask to the original image.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84E16C-34BC-41EE-803E-BB48BE66A66C}"/>
                  </a:ext>
                </a:extLst>
              </p:cNvPr>
              <p:cNvSpPr txBox="1"/>
              <p:nvPr/>
            </p:nvSpPr>
            <p:spPr>
              <a:xfrm>
                <a:off x="1851660" y="3848208"/>
                <a:ext cx="2429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84E16C-34BC-41EE-803E-BB48BE66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3848208"/>
                <a:ext cx="2429448" cy="276999"/>
              </a:xfrm>
              <a:prstGeom prst="rect">
                <a:avLst/>
              </a:prstGeom>
              <a:blipFill>
                <a:blip r:embed="rId3"/>
                <a:stretch>
                  <a:fillRect l="-1005" t="-2174" r="-3266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1913AEB-11FE-498C-B439-6177F1B42497}"/>
                  </a:ext>
                </a:extLst>
              </p:cNvPr>
              <p:cNvSpPr txBox="1"/>
              <p:nvPr/>
            </p:nvSpPr>
            <p:spPr>
              <a:xfrm>
                <a:off x="1851660" y="4297065"/>
                <a:ext cx="2802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1913AEB-11FE-498C-B439-6177F1B4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297065"/>
                <a:ext cx="2802947" cy="276999"/>
              </a:xfrm>
              <a:prstGeom prst="rect">
                <a:avLst/>
              </a:prstGeom>
              <a:blipFill>
                <a:blip r:embed="rId4"/>
                <a:stretch>
                  <a:fillRect l="-870" t="-2222" r="-2609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22141A-7A7F-4CD4-9976-348BC067790D}"/>
              </a:ext>
            </a:extLst>
          </p:cNvPr>
          <p:cNvSpPr txBox="1"/>
          <p:nvPr/>
        </p:nvSpPr>
        <p:spPr>
          <a:xfrm>
            <a:off x="5562600" y="371869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 is denoted as a mask.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denoted as the original image.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denoted as the blurred image.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‘w’ is the weight, generally greater than zero.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the sharpened image.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weight is equal to 1, it is the unsharp masking and when greater than 1, then it is called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High boost filter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50913"/>
      </p:ext>
    </p:extLst>
  </p:cSld>
  <p:clrMapOvr>
    <a:masterClrMapping/>
  </p:clrMapOvr>
</p:sld>
</file>

<file path=ppt/theme/theme1.xml><?xml version="1.0" encoding="utf-8"?>
<a:theme xmlns:a="http://schemas.openxmlformats.org/drawingml/2006/main" name="1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2014實驗室投影母片</Template>
  <TotalTime>19114</TotalTime>
  <Words>628</Words>
  <Application>Microsoft Office PowerPoint</Application>
  <PresentationFormat>寬螢幕</PresentationFormat>
  <Paragraphs>83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Cambria Math</vt:lpstr>
      <vt:lpstr>Times New Roman</vt:lpstr>
      <vt:lpstr>113</vt:lpstr>
      <vt:lpstr>Image Enhancement with the Application of Local and Global Enhancement Methods for Dark Images</vt:lpstr>
      <vt:lpstr>Outline</vt:lpstr>
      <vt:lpstr>Recap (why gray?)</vt:lpstr>
      <vt:lpstr>Recap (HE on RGB image)</vt:lpstr>
      <vt:lpstr>Introduction</vt:lpstr>
      <vt:lpstr>Introduction-HSV</vt:lpstr>
      <vt:lpstr>Method - RGB to HSV</vt:lpstr>
      <vt:lpstr>RGB to HSV</vt:lpstr>
      <vt:lpstr>Local Enhancement (Unsharp masking)</vt:lpstr>
      <vt:lpstr>Local Enhancement output – Gaussian Blur</vt:lpstr>
      <vt:lpstr>Local Enhancement output –Unsharp masking</vt:lpstr>
      <vt:lpstr>Global Enhancement output – Histogram Equalization </vt:lpstr>
      <vt:lpstr> Comparison Enhancement  between RGB and HSV 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LIUJiehong</cp:lastModifiedBy>
  <cp:revision>256</cp:revision>
  <dcterms:created xsi:type="dcterms:W3CDTF">2018-10-03T10:50:52Z</dcterms:created>
  <dcterms:modified xsi:type="dcterms:W3CDTF">2022-03-26T12:33:10Z</dcterms:modified>
</cp:coreProperties>
</file>