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63" r:id="rId4"/>
    <p:sldId id="259" r:id="rId5"/>
    <p:sldId id="264" r:id="rId6"/>
    <p:sldId id="260" r:id="rId7"/>
    <p:sldId id="265" r:id="rId8"/>
    <p:sldId id="258"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6/20/2023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6516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6/20/2023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9145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6/20/2023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84095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6/20/2023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1545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6/20/2023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31678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6/20/2023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0435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6/20/2023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2072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6/20/2023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26242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6/20/2023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7331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6/20/2023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3116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6/20/2023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0349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6/20/2023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242669260"/>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698"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標題 1">
            <a:extLst>
              <a:ext uri="{FF2B5EF4-FFF2-40B4-BE49-F238E27FC236}">
                <a16:creationId xmlns:a16="http://schemas.microsoft.com/office/drawing/2014/main" id="{F4396751-D727-433A-77C9-29032BE95271}"/>
              </a:ext>
            </a:extLst>
          </p:cNvPr>
          <p:cNvSpPr>
            <a:spLocks noGrp="1"/>
          </p:cNvSpPr>
          <p:nvPr>
            <p:ph type="ctrTitle"/>
          </p:nvPr>
        </p:nvSpPr>
        <p:spPr>
          <a:xfrm>
            <a:off x="540000" y="765110"/>
            <a:ext cx="4500561" cy="2448500"/>
          </a:xfrm>
        </p:spPr>
        <p:txBody>
          <a:bodyPr>
            <a:normAutofit fontScale="90000"/>
          </a:bodyPr>
          <a:lstStyle/>
          <a:p>
            <a:r>
              <a:rPr lang="en-US" altLang="zh-TW" dirty="0"/>
              <a:t>Mini Project 3</a:t>
            </a:r>
            <a:endParaRPr lang="zh-TW" altLang="en-US" dirty="0"/>
          </a:p>
        </p:txBody>
      </p:sp>
      <p:sp>
        <p:nvSpPr>
          <p:cNvPr id="3" name="副標題 2">
            <a:extLst>
              <a:ext uri="{FF2B5EF4-FFF2-40B4-BE49-F238E27FC236}">
                <a16:creationId xmlns:a16="http://schemas.microsoft.com/office/drawing/2014/main" id="{225A5036-258D-0E19-921B-17FCB41A4A34}"/>
              </a:ext>
            </a:extLst>
          </p:cNvPr>
          <p:cNvSpPr>
            <a:spLocks noGrp="1"/>
          </p:cNvSpPr>
          <p:nvPr>
            <p:ph type="subTitle" idx="1"/>
          </p:nvPr>
        </p:nvSpPr>
        <p:spPr>
          <a:xfrm>
            <a:off x="540000" y="4988476"/>
            <a:ext cx="4500561" cy="1320249"/>
          </a:xfrm>
        </p:spPr>
        <p:txBody>
          <a:bodyPr>
            <a:normAutofit/>
          </a:bodyPr>
          <a:lstStyle/>
          <a:p>
            <a:r>
              <a:rPr lang="en-US" altLang="zh-TW" sz="2000" dirty="0">
                <a:latin typeface="+mj-lt"/>
              </a:rPr>
              <a:t>name</a:t>
            </a:r>
            <a:r>
              <a:rPr lang="zh-TW" altLang="en-US" sz="2000" dirty="0">
                <a:latin typeface="+mj-lt"/>
              </a:rPr>
              <a:t>：陳桀泓</a:t>
            </a:r>
            <a:endParaRPr lang="en-US" altLang="zh-TW" sz="2000" dirty="0">
              <a:latin typeface="+mj-lt"/>
            </a:endParaRPr>
          </a:p>
          <a:p>
            <a:r>
              <a:rPr lang="en-US" altLang="zh-TW" sz="2000" dirty="0">
                <a:latin typeface="+mj-lt"/>
              </a:rPr>
              <a:t>Student ID</a:t>
            </a:r>
            <a:r>
              <a:rPr lang="zh-TW" altLang="en-US" sz="2000" dirty="0">
                <a:latin typeface="+mj-lt"/>
              </a:rPr>
              <a:t>：</a:t>
            </a:r>
            <a:r>
              <a:rPr lang="en-US" altLang="zh-TW" sz="2000" dirty="0">
                <a:latin typeface="+mj-lt"/>
              </a:rPr>
              <a:t>111062210</a:t>
            </a:r>
          </a:p>
        </p:txBody>
      </p:sp>
      <p:pic>
        <p:nvPicPr>
          <p:cNvPr id="4" name="Picture 3" descr="一張含有 圓形, 藝術, 鮮豔, 樣式 的圖片&#10;&#10;自動產生的描述">
            <a:extLst>
              <a:ext uri="{FF2B5EF4-FFF2-40B4-BE49-F238E27FC236}">
                <a16:creationId xmlns:a16="http://schemas.microsoft.com/office/drawing/2014/main" id="{CF4E7EBB-49DF-36FE-89EC-17EB5A1C1960}"/>
              </a:ext>
            </a:extLst>
          </p:cNvPr>
          <p:cNvPicPr>
            <a:picLocks noChangeAspect="1"/>
          </p:cNvPicPr>
          <p:nvPr/>
        </p:nvPicPr>
        <p:blipFill rotWithShape="1">
          <a:blip r:embed="rId2"/>
          <a:srcRect l="5859" r="9567"/>
          <a:stretch/>
        </p:blipFill>
        <p:spPr>
          <a:xfrm>
            <a:off x="5747424" y="10"/>
            <a:ext cx="6444576" cy="6857990"/>
          </a:xfrm>
          <a:prstGeom prst="rect">
            <a:avLst/>
          </a:prstGeom>
        </p:spPr>
      </p:pic>
    </p:spTree>
    <p:extLst>
      <p:ext uri="{BB962C8B-B14F-4D97-AF65-F5344CB8AC3E}">
        <p14:creationId xmlns:p14="http://schemas.microsoft.com/office/powerpoint/2010/main" val="4052306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7AEBF2-8F9F-3CF4-B7E5-D15A727CF7DB}"/>
              </a:ext>
            </a:extLst>
          </p:cNvPr>
          <p:cNvSpPr>
            <a:spLocks noGrp="1"/>
          </p:cNvSpPr>
          <p:nvPr>
            <p:ph type="title"/>
          </p:nvPr>
        </p:nvSpPr>
        <p:spPr/>
        <p:txBody>
          <a:bodyPr/>
          <a:lstStyle/>
          <a:p>
            <a:r>
              <a:rPr lang="en-US" altLang="zh-TW" dirty="0"/>
              <a:t>Alpha-Beta Pruning Optimization</a:t>
            </a:r>
            <a:endParaRPr lang="zh-TW" altLang="en-US" dirty="0"/>
          </a:p>
        </p:txBody>
      </p:sp>
      <p:sp>
        <p:nvSpPr>
          <p:cNvPr id="3" name="內容版面配置區 2">
            <a:extLst>
              <a:ext uri="{FF2B5EF4-FFF2-40B4-BE49-F238E27FC236}">
                <a16:creationId xmlns:a16="http://schemas.microsoft.com/office/drawing/2014/main" id="{E9607AC9-8B70-4BB5-DD57-5D643DFEB5CB}"/>
              </a:ext>
            </a:extLst>
          </p:cNvPr>
          <p:cNvSpPr>
            <a:spLocks noGrp="1"/>
          </p:cNvSpPr>
          <p:nvPr>
            <p:ph idx="1"/>
          </p:nvPr>
        </p:nvSpPr>
        <p:spPr/>
        <p:txBody>
          <a:bodyPr/>
          <a:lstStyle/>
          <a:p>
            <a:pPr marL="0" indent="0">
              <a:buNone/>
            </a:pPr>
            <a:r>
              <a:rPr lang="en-US" altLang="zh-TW" sz="2400" dirty="0">
                <a:latin typeface="Fira Code" pitchFamily="1" charset="0"/>
                <a:ea typeface="Fira Code" pitchFamily="1" charset="0"/>
                <a:cs typeface="Fira Code" pitchFamily="1" charset="0"/>
              </a:rPr>
              <a:t>The order in which consider moves can greatly affect the effectiveness of alpha-beta pruning. By starting with the most promising moves </a:t>
            </a:r>
            <a:r>
              <a:rPr lang="en-US" altLang="zh-TW" sz="2400">
                <a:latin typeface="Fira Code" pitchFamily="1" charset="0"/>
                <a:ea typeface="Fira Code" pitchFamily="1" charset="0"/>
                <a:cs typeface="Fira Code" pitchFamily="1" charset="0"/>
              </a:rPr>
              <a:t>first, have </a:t>
            </a:r>
            <a:r>
              <a:rPr lang="en-US" altLang="zh-TW" sz="2400" dirty="0">
                <a:latin typeface="Fira Code" pitchFamily="1" charset="0"/>
                <a:ea typeface="Fira Code" pitchFamily="1" charset="0"/>
                <a:cs typeface="Fira Code" pitchFamily="1" charset="0"/>
              </a:rPr>
              <a:t>a higher chance of triggering cutoffs and reducing the search space. Techniques like move ordering based on history heuristics, killer moves, or transposition table information can help improve the effectiveness of alpha-beta pruning.</a:t>
            </a:r>
            <a:endParaRPr lang="zh-TW" altLang="en-US" sz="2400" dirty="0">
              <a:latin typeface="Fira Code" pitchFamily="1" charset="0"/>
              <a:cs typeface="Fira Code" pitchFamily="1" charset="0"/>
            </a:endParaRPr>
          </a:p>
        </p:txBody>
      </p:sp>
    </p:spTree>
    <p:extLst>
      <p:ext uri="{BB962C8B-B14F-4D97-AF65-F5344CB8AC3E}">
        <p14:creationId xmlns:p14="http://schemas.microsoft.com/office/powerpoint/2010/main" val="144246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7EE2FF-B17D-7DEE-77FC-EECF138D95B3}"/>
              </a:ext>
            </a:extLst>
          </p:cNvPr>
          <p:cNvSpPr>
            <a:spLocks noGrp="1"/>
          </p:cNvSpPr>
          <p:nvPr>
            <p:ph type="title"/>
          </p:nvPr>
        </p:nvSpPr>
        <p:spPr/>
        <p:txBody>
          <a:bodyPr/>
          <a:lstStyle/>
          <a:p>
            <a:r>
              <a:rPr lang="en-US" altLang="zh-TW" dirty="0"/>
              <a:t>Evaluate</a:t>
            </a:r>
            <a:endParaRPr lang="zh-TW" altLang="en-US" dirty="0"/>
          </a:p>
        </p:txBody>
      </p:sp>
      <p:sp>
        <p:nvSpPr>
          <p:cNvPr id="3" name="內容版面配置區 2">
            <a:extLst>
              <a:ext uri="{FF2B5EF4-FFF2-40B4-BE49-F238E27FC236}">
                <a16:creationId xmlns:a16="http://schemas.microsoft.com/office/drawing/2014/main" id="{D067E3DF-6D7A-1EAD-4E04-A65C6D9D3E81}"/>
              </a:ext>
            </a:extLst>
          </p:cNvPr>
          <p:cNvSpPr>
            <a:spLocks noGrp="1"/>
          </p:cNvSpPr>
          <p:nvPr>
            <p:ph idx="1"/>
          </p:nvPr>
        </p:nvSpPr>
        <p:spPr/>
        <p:txBody>
          <a:bodyPr>
            <a:normAutofit/>
          </a:bodyPr>
          <a:lstStyle/>
          <a:p>
            <a:pPr marL="0" indent="0">
              <a:buNone/>
            </a:pPr>
            <a:r>
              <a:rPr lang="en-US" altLang="zh-TW" sz="2400" dirty="0">
                <a:latin typeface="Fira Code" pitchFamily="1" charset="0"/>
                <a:ea typeface="Fira Code" pitchFamily="1" charset="0"/>
                <a:cs typeface="Fira Code" pitchFamily="1" charset="0"/>
              </a:rPr>
              <a:t>If the game cost more than 50 steps, we consider the value of the pieces. The player with a higher piece value wins the winner. Therefore, I evaluate a state using a similar approach.</a:t>
            </a:r>
            <a:endParaRPr lang="zh-TW" altLang="en-US" sz="2400" dirty="0">
              <a:latin typeface="Fira Code" pitchFamily="1" charset="0"/>
              <a:cs typeface="Fira Code" pitchFamily="1" charset="0"/>
            </a:endParaRPr>
          </a:p>
        </p:txBody>
      </p:sp>
    </p:spTree>
    <p:extLst>
      <p:ext uri="{BB962C8B-B14F-4D97-AF65-F5344CB8AC3E}">
        <p14:creationId xmlns:p14="http://schemas.microsoft.com/office/powerpoint/2010/main" val="380984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769660-5104-3D41-281F-0BCA87CEC006}"/>
              </a:ext>
            </a:extLst>
          </p:cNvPr>
          <p:cNvSpPr>
            <a:spLocks noGrp="1"/>
          </p:cNvSpPr>
          <p:nvPr>
            <p:ph type="title"/>
          </p:nvPr>
        </p:nvSpPr>
        <p:spPr/>
        <p:txBody>
          <a:bodyPr/>
          <a:lstStyle/>
          <a:p>
            <a:r>
              <a:rPr lang="en-US" altLang="zh-TW" dirty="0"/>
              <a:t>Evaluate Pseudocode</a:t>
            </a:r>
            <a:endParaRPr lang="zh-TW" altLang="en-US" dirty="0"/>
          </a:p>
        </p:txBody>
      </p:sp>
      <p:pic>
        <p:nvPicPr>
          <p:cNvPr id="13" name="內容版面配置區 12">
            <a:extLst>
              <a:ext uri="{FF2B5EF4-FFF2-40B4-BE49-F238E27FC236}">
                <a16:creationId xmlns:a16="http://schemas.microsoft.com/office/drawing/2014/main" id="{541D3D96-8E36-6D89-7B4F-7800A2191A34}"/>
              </a:ext>
            </a:extLst>
          </p:cNvPr>
          <p:cNvPicPr>
            <a:picLocks noGrp="1" noChangeAspect="1"/>
          </p:cNvPicPr>
          <p:nvPr>
            <p:ph idx="1"/>
          </p:nvPr>
        </p:nvPicPr>
        <p:blipFill>
          <a:blip r:embed="rId2"/>
          <a:stretch>
            <a:fillRect/>
          </a:stretch>
        </p:blipFill>
        <p:spPr>
          <a:xfrm>
            <a:off x="765110" y="1541375"/>
            <a:ext cx="10650668" cy="4896448"/>
          </a:xfrm>
        </p:spPr>
      </p:pic>
    </p:spTree>
    <p:extLst>
      <p:ext uri="{BB962C8B-B14F-4D97-AF65-F5344CB8AC3E}">
        <p14:creationId xmlns:p14="http://schemas.microsoft.com/office/powerpoint/2010/main" val="214214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8087B1-77F1-46CA-0D67-87C6ECF3813A}"/>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33823D2C-EBE4-64CF-43FB-5AEFF8612997}"/>
              </a:ext>
            </a:extLst>
          </p:cNvPr>
          <p:cNvSpPr>
            <a:spLocks noGrp="1"/>
          </p:cNvSpPr>
          <p:nvPr>
            <p:ph idx="1"/>
          </p:nvPr>
        </p:nvSpPr>
        <p:spPr/>
        <p:txBody>
          <a:bodyPr>
            <a:normAutofit/>
          </a:bodyPr>
          <a:lstStyle/>
          <a:p>
            <a:pPr marL="0" indent="0">
              <a:buNone/>
            </a:pPr>
            <a:r>
              <a:rPr lang="en-US" altLang="zh-TW" sz="2400" dirty="0">
                <a:latin typeface="Fira Code" pitchFamily="1" charset="0"/>
                <a:ea typeface="Fira Code" pitchFamily="1" charset="0"/>
                <a:cs typeface="Fira Code" pitchFamily="1" charset="0"/>
              </a:rPr>
              <a:t>In the original approach, we only evaluate the state at leaf nodes. However, if a player wins at an intermediate node, the descendant nodes of it will never be reached in the game. Therefore, before continuing the search at a deeper level, I verify whether a player has already won.</a:t>
            </a:r>
            <a:endParaRPr lang="zh-TW" altLang="en-US" sz="2400" dirty="0">
              <a:latin typeface="Fira Code" pitchFamily="1" charset="0"/>
              <a:cs typeface="Fira Code" pitchFamily="1" charset="0"/>
            </a:endParaRPr>
          </a:p>
        </p:txBody>
      </p:sp>
    </p:spTree>
    <p:extLst>
      <p:ext uri="{BB962C8B-B14F-4D97-AF65-F5344CB8AC3E}">
        <p14:creationId xmlns:p14="http://schemas.microsoft.com/office/powerpoint/2010/main" val="133188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8087B1-77F1-46CA-0D67-87C6ECF3813A}"/>
              </a:ext>
            </a:extLst>
          </p:cNvPr>
          <p:cNvSpPr>
            <a:spLocks noGrp="1"/>
          </p:cNvSpPr>
          <p:nvPr>
            <p:ph type="title"/>
          </p:nvPr>
        </p:nvSpPr>
        <p:spPr/>
        <p:txBody>
          <a:bodyPr/>
          <a:lstStyle/>
          <a:p>
            <a:r>
              <a:rPr lang="en-US" altLang="zh-TW" dirty="0"/>
              <a:t>Minimax Pseudocode</a:t>
            </a:r>
            <a:endParaRPr lang="zh-TW" altLang="en-US" dirty="0"/>
          </a:p>
        </p:txBody>
      </p:sp>
      <p:pic>
        <p:nvPicPr>
          <p:cNvPr id="11" name="內容版面配置區 10">
            <a:extLst>
              <a:ext uri="{FF2B5EF4-FFF2-40B4-BE49-F238E27FC236}">
                <a16:creationId xmlns:a16="http://schemas.microsoft.com/office/drawing/2014/main" id="{42E7D149-7A6D-36BB-8766-37B8995C66F1}"/>
              </a:ext>
            </a:extLst>
          </p:cNvPr>
          <p:cNvPicPr>
            <a:picLocks noGrp="1" noChangeAspect="1"/>
          </p:cNvPicPr>
          <p:nvPr>
            <p:ph idx="1"/>
          </p:nvPr>
        </p:nvPicPr>
        <p:blipFill>
          <a:blip r:embed="rId2"/>
          <a:stretch>
            <a:fillRect/>
          </a:stretch>
        </p:blipFill>
        <p:spPr>
          <a:xfrm>
            <a:off x="2686050" y="1629748"/>
            <a:ext cx="6809034" cy="4521342"/>
          </a:xfrm>
        </p:spPr>
      </p:pic>
      <p:sp>
        <p:nvSpPr>
          <p:cNvPr id="12" name="文字方塊 11">
            <a:extLst>
              <a:ext uri="{FF2B5EF4-FFF2-40B4-BE49-F238E27FC236}">
                <a16:creationId xmlns:a16="http://schemas.microsoft.com/office/drawing/2014/main" id="{BB4553B0-32B8-E9AA-6320-850805EE73A3}"/>
              </a:ext>
            </a:extLst>
          </p:cNvPr>
          <p:cNvSpPr txBox="1"/>
          <p:nvPr/>
        </p:nvSpPr>
        <p:spPr>
          <a:xfrm>
            <a:off x="3648351" y="6117964"/>
            <a:ext cx="4895295" cy="646331"/>
          </a:xfrm>
          <a:prstGeom prst="rect">
            <a:avLst/>
          </a:prstGeom>
          <a:noFill/>
        </p:spPr>
        <p:txBody>
          <a:bodyPr wrap="square" rtlCol="0">
            <a:spAutoFit/>
          </a:bodyPr>
          <a:lstStyle/>
          <a:p>
            <a:pPr algn="ctr"/>
            <a:r>
              <a:rPr lang="en-US" altLang="zh-TW" dirty="0"/>
              <a:t>Source: https://en.wikipedia.org/wiki/Minimax</a:t>
            </a:r>
            <a:endParaRPr lang="zh-TW" altLang="en-US" dirty="0"/>
          </a:p>
        </p:txBody>
      </p:sp>
    </p:spTree>
    <p:extLst>
      <p:ext uri="{BB962C8B-B14F-4D97-AF65-F5344CB8AC3E}">
        <p14:creationId xmlns:p14="http://schemas.microsoft.com/office/powerpoint/2010/main" val="2439491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FC7D8D-ACF8-4B7C-7030-7E610912B358}"/>
              </a:ext>
            </a:extLst>
          </p:cNvPr>
          <p:cNvSpPr>
            <a:spLocks noGrp="1"/>
          </p:cNvSpPr>
          <p:nvPr>
            <p:ph type="title"/>
          </p:nvPr>
        </p:nvSpPr>
        <p:spPr/>
        <p:txBody>
          <a:bodyPr/>
          <a:lstStyle/>
          <a:p>
            <a:r>
              <a:rPr lang="en-US" altLang="zh-TW"/>
              <a:t>Negamax</a:t>
            </a:r>
            <a:endParaRPr lang="zh-TW" altLang="en-US"/>
          </a:p>
        </p:txBody>
      </p:sp>
      <p:sp>
        <p:nvSpPr>
          <p:cNvPr id="3" name="內容版面配置區 2">
            <a:extLst>
              <a:ext uri="{FF2B5EF4-FFF2-40B4-BE49-F238E27FC236}">
                <a16:creationId xmlns:a16="http://schemas.microsoft.com/office/drawing/2014/main" id="{9F738E58-CE96-2F0B-520A-8443A678E100}"/>
              </a:ext>
            </a:extLst>
          </p:cNvPr>
          <p:cNvSpPr>
            <a:spLocks noGrp="1"/>
          </p:cNvSpPr>
          <p:nvPr>
            <p:ph idx="1"/>
          </p:nvPr>
        </p:nvSpPr>
        <p:spPr>
          <a:xfrm>
            <a:off x="545432" y="2538163"/>
            <a:ext cx="11101136" cy="3779837"/>
          </a:xfrm>
        </p:spPr>
        <p:txBody>
          <a:bodyPr>
            <a:normAutofit/>
          </a:bodyPr>
          <a:lstStyle/>
          <a:p>
            <a:pPr marL="0" indent="0">
              <a:buNone/>
            </a:pPr>
            <a:r>
              <a:rPr lang="en-US" altLang="zh-TW" sz="2400" dirty="0">
                <a:latin typeface="Fira Code" pitchFamily="1" charset="0"/>
                <a:ea typeface="Fira Code" pitchFamily="1" charset="0"/>
                <a:cs typeface="Fira Code" pitchFamily="1" charset="0"/>
              </a:rPr>
              <a:t>After implementing Minimax, I discovered another algorithm known as </a:t>
            </a:r>
            <a:r>
              <a:rPr lang="en-US" altLang="zh-TW" sz="2400" dirty="0" err="1">
                <a:latin typeface="Fira Code" pitchFamily="1" charset="0"/>
                <a:ea typeface="Fira Code" pitchFamily="1" charset="0"/>
                <a:cs typeface="Fira Code" pitchFamily="1" charset="0"/>
              </a:rPr>
              <a:t>Negamax</a:t>
            </a:r>
            <a:r>
              <a:rPr lang="en-US" altLang="zh-TW" sz="2400" dirty="0">
                <a:latin typeface="Fira Code" pitchFamily="1" charset="0"/>
                <a:ea typeface="Fira Code" pitchFamily="1" charset="0"/>
                <a:cs typeface="Fira Code" pitchFamily="1" charset="0"/>
              </a:rPr>
              <a:t>. Unlike the approach of maintaining separate logic for each player, the </a:t>
            </a:r>
            <a:r>
              <a:rPr lang="en-US" altLang="zh-TW" sz="2400" dirty="0" err="1">
                <a:latin typeface="Fira Code" pitchFamily="1" charset="0"/>
                <a:ea typeface="Fira Code" pitchFamily="1" charset="0"/>
                <a:cs typeface="Fira Code" pitchFamily="1" charset="0"/>
              </a:rPr>
              <a:t>Negamax</a:t>
            </a:r>
            <a:r>
              <a:rPr lang="en-US" altLang="zh-TW" sz="2400" dirty="0">
                <a:latin typeface="Fira Code" pitchFamily="1" charset="0"/>
                <a:ea typeface="Fira Code" pitchFamily="1" charset="0"/>
                <a:cs typeface="Fira Code" pitchFamily="1" charset="0"/>
              </a:rPr>
              <a:t> algorithm employs the concept of negation to handle both scenarios.</a:t>
            </a:r>
            <a:endParaRPr lang="zh-TW" altLang="en-US" sz="2400" dirty="0">
              <a:latin typeface="Fira Code" pitchFamily="1" charset="0"/>
              <a:cs typeface="Fira Code" pitchFamily="1" charset="0"/>
            </a:endParaRPr>
          </a:p>
        </p:txBody>
      </p:sp>
    </p:spTree>
    <p:extLst>
      <p:ext uri="{BB962C8B-B14F-4D97-AF65-F5344CB8AC3E}">
        <p14:creationId xmlns:p14="http://schemas.microsoft.com/office/powerpoint/2010/main" val="405077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FC7D8D-ACF8-4B7C-7030-7E610912B358}"/>
              </a:ext>
            </a:extLst>
          </p:cNvPr>
          <p:cNvSpPr>
            <a:spLocks noGrp="1"/>
          </p:cNvSpPr>
          <p:nvPr>
            <p:ph type="title"/>
          </p:nvPr>
        </p:nvSpPr>
        <p:spPr/>
        <p:txBody>
          <a:bodyPr/>
          <a:lstStyle/>
          <a:p>
            <a:r>
              <a:rPr lang="en-US" altLang="zh-TW" dirty="0" err="1"/>
              <a:t>Negamax</a:t>
            </a:r>
            <a:r>
              <a:rPr lang="en-US" altLang="zh-TW" dirty="0"/>
              <a:t> Pseudocode</a:t>
            </a:r>
            <a:endParaRPr lang="zh-TW" altLang="en-US" dirty="0"/>
          </a:p>
        </p:txBody>
      </p:sp>
      <p:pic>
        <p:nvPicPr>
          <p:cNvPr id="5" name="內容版面配置區 4">
            <a:extLst>
              <a:ext uri="{FF2B5EF4-FFF2-40B4-BE49-F238E27FC236}">
                <a16:creationId xmlns:a16="http://schemas.microsoft.com/office/drawing/2014/main" id="{05852033-002F-BF55-76A2-B05977F5B8ED}"/>
              </a:ext>
            </a:extLst>
          </p:cNvPr>
          <p:cNvPicPr>
            <a:picLocks noGrp="1" noChangeAspect="1"/>
          </p:cNvPicPr>
          <p:nvPr>
            <p:ph idx="1"/>
          </p:nvPr>
        </p:nvPicPr>
        <p:blipFill>
          <a:blip r:embed="rId2"/>
          <a:stretch>
            <a:fillRect/>
          </a:stretch>
        </p:blipFill>
        <p:spPr>
          <a:xfrm>
            <a:off x="1666690" y="1444750"/>
            <a:ext cx="8847508" cy="3179762"/>
          </a:xfrm>
        </p:spPr>
      </p:pic>
      <p:sp>
        <p:nvSpPr>
          <p:cNvPr id="6" name="文字方塊 5">
            <a:extLst>
              <a:ext uri="{FF2B5EF4-FFF2-40B4-BE49-F238E27FC236}">
                <a16:creationId xmlns:a16="http://schemas.microsoft.com/office/drawing/2014/main" id="{6DADDD8E-CB5C-2D83-7202-B53D3964D03A}"/>
              </a:ext>
            </a:extLst>
          </p:cNvPr>
          <p:cNvSpPr txBox="1"/>
          <p:nvPr/>
        </p:nvSpPr>
        <p:spPr>
          <a:xfrm>
            <a:off x="3648351" y="6117964"/>
            <a:ext cx="4895295" cy="646331"/>
          </a:xfrm>
          <a:prstGeom prst="rect">
            <a:avLst/>
          </a:prstGeom>
          <a:noFill/>
        </p:spPr>
        <p:txBody>
          <a:bodyPr wrap="square" rtlCol="0">
            <a:spAutoFit/>
          </a:bodyPr>
          <a:lstStyle/>
          <a:p>
            <a:pPr algn="ctr"/>
            <a:r>
              <a:rPr lang="en-US" altLang="zh-TW" dirty="0"/>
              <a:t>Source: https://en.wikipedia.org/wiki/Negamax</a:t>
            </a:r>
            <a:endParaRPr lang="zh-TW" altLang="en-US" dirty="0"/>
          </a:p>
        </p:txBody>
      </p:sp>
    </p:spTree>
    <p:extLst>
      <p:ext uri="{BB962C8B-B14F-4D97-AF65-F5344CB8AC3E}">
        <p14:creationId xmlns:p14="http://schemas.microsoft.com/office/powerpoint/2010/main" val="69513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2F3B14-E93A-F282-0C82-964430328D61}"/>
              </a:ext>
            </a:extLst>
          </p:cNvPr>
          <p:cNvSpPr>
            <a:spLocks noGrp="1"/>
          </p:cNvSpPr>
          <p:nvPr>
            <p:ph type="title"/>
          </p:nvPr>
        </p:nvSpPr>
        <p:spPr/>
        <p:txBody>
          <a:bodyPr/>
          <a:lstStyle/>
          <a:p>
            <a:r>
              <a:rPr lang="en-US" altLang="zh-TW" dirty="0" err="1"/>
              <a:t>Negamax</a:t>
            </a:r>
            <a:r>
              <a:rPr lang="en-US" altLang="zh-TW" dirty="0"/>
              <a:t> with Alpha-Beta Pruning</a:t>
            </a:r>
            <a:endParaRPr lang="zh-TW" altLang="en-US" dirty="0"/>
          </a:p>
        </p:txBody>
      </p:sp>
      <p:sp>
        <p:nvSpPr>
          <p:cNvPr id="3" name="內容版面配置區 2">
            <a:extLst>
              <a:ext uri="{FF2B5EF4-FFF2-40B4-BE49-F238E27FC236}">
                <a16:creationId xmlns:a16="http://schemas.microsoft.com/office/drawing/2014/main" id="{D2B40481-E9E0-2DAC-4D91-E7053ABD2E14}"/>
              </a:ext>
            </a:extLst>
          </p:cNvPr>
          <p:cNvSpPr>
            <a:spLocks noGrp="1"/>
          </p:cNvSpPr>
          <p:nvPr>
            <p:ph idx="1"/>
          </p:nvPr>
        </p:nvSpPr>
        <p:spPr/>
        <p:txBody>
          <a:bodyPr/>
          <a:lstStyle/>
          <a:p>
            <a:pPr marL="0" indent="0">
              <a:buNone/>
            </a:pPr>
            <a:r>
              <a:rPr lang="en-US" altLang="zh-TW" sz="2400" dirty="0">
                <a:latin typeface="Fira Code" pitchFamily="1" charset="0"/>
                <a:ea typeface="Fira Code" pitchFamily="1" charset="0"/>
                <a:cs typeface="Fira Code" pitchFamily="1" charset="0"/>
              </a:rPr>
              <a:t>Algorithmic optimizations applicable to Minimax can also be applied to </a:t>
            </a:r>
            <a:r>
              <a:rPr lang="en-US" altLang="zh-TW" sz="2400" dirty="0" err="1">
                <a:latin typeface="Fira Code" pitchFamily="1" charset="0"/>
                <a:ea typeface="Fira Code" pitchFamily="1" charset="0"/>
                <a:cs typeface="Fira Code" pitchFamily="1" charset="0"/>
              </a:rPr>
              <a:t>Negamax</a:t>
            </a:r>
            <a:r>
              <a:rPr lang="en-US" altLang="zh-TW" sz="2400" dirty="0">
                <a:latin typeface="Fira Code" pitchFamily="1" charset="0"/>
                <a:ea typeface="Fira Code" pitchFamily="1" charset="0"/>
                <a:cs typeface="Fira Code" pitchFamily="1" charset="0"/>
              </a:rPr>
              <a:t>. Alpha-beta pruning, for instance, can reduce the number of nodes evaluated by the </a:t>
            </a:r>
            <a:r>
              <a:rPr lang="en-US" altLang="zh-TW" sz="2400" dirty="0" err="1">
                <a:latin typeface="Fira Code" pitchFamily="1" charset="0"/>
                <a:ea typeface="Fira Code" pitchFamily="1" charset="0"/>
                <a:cs typeface="Fira Code" pitchFamily="1" charset="0"/>
              </a:rPr>
              <a:t>Negamax</a:t>
            </a:r>
            <a:r>
              <a:rPr lang="en-US" altLang="zh-TW" sz="2400" dirty="0">
                <a:latin typeface="Fira Code" pitchFamily="1" charset="0"/>
                <a:ea typeface="Fira Code" pitchFamily="1" charset="0"/>
                <a:cs typeface="Fira Code" pitchFamily="1" charset="0"/>
              </a:rPr>
              <a:t> algorithm in a search tree, like its utilization in the Minimax algorithm.</a:t>
            </a:r>
            <a:endParaRPr lang="zh-TW" altLang="en-US" sz="2400" dirty="0">
              <a:latin typeface="Fira Code" pitchFamily="1" charset="0"/>
              <a:cs typeface="Fira Code" pitchFamily="1" charset="0"/>
            </a:endParaRPr>
          </a:p>
        </p:txBody>
      </p:sp>
    </p:spTree>
    <p:extLst>
      <p:ext uri="{BB962C8B-B14F-4D97-AF65-F5344CB8AC3E}">
        <p14:creationId xmlns:p14="http://schemas.microsoft.com/office/powerpoint/2010/main" val="63266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4A843B-D95D-8494-E997-1023ACE89B65}"/>
              </a:ext>
            </a:extLst>
          </p:cNvPr>
          <p:cNvSpPr>
            <a:spLocks noGrp="1"/>
          </p:cNvSpPr>
          <p:nvPr>
            <p:ph type="title"/>
          </p:nvPr>
        </p:nvSpPr>
        <p:spPr/>
        <p:txBody>
          <a:bodyPr/>
          <a:lstStyle/>
          <a:p>
            <a:r>
              <a:rPr lang="en-US" altLang="zh-TW" dirty="0" err="1"/>
              <a:t>Negamax</a:t>
            </a:r>
            <a:r>
              <a:rPr lang="en-US" altLang="zh-TW" dirty="0"/>
              <a:t> with Alpha-Beta Pruning Pseudocode</a:t>
            </a:r>
            <a:endParaRPr lang="zh-TW" altLang="en-US" dirty="0"/>
          </a:p>
        </p:txBody>
      </p:sp>
      <p:pic>
        <p:nvPicPr>
          <p:cNvPr id="5" name="內容版面配置區 4">
            <a:extLst>
              <a:ext uri="{FF2B5EF4-FFF2-40B4-BE49-F238E27FC236}">
                <a16:creationId xmlns:a16="http://schemas.microsoft.com/office/drawing/2014/main" id="{53C5E554-72EF-C247-4FFB-17340C9131F3}"/>
              </a:ext>
            </a:extLst>
          </p:cNvPr>
          <p:cNvPicPr>
            <a:picLocks noGrp="1" noChangeAspect="1"/>
          </p:cNvPicPr>
          <p:nvPr>
            <p:ph idx="1"/>
          </p:nvPr>
        </p:nvPicPr>
        <p:blipFill>
          <a:blip r:embed="rId2"/>
          <a:stretch>
            <a:fillRect/>
          </a:stretch>
        </p:blipFill>
        <p:spPr>
          <a:xfrm>
            <a:off x="2239347" y="2316110"/>
            <a:ext cx="7702194" cy="3832170"/>
          </a:xfrm>
        </p:spPr>
      </p:pic>
      <p:sp>
        <p:nvSpPr>
          <p:cNvPr id="6" name="文字方塊 5">
            <a:extLst>
              <a:ext uri="{FF2B5EF4-FFF2-40B4-BE49-F238E27FC236}">
                <a16:creationId xmlns:a16="http://schemas.microsoft.com/office/drawing/2014/main" id="{D9333268-CC05-1EB6-6C4F-ECD86A10E12C}"/>
              </a:ext>
            </a:extLst>
          </p:cNvPr>
          <p:cNvSpPr txBox="1"/>
          <p:nvPr/>
        </p:nvSpPr>
        <p:spPr>
          <a:xfrm>
            <a:off x="3648351" y="6117964"/>
            <a:ext cx="4895295" cy="646331"/>
          </a:xfrm>
          <a:prstGeom prst="rect">
            <a:avLst/>
          </a:prstGeom>
          <a:noFill/>
        </p:spPr>
        <p:txBody>
          <a:bodyPr wrap="square" rtlCol="0">
            <a:spAutoFit/>
          </a:bodyPr>
          <a:lstStyle/>
          <a:p>
            <a:pPr algn="ctr"/>
            <a:r>
              <a:rPr lang="en-US" altLang="zh-TW" dirty="0"/>
              <a:t>Source: https://en.wikipedia.org/wiki/Negamax</a:t>
            </a:r>
            <a:endParaRPr lang="zh-TW" altLang="en-US" dirty="0"/>
          </a:p>
        </p:txBody>
      </p:sp>
    </p:spTree>
    <p:extLst>
      <p:ext uri="{BB962C8B-B14F-4D97-AF65-F5344CB8AC3E}">
        <p14:creationId xmlns:p14="http://schemas.microsoft.com/office/powerpoint/2010/main" val="512947492"/>
      </p:ext>
    </p:extLst>
  </p:cSld>
  <p:clrMapOvr>
    <a:masterClrMapping/>
  </p:clrMapOvr>
</p:sld>
</file>

<file path=ppt/theme/theme1.xml><?xml version="1.0" encoding="utf-8"?>
<a:theme xmlns:a="http://schemas.openxmlformats.org/drawingml/2006/main" name="GlowVTI">
  <a:themeElements>
    <a:clrScheme name="AnalogousFromLightSeedRightStep">
      <a:dk1>
        <a:srgbClr val="000000"/>
      </a:dk1>
      <a:lt1>
        <a:srgbClr val="FFFFFF"/>
      </a:lt1>
      <a:dk2>
        <a:srgbClr val="413224"/>
      </a:dk2>
      <a:lt2>
        <a:srgbClr val="E2E5E8"/>
      </a:lt2>
      <a:accent1>
        <a:srgbClr val="DE8F48"/>
      </a:accent1>
      <a:accent2>
        <a:srgbClr val="B0A544"/>
      </a:accent2>
      <a:accent3>
        <a:srgbClr val="92AC58"/>
      </a:accent3>
      <a:accent4>
        <a:srgbClr val="64B446"/>
      </a:accent4>
      <a:accent5>
        <a:srgbClr val="43B954"/>
      </a:accent5>
      <a:accent6>
        <a:srgbClr val="46B383"/>
      </a:accent6>
      <a:hlink>
        <a:srgbClr val="5E85A8"/>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 2013 - 2022</Template>
  <TotalTime>201</TotalTime>
  <Words>309</Words>
  <Application>Microsoft Office PowerPoint</Application>
  <PresentationFormat>寬螢幕</PresentationFormat>
  <Paragraphs>20</Paragraphs>
  <Slides>10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Arial</vt:lpstr>
      <vt:lpstr>Avenir Next LT Pro</vt:lpstr>
      <vt:lpstr>Bell MT</vt:lpstr>
      <vt:lpstr>Fira Code</vt:lpstr>
      <vt:lpstr>GlowVTI</vt:lpstr>
      <vt:lpstr>Mini Project 3</vt:lpstr>
      <vt:lpstr>Evaluate</vt:lpstr>
      <vt:lpstr>Evaluate Pseudocode</vt:lpstr>
      <vt:lpstr>Minimax</vt:lpstr>
      <vt:lpstr>Minimax Pseudocode</vt:lpstr>
      <vt:lpstr>Negamax</vt:lpstr>
      <vt:lpstr>Negamax Pseudocode</vt:lpstr>
      <vt:lpstr>Negamax with Alpha-Beta Pruning</vt:lpstr>
      <vt:lpstr>Negamax with Alpha-Beta Pruning Pseudocode</vt:lpstr>
      <vt:lpstr>Alpha-Beta Pruning 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3</dc:title>
  <dc:creator>陳桀泓</dc:creator>
  <cp:lastModifiedBy>陳桀泓</cp:lastModifiedBy>
  <cp:revision>16</cp:revision>
  <dcterms:created xsi:type="dcterms:W3CDTF">2023-06-20T08:36:20Z</dcterms:created>
  <dcterms:modified xsi:type="dcterms:W3CDTF">2023-06-20T11:58:47Z</dcterms:modified>
</cp:coreProperties>
</file>