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6229"/>
    <a:srgbClr val="F92715"/>
    <a:srgbClr val="F9781B"/>
    <a:srgbClr val="F94F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89"/>
    <p:restoredTop sz="96327"/>
  </p:normalViewPr>
  <p:slideViewPr>
    <p:cSldViewPr snapToGrid="0" snapToObjects="1">
      <p:cViewPr varScale="1">
        <p:scale>
          <a:sx n="148" d="100"/>
          <a:sy n="148" d="100"/>
        </p:scale>
        <p:origin x="6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liu0061/Desktop/datacamp/interview/fraud%20fig%20exc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liu0061/Desktop/datacamp/interview/fraud%20fig%20exce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liu0061/Desktop/datacamp/interview/fraud%20fig%20exce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liu0061/Desktop/datacamp/interview/fraud%20fig%20exce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liu0061/Desktop/datacamp/interview/fraud%20fig%20excel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liu0061/Desktop/datacamp/interview/fraud%20fig%20excel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3DC-5845-94B4-AF42D8C75F41}"/>
              </c:ext>
            </c:extLst>
          </c:dPt>
          <c:dLbls>
            <c:dLbl>
              <c:idx val="0"/>
              <c:layout>
                <c:manualLayout>
                  <c:x val="2.7830010787964024E-3"/>
                  <c:y val="1.370957692519467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3DC-5845-94B4-AF42D8C75F41}"/>
                </c:ext>
              </c:extLst>
            </c:dLbl>
            <c:dLbl>
              <c:idx val="1"/>
              <c:layout>
                <c:manualLayout>
                  <c:x val="0"/>
                  <c:y val="1.370957692519467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3DC-5845-94B4-AF42D8C75F41}"/>
                </c:ext>
              </c:extLst>
            </c:dLbl>
            <c:dLbl>
              <c:idx val="2"/>
              <c:layout>
                <c:manualLayout>
                  <c:x val="2.7830010787963516E-3"/>
                  <c:y val="9.1090477556662573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3DC-5845-94B4-AF42D8C75F41}"/>
                </c:ext>
              </c:extLst>
            </c:dLbl>
            <c:dLbl>
              <c:idx val="3"/>
              <c:layout>
                <c:manualLayout>
                  <c:x val="-1.020421940890677E-16"/>
                  <c:y val="1.370957692519467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3DC-5845-94B4-AF42D8C75F41}"/>
                </c:ext>
              </c:extLst>
            </c:dLbl>
            <c:dLbl>
              <c:idx val="4"/>
              <c:layout>
                <c:manualLayout>
                  <c:x val="0"/>
                  <c:y val="1.370957692519467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3DC-5845-94B4-AF42D8C75F41}"/>
                </c:ext>
              </c:extLst>
            </c:dLbl>
            <c:dLbl>
              <c:idx val="5"/>
              <c:layout>
                <c:manualLayout>
                  <c:x val="-1.020421940890677E-16"/>
                  <c:y val="1.831010609472308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3DC-5845-94B4-AF42D8C75F41}"/>
                </c:ext>
              </c:extLst>
            </c:dLbl>
            <c:dLbl>
              <c:idx val="6"/>
              <c:layout>
                <c:manualLayout>
                  <c:x val="-1.020421940890677E-16"/>
                  <c:y val="1.37095769251946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3DC-5845-94B4-AF42D8C75F4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'e commerce growth'!$A$2:$A$8</c:f>
              <c:numCache>
                <c:formatCode>General</c:formatCode>
                <c:ptCount val="7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  <c:pt idx="5">
                  <c:v>2022</c:v>
                </c:pt>
                <c:pt idx="6">
                  <c:v>2023</c:v>
                </c:pt>
              </c:numCache>
            </c:numRef>
          </c:cat>
          <c:val>
            <c:numRef>
              <c:f>'e commerce growth'!$B$2:$B$8</c:f>
              <c:numCache>
                <c:formatCode>General</c:formatCode>
                <c:ptCount val="7"/>
                <c:pt idx="0">
                  <c:v>2382</c:v>
                </c:pt>
                <c:pt idx="1">
                  <c:v>2928</c:v>
                </c:pt>
                <c:pt idx="2">
                  <c:v>3535</c:v>
                </c:pt>
                <c:pt idx="3">
                  <c:v>4206</c:v>
                </c:pt>
                <c:pt idx="4">
                  <c:v>4927</c:v>
                </c:pt>
                <c:pt idx="5">
                  <c:v>5695</c:v>
                </c:pt>
                <c:pt idx="6">
                  <c:v>6542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3DC-5845-94B4-AF42D8C75F41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-27"/>
        <c:axId val="491977072"/>
        <c:axId val="491978720"/>
      </c:barChart>
      <c:catAx>
        <c:axId val="491977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91978720"/>
        <c:crosses val="autoZero"/>
        <c:auto val="1"/>
        <c:lblAlgn val="ctr"/>
        <c:lblOffset val="100"/>
        <c:noMultiLvlLbl val="0"/>
      </c:catAx>
      <c:valAx>
        <c:axId val="49197872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91977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>
        <a:alpha val="0"/>
      </a:schemeClr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ofPieChart>
        <c:ofPieType val="bar"/>
        <c:varyColors val="1"/>
        <c:ser>
          <c:idx val="0"/>
          <c:order val="0"/>
          <c:dPt>
            <c:idx val="0"/>
            <c:bubble3D val="0"/>
            <c:spPr>
              <a:solidFill>
                <a:srgbClr val="0070C0">
                  <a:alpha val="69166"/>
                </a:srgb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80F1-F945-AB20-0D3FA54F08D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80F1-F945-AB20-0D3FA54F08D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80F1-F945-AB20-0D3FA54F08DA}"/>
              </c:ext>
            </c:extLst>
          </c:dPt>
          <c:dLbls>
            <c:dLbl>
              <c:idx val="0"/>
              <c:layout>
                <c:manualLayout>
                  <c:x val="0.30498709536307961"/>
                  <c:y val="-0.20833333333333337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0F1-F945-AB20-0D3FA54F08D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lt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'feaud percentage'!$A$1:$A$2</c:f>
              <c:strCache>
                <c:ptCount val="2"/>
                <c:pt idx="0">
                  <c:v>Normal</c:v>
                </c:pt>
                <c:pt idx="1">
                  <c:v>Fraud</c:v>
                </c:pt>
              </c:strCache>
            </c:strRef>
          </c:cat>
          <c:val>
            <c:numRef>
              <c:f>'feaud percentage'!$B$1:$B$2</c:f>
              <c:numCache>
                <c:formatCode>General</c:formatCode>
                <c:ptCount val="2"/>
                <c:pt idx="0">
                  <c:v>136961</c:v>
                </c:pt>
                <c:pt idx="1">
                  <c:v>1415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0F1-F945-AB20-0D3FA54F08DA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gapWidth val="10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'fraud feature'!$G$2:$G$3</c:f>
              <c:strCache>
                <c:ptCount val="2"/>
                <c:pt idx="0">
                  <c:v>Normal</c:v>
                </c:pt>
                <c:pt idx="1">
                  <c:v>Fraud</c:v>
                </c:pt>
              </c:strCache>
            </c:strRef>
          </c:cat>
          <c:val>
            <c:numRef>
              <c:f>'fraud feature'!$I$2:$I$3</c:f>
              <c:numCache>
                <c:formatCode>General</c:formatCode>
                <c:ptCount val="2"/>
                <c:pt idx="0">
                  <c:v>5194911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9C-8A45-BC81-4D01A2E235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overlap val="-27"/>
        <c:axId val="514150224"/>
        <c:axId val="514151872"/>
      </c:barChart>
      <c:catAx>
        <c:axId val="51415022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14151872"/>
        <c:crosses val="autoZero"/>
        <c:auto val="1"/>
        <c:lblAlgn val="ctr"/>
        <c:lblOffset val="100"/>
        <c:noMultiLvlLbl val="0"/>
      </c:catAx>
      <c:valAx>
        <c:axId val="51415187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one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4150224"/>
        <c:crosses val="autoZero"/>
        <c:crossBetween val="between"/>
        <c:majorUnit val="3000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DE6-C94D-87FD-26BB980AC59B}"/>
              </c:ext>
            </c:extLst>
          </c:dPt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DDE6-C94D-87FD-26BB980AC59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'fraud feature'!$A$2:$A$3</c:f>
              <c:strCache>
                <c:ptCount val="2"/>
                <c:pt idx="0">
                  <c:v>Normal</c:v>
                </c:pt>
                <c:pt idx="1">
                  <c:v>Fraud</c:v>
                </c:pt>
              </c:strCache>
            </c:strRef>
          </c:cat>
          <c:val>
            <c:numRef>
              <c:f>'fraud feature'!$C$2:$C$3</c:f>
              <c:numCache>
                <c:formatCode>General</c:formatCode>
                <c:ptCount val="2"/>
                <c:pt idx="0">
                  <c:v>5194911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E6-C94D-87FD-26BB980AC59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90"/>
        <c:overlap val="-27"/>
        <c:axId val="351928800"/>
        <c:axId val="351930480"/>
      </c:barChart>
      <c:catAx>
        <c:axId val="35192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351930480"/>
        <c:crosses val="autoZero"/>
        <c:auto val="1"/>
        <c:lblAlgn val="ctr"/>
        <c:lblOffset val="100"/>
        <c:noMultiLvlLbl val="0"/>
      </c:catAx>
      <c:valAx>
        <c:axId val="351930480"/>
        <c:scaling>
          <c:orientation val="minMax"/>
          <c:max val="5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351928800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026-2643-9FD6-BC406539F10B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5026-2643-9FD6-BC406539F10B}"/>
              </c:ext>
            </c:extLst>
          </c:dPt>
          <c:dPt>
            <c:idx val="4"/>
            <c:invertIfNegative val="0"/>
            <c:bubble3D val="0"/>
            <c:spPr>
              <a:solidFill>
                <a:srgbClr val="F94F1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026-2643-9FD6-BC406539F10B}"/>
              </c:ext>
            </c:extLst>
          </c:dPt>
          <c:dPt>
            <c:idx val="5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5026-2643-9FD6-BC406539F10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'fraud feature'!$A$20:$A$25</c:f>
              <c:numCache>
                <c:formatCode>General</c:formatCode>
                <c:ptCount val="6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</c:numCache>
            </c:numRef>
          </c:cat>
          <c:val>
            <c:numRef>
              <c:f>'fraud feature'!$D$20:$D$25</c:f>
              <c:numCache>
                <c:formatCode>General</c:formatCode>
                <c:ptCount val="6"/>
                <c:pt idx="0">
                  <c:v>4.3920000000000001E-3</c:v>
                </c:pt>
                <c:pt idx="1">
                  <c:v>8.4261000000000003E-2</c:v>
                </c:pt>
                <c:pt idx="2">
                  <c:v>1.1315789999999999</c:v>
                </c:pt>
                <c:pt idx="3">
                  <c:v>2.3513510000000002</c:v>
                </c:pt>
                <c:pt idx="4">
                  <c:v>2.461538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26-2643-9FD6-BC406539F10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0"/>
        <c:overlap val="-27"/>
        <c:axId val="514274192"/>
        <c:axId val="514275872"/>
      </c:barChart>
      <c:catAx>
        <c:axId val="514274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514275872"/>
        <c:crosses val="autoZero"/>
        <c:auto val="1"/>
        <c:lblAlgn val="ctr"/>
        <c:lblOffset val="100"/>
        <c:noMultiLvlLbl val="0"/>
      </c:catAx>
      <c:valAx>
        <c:axId val="51427587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514274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E25-5E4C-9ED6-3CF198AF6836}"/>
              </c:ext>
            </c:extLst>
          </c:dPt>
          <c:cat>
            <c:strRef>
              <c:f>'fraud feature'!$A$10:$A$11</c:f>
              <c:strCache>
                <c:ptCount val="2"/>
                <c:pt idx="0">
                  <c:v>Normal</c:v>
                </c:pt>
                <c:pt idx="1">
                  <c:v>Fraud</c:v>
                </c:pt>
              </c:strCache>
            </c:strRef>
          </c:cat>
          <c:val>
            <c:numRef>
              <c:f>'fraud feature'!$B$10:$B$11</c:f>
              <c:numCache>
                <c:formatCode>General</c:formatCode>
                <c:ptCount val="2"/>
                <c:pt idx="0">
                  <c:v>175</c:v>
                </c:pt>
                <c:pt idx="1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25-5E4C-9ED6-3CF198AF68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overlap val="-27"/>
        <c:axId val="352207584"/>
        <c:axId val="352209232"/>
      </c:barChart>
      <c:catAx>
        <c:axId val="352207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352209232"/>
        <c:crosses val="autoZero"/>
        <c:auto val="1"/>
        <c:lblAlgn val="ctr"/>
        <c:lblOffset val="100"/>
        <c:noMultiLvlLbl val="0"/>
      </c:catAx>
      <c:valAx>
        <c:axId val="35220923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352207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6726D3-FC37-204B-85E6-9BEC4812C5D1}" type="datetimeFigureOut">
              <a:rPr lang="en-US" smtClean="0"/>
              <a:t>8/25/22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4C6690-6B8E-D645-AB58-ADADD5B62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01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4C6690-6B8E-D645-AB58-ADADD5B624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62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4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74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4598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8/25/22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095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8/25/22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53844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8/25/22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52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63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45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2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50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8/25/22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704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8/25/22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2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8/25/22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5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8/25/22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992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8/25/22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08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8/25/22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53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E1FAD-7351-4908-963A-08EA8E4AB7A0}" type="datetimeFigureOut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39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  <p:sldLayoutId id="2147483837" r:id="rId13"/>
    <p:sldLayoutId id="2147483838" r:id="rId14"/>
    <p:sldLayoutId id="2147483839" r:id="rId15"/>
    <p:sldLayoutId id="214748384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A40A9-98DD-3F49-AA96-4BE87338D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296" y="737417"/>
            <a:ext cx="9157408" cy="1733204"/>
          </a:xfrm>
        </p:spPr>
        <p:txBody>
          <a:bodyPr>
            <a:normAutofit/>
          </a:bodyPr>
          <a:lstStyle/>
          <a:p>
            <a:pPr algn="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E-commerce Fraud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461476-F20E-754F-B7D3-792B08BB1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7968" y="4873517"/>
            <a:ext cx="10136063" cy="516701"/>
          </a:xfrm>
        </p:spPr>
        <p:txBody>
          <a:bodyPr anchor="b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Jie Liu</a:t>
            </a:r>
          </a:p>
          <a:p>
            <a:pPr algn="ctr">
              <a:lnSpc>
                <a:spcPct val="110000"/>
              </a:lnSpc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Aug 12, 2022</a:t>
            </a:r>
          </a:p>
        </p:txBody>
      </p:sp>
    </p:spTree>
    <p:extLst>
      <p:ext uri="{BB962C8B-B14F-4D97-AF65-F5344CB8AC3E}">
        <p14:creationId xmlns:p14="http://schemas.microsoft.com/office/powerpoint/2010/main" val="198690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3DC13-6DFD-1E4D-B0AD-6B86A1AB2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2271" y="611100"/>
            <a:ext cx="8911687" cy="128089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Implementation</a:t>
            </a:r>
          </a:p>
        </p:txBody>
      </p:sp>
      <p:sp>
        <p:nvSpPr>
          <p:cNvPr id="5" name="Notched Right Arrow 4">
            <a:extLst>
              <a:ext uri="{FF2B5EF4-FFF2-40B4-BE49-F238E27FC236}">
                <a16:creationId xmlns:a16="http://schemas.microsoft.com/office/drawing/2014/main" id="{C38EBF6F-D2DA-3948-8427-A8BFE78849E4}"/>
              </a:ext>
            </a:extLst>
          </p:cNvPr>
          <p:cNvSpPr/>
          <p:nvPr/>
        </p:nvSpPr>
        <p:spPr>
          <a:xfrm>
            <a:off x="2962656" y="3387851"/>
            <a:ext cx="6967728" cy="1162961"/>
          </a:xfrm>
          <a:prstGeom prst="notchedRightArrow">
            <a:avLst/>
          </a:prstGeom>
          <a:gradFill flip="none" rotWithShape="1">
            <a:gsLst>
              <a:gs pos="58000">
                <a:srgbClr val="00B050">
                  <a:lumMod val="95000"/>
                  <a:lumOff val="5000"/>
                </a:srgbClr>
              </a:gs>
              <a:gs pos="100000">
                <a:srgbClr val="F92715"/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Score predicted by model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09003FD-0095-A948-994B-BD8C725741A9}"/>
              </a:ext>
            </a:extLst>
          </p:cNvPr>
          <p:cNvCxnSpPr>
            <a:cxnSpLocks/>
          </p:cNvCxnSpPr>
          <p:nvPr/>
        </p:nvCxnSpPr>
        <p:spPr>
          <a:xfrm>
            <a:off x="2962656" y="4981990"/>
            <a:ext cx="5060429" cy="4983"/>
          </a:xfrm>
          <a:prstGeom prst="line">
            <a:avLst/>
          </a:prstGeom>
          <a:ln w="412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39D4EA7-D9F1-E042-A159-B5E5E03E74BF}"/>
              </a:ext>
            </a:extLst>
          </p:cNvPr>
          <p:cNvCxnSpPr>
            <a:cxnSpLocks/>
          </p:cNvCxnSpPr>
          <p:nvPr/>
        </p:nvCxnSpPr>
        <p:spPr>
          <a:xfrm>
            <a:off x="9489688" y="4981991"/>
            <a:ext cx="440696" cy="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A742D38-832A-B546-B7F5-B6BE20309D31}"/>
              </a:ext>
            </a:extLst>
          </p:cNvPr>
          <p:cNvCxnSpPr>
            <a:cxnSpLocks/>
          </p:cNvCxnSpPr>
          <p:nvPr/>
        </p:nvCxnSpPr>
        <p:spPr>
          <a:xfrm>
            <a:off x="8263713" y="4981990"/>
            <a:ext cx="1018068" cy="0"/>
          </a:xfrm>
          <a:prstGeom prst="line">
            <a:avLst/>
          </a:prstGeom>
          <a:ln w="41275">
            <a:solidFill>
              <a:srgbClr val="F978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3C95383-2C34-364A-BDA8-D95F9F48B129}"/>
              </a:ext>
            </a:extLst>
          </p:cNvPr>
          <p:cNvCxnSpPr/>
          <p:nvPr/>
        </p:nvCxnSpPr>
        <p:spPr>
          <a:xfrm>
            <a:off x="5144503" y="5115809"/>
            <a:ext cx="0" cy="446048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9E92F48-A806-874A-9EF6-98A37A809200}"/>
              </a:ext>
            </a:extLst>
          </p:cNvPr>
          <p:cNvCxnSpPr/>
          <p:nvPr/>
        </p:nvCxnSpPr>
        <p:spPr>
          <a:xfrm>
            <a:off x="8725539" y="5115809"/>
            <a:ext cx="0" cy="446048"/>
          </a:xfrm>
          <a:prstGeom prst="straightConnector1">
            <a:avLst/>
          </a:prstGeom>
          <a:ln w="47625">
            <a:solidFill>
              <a:srgbClr val="F9781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DB5E97B-F0B4-E645-9BB5-97C1F7A8DCF5}"/>
              </a:ext>
            </a:extLst>
          </p:cNvPr>
          <p:cNvCxnSpPr/>
          <p:nvPr/>
        </p:nvCxnSpPr>
        <p:spPr>
          <a:xfrm>
            <a:off x="9643203" y="5115809"/>
            <a:ext cx="0" cy="446048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58D1D57-F211-FC4B-B036-877CE7B5D2CF}"/>
              </a:ext>
            </a:extLst>
          </p:cNvPr>
          <p:cNvSpPr txBox="1"/>
          <p:nvPr/>
        </p:nvSpPr>
        <p:spPr>
          <a:xfrm>
            <a:off x="4750424" y="5633670"/>
            <a:ext cx="761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safe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9F5DFE-1383-7741-835D-501EC2436A4D}"/>
              </a:ext>
            </a:extLst>
          </p:cNvPr>
          <p:cNvSpPr txBox="1"/>
          <p:nvPr/>
        </p:nvSpPr>
        <p:spPr>
          <a:xfrm>
            <a:off x="7186466" y="5633670"/>
            <a:ext cx="2036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978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investigation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F7CF22-511A-E64A-BFA3-1B5015234DE4}"/>
              </a:ext>
            </a:extLst>
          </p:cNvPr>
          <p:cNvSpPr txBox="1"/>
          <p:nvPr/>
        </p:nvSpPr>
        <p:spPr>
          <a:xfrm>
            <a:off x="4974844" y="45817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0421B2-C85D-F549-8A86-9C78DF602A5C}"/>
              </a:ext>
            </a:extLst>
          </p:cNvPr>
          <p:cNvSpPr txBox="1"/>
          <p:nvPr/>
        </p:nvSpPr>
        <p:spPr>
          <a:xfrm>
            <a:off x="8402373" y="46177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1 - 6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ED325D-1E32-504A-9D7F-75BCDCAC726E}"/>
              </a:ext>
            </a:extLst>
          </p:cNvPr>
          <p:cNvSpPr txBox="1"/>
          <p:nvPr/>
        </p:nvSpPr>
        <p:spPr>
          <a:xfrm>
            <a:off x="9322750" y="460530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7 - 10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DA1873-BBEF-5346-9BFC-0444764AC4D5}"/>
              </a:ext>
            </a:extLst>
          </p:cNvPr>
          <p:cNvSpPr txBox="1"/>
          <p:nvPr/>
        </p:nvSpPr>
        <p:spPr>
          <a:xfrm>
            <a:off x="9110547" y="5633670"/>
            <a:ext cx="1398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92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declined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F0C053-0841-9B43-9DEE-AEA14FF2F37A}"/>
              </a:ext>
            </a:extLst>
          </p:cNvPr>
          <p:cNvSpPr txBox="1"/>
          <p:nvPr/>
        </p:nvSpPr>
        <p:spPr>
          <a:xfrm>
            <a:off x="4394980" y="6156890"/>
            <a:ext cx="5917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 </a:t>
            </a:r>
            <a:r>
              <a:rPr lang="en-US" dirty="0">
                <a:solidFill>
                  <a:srgbClr val="00B050"/>
                </a:solidFill>
              </a:rPr>
              <a:t>98.45%</a:t>
            </a:r>
            <a:r>
              <a:rPr lang="en-US" dirty="0"/>
              <a:t>                                             </a:t>
            </a:r>
            <a:r>
              <a:rPr lang="en-US" dirty="0">
                <a:solidFill>
                  <a:srgbClr val="F96229"/>
                </a:solidFill>
              </a:rPr>
              <a:t>1.03%</a:t>
            </a:r>
            <a:r>
              <a:rPr lang="en-US" dirty="0"/>
              <a:t>       </a:t>
            </a:r>
            <a:r>
              <a:rPr lang="en-US" dirty="0">
                <a:solidFill>
                  <a:srgbClr val="FF0000"/>
                </a:solidFill>
              </a:rPr>
              <a:t>0.52%</a:t>
            </a:r>
          </a:p>
        </p:txBody>
      </p:sp>
      <p:pic>
        <p:nvPicPr>
          <p:cNvPr id="27" name="Picture 2" descr="How to Use Machine Learning in Fraud Detection">
            <a:extLst>
              <a:ext uri="{FF2B5EF4-FFF2-40B4-BE49-F238E27FC236}">
                <a16:creationId xmlns:a16="http://schemas.microsoft.com/office/drawing/2014/main" id="{51735702-25F0-E949-B9A8-189C48878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464" y="1603619"/>
            <a:ext cx="5341240" cy="1623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402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61298-988D-D041-BDAD-004869FDE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614966"/>
            <a:ext cx="8911687" cy="1280890"/>
          </a:xfrm>
        </p:spPr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83503-C957-D748-997A-49EF5CB34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4249" y="1915411"/>
            <a:ext cx="5581013" cy="434717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data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hyperparameter tune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information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 method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(registration time)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Delivery method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Discount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address and bill address</a:t>
            </a:r>
          </a:p>
        </p:txBody>
      </p:sp>
    </p:spTree>
    <p:extLst>
      <p:ext uri="{BB962C8B-B14F-4D97-AF65-F5344CB8AC3E}">
        <p14:creationId xmlns:p14="http://schemas.microsoft.com/office/powerpoint/2010/main" val="3947066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39582-909C-1747-A821-0B928E96B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0409" y="554662"/>
            <a:ext cx="8911687" cy="128089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C3F07-2A53-CC47-93D3-4CA59A8F1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00" y="1626160"/>
            <a:ext cx="9745401" cy="4538282"/>
          </a:xfrm>
        </p:spPr>
        <p:txBody>
          <a:bodyPr>
            <a:normAutofit/>
          </a:bodyPr>
          <a:lstStyle/>
          <a:p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global ecommerce</a:t>
            </a:r>
          </a:p>
          <a:p>
            <a:endParaRPr lang="en-A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Growth in global eCommerce losses 2020-2021 is 18%.</a:t>
            </a:r>
          </a:p>
          <a:p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e-commerce losses with online payment fraud is about 20 billion (USD) globally in 2021.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B018ED2-193B-B644-A679-0E8BA2115C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1827354"/>
              </p:ext>
            </p:extLst>
          </p:nvPr>
        </p:nvGraphicFramePr>
        <p:xfrm>
          <a:off x="3744842" y="2288896"/>
          <a:ext cx="5005619" cy="2095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9B01152-2A3D-BF4B-8C48-DF278C709536}"/>
              </a:ext>
            </a:extLst>
          </p:cNvPr>
          <p:cNvSpPr txBox="1"/>
          <p:nvPr/>
        </p:nvSpPr>
        <p:spPr>
          <a:xfrm rot="16200000">
            <a:off x="2326438" y="2871376"/>
            <a:ext cx="2313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e- commence sales 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(billion US dollars)</a:t>
            </a:r>
          </a:p>
        </p:txBody>
      </p:sp>
    </p:spTree>
    <p:extLst>
      <p:ext uri="{BB962C8B-B14F-4D97-AF65-F5344CB8AC3E}">
        <p14:creationId xmlns:p14="http://schemas.microsoft.com/office/powerpoint/2010/main" val="4143373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D8DDF-683F-E941-BF6E-DE9467F7C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9400" y="618230"/>
            <a:ext cx="8911687" cy="128089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for Online Fraud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899CE-820B-4D4E-96F6-DF16020E3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9590" y="1821703"/>
            <a:ext cx="8915400" cy="377762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Time.</a:t>
            </a:r>
          </a:p>
        </p:txBody>
      </p:sp>
      <p:pic>
        <p:nvPicPr>
          <p:cNvPr id="1026" name="Picture 2" descr="How to Use Machine Learning in Fraud Detection">
            <a:extLst>
              <a:ext uri="{FF2B5EF4-FFF2-40B4-BE49-F238E27FC236}">
                <a16:creationId xmlns:a16="http://schemas.microsoft.com/office/drawing/2014/main" id="{351CE156-A111-454A-92ED-6D3459E74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344" y="3441870"/>
            <a:ext cx="7099318" cy="2157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8363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08410-A6E2-8647-ABB4-048EE2432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6707" y="600961"/>
            <a:ext cx="8911687" cy="1280890"/>
          </a:xfrm>
        </p:spPr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5C707-997F-C345-831C-8D3747446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5040" y="1881851"/>
            <a:ext cx="8915400" cy="3777622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Fraud data:</a:t>
            </a:r>
          </a:p>
          <a:p>
            <a:pPr lvl="2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signup_time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purchase_time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purchase_value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device_id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source, browser, sex, age,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ip_address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class.</a:t>
            </a:r>
          </a:p>
          <a:p>
            <a:pPr lvl="2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1378376 records.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Ip_country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data:</a:t>
            </a:r>
          </a:p>
          <a:p>
            <a:pPr lvl="2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Lower_bound_ip_address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upper_bound_ip_address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138846 records.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1B63AB-344E-614A-9F2E-F5DDDA345F45}"/>
              </a:ext>
            </a:extLst>
          </p:cNvPr>
          <p:cNvSpPr txBox="1"/>
          <p:nvPr/>
        </p:nvSpPr>
        <p:spPr>
          <a:xfrm>
            <a:off x="3358255" y="5613306"/>
            <a:ext cx="1500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ip_address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08E3F7-4410-9341-BB1D-06A45B5C22B8}"/>
              </a:ext>
            </a:extLst>
          </p:cNvPr>
          <p:cNvSpPr txBox="1"/>
          <p:nvPr/>
        </p:nvSpPr>
        <p:spPr>
          <a:xfrm>
            <a:off x="6524697" y="5613305"/>
            <a:ext cx="1124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3A237F3-3244-5E49-A003-CB0427D291EB}"/>
              </a:ext>
            </a:extLst>
          </p:cNvPr>
          <p:cNvCxnSpPr/>
          <p:nvPr/>
        </p:nvCxnSpPr>
        <p:spPr>
          <a:xfrm>
            <a:off x="4975761" y="5844139"/>
            <a:ext cx="138941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31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A90A7-2298-7140-8EF1-ADDC9042A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6269" y="550958"/>
            <a:ext cx="8911687" cy="128089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Imbalanced Fraud Dataset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2C04CCC-D7A1-6D4D-A280-1395908027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0489628"/>
              </p:ext>
            </p:extLst>
          </p:nvPr>
        </p:nvGraphicFramePr>
        <p:xfrm>
          <a:off x="1140178" y="1757276"/>
          <a:ext cx="10938005" cy="1066800"/>
        </p:xfrm>
        <a:graphic>
          <a:graphicData uri="http://schemas.openxmlformats.org/drawingml/2006/table">
            <a:tbl>
              <a:tblPr/>
              <a:tblGrid>
                <a:gridCol w="994364">
                  <a:extLst>
                    <a:ext uri="{9D8B030D-6E8A-4147-A177-3AD203B41FA5}">
                      <a16:colId xmlns:a16="http://schemas.microsoft.com/office/drawing/2014/main" val="2138621482"/>
                    </a:ext>
                  </a:extLst>
                </a:gridCol>
                <a:gridCol w="1149600">
                  <a:extLst>
                    <a:ext uri="{9D8B030D-6E8A-4147-A177-3AD203B41FA5}">
                      <a16:colId xmlns:a16="http://schemas.microsoft.com/office/drawing/2014/main" val="4188263903"/>
                    </a:ext>
                  </a:extLst>
                </a:gridCol>
                <a:gridCol w="1298222">
                  <a:extLst>
                    <a:ext uri="{9D8B030D-6E8A-4147-A177-3AD203B41FA5}">
                      <a16:colId xmlns:a16="http://schemas.microsoft.com/office/drawing/2014/main" val="826614396"/>
                    </a:ext>
                  </a:extLst>
                </a:gridCol>
                <a:gridCol w="1399823">
                  <a:extLst>
                    <a:ext uri="{9D8B030D-6E8A-4147-A177-3AD203B41FA5}">
                      <a16:colId xmlns:a16="http://schemas.microsoft.com/office/drawing/2014/main" val="3111771682"/>
                    </a:ext>
                  </a:extLst>
                </a:gridCol>
                <a:gridCol w="1591733">
                  <a:extLst>
                    <a:ext uri="{9D8B030D-6E8A-4147-A177-3AD203B41FA5}">
                      <a16:colId xmlns:a16="http://schemas.microsoft.com/office/drawing/2014/main" val="4042258190"/>
                    </a:ext>
                  </a:extLst>
                </a:gridCol>
                <a:gridCol w="688622">
                  <a:extLst>
                    <a:ext uri="{9D8B030D-6E8A-4147-A177-3AD203B41FA5}">
                      <a16:colId xmlns:a16="http://schemas.microsoft.com/office/drawing/2014/main" val="124338417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65220184"/>
                    </a:ext>
                  </a:extLst>
                </a:gridCol>
                <a:gridCol w="496711">
                  <a:extLst>
                    <a:ext uri="{9D8B030D-6E8A-4147-A177-3AD203B41FA5}">
                      <a16:colId xmlns:a16="http://schemas.microsoft.com/office/drawing/2014/main" val="3435058185"/>
                    </a:ext>
                  </a:extLst>
                </a:gridCol>
                <a:gridCol w="564445">
                  <a:extLst>
                    <a:ext uri="{9D8B030D-6E8A-4147-A177-3AD203B41FA5}">
                      <a16:colId xmlns:a16="http://schemas.microsoft.com/office/drawing/2014/main" val="1673384978"/>
                    </a:ext>
                  </a:extLst>
                </a:gridCol>
                <a:gridCol w="1207911">
                  <a:extLst>
                    <a:ext uri="{9D8B030D-6E8A-4147-A177-3AD203B41FA5}">
                      <a16:colId xmlns:a16="http://schemas.microsoft.com/office/drawing/2014/main" val="1951689402"/>
                    </a:ext>
                  </a:extLst>
                </a:gridCol>
                <a:gridCol w="643463">
                  <a:extLst>
                    <a:ext uri="{9D8B030D-6E8A-4147-A177-3AD203B41FA5}">
                      <a16:colId xmlns:a16="http://schemas.microsoft.com/office/drawing/2014/main" val="30938590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AU" sz="1000" b="1" dirty="0" err="1">
                          <a:effectLst/>
                        </a:rPr>
                        <a:t>user_id</a:t>
                      </a:r>
                      <a:endParaRPr lang="en-AU" sz="10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000" b="1" dirty="0" err="1">
                          <a:effectLst/>
                        </a:rPr>
                        <a:t>signup_time</a:t>
                      </a:r>
                      <a:endParaRPr lang="en-AU" sz="10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000" b="1" dirty="0" err="1">
                          <a:effectLst/>
                        </a:rPr>
                        <a:t>purchase_time</a:t>
                      </a:r>
                      <a:endParaRPr lang="en-AU" sz="10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000" b="1" dirty="0" err="1">
                          <a:effectLst/>
                        </a:rPr>
                        <a:t>purchase_value</a:t>
                      </a:r>
                      <a:endParaRPr lang="en-AU" sz="10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000" b="1" dirty="0" err="1">
                          <a:effectLst/>
                        </a:rPr>
                        <a:t>device_id</a:t>
                      </a:r>
                      <a:endParaRPr lang="en-AU" sz="10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000" b="1" dirty="0">
                          <a:effectLst/>
                        </a:rPr>
                        <a:t>source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000" b="1" dirty="0">
                          <a:effectLst/>
                        </a:rPr>
                        <a:t>browser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000" b="1" dirty="0">
                          <a:effectLst/>
                        </a:rPr>
                        <a:t>sex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000" b="1" dirty="0">
                          <a:effectLst/>
                        </a:rPr>
                        <a:t>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000" b="1" dirty="0" err="1">
                          <a:effectLst/>
                        </a:rPr>
                        <a:t>ip_address</a:t>
                      </a:r>
                      <a:endParaRPr lang="en-AU" sz="10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200" b="1" dirty="0">
                          <a:solidFill>
                            <a:srgbClr val="FF0000"/>
                          </a:solidFill>
                          <a:effectLst/>
                        </a:rPr>
                        <a:t>class</a:t>
                      </a:r>
                    </a:p>
                  </a:txBody>
                  <a:tcPr anchor="ctr">
                    <a:lnL>
                      <a:noFill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866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AU" sz="1000" dirty="0">
                          <a:effectLst/>
                        </a:rPr>
                        <a:t>22058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000" dirty="0">
                          <a:effectLst/>
                        </a:rPr>
                        <a:t>2015-02-24 22:55:49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000" dirty="0">
                          <a:effectLst/>
                        </a:rPr>
                        <a:t>2015-04-18 02:47:11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000" dirty="0">
                          <a:effectLst/>
                        </a:rPr>
                        <a:t>34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000" dirty="0">
                          <a:effectLst/>
                        </a:rPr>
                        <a:t>QVPSPJUOCKZAR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000" dirty="0">
                          <a:effectLst/>
                        </a:rPr>
                        <a:t>SEO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000" dirty="0">
                          <a:effectLst/>
                        </a:rPr>
                        <a:t>Chrome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000" dirty="0">
                          <a:effectLst/>
                        </a:rPr>
                        <a:t>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000" dirty="0">
                          <a:effectLst/>
                        </a:rPr>
                        <a:t>39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000" dirty="0">
                          <a:effectLst/>
                        </a:rPr>
                        <a:t>7.327584e+08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200" b="1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060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AU" sz="1000" dirty="0">
                          <a:effectLst/>
                        </a:rPr>
                        <a:t>338149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000">
                          <a:effectLst/>
                        </a:rPr>
                        <a:t>2015-08-06 22:15:13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000">
                          <a:effectLst/>
                        </a:rPr>
                        <a:t>2015-09-14 10:41:05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000" dirty="0">
                          <a:effectLst/>
                        </a:rPr>
                        <a:t>24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000" dirty="0">
                          <a:effectLst/>
                        </a:rPr>
                        <a:t>VLHGCDPFCICDA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000" dirty="0">
                          <a:effectLst/>
                        </a:rPr>
                        <a:t>SEO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000" dirty="0">
                          <a:effectLst/>
                        </a:rPr>
                        <a:t>Chrome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000" dirty="0">
                          <a:effectLst/>
                        </a:rPr>
                        <a:t>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000" dirty="0">
                          <a:effectLst/>
                        </a:rPr>
                        <a:t>33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000" dirty="0">
                          <a:effectLst/>
                        </a:rPr>
                        <a:t>3.432126e+09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200" b="1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630484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55D744B-E155-E240-8568-288C07D062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4561627"/>
              </p:ext>
            </p:extLst>
          </p:nvPr>
        </p:nvGraphicFramePr>
        <p:xfrm>
          <a:off x="4214734" y="349069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C33D13B-2DF2-B143-A1FE-85EE5DE3AF96}"/>
              </a:ext>
            </a:extLst>
          </p:cNvPr>
          <p:cNvSpPr txBox="1"/>
          <p:nvPr/>
        </p:nvSpPr>
        <p:spPr>
          <a:xfrm>
            <a:off x="10059682" y="2913051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0: Normal, 1: Fraud</a:t>
            </a:r>
          </a:p>
        </p:txBody>
      </p:sp>
    </p:spTree>
    <p:extLst>
      <p:ext uri="{BB962C8B-B14F-4D97-AF65-F5344CB8AC3E}">
        <p14:creationId xmlns:p14="http://schemas.microsoft.com/office/powerpoint/2010/main" val="2540609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4685F-AA5D-4A43-81B4-4FD8BCDF0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1942" y="599726"/>
            <a:ext cx="8911687" cy="128089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overview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6F756562-CB23-E44A-8C46-140033DBE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376" y="2995345"/>
            <a:ext cx="3299409" cy="1677839"/>
          </a:xfrm>
          <a:prstGeom prst="rect">
            <a:avLst/>
          </a:prstGeom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A45691DF-51A0-6F43-B9E8-F3D7B932C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3040" y="2987401"/>
            <a:ext cx="2098207" cy="1685783"/>
          </a:xfrm>
          <a:prstGeom prst="rect">
            <a:avLst/>
          </a:prstGeo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340687B3-7D9F-F649-97E5-E7994CF99C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4446" y="4733569"/>
            <a:ext cx="3784699" cy="1686099"/>
          </a:xfrm>
          <a:prstGeom prst="rect">
            <a:avLst/>
          </a:prstGeom>
        </p:spPr>
      </p:pic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6C502115-A322-5545-9CEF-DD1021B79E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0489" y="4733569"/>
            <a:ext cx="2041498" cy="168578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4F504DE-D8BC-5342-833D-4EC722FD11E7}"/>
              </a:ext>
            </a:extLst>
          </p:cNvPr>
          <p:cNvSpPr txBox="1"/>
          <p:nvPr/>
        </p:nvSpPr>
        <p:spPr>
          <a:xfrm>
            <a:off x="2542896" y="1597172"/>
            <a:ext cx="9258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Small-value purchases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180 countries in the fraud dataset, in which fraud was found in 79 countries.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Five browser (chrome, safari, opera, IE, Firefox)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28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39097-019D-3C4B-992D-3E39A2E25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0089" y="624110"/>
            <a:ext cx="10137422" cy="1280890"/>
          </a:xfrm>
        </p:spPr>
        <p:txBody>
          <a:bodyPr>
            <a:no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 for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3B415-B56C-6341-969F-C7C0E5256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1100" y="1693333"/>
            <a:ext cx="8915400" cy="3777622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features: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Interval_after_signup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purchase_time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signup_time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Signup_days_of_year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Signup_second_of_day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Purchase_days_of_year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Purchase_second_of_day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</a:t>
            </a:r>
          </a:p>
          <a:p>
            <a:pPr marL="457200" lvl="1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932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C0858-2B40-7F43-ADE7-999ED3761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014" y="578954"/>
            <a:ext cx="8911687" cy="128089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68D52BD-8EE2-9A47-8DF2-6756D10DC3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5292234"/>
              </p:ext>
            </p:extLst>
          </p:nvPr>
        </p:nvGraphicFramePr>
        <p:xfrm>
          <a:off x="2373676" y="2803310"/>
          <a:ext cx="2568025" cy="1740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24">
                  <a:extLst>
                    <a:ext uri="{9D8B030D-6E8A-4147-A177-3AD203B41FA5}">
                      <a16:colId xmlns:a16="http://schemas.microsoft.com/office/drawing/2014/main" val="1353883541"/>
                    </a:ext>
                  </a:extLst>
                </a:gridCol>
                <a:gridCol w="842068">
                  <a:extLst>
                    <a:ext uri="{9D8B030D-6E8A-4147-A177-3AD203B41FA5}">
                      <a16:colId xmlns:a16="http://schemas.microsoft.com/office/drawing/2014/main" val="1987755898"/>
                    </a:ext>
                  </a:extLst>
                </a:gridCol>
                <a:gridCol w="778933">
                  <a:extLst>
                    <a:ext uri="{9D8B030D-6E8A-4147-A177-3AD203B41FA5}">
                      <a16:colId xmlns:a16="http://schemas.microsoft.com/office/drawing/2014/main" val="1155475139"/>
                    </a:ext>
                  </a:extLst>
                </a:gridCol>
              </a:tblGrid>
              <a:tr h="5615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Fraud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85729"/>
                  </a:ext>
                </a:extLst>
              </a:tr>
              <a:tr h="6175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27389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722540"/>
                  </a:ext>
                </a:extLst>
              </a:tr>
              <a:tr h="5615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Fraud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53567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599480C-63B0-9C44-8DD1-1F35EDCA2B72}"/>
              </a:ext>
            </a:extLst>
          </p:cNvPr>
          <p:cNvSpPr txBox="1"/>
          <p:nvPr/>
        </p:nvSpPr>
        <p:spPr>
          <a:xfrm>
            <a:off x="7077697" y="4778317"/>
            <a:ext cx="24080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revenue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E82C2A-FEAA-D443-A2D9-365E42BE8829}"/>
              </a:ext>
            </a:extLst>
          </p:cNvPr>
          <p:cNvSpPr txBox="1"/>
          <p:nvPr/>
        </p:nvSpPr>
        <p:spPr>
          <a:xfrm>
            <a:off x="2373676" y="4926043"/>
            <a:ext cx="3028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detection of real fraud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A2CF0F9-29C8-0648-9E49-C535A05181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577073"/>
              </p:ext>
            </p:extLst>
          </p:nvPr>
        </p:nvGraphicFramePr>
        <p:xfrm>
          <a:off x="5699132" y="2803310"/>
          <a:ext cx="2582581" cy="1717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803">
                  <a:extLst>
                    <a:ext uri="{9D8B030D-6E8A-4147-A177-3AD203B41FA5}">
                      <a16:colId xmlns:a16="http://schemas.microsoft.com/office/drawing/2014/main" val="1219774748"/>
                    </a:ext>
                  </a:extLst>
                </a:gridCol>
                <a:gridCol w="835378">
                  <a:extLst>
                    <a:ext uri="{9D8B030D-6E8A-4147-A177-3AD203B41FA5}">
                      <a16:colId xmlns:a16="http://schemas.microsoft.com/office/drawing/2014/main" val="264879293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3949154"/>
                    </a:ext>
                  </a:extLst>
                </a:gridCol>
              </a:tblGrid>
              <a:tr h="56067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Fraud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546607"/>
                  </a:ext>
                </a:extLst>
              </a:tr>
              <a:tr h="5957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27389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243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269620"/>
                  </a:ext>
                </a:extLst>
              </a:tr>
              <a:tr h="5606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Fraud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2043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9C8C418-4441-8941-A566-C58175CC54C2}"/>
              </a:ext>
            </a:extLst>
          </p:cNvPr>
          <p:cNvSpPr txBox="1"/>
          <p:nvPr/>
        </p:nvSpPr>
        <p:spPr>
          <a:xfrm>
            <a:off x="3711536" y="2314022"/>
            <a:ext cx="1236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AAF149-7426-8B48-9D93-61D01F7C0A14}"/>
              </a:ext>
            </a:extLst>
          </p:cNvPr>
          <p:cNvSpPr txBox="1"/>
          <p:nvPr/>
        </p:nvSpPr>
        <p:spPr>
          <a:xfrm>
            <a:off x="6707129" y="2329108"/>
            <a:ext cx="1236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AA2BBB-74F8-E24E-9A5A-164B4EAFC063}"/>
              </a:ext>
            </a:extLst>
          </p:cNvPr>
          <p:cNvSpPr txBox="1"/>
          <p:nvPr/>
        </p:nvSpPr>
        <p:spPr>
          <a:xfrm rot="16200000">
            <a:off x="1644490" y="3753287"/>
            <a:ext cx="867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D7094D-8AC2-EF4D-9CE6-1EFEF9497013}"/>
              </a:ext>
            </a:extLst>
          </p:cNvPr>
          <p:cNvSpPr txBox="1"/>
          <p:nvPr/>
        </p:nvSpPr>
        <p:spPr>
          <a:xfrm>
            <a:off x="2699024" y="1693802"/>
            <a:ext cx="8582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balance between the fraud detection and normal purchase mark.</a:t>
            </a:r>
          </a:p>
        </p:txBody>
      </p:sp>
      <p:sp>
        <p:nvSpPr>
          <p:cNvPr id="15" name="Left-right Arrow 14">
            <a:extLst>
              <a:ext uri="{FF2B5EF4-FFF2-40B4-BE49-F238E27FC236}">
                <a16:creationId xmlns:a16="http://schemas.microsoft.com/office/drawing/2014/main" id="{ADB4A128-2555-B34D-8BF4-99518664AA09}"/>
              </a:ext>
            </a:extLst>
          </p:cNvPr>
          <p:cNvSpPr/>
          <p:nvPr/>
        </p:nvSpPr>
        <p:spPr>
          <a:xfrm>
            <a:off x="5576709" y="5041121"/>
            <a:ext cx="1365957" cy="24615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D9F2-3CA9-AF43-BB48-84E3665D8DB0}"/>
              </a:ext>
            </a:extLst>
          </p:cNvPr>
          <p:cNvSpPr txBox="1"/>
          <p:nvPr/>
        </p:nvSpPr>
        <p:spPr>
          <a:xfrm>
            <a:off x="3516726" y="5708338"/>
            <a:ext cx="4764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243 * $ 35 * 10% = $850.50</a:t>
            </a:r>
          </a:p>
          <a:p>
            <a:pPr algn="r"/>
            <a:r>
              <a:rPr lang="en-US" dirty="0"/>
              <a:t>(155 – 145) * $ 35 = $350.00</a:t>
            </a:r>
          </a:p>
          <a:p>
            <a:pPr algn="r"/>
            <a:r>
              <a:rPr lang="en-US" dirty="0"/>
              <a:t>($ 35: median purchase value)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BAC6DFC-4E91-1C42-B26E-667BE255BC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861099"/>
              </p:ext>
            </p:extLst>
          </p:nvPr>
        </p:nvGraphicFramePr>
        <p:xfrm>
          <a:off x="8963542" y="2777372"/>
          <a:ext cx="2582581" cy="1717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803">
                  <a:extLst>
                    <a:ext uri="{9D8B030D-6E8A-4147-A177-3AD203B41FA5}">
                      <a16:colId xmlns:a16="http://schemas.microsoft.com/office/drawing/2014/main" val="1219774748"/>
                    </a:ext>
                  </a:extLst>
                </a:gridCol>
                <a:gridCol w="835378">
                  <a:extLst>
                    <a:ext uri="{9D8B030D-6E8A-4147-A177-3AD203B41FA5}">
                      <a16:colId xmlns:a16="http://schemas.microsoft.com/office/drawing/2014/main" val="264879293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3949154"/>
                    </a:ext>
                  </a:extLst>
                </a:gridCol>
              </a:tblGrid>
              <a:tr h="56067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Fraud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546607"/>
                  </a:ext>
                </a:extLst>
              </a:tr>
              <a:tr h="5957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4506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22883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269620"/>
                  </a:ext>
                </a:extLst>
              </a:tr>
              <a:tr h="5606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Fraud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20434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4BF9962-85BD-6F4D-98B1-563C4E26DF04}"/>
              </a:ext>
            </a:extLst>
          </p:cNvPr>
          <p:cNvSpPr txBox="1"/>
          <p:nvPr/>
        </p:nvSpPr>
        <p:spPr>
          <a:xfrm>
            <a:off x="9907529" y="2333264"/>
            <a:ext cx="1236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106164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08015-3622-F44B-B2D7-C0AA9183F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6819" y="611010"/>
            <a:ext cx="8911687" cy="128089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Fraud Red Flags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8C0A1-1FF2-C24F-8715-376D2FA6F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752600"/>
            <a:ext cx="8915400" cy="377762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 interval between signup and purchase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number of order with same device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purchase day of year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54A7DF8-2C51-6744-9F32-A39E315993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3740242"/>
              </p:ext>
            </p:extLst>
          </p:nvPr>
        </p:nvGraphicFramePr>
        <p:xfrm>
          <a:off x="2683863" y="3641411"/>
          <a:ext cx="2346913" cy="1409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CEFBBD5B-73C8-2448-8087-317D3E02AD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4112742"/>
              </p:ext>
            </p:extLst>
          </p:nvPr>
        </p:nvGraphicFramePr>
        <p:xfrm>
          <a:off x="2567533" y="4857749"/>
          <a:ext cx="2505764" cy="1409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413E185D-1D13-1942-B7A5-6FAB58E35B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1533183"/>
              </p:ext>
            </p:extLst>
          </p:nvPr>
        </p:nvGraphicFramePr>
        <p:xfrm>
          <a:off x="5276093" y="3503790"/>
          <a:ext cx="395577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73EA3CF-7FEE-5E4B-A565-1B796CCBC1BC}"/>
              </a:ext>
            </a:extLst>
          </p:cNvPr>
          <p:cNvSpPr txBox="1"/>
          <p:nvPr/>
        </p:nvSpPr>
        <p:spPr>
          <a:xfrm>
            <a:off x="2347608" y="4223150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3x10</a:t>
            </a:r>
            <a:r>
              <a:rPr lang="en-US" sz="1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408E3E-98E0-CA4C-959B-8CB579B44D41}"/>
              </a:ext>
            </a:extLst>
          </p:cNvPr>
          <p:cNvSpPr txBox="1"/>
          <p:nvPr/>
        </p:nvSpPr>
        <p:spPr>
          <a:xfrm>
            <a:off x="2347608" y="3664658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6x10</a:t>
            </a:r>
            <a:r>
              <a:rPr lang="en-US" sz="1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043FD-341E-DF4C-8717-D2B0821D1287}"/>
              </a:ext>
            </a:extLst>
          </p:cNvPr>
          <p:cNvSpPr txBox="1"/>
          <p:nvPr/>
        </p:nvSpPr>
        <p:spPr>
          <a:xfrm rot="16200000">
            <a:off x="4478947" y="4646809"/>
            <a:ext cx="1252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Fraud percentage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233B4E-E03C-DD4A-82A4-3508E46BFA91}"/>
              </a:ext>
            </a:extLst>
          </p:cNvPr>
          <p:cNvSpPr txBox="1"/>
          <p:nvPr/>
        </p:nvSpPr>
        <p:spPr>
          <a:xfrm rot="16200000">
            <a:off x="1625336" y="4710782"/>
            <a:ext cx="11801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Interval time (s)</a:t>
            </a: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F709B995-8307-1D48-97E8-131EDE0FC9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5084236"/>
              </p:ext>
            </p:extLst>
          </p:nvPr>
        </p:nvGraphicFramePr>
        <p:xfrm>
          <a:off x="9423821" y="3436244"/>
          <a:ext cx="262861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E0BAF97-3F91-8446-A7E0-4B5A1C1B4363}"/>
              </a:ext>
            </a:extLst>
          </p:cNvPr>
          <p:cNvSpPr txBox="1"/>
          <p:nvPr/>
        </p:nvSpPr>
        <p:spPr>
          <a:xfrm>
            <a:off x="6642663" y="6172403"/>
            <a:ext cx="12602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Device_id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shared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6425A0-E0F7-3C4A-B027-6DC0C9BF5998}"/>
              </a:ext>
            </a:extLst>
          </p:cNvPr>
          <p:cNvSpPr txBox="1"/>
          <p:nvPr/>
        </p:nvSpPr>
        <p:spPr>
          <a:xfrm rot="16200000">
            <a:off x="8597041" y="4646809"/>
            <a:ext cx="1473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Purchase day of year</a:t>
            </a:r>
          </a:p>
        </p:txBody>
      </p:sp>
    </p:spTree>
    <p:extLst>
      <p:ext uri="{BB962C8B-B14F-4D97-AF65-F5344CB8AC3E}">
        <p14:creationId xmlns:p14="http://schemas.microsoft.com/office/powerpoint/2010/main" val="249991705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{874E18CA-755B-D844-86C2-BDCB3D6AE328}tf10001067_mac</Template>
  <TotalTime>4382</TotalTime>
  <Words>454</Words>
  <Application>Microsoft Macintosh PowerPoint</Application>
  <PresentationFormat>Widescreen</PresentationFormat>
  <Paragraphs>151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Times New Roman</vt:lpstr>
      <vt:lpstr>Wingdings 3</vt:lpstr>
      <vt:lpstr>Wisp</vt:lpstr>
      <vt:lpstr>E-commerce Fraud Detection</vt:lpstr>
      <vt:lpstr>Business Problem</vt:lpstr>
      <vt:lpstr>Model for Online Fraud Detection</vt:lpstr>
      <vt:lpstr>Exploratory Data Analysis</vt:lpstr>
      <vt:lpstr>Imbalanced Fraud Dataset</vt:lpstr>
      <vt:lpstr>Data overview</vt:lpstr>
      <vt:lpstr>Feature Engineering for Machine Learning</vt:lpstr>
      <vt:lpstr>Model Performance</vt:lpstr>
      <vt:lpstr>Fraud Red Flags</vt:lpstr>
      <vt:lpstr>Model Implementation</vt:lpstr>
      <vt:lpstr>Future improvement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Fraud Detection</dc:title>
  <dc:creator>Jie Liu</dc:creator>
  <cp:lastModifiedBy>Jie Liu</cp:lastModifiedBy>
  <cp:revision>6</cp:revision>
  <dcterms:created xsi:type="dcterms:W3CDTF">2022-08-12T06:35:13Z</dcterms:created>
  <dcterms:modified xsi:type="dcterms:W3CDTF">2022-08-26T00:18:40Z</dcterms:modified>
</cp:coreProperties>
</file>