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315" r:id="rId3"/>
    <p:sldId id="316" r:id="rId5"/>
    <p:sldId id="317" r:id="rId6"/>
    <p:sldId id="357" r:id="rId7"/>
    <p:sldId id="320" r:id="rId8"/>
    <p:sldId id="366" r:id="rId9"/>
    <p:sldId id="360" r:id="rId10"/>
    <p:sldId id="338" r:id="rId11"/>
    <p:sldId id="33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娇娇" initials="赵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0A9"/>
    <a:srgbClr val="E70012"/>
    <a:srgbClr val="4874B2"/>
    <a:srgbClr val="CB2E2E"/>
    <a:srgbClr val="C62929"/>
    <a:srgbClr val="013F97"/>
    <a:srgbClr val="003F97"/>
    <a:srgbClr val="004098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8" autoAdjust="0"/>
    <p:restoredTop sz="85472" autoAdjust="0"/>
  </p:normalViewPr>
  <p:slideViewPr>
    <p:cSldViewPr snapToGrid="0" showGuides="1">
      <p:cViewPr varScale="1">
        <p:scale>
          <a:sx n="68" d="100"/>
          <a:sy n="68" d="100"/>
        </p:scale>
        <p:origin x="168" y="48"/>
      </p:cViewPr>
      <p:guideLst>
        <p:guide orient="horz" pos="20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5400000">
            <a:off x="4118610" y="-4130040"/>
            <a:ext cx="3953510" cy="12204065"/>
          </a:xfrm>
          <a:prstGeom prst="rect">
            <a:avLst/>
          </a:prstGeom>
          <a:solidFill>
            <a:srgbClr val="00409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5400000">
            <a:off x="4110990" y="-1228090"/>
            <a:ext cx="3953510" cy="12204065"/>
          </a:xfrm>
          <a:prstGeom prst="rect">
            <a:avLst/>
          </a:prstGeom>
          <a:solidFill>
            <a:srgbClr val="C0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99355" y="875983"/>
            <a:ext cx="2413000" cy="48260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1631315" y="2983865"/>
            <a:ext cx="8913495" cy="8991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54050" y="2983865"/>
            <a:ext cx="977265" cy="899795"/>
            <a:chOff x="-6" y="184"/>
            <a:chExt cx="1539" cy="1128"/>
          </a:xfrm>
        </p:grpSpPr>
        <p:sp>
          <p:nvSpPr>
            <p:cNvPr id="9" name="矩形 8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rot="10800000">
            <a:off x="10544810" y="2983865"/>
            <a:ext cx="977265" cy="899795"/>
            <a:chOff x="-6" y="184"/>
            <a:chExt cx="1539" cy="1128"/>
          </a:xfrm>
        </p:grpSpPr>
        <p:sp>
          <p:nvSpPr>
            <p:cNvPr id="5" name="矩形 4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972820" y="6350"/>
            <a:ext cx="10243820" cy="825500"/>
          </a:xfrm>
          <a:solidFill>
            <a:schemeClr val="bg1">
              <a:lumMod val="95000"/>
            </a:schemeClr>
          </a:solidFill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013F97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810" y="6985"/>
            <a:ext cx="977265" cy="826135"/>
            <a:chOff x="-6" y="184"/>
            <a:chExt cx="1539" cy="1128"/>
          </a:xfrm>
        </p:grpSpPr>
        <p:sp>
          <p:nvSpPr>
            <p:cNvPr id="9" name="矩形 8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10800000">
            <a:off x="11216005" y="6985"/>
            <a:ext cx="977265" cy="826135"/>
            <a:chOff x="-6" y="184"/>
            <a:chExt cx="1539" cy="1128"/>
          </a:xfrm>
        </p:grpSpPr>
        <p:sp>
          <p:nvSpPr>
            <p:cNvPr id="18" name="矩形 17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11456035" y="92075"/>
            <a:ext cx="567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信</a:t>
            </a:r>
            <a:endParaRPr lang="zh-CN" altLang="en-US" sz="320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1631315" y="2271395"/>
            <a:ext cx="8913495" cy="1539875"/>
          </a:xfrm>
          <a:solidFill>
            <a:schemeClr val="accent1"/>
          </a:solidFill>
          <a:ln>
            <a:solidFill>
              <a:srgbClr val="4874B2"/>
            </a:solidFill>
          </a:ln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solidFill>
                  <a:srgbClr val="013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z="8000" dirty="0"/>
              <a:t>单击此处编辑标题</a:t>
            </a:r>
            <a:endParaRPr lang="zh-CN" altLang="en-US" sz="8000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54050" y="2271395"/>
            <a:ext cx="977265" cy="1540510"/>
            <a:chOff x="-6" y="184"/>
            <a:chExt cx="1539" cy="1128"/>
          </a:xfrm>
        </p:grpSpPr>
        <p:sp>
          <p:nvSpPr>
            <p:cNvPr id="17" name="矩形 16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 rot="10800000">
            <a:off x="10544810" y="2271395"/>
            <a:ext cx="977265" cy="1540510"/>
            <a:chOff x="-6" y="184"/>
            <a:chExt cx="1539" cy="1128"/>
          </a:xfrm>
        </p:grpSpPr>
        <p:sp>
          <p:nvSpPr>
            <p:cNvPr id="20" name="矩形 19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72820" y="6350"/>
            <a:ext cx="10243820" cy="825500"/>
          </a:xfrm>
          <a:solidFill>
            <a:schemeClr val="bg1">
              <a:lumMod val="95000"/>
            </a:schemeClr>
          </a:solidFill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013F97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057275" y="1115060"/>
            <a:ext cx="10158730" cy="4953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539698"/>
            <a:ext cx="3960000" cy="316800"/>
          </a:xfrm>
        </p:spPr>
        <p:txBody>
          <a:bodyPr/>
          <a:lstStyle/>
          <a:p>
            <a:r>
              <a:rPr lang="zh-CN" altLang="en-US"/>
              <a:t>信安世纪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539698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810" y="6985"/>
            <a:ext cx="977265" cy="826135"/>
            <a:chOff x="-6" y="184"/>
            <a:chExt cx="1539" cy="1128"/>
          </a:xfrm>
        </p:grpSpPr>
        <p:sp>
          <p:nvSpPr>
            <p:cNvPr id="9" name="矩形 8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10800000">
            <a:off x="11216005" y="6985"/>
            <a:ext cx="977265" cy="826135"/>
            <a:chOff x="-6" y="184"/>
            <a:chExt cx="1539" cy="1128"/>
          </a:xfrm>
        </p:grpSpPr>
        <p:sp>
          <p:nvSpPr>
            <p:cNvPr id="18" name="矩形 17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539698"/>
            <a:ext cx="2700000" cy="316800"/>
          </a:xfrm>
        </p:spPr>
        <p:txBody>
          <a:bodyPr/>
          <a:lstStyle/>
          <a:p>
            <a:r>
              <a:rPr lang="zh-CN" altLang="en-US"/>
              <a:t>SE</a:t>
            </a:r>
            <a:r>
              <a:rPr lang="en-US" altLang="zh-CN"/>
              <a:t>CDRIVER</a:t>
            </a:r>
            <a:endParaRPr lang="en-US" altLang="zh-CN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11169015" y="158115"/>
            <a:ext cx="560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信</a:t>
            </a:r>
            <a:endParaRPr lang="zh-CN" altLang="en-US" sz="2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1711940" y="158115"/>
            <a:ext cx="560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安</a:t>
            </a:r>
            <a:endParaRPr lang="zh-CN" altLang="en-US" sz="2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630680" y="2259965"/>
            <a:ext cx="8905240" cy="1565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1631315" y="2271395"/>
            <a:ext cx="8913495" cy="1539875"/>
          </a:xfrm>
          <a:solidFill>
            <a:schemeClr val="accent1"/>
          </a:solidFill>
          <a:ln>
            <a:solidFill>
              <a:srgbClr val="4874B2"/>
            </a:solidFill>
          </a:ln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solidFill>
                  <a:srgbClr val="013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zh-CN" altLang="en-US" sz="8000" dirty="0"/>
          </a:p>
        </p:txBody>
      </p:sp>
      <p:sp>
        <p:nvSpPr>
          <p:cNvPr id="12" name="副标题 2"/>
          <p:cNvSpPr>
            <a:spLocks noGrp="1"/>
          </p:cNvSpPr>
          <p:nvPr userDrawn="1">
            <p:custDataLst>
              <p:tags r:id="rId6"/>
            </p:custDataLst>
          </p:nvPr>
        </p:nvSpPr>
        <p:spPr>
          <a:xfrm>
            <a:off x="669882" y="3813810"/>
            <a:ext cx="10852237" cy="950984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54050" y="2271395"/>
            <a:ext cx="977265" cy="1540510"/>
            <a:chOff x="-6" y="184"/>
            <a:chExt cx="1539" cy="1128"/>
          </a:xfrm>
        </p:grpSpPr>
        <p:sp>
          <p:nvSpPr>
            <p:cNvPr id="17" name="矩形 16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 rot="10800000">
            <a:off x="10544810" y="2271395"/>
            <a:ext cx="977265" cy="1540510"/>
            <a:chOff x="-6" y="184"/>
            <a:chExt cx="1539" cy="1128"/>
          </a:xfrm>
        </p:grpSpPr>
        <p:sp>
          <p:nvSpPr>
            <p:cNvPr id="20" name="矩形 19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标题 23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1631315" y="2620645"/>
            <a:ext cx="8913495" cy="8991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solidFill>
                  <a:srgbClr val="2B60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72820" y="6350"/>
            <a:ext cx="10243820" cy="825500"/>
          </a:xfrm>
          <a:solidFill>
            <a:schemeClr val="bg1">
              <a:lumMod val="95000"/>
            </a:schemeClr>
          </a:solidFill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013F97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endParaRPr dirty="0">
              <a:sym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810" y="6985"/>
            <a:ext cx="977265" cy="826135"/>
            <a:chOff x="-6" y="184"/>
            <a:chExt cx="1539" cy="1128"/>
          </a:xfrm>
        </p:grpSpPr>
        <p:sp>
          <p:nvSpPr>
            <p:cNvPr id="9" name="矩形 8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10800000">
            <a:off x="11216005" y="6985"/>
            <a:ext cx="977265" cy="826135"/>
            <a:chOff x="-6" y="184"/>
            <a:chExt cx="1539" cy="1128"/>
          </a:xfrm>
        </p:grpSpPr>
        <p:sp>
          <p:nvSpPr>
            <p:cNvPr id="18" name="矩形 17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11456035" y="92075"/>
            <a:ext cx="567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信</a:t>
            </a:r>
            <a:endParaRPr lang="zh-CN" altLang="en-US" sz="320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972820" y="6350"/>
            <a:ext cx="10243820" cy="825500"/>
          </a:xfrm>
          <a:solidFill>
            <a:schemeClr val="bg1">
              <a:lumMod val="95000"/>
            </a:schemeClr>
          </a:solidFill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013F97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810" y="6985"/>
            <a:ext cx="977265" cy="826135"/>
            <a:chOff x="-6" y="184"/>
            <a:chExt cx="1539" cy="1128"/>
          </a:xfrm>
        </p:grpSpPr>
        <p:sp>
          <p:nvSpPr>
            <p:cNvPr id="12" name="矩形 11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10800000">
            <a:off x="11216005" y="6985"/>
            <a:ext cx="977265" cy="826135"/>
            <a:chOff x="-6" y="184"/>
            <a:chExt cx="1539" cy="1128"/>
          </a:xfrm>
        </p:grpSpPr>
        <p:sp>
          <p:nvSpPr>
            <p:cNvPr id="18" name="矩形 17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11456035" y="92075"/>
            <a:ext cx="567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信</a:t>
            </a:r>
            <a:endParaRPr lang="zh-CN" altLang="en-US" sz="320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972820" y="6350"/>
            <a:ext cx="10243820" cy="825500"/>
          </a:xfrm>
          <a:solidFill>
            <a:schemeClr val="bg1">
              <a:lumMod val="95000"/>
            </a:schemeClr>
          </a:solidFill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013F97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810" y="6985"/>
            <a:ext cx="977265" cy="826135"/>
            <a:chOff x="-6" y="184"/>
            <a:chExt cx="1539" cy="1128"/>
          </a:xfrm>
        </p:grpSpPr>
        <p:sp>
          <p:nvSpPr>
            <p:cNvPr id="9" name="矩形 8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10800000">
            <a:off x="11216005" y="6985"/>
            <a:ext cx="977265" cy="826135"/>
            <a:chOff x="-6" y="184"/>
            <a:chExt cx="1539" cy="1128"/>
          </a:xfrm>
        </p:grpSpPr>
        <p:sp>
          <p:nvSpPr>
            <p:cNvPr id="18" name="矩形 17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11456035" y="92075"/>
            <a:ext cx="567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信</a:t>
            </a:r>
            <a:endParaRPr lang="zh-CN" altLang="en-US" sz="320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972820" y="6350"/>
            <a:ext cx="10243820" cy="825500"/>
          </a:xfrm>
          <a:solidFill>
            <a:schemeClr val="bg1">
              <a:lumMod val="95000"/>
            </a:schemeClr>
          </a:solidFill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013F97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810" y="6985"/>
            <a:ext cx="977265" cy="826135"/>
            <a:chOff x="-6" y="184"/>
            <a:chExt cx="1539" cy="1128"/>
          </a:xfrm>
        </p:grpSpPr>
        <p:sp>
          <p:nvSpPr>
            <p:cNvPr id="9" name="矩形 8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10800000">
            <a:off x="11216005" y="6985"/>
            <a:ext cx="977265" cy="826135"/>
            <a:chOff x="-6" y="184"/>
            <a:chExt cx="1539" cy="1128"/>
          </a:xfrm>
        </p:grpSpPr>
        <p:sp>
          <p:nvSpPr>
            <p:cNvPr id="18" name="矩形 17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11456035" y="92075"/>
            <a:ext cx="567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信</a:t>
            </a:r>
            <a:endParaRPr lang="zh-CN" altLang="en-US" sz="320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972820" y="6350"/>
            <a:ext cx="10243820" cy="825500"/>
          </a:xfrm>
          <a:solidFill>
            <a:schemeClr val="bg1">
              <a:lumMod val="95000"/>
            </a:schemeClr>
          </a:solidFill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013F97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810" y="6985"/>
            <a:ext cx="977265" cy="826135"/>
            <a:chOff x="-6" y="184"/>
            <a:chExt cx="1539" cy="1128"/>
          </a:xfrm>
        </p:grpSpPr>
        <p:sp>
          <p:nvSpPr>
            <p:cNvPr id="8" name="矩形 7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10800000">
            <a:off x="11216005" y="6985"/>
            <a:ext cx="977265" cy="826135"/>
            <a:chOff x="-6" y="184"/>
            <a:chExt cx="1539" cy="1128"/>
          </a:xfrm>
        </p:grpSpPr>
        <p:sp>
          <p:nvSpPr>
            <p:cNvPr id="18" name="矩形 17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11456035" y="92075"/>
            <a:ext cx="567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信</a:t>
            </a:r>
            <a:endParaRPr lang="zh-CN" altLang="en-US" sz="320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 userDrawn="1">
            <p:custDataLst>
              <p:tags r:id="rId7"/>
            </p:custDataLst>
          </p:nvPr>
        </p:nvSpPr>
        <p:spPr>
          <a:xfrm>
            <a:off x="972820" y="6350"/>
            <a:ext cx="10243820" cy="825500"/>
          </a:xfrm>
          <a:solidFill>
            <a:schemeClr val="bg1">
              <a:lumMod val="95000"/>
            </a:schemeClr>
          </a:solidFill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013F97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810" y="6985"/>
            <a:ext cx="977265" cy="826135"/>
            <a:chOff x="-6" y="184"/>
            <a:chExt cx="1539" cy="1128"/>
          </a:xfrm>
        </p:grpSpPr>
        <p:sp>
          <p:nvSpPr>
            <p:cNvPr id="9" name="矩形 8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10800000">
            <a:off x="11216005" y="6985"/>
            <a:ext cx="977265" cy="826135"/>
            <a:chOff x="-6" y="184"/>
            <a:chExt cx="1539" cy="1128"/>
          </a:xfrm>
        </p:grpSpPr>
        <p:sp>
          <p:nvSpPr>
            <p:cNvPr id="18" name="矩形 17"/>
            <p:cNvSpPr/>
            <p:nvPr/>
          </p:nvSpPr>
          <p:spPr>
            <a:xfrm>
              <a:off x="-6" y="184"/>
              <a:ext cx="884" cy="1128"/>
            </a:xfrm>
            <a:prstGeom prst="rect">
              <a:avLst/>
            </a:prstGeom>
            <a:solidFill>
              <a:srgbClr val="004098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9" y="184"/>
              <a:ext cx="884" cy="1128"/>
            </a:xfrm>
            <a:prstGeom prst="rect">
              <a:avLst/>
            </a:prstGeom>
            <a:solidFill>
              <a:srgbClr val="C0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11456035" y="92075"/>
            <a:ext cx="567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信</a:t>
            </a:r>
            <a:endParaRPr lang="zh-CN" altLang="en-US" sz="320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82109" y="3044644"/>
            <a:ext cx="9027781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2024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年述职汇报</a:t>
            </a:r>
            <a:endParaRPr lang="en-US" altLang="zh-CN" sz="4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endParaRPr lang="en-US" altLang="zh-CN" sz="4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endParaRPr lang="en-US" altLang="zh-CN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汇报人：</a:t>
            </a:r>
            <a:endParaRPr lang="en-US" altLang="zh-CN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时间：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2025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年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01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月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06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日</a:t>
            </a:r>
            <a:endParaRPr lang="zh-CN" altLang="en-US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2266783" y="2372668"/>
            <a:ext cx="10243820" cy="825500"/>
          </a:xfrm>
        </p:spPr>
        <p:txBody>
          <a:bodyPr/>
          <a:lstStyle/>
          <a:p>
            <a:pPr algn="ctr"/>
            <a:r>
              <a:rPr lang="zh-CN" altLang="en-US" sz="4400" dirty="0">
                <a:solidFill>
                  <a:srgbClr val="2B60A9"/>
                </a:solidFill>
              </a:rPr>
              <a:t>目录</a:t>
            </a:r>
            <a:endParaRPr lang="zh-CN" altLang="en-US" sz="4400" dirty="0">
              <a:solidFill>
                <a:srgbClr val="2B60A9"/>
              </a:solidFill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1249266" y="3362989"/>
            <a:ext cx="757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249266" y="3822820"/>
            <a:ext cx="259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5478862" y="1940636"/>
            <a:ext cx="4295153" cy="519214"/>
            <a:chOff x="5945031" y="2340599"/>
            <a:chExt cx="4295153" cy="519214"/>
          </a:xfrm>
        </p:grpSpPr>
        <p:sp>
          <p:nvSpPr>
            <p:cNvPr id="46" name="îś1íḓé"/>
            <p:cNvSpPr txBox="1"/>
            <p:nvPr>
              <p:custDataLst>
                <p:tags r:id="rId3"/>
              </p:custDataLst>
            </p:nvPr>
          </p:nvSpPr>
          <p:spPr>
            <a:xfrm>
              <a:off x="5945031" y="2369374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rgbClr val="2B60A9"/>
                  </a:solidFill>
                  <a:latin typeface="Impact" panose="020B0806030902050204" pitchFamily="34" charset="0"/>
                </a:rPr>
                <a:t>01</a:t>
              </a:r>
              <a:endParaRPr lang="en-US" altLang="zh-CN" sz="2800" dirty="0">
                <a:solidFill>
                  <a:srgbClr val="2B60A9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47" name="直接连接符 46"/>
            <p:cNvCxnSpPr/>
            <p:nvPr>
              <p:custDataLst>
                <p:tags r:id="rId4"/>
              </p:custDataLst>
            </p:nvPr>
          </p:nvCxnSpPr>
          <p:spPr>
            <a:xfrm>
              <a:off x="6543497" y="2340599"/>
              <a:ext cx="0" cy="519214"/>
            </a:xfrm>
            <a:prstGeom prst="line">
              <a:avLst/>
            </a:prstGeom>
            <a:ln w="28575">
              <a:solidFill>
                <a:srgbClr val="2B60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íśľíḓé"/>
            <p:cNvSpPr txBox="1"/>
            <p:nvPr>
              <p:custDataLst>
                <p:tags r:id="rId5"/>
              </p:custDataLst>
            </p:nvPr>
          </p:nvSpPr>
          <p:spPr bwMode="auto">
            <a:xfrm>
              <a:off x="6629917" y="2340599"/>
              <a:ext cx="3610267" cy="519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/>
                <a:t>XX</a:t>
              </a:r>
              <a:r>
                <a:rPr lang="zh-CN" altLang="en-US" sz="2400" b="1" dirty="0"/>
                <a:t>汇报</a:t>
              </a:r>
              <a:endParaRPr lang="zh-CN" altLang="en-US" sz="2400" b="1" dirty="0"/>
            </a:p>
          </p:txBody>
        </p:sp>
      </p:grpSp>
      <p:grpSp>
        <p:nvGrpSpPr>
          <p:cNvPr id="20" name="组合 19"/>
          <p:cNvGrpSpPr/>
          <p:nvPr>
            <p:custDataLst>
              <p:tags r:id="rId6"/>
            </p:custDataLst>
          </p:nvPr>
        </p:nvGrpSpPr>
        <p:grpSpPr>
          <a:xfrm>
            <a:off x="5455617" y="3047173"/>
            <a:ext cx="4318398" cy="519214"/>
            <a:chOff x="5945031" y="3140325"/>
            <a:chExt cx="4318398" cy="519214"/>
          </a:xfrm>
        </p:grpSpPr>
        <p:sp>
          <p:nvSpPr>
            <p:cNvPr id="50" name="iŝḷiḓè"/>
            <p:cNvSpPr txBox="1"/>
            <p:nvPr>
              <p:custDataLst>
                <p:tags r:id="rId7"/>
              </p:custDataLst>
            </p:nvPr>
          </p:nvSpPr>
          <p:spPr>
            <a:xfrm>
              <a:off x="5945031" y="3169100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rgbClr val="A5A5A5"/>
                  </a:solidFill>
                  <a:latin typeface="Impact" panose="020B0806030902050204" pitchFamily="34" charset="0"/>
                </a:rPr>
                <a:t>02</a:t>
              </a:r>
              <a:endParaRPr lang="en-US" altLang="zh-CN" sz="2800" dirty="0">
                <a:solidFill>
                  <a:srgbClr val="A5A5A5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51" name="直接连接符 50"/>
            <p:cNvCxnSpPr/>
            <p:nvPr>
              <p:custDataLst>
                <p:tags r:id="rId8"/>
              </p:custDataLst>
            </p:nvPr>
          </p:nvCxnSpPr>
          <p:spPr>
            <a:xfrm>
              <a:off x="6561931" y="3140325"/>
              <a:ext cx="0" cy="519214"/>
            </a:xfrm>
            <a:prstGeom prst="line">
              <a:avLst/>
            </a:prstGeom>
            <a:ln w="28575" cap="flat" cmpd="sng" algn="ctr">
              <a:solidFill>
                <a:srgbClr val="A5A5A5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iṥļidê"/>
            <p:cNvSpPr txBox="1"/>
            <p:nvPr>
              <p:custDataLst>
                <p:tags r:id="rId9"/>
              </p:custDataLst>
            </p:nvPr>
          </p:nvSpPr>
          <p:spPr bwMode="auto">
            <a:xfrm>
              <a:off x="6653162" y="3282265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400" b="1" dirty="0"/>
                <a:t>XX</a:t>
              </a:r>
              <a:r>
                <a:rPr lang="zh-CN" altLang="en-US" sz="2400" b="1" dirty="0"/>
                <a:t>总结</a:t>
              </a:r>
              <a:endParaRPr lang="en-US" altLang="zh-CN" sz="2400" b="1" dirty="0"/>
            </a:p>
          </p:txBody>
        </p:sp>
      </p:grpSp>
      <p:grpSp>
        <p:nvGrpSpPr>
          <p:cNvPr id="18" name="组合 17"/>
          <p:cNvGrpSpPr/>
          <p:nvPr>
            <p:custDataLst>
              <p:tags r:id="rId10"/>
            </p:custDataLst>
          </p:nvPr>
        </p:nvGrpSpPr>
        <p:grpSpPr>
          <a:xfrm>
            <a:off x="5451172" y="4110832"/>
            <a:ext cx="4295153" cy="519214"/>
            <a:chOff x="5945031" y="3940051"/>
            <a:chExt cx="4295153" cy="519214"/>
          </a:xfrm>
        </p:grpSpPr>
        <p:sp>
          <p:nvSpPr>
            <p:cNvPr id="54" name="iṩľíďè"/>
            <p:cNvSpPr txBox="1"/>
            <p:nvPr>
              <p:custDataLst>
                <p:tags r:id="rId11"/>
              </p:custDataLst>
            </p:nvPr>
          </p:nvSpPr>
          <p:spPr>
            <a:xfrm>
              <a:off x="5945031" y="3968826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rgbClr val="CB2E2E"/>
                  </a:solidFill>
                  <a:latin typeface="Impact" panose="020B0806030902050204" pitchFamily="34" charset="0"/>
                </a:rPr>
                <a:t>03</a:t>
              </a:r>
              <a:endParaRPr lang="en-US" altLang="zh-CN" sz="2800" dirty="0">
                <a:solidFill>
                  <a:srgbClr val="CB2E2E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55" name="直接连接符 54"/>
            <p:cNvCxnSpPr/>
            <p:nvPr>
              <p:custDataLst>
                <p:tags r:id="rId12"/>
              </p:custDataLst>
            </p:nvPr>
          </p:nvCxnSpPr>
          <p:spPr>
            <a:xfrm>
              <a:off x="6566741" y="3940051"/>
              <a:ext cx="0" cy="519214"/>
            </a:xfrm>
            <a:prstGeom prst="line">
              <a:avLst/>
            </a:prstGeom>
            <a:ln w="28575" cap="flat" cmpd="sng" algn="ctr">
              <a:solidFill>
                <a:srgbClr val="CB2E2E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ïŝľîḍé"/>
            <p:cNvSpPr txBox="1"/>
            <p:nvPr>
              <p:custDataLst>
                <p:tags r:id="rId13"/>
              </p:custDataLst>
            </p:nvPr>
          </p:nvSpPr>
          <p:spPr bwMode="auto">
            <a:xfrm>
              <a:off x="6629917" y="4079565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400" b="1" dirty="0"/>
                <a:t>XX</a:t>
              </a:r>
              <a:r>
                <a:rPr lang="zh-CN" altLang="en-US" sz="2400" b="1" dirty="0"/>
                <a:t>计划</a:t>
              </a:r>
              <a:endParaRPr lang="zh-CN" altLang="en-US" sz="2400" b="1" dirty="0"/>
            </a:p>
          </p:txBody>
        </p:sp>
      </p:grpSp>
      <p:sp>
        <p:nvSpPr>
          <p:cNvPr id="70" name="ïṧḷîḋé"/>
          <p:cNvSpPr txBox="1"/>
          <p:nvPr/>
        </p:nvSpPr>
        <p:spPr bwMode="auto">
          <a:xfrm>
            <a:off x="1928571" y="3198168"/>
            <a:ext cx="1139207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2B60A9"/>
                </a:solidFill>
              </a:rPr>
              <a:t>content</a:t>
            </a:r>
            <a:endParaRPr lang="en-US" altLang="zh-CN" sz="4000" b="1" dirty="0">
              <a:solidFill>
                <a:srgbClr val="2B60A9"/>
              </a:solidFill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4240213" y="-855345"/>
            <a:ext cx="3686175" cy="77241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9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n-US" altLang="zh-CN" sz="49600" b="1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年工作整体汇报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年工作汇报</a:t>
            </a:r>
            <a:r>
              <a:rPr lang="en-US" altLang="zh-CN" dirty="0"/>
              <a:t>-</a:t>
            </a:r>
            <a:r>
              <a:rPr lang="zh-CN" altLang="en-US" dirty="0"/>
              <a:t>其它情况</a:t>
            </a:r>
            <a:r>
              <a:rPr lang="en-US" altLang="zh-CN" dirty="0"/>
              <a:t>-</a:t>
            </a:r>
            <a:r>
              <a:rPr lang="zh-CN" altLang="en-US" dirty="0"/>
              <a:t>协助支撑用户情况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4240213" y="-855345"/>
            <a:ext cx="3686175" cy="77241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9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en-US" altLang="zh-CN" sz="49600" b="1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年管理工作总结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年管理工作总结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4222054" y="-855345"/>
            <a:ext cx="3722494" cy="772519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en-US" altLang="zh-CN" sz="49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2025</a:t>
            </a:r>
            <a:r>
              <a:rPr lang="zh-CN" altLang="en-US" dirty="0"/>
              <a:t>年工作计划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</a:t>
            </a:r>
            <a:r>
              <a:rPr lang="zh-CN" altLang="en-US" dirty="0"/>
              <a:t>年工作计划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209925" y="2921635"/>
            <a:ext cx="5772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谢谢聆听！</a:t>
            </a:r>
            <a:endParaRPr lang="zh-CN" altLang="en-US" sz="60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4900930" y="4090035"/>
            <a:ext cx="5827395" cy="2383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92C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联系方式</a:t>
            </a:r>
            <a:endParaRPr lang="zh-CN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lt"/>
              </a:rPr>
              <a:t>服务热线 : 4000-190-156</a:t>
            </a:r>
            <a:br>
              <a:rPr lang="en-US" altLang="zh-CN" sz="1200" b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lt"/>
              </a:rPr>
            </a:br>
            <a:r>
              <a:rPr lang="en-US" altLang="zh-CN" sz="1200" b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lt"/>
              </a:rPr>
              <a:t>www.secdriver.com</a:t>
            </a:r>
            <a:endParaRPr lang="en-US" altLang="zh-CN" sz="1200" b="0" dirty="0">
              <a:solidFill>
                <a:schemeClr val="bg1"/>
              </a:solidFill>
              <a:latin typeface="+mn-lt"/>
              <a:ea typeface="宋体" panose="02010600030101010101" pitchFamily="2" charset="-122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b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lt"/>
              </a:rPr>
              <a:t>SUPPORT@SECDRIVER.COM</a:t>
            </a:r>
            <a:endParaRPr lang="en-US" altLang="zh-CN" sz="1200" b="0" dirty="0">
              <a:solidFill>
                <a:schemeClr val="bg1"/>
              </a:solidFill>
              <a:latin typeface="+mn-lt"/>
              <a:ea typeface="宋体" panose="02010600030101010101" pitchFamily="2" charset="-122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lt"/>
              </a:rPr>
              <a:t>郑州龙子湖河南企业联合大厦</a:t>
            </a:r>
            <a:r>
              <a:rPr lang="en-US" altLang="zh-CN" sz="1200" b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lt"/>
              </a:rPr>
              <a:t>21</a:t>
            </a:r>
            <a:r>
              <a:rPr lang="zh-CN" altLang="en-US" sz="1200" b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lt"/>
              </a:rPr>
              <a:t>层</a:t>
            </a:r>
            <a:endParaRPr lang="en-US" altLang="zh-CN" sz="1200" dirty="0">
              <a:solidFill>
                <a:schemeClr val="bg1"/>
              </a:solidFill>
              <a:latin typeface="+mn-lt"/>
              <a:ea typeface="宋体" panose="02010600030101010101" pitchFamily="2" charset="-122"/>
              <a:cs typeface="+mn-lt"/>
            </a:endParaRPr>
          </a:p>
          <a:p>
            <a:pPr>
              <a:lnSpc>
                <a:spcPct val="150000"/>
              </a:lnSpc>
            </a:pPr>
            <a:endParaRPr lang="en-US" altLang="zh-CN" sz="1200" b="0" dirty="0">
              <a:solidFill>
                <a:schemeClr val="bg1"/>
              </a:solidFill>
              <a:latin typeface="+mn-lt"/>
              <a:ea typeface="宋体" panose="02010600030101010101" pitchFamily="2" charset="-122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" y="4090035"/>
            <a:ext cx="1832610" cy="2383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60" y="4090035"/>
            <a:ext cx="1832610" cy="23831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REFSHAPE" val="342644596"/>
</p:tagLst>
</file>

<file path=ppt/tags/tag67.xml><?xml version="1.0" encoding="utf-8"?>
<p:tagLst xmlns:p="http://schemas.openxmlformats.org/presentationml/2006/main">
  <p:tag name="KSO_WM_DIAGRAM_VIRTUALLY_FRAME" val="{&quot;height&quot;:211.76456692913388,&quot;left&quot;:429.2261417322835,&quot;top&quot;:152.80598425196848,&quot;width&quot;:340.38133858267713}"/>
</p:tagLst>
</file>

<file path=ppt/tags/tag68.xml><?xml version="1.0" encoding="utf-8"?>
<p:tagLst xmlns:p="http://schemas.openxmlformats.org/presentationml/2006/main">
  <p:tag name="KSO_WM_DIAGRAM_VIRTUALLY_FRAME" val="{&quot;height&quot;:211.76456692913388,&quot;left&quot;:429.2261417322835,&quot;top&quot;:152.80598425196848,&quot;width&quot;:340.38133858267713}"/>
</p:tagLst>
</file>

<file path=ppt/tags/tag69.xml><?xml version="1.0" encoding="utf-8"?>
<p:tagLst xmlns:p="http://schemas.openxmlformats.org/presentationml/2006/main">
  <p:tag name="KSO_WM_DIAGRAM_VIRTUALLY_FRAME" val="{&quot;height&quot;:211.76456692913388,&quot;left&quot;:429.2261417322835,&quot;top&quot;:152.80598425196848,&quot;width&quot;:340.38133858267713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211.76456692913388,&quot;left&quot;:429.2261417322835,&quot;top&quot;:152.80598425196848,&quot;width&quot;:340.38133858267713}"/>
</p:tagLst>
</file>

<file path=ppt/tags/tag71.xml><?xml version="1.0" encoding="utf-8"?>
<p:tagLst xmlns:p="http://schemas.openxmlformats.org/presentationml/2006/main">
  <p:tag name="KSO_WM_DIAGRAM_VIRTUALLY_FRAME" val="{&quot;height&quot;:211.76456692913388,&quot;left&quot;:429.2261417322835,&quot;top&quot;:152.80598425196848,&quot;width&quot;:340.38133858267713}"/>
</p:tagLst>
</file>

<file path=ppt/tags/tag72.xml><?xml version="1.0" encoding="utf-8"?>
<p:tagLst xmlns:p="http://schemas.openxmlformats.org/presentationml/2006/main">
  <p:tag name="KSO_WM_DIAGRAM_VIRTUALLY_FRAME" val="{&quot;height&quot;:211.76456692913388,&quot;left&quot;:429.2261417322835,&quot;top&quot;:152.80598425196848,&quot;width&quot;:340.38133858267713}"/>
</p:tagLst>
</file>

<file path=ppt/tags/tag73.xml><?xml version="1.0" encoding="utf-8"?>
<p:tagLst xmlns:p="http://schemas.openxmlformats.org/presentationml/2006/main">
  <p:tag name="KSO_WM_DIAGRAM_VIRTUALLY_FRAME" val="{&quot;height&quot;:211.76456692913388,&quot;left&quot;:429.2261417322835,&quot;top&quot;:152.80598425196848,&quot;width&quot;:340.38133858267713}"/>
</p:tagLst>
</file>

<file path=ppt/tags/tag74.xml><?xml version="1.0" encoding="utf-8"?>
<p:tagLst xmlns:p="http://schemas.openxmlformats.org/presentationml/2006/main">
  <p:tag name="KSO_WM_DIAGRAM_VIRTUALLY_FRAME" val="{&quot;height&quot;:211.76456692913388,&quot;left&quot;:429.2261417322835,&quot;top&quot;:152.80598425196848,&quot;width&quot;:340.38133858267713}"/>
</p:tagLst>
</file>

<file path=ppt/tags/tag75.xml><?xml version="1.0" encoding="utf-8"?>
<p:tagLst xmlns:p="http://schemas.openxmlformats.org/presentationml/2006/main">
  <p:tag name="KSO_WM_DIAGRAM_VIRTUALLY_FRAME" val="{&quot;height&quot;:211.76456692913388,&quot;left&quot;:429.2261417322835,&quot;top&quot;:152.80598425196848,&quot;width&quot;:340.38133858267713}"/>
</p:tagLst>
</file>

<file path=ppt/tags/tag76.xml><?xml version="1.0" encoding="utf-8"?>
<p:tagLst xmlns:p="http://schemas.openxmlformats.org/presentationml/2006/main">
  <p:tag name="KSO_WM_DIAGRAM_VIRTUALLY_FRAME" val="{&quot;height&quot;:211.76456692913388,&quot;left&quot;:429.2261417322835,&quot;top&quot;:152.80598425196848,&quot;width&quot;:340.38133858267713}"/>
</p:tagLst>
</file>

<file path=ppt/tags/tag77.xml><?xml version="1.0" encoding="utf-8"?>
<p:tagLst xmlns:p="http://schemas.openxmlformats.org/presentationml/2006/main">
  <p:tag name="KSO_WM_DIAGRAM_VIRTUALLY_FRAME" val="{&quot;height&quot;:211.76456692913388,&quot;left&quot;:429.2261417322835,&quot;top&quot;:152.80598425196848,&quot;width&quot;:340.38133858267713}"/>
</p:tagLst>
</file>

<file path=ppt/tags/tag78.xml><?xml version="1.0" encoding="utf-8"?>
<p:tagLst xmlns:p="http://schemas.openxmlformats.org/presentationml/2006/main">
  <p:tag name="KSO_WM_DIAGRAM_VIRTUALLY_FRAME" val="{&quot;height&quot;:211.76456692913388,&quot;left&quot;:429.2261417322835,&quot;top&quot;:152.80598425196848,&quot;width&quot;:340.38133858267713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ITEM_CNT" val="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演示</Application>
  <PresentationFormat>宽屏</PresentationFormat>
  <Paragraphs>48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黑体</vt:lpstr>
      <vt:lpstr>楷体</vt:lpstr>
      <vt:lpstr>Impact</vt:lpstr>
      <vt:lpstr>Wingdings</vt:lpstr>
      <vt:lpstr>Times New Roman</vt:lpstr>
      <vt:lpstr>Segoe UI</vt:lpstr>
      <vt:lpstr>Arial Unicode MS</vt:lpstr>
      <vt:lpstr>Calibri</vt:lpstr>
      <vt:lpstr>仿宋_GB2312</vt:lpstr>
      <vt:lpstr>仿宋</vt:lpstr>
      <vt:lpstr>方正黑体简体</vt:lpstr>
      <vt:lpstr>Cassannet Bold</vt:lpstr>
      <vt:lpstr>Arial</vt:lpstr>
      <vt:lpstr>华文细黑</vt:lpstr>
      <vt:lpstr>-apple-system</vt:lpstr>
      <vt:lpstr>Segoe Print</vt:lpstr>
      <vt:lpstr>方正兰亭超细黑简体</vt:lpstr>
      <vt:lpstr>Office 主题​​</vt:lpstr>
      <vt:lpstr>PowerPoint 演示文稿</vt:lpstr>
      <vt:lpstr>目录</vt:lpstr>
      <vt:lpstr>年工作整体汇报</vt:lpstr>
      <vt:lpstr>年工作汇报-其它情况-协助支撑用户情况</vt:lpstr>
      <vt:lpstr>年管理工作总结</vt:lpstr>
      <vt:lpstr>年管理工作总结-项目团队管理-管理和技术自我提升情况</vt:lpstr>
      <vt:lpstr>2024年工作计划</vt:lpstr>
      <vt:lpstr>2024年工作计划-勇攀阶梯实现价值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MSI-PC</dc:creator>
  <cp:lastModifiedBy>戒酒的李白</cp:lastModifiedBy>
  <cp:revision>441</cp:revision>
  <dcterms:created xsi:type="dcterms:W3CDTF">2020-03-01T00:02:00Z</dcterms:created>
  <dcterms:modified xsi:type="dcterms:W3CDTF">2025-01-02T01:20:09Z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1EBC56164C6C49128FE83F3EF2EE485C_12</vt:lpwstr>
  </property>
</Properties>
</file>