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296" r:id="rId3"/>
    <p:sldId id="311" r:id="rId4"/>
    <p:sldId id="307" r:id="rId5"/>
    <p:sldId id="312" r:id="rId6"/>
    <p:sldId id="308" r:id="rId7"/>
    <p:sldId id="261" r:id="rId8"/>
    <p:sldId id="262" r:id="rId9"/>
    <p:sldId id="263" r:id="rId10"/>
    <p:sldId id="264" r:id="rId11"/>
    <p:sldId id="309" r:id="rId12"/>
    <p:sldId id="288" r:id="rId1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00"/>
    <a:srgbClr val="FF3399"/>
    <a:srgbClr val="FF66CC"/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21011CF-EC3D-48DF-8903-256AE1311A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3273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BF25B-D672-443B-A81F-2670A1D7AEF4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FEE75-6222-4D2D-897D-ECE382BFC197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8A6F2-03EC-4C4E-A6E7-5D206AE28F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AEB83-9CF5-4BB6-819A-2DEA2F9D7A42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A470A-DDB2-4515-9E2B-655A1CBA1A97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03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594EA-B4C5-47F8-AC3C-308EA08ACA10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1950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ECFB8-36D5-43CA-BF21-329EA355483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A6069-CC08-4F50-8E4D-816E8A24D9FA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5DA5-23D2-4868-B63C-3E5B5C933BB4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6AEDF-EF9D-4B06-99F2-4324F5990591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9999C-5460-48D2-8362-121E987B41D2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D6F84-7830-4405-9495-A7254D8148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47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1227B-8A98-4F16-A862-D58D1F2D12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9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099D1-70FF-4D01-8885-B96C3A21D0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98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40C6EE-41F5-4B25-9FB0-BDCB4DB786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A9DA4-6990-4300-BB0C-58CEF32305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17714-3E79-47FC-BC43-06476214E9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8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B193F-6E0F-4B1E-82C4-D0903A5E9C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15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B838D-96C0-4966-98AB-48E4BE0543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55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10366-658F-4B9C-ABE9-CEE78B2CD0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65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D09BB-9FCF-4FE5-A741-600E335253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66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CCB64-3602-4358-BB2A-903C41C67F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14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50B81-9D1D-4119-9E16-A379BEBC2C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89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B5FE27-59D5-4569-8DF4-F33F9EA0E82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WordArt 5"/>
          <p:cNvSpPr>
            <a:spLocks noChangeArrowheads="1" noChangeShapeType="1" noTextEdit="1"/>
          </p:cNvSpPr>
          <p:nvPr/>
        </p:nvSpPr>
        <p:spPr bwMode="auto">
          <a:xfrm>
            <a:off x="1331913" y="1411288"/>
            <a:ext cx="6335712" cy="3889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50042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987675" y="2781300"/>
            <a:ext cx="3313113" cy="1079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Agent with own Goals</a:t>
            </a:r>
          </a:p>
          <a:p>
            <a:pPr algn="ctr"/>
            <a:r>
              <a:rPr lang="en-GB" altLang="en-US"/>
              <a:t>(Me !)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43213" y="5084763"/>
            <a:ext cx="3673475" cy="936625"/>
          </a:xfrm>
          <a:prstGeom prst="rect">
            <a:avLst/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Environment</a:t>
            </a:r>
          </a:p>
          <a:p>
            <a:pPr algn="ctr"/>
            <a:r>
              <a:rPr lang="en-GB" altLang="en-US"/>
              <a:t>(You !)</a:t>
            </a:r>
          </a:p>
        </p:txBody>
      </p:sp>
      <p:cxnSp>
        <p:nvCxnSpPr>
          <p:cNvPr id="19460" name="AutoShape 4"/>
          <p:cNvCxnSpPr>
            <a:cxnSpLocks noChangeShapeType="1"/>
            <a:stCxn id="19459" idx="1"/>
            <a:endCxn id="19458" idx="1"/>
          </p:cNvCxnSpPr>
          <p:nvPr/>
        </p:nvCxnSpPr>
        <p:spPr bwMode="auto">
          <a:xfrm rot="10800000" flipH="1">
            <a:off x="2843213" y="3321050"/>
            <a:ext cx="144462" cy="2232025"/>
          </a:xfrm>
          <a:prstGeom prst="bentConnector3">
            <a:avLst>
              <a:gd name="adj1" fmla="val -996704"/>
            </a:avLst>
          </a:prstGeom>
          <a:noFill/>
          <a:ln w="38100">
            <a:solidFill>
              <a:srgbClr val="0000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69950" y="2276475"/>
            <a:ext cx="2622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000"/>
              <a:t>My perception of your</a:t>
            </a:r>
          </a:p>
          <a:p>
            <a:pPr algn="ctr"/>
            <a:r>
              <a:rPr lang="en-GB" altLang="en-US" sz="2000"/>
              <a:t>attentiveness</a:t>
            </a:r>
          </a:p>
        </p:txBody>
      </p:sp>
      <p:cxnSp>
        <p:nvCxnSpPr>
          <p:cNvPr id="19462" name="AutoShape 6"/>
          <p:cNvCxnSpPr>
            <a:cxnSpLocks noChangeShapeType="1"/>
          </p:cNvCxnSpPr>
          <p:nvPr/>
        </p:nvCxnSpPr>
        <p:spPr bwMode="auto">
          <a:xfrm>
            <a:off x="6300788" y="3681413"/>
            <a:ext cx="215900" cy="2124075"/>
          </a:xfrm>
          <a:prstGeom prst="bentConnector3">
            <a:avLst>
              <a:gd name="adj1" fmla="val 795588"/>
            </a:avLst>
          </a:prstGeom>
          <a:noFill/>
          <a:ln w="38100">
            <a:solidFill>
              <a:srgbClr val="0000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804025" y="59499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0099"/>
                </a:solidFill>
              </a:rPr>
              <a:t>Speech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87675" y="3141663"/>
            <a:ext cx="71438" cy="287337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700338" y="3952875"/>
            <a:ext cx="334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solidFill>
                  <a:srgbClr val="000099"/>
                </a:solidFill>
              </a:rPr>
              <a:t>Input Control Loop:</a:t>
            </a:r>
          </a:p>
          <a:p>
            <a:r>
              <a:rPr lang="en-GB" altLang="en-US" sz="1800">
                <a:solidFill>
                  <a:srgbClr val="000099"/>
                </a:solidFill>
              </a:rPr>
              <a:t>Allows me to control my lecture</a:t>
            </a:r>
          </a:p>
          <a:p>
            <a:r>
              <a:rPr lang="en-GB" altLang="en-US" sz="1800">
                <a:solidFill>
                  <a:srgbClr val="000099"/>
                </a:solidFill>
              </a:rPr>
              <a:t>and to learn to improve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550150" y="114300"/>
            <a:ext cx="1543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/>
              <a:t>Prior knowledge</a:t>
            </a:r>
          </a:p>
          <a:p>
            <a:r>
              <a:rPr lang="en-GB" altLang="en-US" sz="1400"/>
              <a:t>and shared goals</a:t>
            </a:r>
          </a:p>
          <a:p>
            <a:r>
              <a:rPr lang="en-GB" altLang="en-US" sz="1400"/>
              <a:t>help!</a:t>
            </a:r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1042988" y="476250"/>
            <a:ext cx="6481762" cy="5076825"/>
            <a:chOff x="657" y="300"/>
            <a:chExt cx="4083" cy="3198"/>
          </a:xfrm>
        </p:grpSpPr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4105" y="482"/>
              <a:ext cx="589" cy="1859"/>
            </a:xfrm>
            <a:custGeom>
              <a:avLst/>
              <a:gdLst>
                <a:gd name="T0" fmla="*/ 589 w 589"/>
                <a:gd name="T1" fmla="*/ 1859 h 1859"/>
                <a:gd name="T2" fmla="*/ 589 w 589"/>
                <a:gd name="T3" fmla="*/ 0 h 1859"/>
                <a:gd name="T4" fmla="*/ 0 w 589"/>
                <a:gd name="T5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1859">
                  <a:moveTo>
                    <a:pt x="589" y="1859"/>
                  </a:moveTo>
                  <a:lnTo>
                    <a:pt x="589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4604" y="2251"/>
              <a:ext cx="136" cy="1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657" y="1026"/>
              <a:ext cx="2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u="sng">
                  <a:solidFill>
                    <a:srgbClr val="FF3300"/>
                  </a:solidFill>
                </a:rPr>
                <a:t>Reinforces my running around</a:t>
              </a: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2925" y="935"/>
              <a:ext cx="0" cy="81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701" y="300"/>
              <a:ext cx="2404" cy="635"/>
            </a:xfrm>
            <a:prstGeom prst="rect">
              <a:avLst/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bg1"/>
                  </a:solidFill>
                </a:rPr>
                <a:t>“Marsian” observer</a:t>
              </a:r>
            </a:p>
            <a:p>
              <a:pPr algn="ctr"/>
              <a:r>
                <a:rPr lang="en-GB" altLang="en-US" sz="2000">
                  <a:solidFill>
                    <a:schemeClr val="bg1"/>
                  </a:solidFill>
                </a:rPr>
                <a:t>with other Sensors and/or</a:t>
              </a:r>
            </a:p>
            <a:p>
              <a:pPr algn="ctr"/>
              <a:r>
                <a:rPr lang="en-GB" altLang="en-US" sz="2000">
                  <a:solidFill>
                    <a:schemeClr val="bg1"/>
                  </a:solidFill>
                </a:rPr>
                <a:t>other Goals</a:t>
              </a:r>
            </a:p>
          </p:txBody>
        </p:sp>
        <p:cxnSp>
          <p:nvCxnSpPr>
            <p:cNvPr id="19474" name="AutoShape 18"/>
            <p:cNvCxnSpPr>
              <a:cxnSpLocks noChangeShapeType="1"/>
            </p:cNvCxnSpPr>
            <p:nvPr/>
          </p:nvCxnSpPr>
          <p:spPr bwMode="auto">
            <a:xfrm>
              <a:off x="3969" y="2092"/>
              <a:ext cx="136" cy="1406"/>
            </a:xfrm>
            <a:prstGeom prst="bentConnector3">
              <a:avLst>
                <a:gd name="adj1" fmla="val 397060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3515" y="1298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u="sng">
                  <a:solidFill>
                    <a:srgbClr val="FF3300"/>
                  </a:solidFill>
                </a:rPr>
                <a:t>Bodyheat</a:t>
              </a:r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4150" y="799"/>
              <a:ext cx="363" cy="1361"/>
            </a:xfrm>
            <a:custGeom>
              <a:avLst/>
              <a:gdLst>
                <a:gd name="T0" fmla="*/ 363 w 363"/>
                <a:gd name="T1" fmla="*/ 1361 h 1361"/>
                <a:gd name="T2" fmla="*/ 363 w 363"/>
                <a:gd name="T3" fmla="*/ 0 h 1361"/>
                <a:gd name="T4" fmla="*/ 0 w 363"/>
                <a:gd name="T5" fmla="*/ 0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3" h="1361">
                  <a:moveTo>
                    <a:pt x="363" y="1361"/>
                  </a:moveTo>
                  <a:lnTo>
                    <a:pt x="363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4422" y="2024"/>
              <a:ext cx="136" cy="1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23850" y="333375"/>
            <a:ext cx="162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A “funny”</a:t>
            </a:r>
          </a:p>
          <a:p>
            <a:r>
              <a:rPr lang="en-GB" altLang="en-US" b="1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893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Relevance for Learning: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GB" altLang="en-US" sz="2000"/>
              <a:t>Use output control to get a system that does what YOU want. (engineering system)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GB" altLang="en-US" sz="2000"/>
              <a:t>Use Input control to get an autonomous (biologically motivated system).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0" y="2276475"/>
            <a:ext cx="9144000" cy="4392613"/>
            <a:chOff x="0" y="1434"/>
            <a:chExt cx="5760" cy="2767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1124" y="2069"/>
              <a:ext cx="3706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Correlation based learning: No teacher</a:t>
              </a:r>
            </a:p>
            <a:p>
              <a:endParaRPr lang="en-GB" altLang="en-US"/>
            </a:p>
            <a:p>
              <a:r>
                <a:rPr lang="en-GB" altLang="en-US"/>
                <a:t>Reinforcement learning , indirect influence</a:t>
              </a:r>
            </a:p>
            <a:p>
              <a:endParaRPr lang="en-GB" altLang="en-US"/>
            </a:p>
            <a:p>
              <a:r>
                <a:rPr lang="en-GB" altLang="en-US"/>
                <a:t>Reinforcement learning, direct influence</a:t>
              </a:r>
            </a:p>
            <a:p>
              <a:endParaRPr lang="en-GB" altLang="en-US"/>
            </a:p>
            <a:p>
              <a:r>
                <a:rPr lang="en-GB" altLang="en-US"/>
                <a:t>Supervised Learning, Teacher</a:t>
              </a:r>
            </a:p>
            <a:p>
              <a:endParaRPr lang="en-GB" altLang="en-US"/>
            </a:p>
            <a:p>
              <a:r>
                <a:rPr lang="en-GB" altLang="en-US"/>
                <a:t>Programming</a:t>
              </a:r>
            </a:p>
          </p:txBody>
        </p:sp>
        <p:sp>
          <p:nvSpPr>
            <p:cNvPr id="121861" name="AutoShape 5"/>
            <p:cNvSpPr>
              <a:spLocks noChangeArrowheads="1"/>
            </p:cNvSpPr>
            <p:nvPr/>
          </p:nvSpPr>
          <p:spPr bwMode="auto">
            <a:xfrm>
              <a:off x="218" y="2115"/>
              <a:ext cx="485" cy="204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2" name="AutoShape 6"/>
            <p:cNvSpPr>
              <a:spLocks noChangeArrowheads="1"/>
            </p:cNvSpPr>
            <p:nvPr/>
          </p:nvSpPr>
          <p:spPr bwMode="auto">
            <a:xfrm flipV="1">
              <a:off x="5117" y="2160"/>
              <a:ext cx="485" cy="204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0" y="1661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0099FF"/>
                  </a:solidFill>
                </a:rPr>
                <a:t>Learning Speed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4779" y="1706"/>
              <a:ext cx="9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3300"/>
                  </a:solidFill>
                </a:rPr>
                <a:t>Autonomy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746" y="1434"/>
              <a:ext cx="19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Other considerations: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chicken-01_small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8" y="744538"/>
            <a:ext cx="3325812" cy="2378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85750" y="3248025"/>
            <a:ext cx="3698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Control of my Input</a:t>
            </a:r>
          </a:p>
          <a:p>
            <a:r>
              <a:rPr lang="en-GB" altLang="en-US" sz="1400"/>
              <a:t>(I, chook, want to feel an egg under my butt</a:t>
            </a:r>
            <a:r>
              <a:rPr lang="en-US" altLang="en-US" sz="1400">
                <a:cs typeface="Arial" charset="0"/>
              </a:rPr>
              <a:t>)</a:t>
            </a:r>
            <a:r>
              <a:rPr lang="en-GB" altLang="en-US" sz="1400"/>
              <a:t>:</a:t>
            </a:r>
          </a:p>
          <a:p>
            <a:endParaRPr lang="en-GB" altLang="en-US" sz="2000"/>
          </a:p>
          <a:p>
            <a:r>
              <a:rPr lang="en-GB" altLang="en-US" sz="2000"/>
              <a:t>I, chook, would like to sit on</a:t>
            </a:r>
          </a:p>
          <a:p>
            <a:r>
              <a:rPr lang="en-GB" altLang="en-US" sz="2000"/>
              <a:t>this egg as long as required</a:t>
            </a:r>
          </a:p>
          <a:p>
            <a:r>
              <a:rPr lang="en-GB" altLang="en-US" sz="2000"/>
              <a:t>to hatch </a:t>
            </a:r>
            <a:r>
              <a:rPr lang="en-US" altLang="en-US" sz="2000">
                <a:cs typeface="Arial" charset="0"/>
              </a:rPr>
              <a:t>.</a:t>
            </a:r>
          </a:p>
        </p:txBody>
      </p:sp>
      <p:pic>
        <p:nvPicPr>
          <p:cNvPr id="68612" name="Picture 4" descr="2164_collecting egg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725488"/>
            <a:ext cx="3908425" cy="242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737100" y="3194050"/>
            <a:ext cx="41481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Control of its Output:</a:t>
            </a:r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I, farmer, would like to get</a:t>
            </a:r>
          </a:p>
          <a:p>
            <a:r>
              <a:rPr lang="en-GB" altLang="en-US" sz="2000"/>
              <a:t>as many eggs as possible and take</a:t>
            </a:r>
            <a:endParaRPr lang="en-US" altLang="en-US" sz="2000">
              <a:cs typeface="Arial" charset="0"/>
            </a:endParaRPr>
          </a:p>
          <a:p>
            <a:r>
              <a:rPr lang="en-US" altLang="en-US" sz="2000">
                <a:cs typeface="Arial" charset="0"/>
              </a:rPr>
              <a:t>them away from the chook.</a:t>
            </a:r>
          </a:p>
        </p:txBody>
      </p:sp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128588" y="5648325"/>
            <a:ext cx="8721725" cy="949325"/>
            <a:chOff x="81" y="3558"/>
            <a:chExt cx="5494" cy="598"/>
          </a:xfrm>
        </p:grpSpPr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81" y="3558"/>
              <a:ext cx="218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800" b="1"/>
                <a:t>Autonomy</a:t>
              </a:r>
            </a:p>
            <a:p>
              <a:pPr algn="ctr"/>
              <a:r>
                <a:rPr lang="en-GB" altLang="en-US" sz="2800" b="1"/>
                <a:t>Control from inside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3205" y="3560"/>
              <a:ext cx="237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800" b="1"/>
                <a:t>Servitute</a:t>
              </a:r>
            </a:p>
            <a:p>
              <a:pPr algn="ctr"/>
              <a:r>
                <a:rPr lang="en-GB" altLang="en-US" sz="2800" b="1"/>
                <a:t>Control from Outside</a:t>
              </a:r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2004" y="3800"/>
              <a:ext cx="1152" cy="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08188" y="5189538"/>
            <a:ext cx="417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>
                <a:solidFill>
                  <a:srgbClr val="FF3300"/>
                </a:solidFill>
              </a:rPr>
              <a:t>A </a:t>
            </a:r>
            <a:r>
              <a:rPr lang="en-GB" altLang="en-US" sz="2800" b="1" i="1">
                <a:solidFill>
                  <a:srgbClr val="FF3300"/>
                </a:solidFill>
              </a:rPr>
              <a:t>fundamental </a:t>
            </a:r>
            <a:r>
              <a:rPr lang="en-GB" altLang="en-US" sz="2800" b="1">
                <a:solidFill>
                  <a:srgbClr val="FF3300"/>
                </a:solidFill>
              </a:rPr>
              <a:t> Conflict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833438" y="-50800"/>
            <a:ext cx="7453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Here a Chicken-Egg Problem of Type II   </a:t>
            </a:r>
            <a:r>
              <a:rPr lang="en-GB" altLang="en-US" sz="4000" b="1">
                <a:sym typeface="Wingdings" pitchFamily="2" charset="2"/>
              </a:rPr>
              <a:t></a:t>
            </a:r>
            <a:endParaRPr lang="en-GB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3" grpId="0"/>
      <p:bldP spid="686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fluorescent_neur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00213"/>
            <a:ext cx="4902200" cy="4902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39725" y="207963"/>
            <a:ext cx="8543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b="1">
                <a:solidFill>
                  <a:schemeClr val="bg1"/>
                </a:solidFill>
              </a:rPr>
              <a:t>Information is stored in a Neural Network by the </a:t>
            </a:r>
            <a:r>
              <a:rPr lang="en-GB" altLang="en-US" b="1">
                <a:solidFill>
                  <a:srgbClr val="FF3300"/>
                </a:solidFill>
              </a:rPr>
              <a:t>Strength</a:t>
            </a:r>
            <a:r>
              <a:rPr lang="en-US" altLang="en-US" b="1">
                <a:solidFill>
                  <a:schemeClr val="bg1"/>
                </a:solidFill>
                <a:cs typeface="Arial" charset="0"/>
              </a:rPr>
              <a:t> </a:t>
            </a:r>
          </a:p>
          <a:p>
            <a:pPr algn="ctr"/>
            <a:r>
              <a:rPr lang="en-US" altLang="en-US" b="1">
                <a:solidFill>
                  <a:schemeClr val="bg1"/>
                </a:solidFill>
                <a:cs typeface="Arial" charset="0"/>
              </a:rPr>
              <a:t>of its Synaptic Connections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2627313" y="1412875"/>
            <a:ext cx="6364287" cy="3911600"/>
            <a:chOff x="1655" y="890"/>
            <a:chExt cx="4009" cy="2464"/>
          </a:xfrm>
        </p:grpSpPr>
        <p:graphicFrame>
          <p:nvGraphicFramePr>
            <p:cNvPr id="84997" name="Object 5"/>
            <p:cNvGraphicFramePr>
              <a:graphicFrameLocks noChangeAspect="1"/>
            </p:cNvGraphicFramePr>
            <p:nvPr/>
          </p:nvGraphicFramePr>
          <p:xfrm>
            <a:off x="3016" y="890"/>
            <a:ext cx="2648" cy="2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6" name="PHOTO-PAINT" r:id="rId5" imgW="2920635" imgH="2717460" progId="CorelPhotoPaint.Image.12">
                    <p:embed/>
                  </p:oleObj>
                </mc:Choice>
                <mc:Fallback>
                  <p:oleObj name="PHOTO-PAINT" r:id="rId5" imgW="2920635" imgH="2717460" progId="CorelPhotoPaint.Image.1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890"/>
                          <a:ext cx="2648" cy="2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1655" y="1888"/>
              <a:ext cx="635" cy="54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 flipV="1">
              <a:off x="2290" y="890"/>
              <a:ext cx="726" cy="9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2290" y="2432"/>
              <a:ext cx="726" cy="86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6588125" y="1700213"/>
            <a:ext cx="936625" cy="1152525"/>
            <a:chOff x="4150" y="1071"/>
            <a:chExt cx="590" cy="726"/>
          </a:xfrm>
        </p:grpSpPr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 flipH="1">
              <a:off x="4150" y="1071"/>
              <a:ext cx="59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 flipH="1">
              <a:off x="4468" y="1071"/>
              <a:ext cx="272" cy="7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6084888" y="2108200"/>
            <a:ext cx="936625" cy="1177925"/>
            <a:chOff x="3833" y="1328"/>
            <a:chExt cx="590" cy="742"/>
          </a:xfrm>
        </p:grpSpPr>
        <p:graphicFrame>
          <p:nvGraphicFramePr>
            <p:cNvPr id="85005" name="Object 13"/>
            <p:cNvGraphicFramePr>
              <a:graphicFrameLocks noChangeAspect="1"/>
            </p:cNvGraphicFramePr>
            <p:nvPr/>
          </p:nvGraphicFramePr>
          <p:xfrm>
            <a:off x="4150" y="1797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7" name="PHOTO-PAINT" r:id="rId7" imgW="190409" imgH="190409" progId="CorelPhotoPaint.Image.12">
                    <p:embed/>
                  </p:oleObj>
                </mc:Choice>
                <mc:Fallback>
                  <p:oleObj name="PHOTO-PAINT" r:id="rId7" imgW="190409" imgH="190409" progId="CorelPhotoPaint.Image.1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797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6" name="Object 14"/>
            <p:cNvGraphicFramePr>
              <a:graphicFrameLocks noChangeAspect="1"/>
            </p:cNvGraphicFramePr>
            <p:nvPr/>
          </p:nvGraphicFramePr>
          <p:xfrm>
            <a:off x="3833" y="1328"/>
            <a:ext cx="3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8" name="PHOTO-PAINT" r:id="rId9" imgW="190409" imgH="190409" progId="CorelPhotoPaint.Image.12">
                    <p:embed/>
                  </p:oleObj>
                </mc:Choice>
                <mc:Fallback>
                  <p:oleObj name="PHOTO-PAINT" r:id="rId9" imgW="190409" imgH="190409" progId="CorelPhotoPaint.Image.1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328"/>
                          <a:ext cx="31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5391150" y="5822950"/>
            <a:ext cx="275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bg1"/>
                </a:solidFill>
              </a:rPr>
              <a:t>Up to 10000 Synapses</a:t>
            </a:r>
          </a:p>
          <a:p>
            <a:r>
              <a:rPr lang="en-GB" altLang="en-US" sz="2000">
                <a:solidFill>
                  <a:schemeClr val="bg1"/>
                </a:solidFill>
              </a:rPr>
              <a:t>per Neuron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7532688" y="1285875"/>
            <a:ext cx="167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solidFill>
                  <a:schemeClr val="bg1"/>
                </a:solidFill>
              </a:rPr>
              <a:t>Growth or new</a:t>
            </a:r>
          </a:p>
          <a:p>
            <a:r>
              <a:rPr lang="en-GB" altLang="en-US" sz="1800">
                <a:solidFill>
                  <a:schemeClr val="bg1"/>
                </a:solidFill>
              </a:rPr>
              <a:t>generation of</a:t>
            </a:r>
          </a:p>
          <a:p>
            <a:r>
              <a:rPr lang="en-GB" altLang="en-US" sz="1800">
                <a:solidFill>
                  <a:schemeClr val="bg1"/>
                </a:solidFill>
              </a:rPr>
              <a:t>contact  points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323850" y="2924175"/>
            <a:ext cx="4103688" cy="3787775"/>
            <a:chOff x="204" y="1842"/>
            <a:chExt cx="2585" cy="2386"/>
          </a:xfrm>
        </p:grpSpPr>
        <p:grpSp>
          <p:nvGrpSpPr>
            <p:cNvPr id="85010" name="Group 18"/>
            <p:cNvGrpSpPr>
              <a:grpSpLocks/>
            </p:cNvGrpSpPr>
            <p:nvPr/>
          </p:nvGrpSpPr>
          <p:grpSpPr bwMode="auto">
            <a:xfrm>
              <a:off x="204" y="1842"/>
              <a:ext cx="2585" cy="2386"/>
              <a:chOff x="1066" y="2750"/>
              <a:chExt cx="1542" cy="1570"/>
            </a:xfrm>
          </p:grpSpPr>
          <p:sp>
            <p:nvSpPr>
              <p:cNvPr id="85011" name="Rectangle 19"/>
              <p:cNvSpPr>
                <a:spLocks noChangeArrowheads="1"/>
              </p:cNvSpPr>
              <p:nvPr/>
            </p:nvSpPr>
            <p:spPr bwMode="auto">
              <a:xfrm>
                <a:off x="1066" y="2750"/>
                <a:ext cx="1542" cy="15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5012" name="Picture 20" descr="LTP_currents_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" y="2750"/>
                <a:ext cx="1413" cy="1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975" y="1842"/>
              <a:ext cx="1089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6315075" y="1419225"/>
            <a:ext cx="2635250" cy="1547813"/>
            <a:chOff x="4163" y="807"/>
            <a:chExt cx="1660" cy="975"/>
          </a:xfrm>
        </p:grpSpPr>
        <p:sp>
          <p:nvSpPr>
            <p:cNvPr id="85030" name="Text Box 38"/>
            <p:cNvSpPr txBox="1">
              <a:spLocks noChangeArrowheads="1"/>
            </p:cNvSpPr>
            <p:nvPr/>
          </p:nvSpPr>
          <p:spPr bwMode="auto">
            <a:xfrm>
              <a:off x="4787" y="807"/>
              <a:ext cx="103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solidFill>
                    <a:schemeClr val="bg1"/>
                  </a:solidFill>
                </a:rPr>
                <a:t>Contact points</a:t>
              </a:r>
            </a:p>
            <a:p>
              <a:r>
                <a:rPr lang="en-GB" altLang="en-US" sz="1800">
                  <a:solidFill>
                    <a:schemeClr val="bg1"/>
                  </a:solidFill>
                </a:rPr>
                <a:t>(syn. Spines)</a:t>
              </a:r>
            </a:p>
            <a:p>
              <a:r>
                <a:rPr lang="en-GB" altLang="en-US" sz="1800">
                  <a:solidFill>
                    <a:schemeClr val="bg1"/>
                  </a:solidFill>
                </a:rPr>
                <a:t>for other</a:t>
              </a:r>
              <a:endParaRPr lang="en-US" altLang="en-US" sz="1800">
                <a:solidFill>
                  <a:schemeClr val="bg1"/>
                </a:solidFill>
                <a:cs typeface="Arial" charset="0"/>
              </a:endParaRPr>
            </a:p>
            <a:p>
              <a:r>
                <a:rPr lang="en-US" altLang="en-US" sz="1800">
                  <a:solidFill>
                    <a:schemeClr val="bg1"/>
                  </a:solidFill>
                  <a:cs typeface="Arial" charset="0"/>
                </a:rPr>
                <a:t>neurons</a:t>
              </a:r>
            </a:p>
          </p:txBody>
        </p:sp>
        <p:grpSp>
          <p:nvGrpSpPr>
            <p:cNvPr id="85031" name="Group 39"/>
            <p:cNvGrpSpPr>
              <a:grpSpLocks/>
            </p:cNvGrpSpPr>
            <p:nvPr/>
          </p:nvGrpSpPr>
          <p:grpSpPr bwMode="auto">
            <a:xfrm>
              <a:off x="4163" y="1056"/>
              <a:ext cx="590" cy="726"/>
              <a:chOff x="4150" y="1071"/>
              <a:chExt cx="590" cy="726"/>
            </a:xfrm>
          </p:grpSpPr>
          <p:sp>
            <p:nvSpPr>
              <p:cNvPr id="85032" name="Line 40"/>
              <p:cNvSpPr>
                <a:spLocks noChangeShapeType="1"/>
              </p:cNvSpPr>
              <p:nvPr/>
            </p:nvSpPr>
            <p:spPr bwMode="auto">
              <a:xfrm flipH="1">
                <a:off x="4150" y="1071"/>
                <a:ext cx="590" cy="31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3" name="Line 41"/>
              <p:cNvSpPr>
                <a:spLocks noChangeShapeType="1"/>
              </p:cNvSpPr>
              <p:nvPr/>
            </p:nvSpPr>
            <p:spPr bwMode="auto">
              <a:xfrm flipH="1">
                <a:off x="4468" y="1071"/>
                <a:ext cx="272" cy="72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55650" y="333375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/>
              <a:t>Learning and Memory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60363" y="1052513"/>
            <a:ext cx="8532812" cy="557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			Learning: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Learning Types/Classes and Learning Rules (Overview)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	Conceptualizing about Learning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	Math (Rules, Algorithms and Convergence) together with the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	Biological Substrate for different learning rules and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	Biological- and some other Applications (Pattern Recogn.,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							Robotics, etc.)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			Memory: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Theories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Biological Substrate</a:t>
            </a:r>
          </a:p>
          <a:p>
            <a:pPr>
              <a:spcBef>
                <a:spcPct val="50000"/>
              </a:spcBef>
            </a:pPr>
            <a:endParaRPr lang="en-GB" altLang="en-US" sz="2000"/>
          </a:p>
          <a:p>
            <a:pPr>
              <a:spcBef>
                <a:spcPct val="50000"/>
              </a:spcBef>
            </a:pPr>
            <a:r>
              <a:rPr lang="en-GB" altLang="en-US" sz="2000"/>
              <a:t>Integrative Models – towards Cognition</a:t>
            </a:r>
          </a:p>
        </p:txBody>
      </p:sp>
    </p:spTree>
    <p:extLst>
      <p:ext uri="{BB962C8B-B14F-4D97-AF65-F5344CB8AC3E}">
        <p14:creationId xmlns:p14="http://schemas.microsoft.com/office/powerpoint/2010/main" val="3303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Time Scales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133600"/>
            <a:ext cx="2252663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Working memory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4400" y="3200400"/>
            <a:ext cx="7467600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66800" y="32004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msec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1200" y="3200400"/>
            <a:ext cx="487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sec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6538" y="3200400"/>
            <a:ext cx="54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min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46538" y="3200400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hrs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53050" y="3200400"/>
            <a:ext cx="604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days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15200" y="3200400"/>
            <a:ext cx="67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>
                <a:latin typeface="Calibri" pitchFamily="34" charset="0"/>
                <a:cs typeface="Arial" charset="0"/>
              </a:rPr>
              <a:t>years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048000" y="1600200"/>
            <a:ext cx="2608263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Short-term memory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29200" y="2122488"/>
            <a:ext cx="3149600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Long-term memory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-5400000">
            <a:off x="88900" y="1933575"/>
            <a:ext cx="1281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  <a:cs typeface="Arial" charset="0"/>
              </a:rPr>
              <a:t>Memory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66800" y="4038600"/>
            <a:ext cx="1401763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Activity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828800" y="4572000"/>
            <a:ext cx="1371600" cy="708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Short-term</a:t>
            </a:r>
          </a:p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plasticity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48000" y="4016375"/>
            <a:ext cx="2608263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Long-term plasticity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29200" y="4549775"/>
            <a:ext cx="1654175" cy="708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>
                <a:latin typeface="Calibri" pitchFamily="34" charset="0"/>
                <a:cs typeface="Arial" charset="0"/>
              </a:rPr>
              <a:t>Structural plasticity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400000">
            <a:off x="-23018" y="4407693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  <a:cs typeface="Arial" charset="0"/>
              </a:rPr>
              <a:t>Physiology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522538"/>
            <a:ext cx="0" cy="1493837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67000" y="2544763"/>
            <a:ext cx="0" cy="2005012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2011363"/>
            <a:ext cx="0" cy="198120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57800" y="2544763"/>
            <a:ext cx="0" cy="144780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8400" y="2533650"/>
            <a:ext cx="0" cy="201612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59538" y="6550025"/>
            <a:ext cx="268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>
                <a:latin typeface="Calibri" pitchFamily="34" charset="0"/>
                <a:cs typeface="Arial" charset="0"/>
              </a:rPr>
              <a:t>Tetzlaff et al. (2012). Biol. Cybern.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20" grpId="0" animBg="1"/>
      <p:bldP spid="21" grpId="0" animBg="1"/>
      <p:bldP spid="17" grpId="0"/>
      <p:bldP spid="23" grpId="0" animBg="1"/>
      <p:bldP spid="24" grpId="0" animBg="1"/>
      <p:bldP spid="25" grpId="0" animBg="1"/>
      <p:bldP spid="26" grpId="0" animBg="1"/>
      <p:bldP spid="1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55650" y="188913"/>
            <a:ext cx="7561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/>
              <a:t>Different Types/Classes of Learning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44463" y="908050"/>
            <a:ext cx="8999537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/>
              <a:t> Unsupervised Learning (non-evaluative feedback)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Trial and Error Learning.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No Error Signal.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No influence from a Teacher, Correlation evaluation only.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/>
              <a:t> Reinforcement Learning (evaluative feedback)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(Classic. &amp; Instrumental) Conditioning, Reward-based Lng.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“Good-Bad” Error Signals.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Teacher defines what is good and what is bad.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/>
              <a:t> Supervised Learning (evaluative error-signal feedback)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Teaching, Coaching, Imitation Learning, Lng. from examples and more.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Rigorous Error Signals.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 Direct influence from a Teacher/teaching signal.</a:t>
            </a:r>
          </a:p>
        </p:txBody>
      </p:sp>
    </p:spTree>
    <p:extLst>
      <p:ext uri="{BB962C8B-B14F-4D97-AF65-F5344CB8AC3E}">
        <p14:creationId xmlns:p14="http://schemas.microsoft.com/office/powerpoint/2010/main" val="1508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1" name="Group 3"/>
          <p:cNvGrpSpPr>
            <a:grpSpLocks/>
          </p:cNvGrpSpPr>
          <p:nvPr/>
        </p:nvGrpSpPr>
        <p:grpSpPr bwMode="auto">
          <a:xfrm>
            <a:off x="0" y="1052513"/>
            <a:ext cx="9144000" cy="4392612"/>
            <a:chOff x="0" y="1434"/>
            <a:chExt cx="5760" cy="2767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1124" y="2069"/>
              <a:ext cx="3706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Correlation based learning: No teacher</a:t>
              </a:r>
            </a:p>
            <a:p>
              <a:endParaRPr lang="en-GB" altLang="en-US"/>
            </a:p>
            <a:p>
              <a:r>
                <a:rPr lang="en-GB" altLang="en-US"/>
                <a:t>Reinforcement learning , indirect influence</a:t>
              </a:r>
            </a:p>
            <a:p>
              <a:endParaRPr lang="en-GB" altLang="en-US"/>
            </a:p>
            <a:p>
              <a:r>
                <a:rPr lang="en-GB" altLang="en-US"/>
                <a:t>Reinforcement learning, direct influence</a:t>
              </a:r>
            </a:p>
            <a:p>
              <a:endParaRPr lang="en-GB" altLang="en-US"/>
            </a:p>
            <a:p>
              <a:r>
                <a:rPr lang="en-GB" altLang="en-US"/>
                <a:t>Supervised Learning, Teacher</a:t>
              </a:r>
            </a:p>
            <a:p>
              <a:endParaRPr lang="en-GB" altLang="en-US"/>
            </a:p>
            <a:p>
              <a:r>
                <a:rPr lang="en-GB" altLang="en-US"/>
                <a:t>Programming</a:t>
              </a:r>
            </a:p>
          </p:txBody>
        </p:sp>
        <p:sp>
          <p:nvSpPr>
            <p:cNvPr id="119813" name="AutoShape 5"/>
            <p:cNvSpPr>
              <a:spLocks noChangeArrowheads="1"/>
            </p:cNvSpPr>
            <p:nvPr/>
          </p:nvSpPr>
          <p:spPr bwMode="auto">
            <a:xfrm>
              <a:off x="218" y="2115"/>
              <a:ext cx="485" cy="204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4" name="AutoShape 6"/>
            <p:cNvSpPr>
              <a:spLocks noChangeArrowheads="1"/>
            </p:cNvSpPr>
            <p:nvPr/>
          </p:nvSpPr>
          <p:spPr bwMode="auto">
            <a:xfrm flipV="1">
              <a:off x="5117" y="2160"/>
              <a:ext cx="485" cy="204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0" y="1661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0099FF"/>
                  </a:solidFill>
                </a:rPr>
                <a:t>Learning Speed</a:t>
              </a:r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4779" y="1706"/>
              <a:ext cx="9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3300"/>
                  </a:solidFill>
                </a:rPr>
                <a:t>Autonomy</a:t>
              </a: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1746" y="143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833813" y="3619500"/>
            <a:ext cx="1504950" cy="708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2800"/>
              <a:t>Animal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25875" y="5165725"/>
            <a:ext cx="1508125" cy="7112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2800"/>
              <a:t>Env.</a:t>
            </a:r>
          </a:p>
        </p:txBody>
      </p:sp>
      <p:cxnSp>
        <p:nvCxnSpPr>
          <p:cNvPr id="13324" name="AutoShape 12"/>
          <p:cNvCxnSpPr>
            <a:cxnSpLocks noChangeShapeType="1"/>
            <a:stCxn id="13322" idx="3"/>
            <a:endCxn id="13323" idx="3"/>
          </p:cNvCxnSpPr>
          <p:nvPr/>
        </p:nvCxnSpPr>
        <p:spPr bwMode="auto">
          <a:xfrm flipH="1">
            <a:off x="5334000" y="3973513"/>
            <a:ext cx="4763" cy="1547812"/>
          </a:xfrm>
          <a:prstGeom prst="bentConnector3">
            <a:avLst>
              <a:gd name="adj1" fmla="val -1206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23" idx="1"/>
            <a:endCxn id="13322" idx="1"/>
          </p:cNvCxnSpPr>
          <p:nvPr/>
        </p:nvCxnSpPr>
        <p:spPr bwMode="auto">
          <a:xfrm rot="10800000" flipH="1">
            <a:off x="3825875" y="3973513"/>
            <a:ext cx="7938" cy="1547812"/>
          </a:xfrm>
          <a:prstGeom prst="bentConnector3">
            <a:avLst>
              <a:gd name="adj1" fmla="val -12360005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136775" y="3965575"/>
            <a:ext cx="1692275" cy="11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346700" y="3963988"/>
            <a:ext cx="14573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2781300" y="3886200"/>
            <a:ext cx="195263" cy="1492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5824538" y="3917950"/>
            <a:ext cx="195262" cy="1492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762375" y="1497013"/>
            <a:ext cx="1504950" cy="708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2800"/>
              <a:t>Animal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065338" y="1843088"/>
            <a:ext cx="1692275" cy="1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5275263" y="1841500"/>
            <a:ext cx="14573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1476375" y="404813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/>
              <a:t>Open Loop versus Closed Loop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870575" y="1741488"/>
            <a:ext cx="2836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FF3300"/>
                </a:solidFill>
              </a:rPr>
              <a:t>Output Control</a:t>
            </a:r>
          </a:p>
          <a:p>
            <a:r>
              <a:rPr lang="en-GB" altLang="en-US" sz="2000"/>
              <a:t>through observation</a:t>
            </a:r>
          </a:p>
          <a:p>
            <a:r>
              <a:rPr lang="en-GB" altLang="en-US" sz="2000"/>
              <a:t>of the agent</a:t>
            </a:r>
          </a:p>
          <a:p>
            <a:endParaRPr lang="en-GB" altLang="en-US" sz="2000"/>
          </a:p>
          <a:p>
            <a:r>
              <a:rPr lang="en-GB" altLang="en-US" sz="2000"/>
              <a:t>External Value systems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95300" y="2008188"/>
            <a:ext cx="1835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FF3300"/>
                </a:solidFill>
              </a:rPr>
              <a:t>Input Control</a:t>
            </a:r>
          </a:p>
          <a:p>
            <a:r>
              <a:rPr lang="en-GB" altLang="en-US" sz="2000"/>
              <a:t>at the agent’s</a:t>
            </a:r>
          </a:p>
          <a:p>
            <a:r>
              <a:rPr lang="en-GB" altLang="en-US" sz="2000"/>
              <a:t>own sensors</a:t>
            </a:r>
          </a:p>
          <a:p>
            <a:endParaRPr lang="en-GB" altLang="en-US" sz="2000"/>
          </a:p>
          <a:p>
            <a:r>
              <a:rPr lang="en-GB" altLang="en-US" sz="2000"/>
              <a:t>True internal</a:t>
            </a:r>
          </a:p>
          <a:p>
            <a:r>
              <a:rPr lang="en-GB" altLang="en-US" sz="2000"/>
              <a:t>Value systems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554538" y="2990850"/>
            <a:ext cx="4267200" cy="1676400"/>
            <a:chOff x="2869" y="2485"/>
            <a:chExt cx="2688" cy="1056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H="1" flipV="1">
              <a:off x="2869" y="2485"/>
              <a:ext cx="1768" cy="5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4025" y="3149"/>
              <a:ext cx="153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GB" altLang="en-US" sz="1800" b="1">
                  <a:solidFill>
                    <a:schemeClr val="hlink"/>
                  </a:solidFill>
                </a:rPr>
                <a:t>Evaluative Feedback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GB" altLang="en-US" sz="1400" b="1">
                  <a:solidFill>
                    <a:schemeClr val="hlink"/>
                  </a:solidFill>
                </a:rPr>
                <a:t>(Klopf 1988)</a:t>
              </a:r>
              <a:endParaRPr lang="de-DE" altLang="en-US" sz="14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292100" y="4386263"/>
            <a:ext cx="3016250" cy="1198562"/>
            <a:chOff x="184" y="3364"/>
            <a:chExt cx="1900" cy="755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919" y="3364"/>
              <a:ext cx="987" cy="53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84" y="3888"/>
              <a:ext cx="1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GB" altLang="en-US" sz="1800" b="1">
                  <a:solidFill>
                    <a:schemeClr val="hlink"/>
                  </a:solidFill>
                </a:rPr>
                <a:t>Non- Evaluative Feedback</a:t>
              </a:r>
              <a:endParaRPr lang="de-DE" altLang="en-US" sz="18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2487613" y="1549400"/>
            <a:ext cx="3419475" cy="4040188"/>
            <a:chOff x="1567" y="1577"/>
            <a:chExt cx="2154" cy="2545"/>
          </a:xfrm>
        </p:grpSpPr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2316" y="1577"/>
              <a:ext cx="1156" cy="1423"/>
              <a:chOff x="2316" y="1577"/>
              <a:chExt cx="1156" cy="1423"/>
            </a:xfrm>
          </p:grpSpPr>
          <p:sp>
            <p:nvSpPr>
              <p:cNvPr id="15374" name="Rectangle 14"/>
              <p:cNvSpPr>
                <a:spLocks noChangeArrowheads="1"/>
              </p:cNvSpPr>
              <p:nvPr/>
            </p:nvSpPr>
            <p:spPr bwMode="auto">
              <a:xfrm>
                <a:off x="2316" y="1577"/>
                <a:ext cx="878" cy="63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altLang="en-US" b="1">
                    <a:solidFill>
                      <a:schemeClr val="bg1"/>
                    </a:solidFill>
                  </a:rPr>
                  <a:t>Designer</a:t>
                </a:r>
              </a:p>
            </p:txBody>
          </p:sp>
          <p:sp>
            <p:nvSpPr>
              <p:cNvPr id="15375" name="Line 15"/>
              <p:cNvSpPr>
                <a:spLocks noChangeShapeType="1"/>
              </p:cNvSpPr>
              <p:nvPr/>
            </p:nvSpPr>
            <p:spPr bwMode="auto">
              <a:xfrm>
                <a:off x="2731" y="2302"/>
                <a:ext cx="0" cy="31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5376" name="AutoShape 16"/>
              <p:cNvCxnSpPr>
                <a:cxnSpLocks noChangeShapeType="1"/>
                <a:endCxn id="15374" idx="3"/>
              </p:cNvCxnSpPr>
              <p:nvPr/>
            </p:nvCxnSpPr>
            <p:spPr bwMode="auto">
              <a:xfrm rot="5400000" flipH="1">
                <a:off x="2780" y="2309"/>
                <a:ext cx="1105" cy="278"/>
              </a:xfrm>
              <a:prstGeom prst="bentConnector2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377" name="Freeform 17"/>
            <p:cNvSpPr>
              <a:spLocks/>
            </p:cNvSpPr>
            <p:nvPr/>
          </p:nvSpPr>
          <p:spPr bwMode="auto">
            <a:xfrm>
              <a:off x="1930" y="2802"/>
              <a:ext cx="1542" cy="1005"/>
            </a:xfrm>
            <a:custGeom>
              <a:avLst/>
              <a:gdLst>
                <a:gd name="T0" fmla="*/ 1542 w 1542"/>
                <a:gd name="T1" fmla="*/ 46 h 1134"/>
                <a:gd name="T2" fmla="*/ 1542 w 1542"/>
                <a:gd name="T3" fmla="*/ 1134 h 1134"/>
                <a:gd name="T4" fmla="*/ 0 w 1542"/>
                <a:gd name="T5" fmla="*/ 1134 h 1134"/>
                <a:gd name="T6" fmla="*/ 0 w 1542"/>
                <a:gd name="T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134">
                  <a:moveTo>
                    <a:pt x="1542" y="46"/>
                  </a:moveTo>
                  <a:lnTo>
                    <a:pt x="1542" y="1134"/>
                  </a:lnTo>
                  <a:lnTo>
                    <a:pt x="0" y="1134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680" y="2937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3177" y="2983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3428" y="2937"/>
              <a:ext cx="90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155" y="2847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2270" y="2665"/>
              <a:ext cx="907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b="1"/>
                <a:t>Agent</a:t>
              </a: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428" y="2802"/>
              <a:ext cx="90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1567" y="2276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solidFill>
                    <a:srgbClr val="FF3300"/>
                  </a:solidFill>
                </a:rPr>
                <a:t>Reinforcement</a:t>
              </a: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1703" y="2802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2250" y="3532"/>
              <a:ext cx="907" cy="59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b="1"/>
                <a:t>Env.</a:t>
              </a:r>
            </a:p>
          </p:txBody>
        </p:sp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38175" y="388938"/>
            <a:ext cx="796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/>
              <a:t>The Difference between Input and Output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572250" cy="706438"/>
          </a:xfrm>
          <a:noFill/>
          <a:ln/>
        </p:spPr>
        <p:txBody>
          <a:bodyPr/>
          <a:lstStyle/>
          <a:p>
            <a:r>
              <a:rPr lang="en-GB" altLang="en-US" sz="2400"/>
              <a:t>Is this a “real” or just an “academic” Problem:</a:t>
            </a:r>
            <a:br>
              <a:rPr lang="en-GB" altLang="en-US" sz="2400"/>
            </a:br>
            <a:r>
              <a:rPr lang="en-GB" altLang="en-US" sz="2400"/>
              <a:t>Why would we want Input Control ?</a:t>
            </a:r>
            <a:endParaRPr lang="en-GB" altLang="en-US" sz="1800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384550" y="1628775"/>
            <a:ext cx="1847850" cy="2259013"/>
            <a:chOff x="976" y="1072"/>
            <a:chExt cx="1133" cy="1423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76" y="1072"/>
              <a:ext cx="861" cy="63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b="1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383" y="1797"/>
              <a:ext cx="0" cy="31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14" name="AutoShape 6"/>
            <p:cNvCxnSpPr>
              <a:cxnSpLocks noChangeShapeType="1"/>
              <a:endCxn id="17412" idx="3"/>
            </p:cNvCxnSpPr>
            <p:nvPr/>
          </p:nvCxnSpPr>
          <p:spPr bwMode="auto">
            <a:xfrm rot="5400000" flipH="1">
              <a:off x="1420" y="1807"/>
              <a:ext cx="1105" cy="272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15" name="Freeform 7"/>
          <p:cNvSpPr>
            <a:spLocks/>
          </p:cNvSpPr>
          <p:nvPr/>
        </p:nvSpPr>
        <p:spPr bwMode="auto">
          <a:xfrm>
            <a:off x="2771775" y="3573463"/>
            <a:ext cx="2447925" cy="1398587"/>
          </a:xfrm>
          <a:custGeom>
            <a:avLst/>
            <a:gdLst>
              <a:gd name="T0" fmla="*/ 1542 w 1542"/>
              <a:gd name="T1" fmla="*/ 46 h 1134"/>
              <a:gd name="T2" fmla="*/ 1542 w 1542"/>
              <a:gd name="T3" fmla="*/ 1134 h 1134"/>
              <a:gd name="T4" fmla="*/ 0 w 1542"/>
              <a:gd name="T5" fmla="*/ 1134 h 1134"/>
              <a:gd name="T6" fmla="*/ 0 w 1542"/>
              <a:gd name="T7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1134">
                <a:moveTo>
                  <a:pt x="1542" y="46"/>
                </a:moveTo>
                <a:lnTo>
                  <a:pt x="1542" y="1134"/>
                </a:lnTo>
                <a:lnTo>
                  <a:pt x="0" y="113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374900" y="3787775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751388" y="3860800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149850" y="3787775"/>
            <a:ext cx="142875" cy="146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716463" y="3644900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311525" y="3355975"/>
            <a:ext cx="14398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b="1"/>
              <a:t>Agent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49850" y="3573463"/>
            <a:ext cx="142875" cy="146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195513" y="2606675"/>
            <a:ext cx="167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800">
                <a:solidFill>
                  <a:srgbClr val="FF33CC"/>
                </a:solidFill>
              </a:rPr>
              <a:t>Wrong</a:t>
            </a:r>
          </a:p>
          <a:p>
            <a:pPr algn="ctr"/>
            <a:r>
              <a:rPr lang="en-GB" altLang="en-US" sz="1800">
                <a:solidFill>
                  <a:srgbClr val="FF33CC"/>
                </a:solidFill>
              </a:rPr>
              <a:t>Reinforcement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578475" y="1820863"/>
            <a:ext cx="2427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Output Control</a:t>
            </a:r>
          </a:p>
          <a:p>
            <a:r>
              <a:rPr lang="en-GB" altLang="en-US" sz="2000"/>
              <a:t>through observation</a:t>
            </a:r>
          </a:p>
          <a:p>
            <a:r>
              <a:rPr lang="en-GB" altLang="en-US" sz="2000"/>
              <a:t>of the agent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85788" y="4052888"/>
            <a:ext cx="1706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Input Control</a:t>
            </a:r>
          </a:p>
          <a:p>
            <a:r>
              <a:rPr lang="en-GB" altLang="en-US" sz="2000"/>
              <a:t>at the agent’s</a:t>
            </a:r>
          </a:p>
          <a:p>
            <a:r>
              <a:rPr lang="en-GB" altLang="en-US" sz="2000"/>
              <a:t>own sensors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11413" y="3573463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 rot="2624870">
            <a:off x="5889625" y="3862388"/>
            <a:ext cx="3282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>
                <a:solidFill>
                  <a:srgbClr val="FF33CC"/>
                </a:solidFill>
              </a:rPr>
              <a:t>Are we observing the right</a:t>
            </a:r>
          </a:p>
          <a:p>
            <a:r>
              <a:rPr lang="en-GB" altLang="en-US" sz="1800" b="1">
                <a:solidFill>
                  <a:srgbClr val="FF33CC"/>
                </a:solidFill>
              </a:rPr>
              <a:t>aspects of the behaviour ?</a:t>
            </a:r>
          </a:p>
          <a:p>
            <a:r>
              <a:rPr lang="en-GB" altLang="en-US" sz="1800" b="1">
                <a:solidFill>
                  <a:srgbClr val="FF33CC"/>
                </a:solidFill>
              </a:rPr>
              <a:t>(The right output variables?)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46050" y="5822950"/>
            <a:ext cx="8491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Franklin Gothic Medium Cond" pitchFamily="34" charset="0"/>
              </a:rPr>
              <a:t>The Output control paradigm can and does lead to major problems in</a:t>
            </a:r>
          </a:p>
          <a:p>
            <a:r>
              <a:rPr lang="en-GB" altLang="en-US" sz="2000">
                <a:latin typeface="Franklin Gothic Medium Cond" pitchFamily="34" charset="0"/>
              </a:rPr>
              <a:t>reinforcement learning, because the wrong behaviour might be reinforced.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316288" y="4478338"/>
            <a:ext cx="1439862" cy="936625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b="1"/>
              <a:t>Env.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utoUpdateAnimBg="0"/>
      <p:bldP spid="17426" grpId="0" autoUpdateAnimBg="0"/>
      <p:bldP spid="17427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542</Words>
  <Application>Microsoft Office PowerPoint</Application>
  <PresentationFormat>On-screen Show (4:3)</PresentationFormat>
  <Paragraphs>171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Medium Cond</vt:lpstr>
      <vt:lpstr>Impact</vt:lpstr>
      <vt:lpstr>Wingdings</vt:lpstr>
      <vt:lpstr>Default Design</vt:lpstr>
      <vt:lpstr>PHOTO-PAINT</vt:lpstr>
      <vt:lpstr>PowerPoint Presentation</vt:lpstr>
      <vt:lpstr>PowerPoint Presentation</vt:lpstr>
      <vt:lpstr>PowerPoint Presentation</vt:lpstr>
      <vt:lpstr>Time Scales</vt:lpstr>
      <vt:lpstr>PowerPoint Presentation</vt:lpstr>
      <vt:lpstr>PowerPoint Presentation</vt:lpstr>
      <vt:lpstr>PowerPoint Presentation</vt:lpstr>
      <vt:lpstr>PowerPoint Presentation</vt:lpstr>
      <vt:lpstr>Is this a “real” or just an “academic” Problem: Why would we want Input Control ?</vt:lpstr>
      <vt:lpstr>PowerPoint Presentation</vt:lpstr>
      <vt:lpstr>PowerPoint Presentation</vt:lpstr>
      <vt:lpstr>PowerPoint Presentation</vt:lpstr>
    </vt:vector>
  </TitlesOfParts>
  <Company>UoS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 Woergoetter</dc:creator>
  <cp:lastModifiedBy>Florentin Wörgötter</cp:lastModifiedBy>
  <cp:revision>49</cp:revision>
  <dcterms:created xsi:type="dcterms:W3CDTF">2007-04-29T07:56:37Z</dcterms:created>
  <dcterms:modified xsi:type="dcterms:W3CDTF">2017-10-01T11:00:27Z</dcterms:modified>
</cp:coreProperties>
</file>