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8" r:id="rId2"/>
    <p:sldId id="317" r:id="rId3"/>
    <p:sldId id="316" r:id="rId4"/>
    <p:sldId id="322" r:id="rId5"/>
    <p:sldId id="357" r:id="rId6"/>
    <p:sldId id="321" r:id="rId7"/>
    <p:sldId id="320" r:id="rId8"/>
    <p:sldId id="324" r:id="rId9"/>
    <p:sldId id="323" r:id="rId10"/>
    <p:sldId id="319" r:id="rId11"/>
    <p:sldId id="325" r:id="rId12"/>
    <p:sldId id="341" r:id="rId13"/>
    <p:sldId id="342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43" r:id="rId22"/>
    <p:sldId id="333" r:id="rId23"/>
    <p:sldId id="345" r:id="rId24"/>
    <p:sldId id="334" r:id="rId25"/>
    <p:sldId id="335" r:id="rId26"/>
    <p:sldId id="344" r:id="rId27"/>
    <p:sldId id="336" r:id="rId28"/>
    <p:sldId id="337" r:id="rId29"/>
    <p:sldId id="340" r:id="rId30"/>
    <p:sldId id="338" r:id="rId31"/>
    <p:sldId id="33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FF99"/>
    <a:srgbClr val="FFFF66"/>
    <a:srgbClr val="0000CC"/>
    <a:srgbClr val="0000FF"/>
    <a:srgbClr val="3399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30" autoAdjust="0"/>
    <p:restoredTop sz="94627" autoAdjust="0"/>
  </p:normalViewPr>
  <p:slideViewPr>
    <p:cSldViewPr>
      <p:cViewPr varScale="1">
        <p:scale>
          <a:sx n="125" d="100"/>
          <a:sy n="125" d="100"/>
        </p:scale>
        <p:origin x="-5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5.emf"/><Relationship Id="rId1" Type="http://schemas.openxmlformats.org/officeDocument/2006/relationships/image" Target="../media/image5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Textmasterformate durch Klicken bearbeiten</a:t>
            </a:r>
          </a:p>
          <a:p>
            <a:pPr lvl="1"/>
            <a:r>
              <a:rPr lang="en-US" altLang="en-US" smtClean="0"/>
              <a:t>Zweite Ebene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  <a:p>
            <a:pPr lvl="4"/>
            <a:r>
              <a:rPr lang="en-US" altLang="en-US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C434-8A18-424F-955F-E0A2AEA60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1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3FA35-BFF9-420F-AA1B-A52E813F0B8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24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B8E2CB5-0AC7-4A80-B4ED-7606F8CCC281}" type="slidenum">
              <a:rPr lang="en-US" altLang="en-US" sz="1200">
                <a:latin typeface="Calibri" pitchFamily="34" charset="0"/>
                <a:cs typeface="Arial" charset="0"/>
              </a:rPr>
              <a:pPr algn="r"/>
              <a:t>1</a:t>
            </a:fld>
            <a:endParaRPr lang="en-US" altLang="en-US" sz="1200">
              <a:latin typeface="Calibri" pitchFamily="34" charset="0"/>
              <a:cs typeface="Arial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7562" cy="3470275"/>
          </a:xfrm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25D6E-806C-4147-898F-12772047425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09CEB-8C3C-4814-93CB-9B91610574E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4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46B4E-3ECF-4B3A-BF5C-2074D3ECD94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7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74C0A-2CAB-4F64-89F8-AE689EE3BF0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1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8CFA2-231F-4E98-BA2C-062E0C7766A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A360E-E5C6-461B-B908-9A20C49F7D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D1356-E5AA-499D-9D1C-C18AFB8B65E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F8945-EB51-4E13-9DE2-F18CB45E7DA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8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624BD-9248-4712-9625-04332E61D7B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09DD7-795B-46D3-9231-42CD65C0647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0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8381B-6AE9-4D94-B618-C66FF1AFD1C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06A7C-7202-4552-BFDE-9D058C8FAEC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BE7E4-54CB-43B1-8389-3CEAFDA6E37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93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88EEC-CD6B-4FCA-BDD0-9AC15E3BFB1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2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B8BE6-29F2-440B-9DF3-A48FAD70F8F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97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ABFF4-74FD-4465-A495-17369939CBC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1E6B6-AC32-4344-8E6D-77980CF7167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6172F-3331-4D6E-B900-E827DDE8B65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95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DD745-0CCC-4ED4-9A44-DDFB04DB156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ABF2-42F9-4CDB-BA76-8E329C95936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6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80D4E-9540-4C09-8B23-8F0007EC591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244B0-B4BA-479B-9C26-248DBCF7240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2012E-03F0-4488-9004-50FD30552DA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67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277DE-F28A-45B6-938A-DB8166A8801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9EA74-1678-4728-A726-10E72F1C9C7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B7FA2-7DB2-4AC7-95BB-D8C362EAB6E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2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D1E94-7C95-4A95-9545-51BDC5CF731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30D93-70A2-4B56-BD96-DCEB6996462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D2D8C-3227-4C1D-A8A1-862394731DC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66AC4-4366-4883-8830-1CDE68FCDE5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0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53CB-1739-4FC5-8E61-A9167B0EF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89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EEF92-0E5C-4C6E-9C77-E1BECF8A7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8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EFF9D-4720-4844-B954-58C4DB1B8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35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89BB12-CC6E-478B-B08B-AE2B52580C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1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60386-5525-480E-8EB4-29B50D5ED0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79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D7DAC-0E92-464F-A726-C4AAD1C4C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93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BC7B9-1337-4B0B-9E30-786AB3834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6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7FE55-C6AE-4131-A0FD-4849C9187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03FDB-FCA8-4A6E-927F-571BB1B21F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B8681-6CF9-49E2-B973-0957A65B6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37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D1B5D-B316-4860-B7E8-E16B16496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3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7BFC1-BBD8-4359-BF25-B7E2AA6996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6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Textmasterformate durch Klicken bearbeiten</a:t>
            </a:r>
          </a:p>
          <a:p>
            <a:pPr lvl="1"/>
            <a:r>
              <a:rPr lang="en-US" altLang="en-US" smtClean="0"/>
              <a:t>Zweite Ebene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  <a:p>
            <a:pPr lvl="4"/>
            <a:r>
              <a:rPr lang="en-US" alt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D5FEAB-0AB9-4E26-BA83-CC83ED91B0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6.wmf"/><Relationship Id="rId2" Type="http://schemas.openxmlformats.org/officeDocument/2006/relationships/audio" Target="file:///C:\Documents%20and%20Settings\faw1.PC18035\My%20Documents\music6.wav" TargetMode="Externa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9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emf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8.e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7.wmf"/><Relationship Id="rId7" Type="http://schemas.openxmlformats.org/officeDocument/2006/relationships/image" Target="../media/image3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2.wmf"/><Relationship Id="rId10" Type="http://schemas.openxmlformats.org/officeDocument/2006/relationships/image" Target="../media/image40.e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Documents%20and%20Settings\faw1.PC18035\My%20Documents\music6.wav" TargetMode="Externa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image" Target="../media/image44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wmf"/><Relationship Id="rId9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49.wmf"/><Relationship Id="rId10" Type="http://schemas.openxmlformats.org/officeDocument/2006/relationships/image" Target="../media/image55.e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8.wmf"/><Relationship Id="rId9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6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69.emf"/><Relationship Id="rId18" Type="http://schemas.openxmlformats.org/officeDocument/2006/relationships/image" Target="../media/image72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74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7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png"/><Relationship Id="rId5" Type="http://schemas.openxmlformats.org/officeDocument/2006/relationships/image" Target="../media/image77.emf"/><Relationship Id="rId4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0.wmf"/><Relationship Id="rId7" Type="http://schemas.openxmlformats.org/officeDocument/2006/relationships/image" Target="../media/image8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jpe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jpeg"/><Relationship Id="rId5" Type="http://schemas.openxmlformats.org/officeDocument/2006/relationships/image" Target="../media/image10.emf"/><Relationship Id="rId10" Type="http://schemas.openxmlformats.org/officeDocument/2006/relationships/image" Target="../media/image14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1476375" y="152400"/>
            <a:ext cx="652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800" b="1">
                <a:latin typeface="Times New Roman" pitchFamily="18" charset="0"/>
                <a:cs typeface="Arial" charset="0"/>
              </a:rPr>
              <a:t>Spike timing dependent plasticity - STDP</a:t>
            </a:r>
          </a:p>
        </p:txBody>
      </p:sp>
      <p:grpSp>
        <p:nvGrpSpPr>
          <p:cNvPr id="223235" name="Group 3"/>
          <p:cNvGrpSpPr>
            <a:grpSpLocks/>
          </p:cNvGrpSpPr>
          <p:nvPr/>
        </p:nvGrpSpPr>
        <p:grpSpPr bwMode="auto">
          <a:xfrm>
            <a:off x="457200" y="974725"/>
            <a:ext cx="8153400" cy="5557838"/>
            <a:chOff x="2016" y="1344"/>
            <a:chExt cx="3168" cy="2763"/>
          </a:xfrm>
        </p:grpSpPr>
        <p:pic>
          <p:nvPicPr>
            <p:cNvPr id="223236" name="Picture 4" descr="Markram97_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44"/>
            <a:stretch>
              <a:fillRect/>
            </a:stretch>
          </p:blipFill>
          <p:spPr bwMode="auto">
            <a:xfrm>
              <a:off x="2016" y="1344"/>
              <a:ext cx="3168" cy="2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3237" name="Text Box 5"/>
            <p:cNvSpPr txBox="1">
              <a:spLocks noChangeArrowheads="1"/>
            </p:cNvSpPr>
            <p:nvPr/>
          </p:nvSpPr>
          <p:spPr bwMode="auto">
            <a:xfrm>
              <a:off x="3350" y="3927"/>
              <a:ext cx="795" cy="1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1600" b="1">
                  <a:latin typeface="Times New Roman" pitchFamily="18" charset="0"/>
                  <a:cs typeface="Arial" charset="0"/>
                </a:rPr>
                <a:t>Markram et. al. 1997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4762500"/>
            <a:ext cx="457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23239" name="TextBox 6"/>
          <p:cNvSpPr txBox="1">
            <a:spLocks noChangeArrowheads="1"/>
          </p:cNvSpPr>
          <p:nvPr/>
        </p:nvSpPr>
        <p:spPr bwMode="auto">
          <a:xfrm>
            <a:off x="7848600" y="2095500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latin typeface="Calibri" pitchFamily="34" charset="0"/>
                <a:cs typeface="Arial" charset="0"/>
              </a:rPr>
              <a:t>+10 ms</a:t>
            </a:r>
          </a:p>
        </p:txBody>
      </p:sp>
      <p:sp>
        <p:nvSpPr>
          <p:cNvPr id="223240" name="TextBox 7"/>
          <p:cNvSpPr txBox="1">
            <a:spLocks noChangeArrowheads="1"/>
          </p:cNvSpPr>
          <p:nvPr/>
        </p:nvSpPr>
        <p:spPr bwMode="auto">
          <a:xfrm>
            <a:off x="7848600" y="4991100"/>
            <a:ext cx="750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latin typeface="Calibri" pitchFamily="34" charset="0"/>
                <a:cs typeface="Arial" charset="0"/>
              </a:rPr>
              <a:t>-10 ms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1727200" y="3662363"/>
            <a:ext cx="231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800">
                <a:solidFill>
                  <a:srgbClr val="FF3B3B"/>
                </a:solidFill>
                <a:cs typeface="Arial" charset="0"/>
              </a:rPr>
              <a:t>Pre before Post: LTP</a:t>
            </a:r>
          </a:p>
        </p:txBody>
      </p:sp>
      <p:sp>
        <p:nvSpPr>
          <p:cNvPr id="223242" name="Line 10"/>
          <p:cNvSpPr>
            <a:spLocks noChangeShapeType="1"/>
          </p:cNvSpPr>
          <p:nvPr/>
        </p:nvSpPr>
        <p:spPr bwMode="auto">
          <a:xfrm flipV="1">
            <a:off x="6088063" y="2378075"/>
            <a:ext cx="481012" cy="1233488"/>
          </a:xfrm>
          <a:prstGeom prst="line">
            <a:avLst/>
          </a:prstGeom>
          <a:noFill/>
          <a:ln w="57150">
            <a:solidFill>
              <a:srgbClr val="FF3B3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1771650" y="1071563"/>
            <a:ext cx="233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800">
                <a:solidFill>
                  <a:schemeClr val="hlink"/>
                </a:solidFill>
                <a:cs typeface="Arial" charset="0"/>
              </a:rPr>
              <a:t>Post before Pre: LTD</a:t>
            </a: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>
            <a:off x="6096000" y="3648075"/>
            <a:ext cx="1435100" cy="1409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1" grpId="0"/>
      <p:bldP spid="223242" grpId="0" animBg="1"/>
      <p:bldP spid="223243" grpId="0"/>
      <p:bldP spid="2232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music6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4737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4710113" y="4159250"/>
            <a:ext cx="358775" cy="3603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6510338" y="4592638"/>
            <a:ext cx="576262" cy="5762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69" name="Freeform 5"/>
          <p:cNvSpPr>
            <a:spLocks/>
          </p:cNvSpPr>
          <p:nvPr/>
        </p:nvSpPr>
        <p:spPr bwMode="auto">
          <a:xfrm>
            <a:off x="5070475" y="4303713"/>
            <a:ext cx="1512888" cy="360362"/>
          </a:xfrm>
          <a:custGeom>
            <a:avLst/>
            <a:gdLst>
              <a:gd name="T0" fmla="*/ 0 w 953"/>
              <a:gd name="T1" fmla="*/ 0 h 227"/>
              <a:gd name="T2" fmla="*/ 726 w 953"/>
              <a:gd name="T3" fmla="*/ 0 h 227"/>
              <a:gd name="T4" fmla="*/ 953 w 953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227">
                <a:moveTo>
                  <a:pt x="0" y="0"/>
                </a:moveTo>
                <a:lnTo>
                  <a:pt x="726" y="0"/>
                </a:lnTo>
                <a:lnTo>
                  <a:pt x="953" y="227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 flipV="1">
            <a:off x="4710113" y="5240338"/>
            <a:ext cx="358775" cy="3603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1" name="Freeform 7"/>
          <p:cNvSpPr>
            <a:spLocks/>
          </p:cNvSpPr>
          <p:nvPr/>
        </p:nvSpPr>
        <p:spPr bwMode="auto">
          <a:xfrm flipV="1">
            <a:off x="5070475" y="5095875"/>
            <a:ext cx="1512888" cy="360363"/>
          </a:xfrm>
          <a:custGeom>
            <a:avLst/>
            <a:gdLst>
              <a:gd name="T0" fmla="*/ 0 w 953"/>
              <a:gd name="T1" fmla="*/ 0 h 227"/>
              <a:gd name="T2" fmla="*/ 726 w 953"/>
              <a:gd name="T3" fmla="*/ 0 h 227"/>
              <a:gd name="T4" fmla="*/ 953 w 953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227">
                <a:moveTo>
                  <a:pt x="0" y="0"/>
                </a:moveTo>
                <a:lnTo>
                  <a:pt x="726" y="0"/>
                </a:lnTo>
                <a:lnTo>
                  <a:pt x="953" y="227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583363" y="46386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latin typeface="Symbol" pitchFamily="18" charset="2"/>
              </a:rPr>
              <a:t>S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6540500" y="416083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latin typeface="Symbol" pitchFamily="18" charset="2"/>
              </a:rPr>
              <a:t>w</a:t>
            </a:r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7086600" y="4879975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5" name="Freeform 11"/>
          <p:cNvSpPr>
            <a:spLocks/>
          </p:cNvSpPr>
          <p:nvPr/>
        </p:nvSpPr>
        <p:spPr bwMode="auto">
          <a:xfrm>
            <a:off x="2286000" y="4114800"/>
            <a:ext cx="1697038" cy="358775"/>
          </a:xfrm>
          <a:custGeom>
            <a:avLst/>
            <a:gdLst>
              <a:gd name="T0" fmla="*/ 0 w 1069"/>
              <a:gd name="T1" fmla="*/ 220 h 226"/>
              <a:gd name="T2" fmla="*/ 253 w 1069"/>
              <a:gd name="T3" fmla="*/ 226 h 226"/>
              <a:gd name="T4" fmla="*/ 253 w 1069"/>
              <a:gd name="T5" fmla="*/ 0 h 226"/>
              <a:gd name="T6" fmla="*/ 344 w 1069"/>
              <a:gd name="T7" fmla="*/ 0 h 226"/>
              <a:gd name="T8" fmla="*/ 344 w 1069"/>
              <a:gd name="T9" fmla="*/ 226 h 226"/>
              <a:gd name="T10" fmla="*/ 1069 w 1069"/>
              <a:gd name="T11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226">
                <a:moveTo>
                  <a:pt x="0" y="220"/>
                </a:moveTo>
                <a:lnTo>
                  <a:pt x="253" y="226"/>
                </a:lnTo>
                <a:lnTo>
                  <a:pt x="253" y="0"/>
                </a:lnTo>
                <a:lnTo>
                  <a:pt x="344" y="0"/>
                </a:lnTo>
                <a:lnTo>
                  <a:pt x="344" y="226"/>
                </a:lnTo>
                <a:lnTo>
                  <a:pt x="1069" y="226"/>
                </a:ln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6" name="Freeform 12"/>
          <p:cNvSpPr>
            <a:spLocks/>
          </p:cNvSpPr>
          <p:nvPr/>
        </p:nvSpPr>
        <p:spPr bwMode="auto">
          <a:xfrm>
            <a:off x="2286000" y="5257800"/>
            <a:ext cx="1517650" cy="361950"/>
          </a:xfrm>
          <a:custGeom>
            <a:avLst/>
            <a:gdLst>
              <a:gd name="T0" fmla="*/ 0 w 956"/>
              <a:gd name="T1" fmla="*/ 220 h 228"/>
              <a:gd name="T2" fmla="*/ 610 w 956"/>
              <a:gd name="T3" fmla="*/ 226 h 228"/>
              <a:gd name="T4" fmla="*/ 610 w 956"/>
              <a:gd name="T5" fmla="*/ 0 h 228"/>
              <a:gd name="T6" fmla="*/ 701 w 956"/>
              <a:gd name="T7" fmla="*/ 0 h 228"/>
              <a:gd name="T8" fmla="*/ 701 w 956"/>
              <a:gd name="T9" fmla="*/ 226 h 228"/>
              <a:gd name="T10" fmla="*/ 956 w 956"/>
              <a:gd name="T11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6" h="228">
                <a:moveTo>
                  <a:pt x="0" y="220"/>
                </a:moveTo>
                <a:lnTo>
                  <a:pt x="610" y="226"/>
                </a:lnTo>
                <a:lnTo>
                  <a:pt x="610" y="0"/>
                </a:lnTo>
                <a:lnTo>
                  <a:pt x="701" y="0"/>
                </a:lnTo>
                <a:lnTo>
                  <a:pt x="701" y="226"/>
                </a:lnTo>
                <a:lnTo>
                  <a:pt x="956" y="228"/>
                </a:ln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2286000" y="44958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/>
              <a:t>Early: </a:t>
            </a:r>
            <a:r>
              <a:rPr lang="en-GB" altLang="en-US" sz="2400" i="1"/>
              <a:t>“Bell”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2133600" y="57150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/>
              <a:t>Late: </a:t>
            </a:r>
            <a:r>
              <a:rPr lang="en-GB" altLang="en-US" sz="2400" i="1"/>
              <a:t>“Food”</a:t>
            </a:r>
          </a:p>
        </p:txBody>
      </p:sp>
      <p:grpSp>
        <p:nvGrpSpPr>
          <p:cNvPr id="139280" name="Group 16"/>
          <p:cNvGrpSpPr>
            <a:grpSpLocks/>
          </p:cNvGrpSpPr>
          <p:nvPr/>
        </p:nvGrpSpPr>
        <p:grpSpPr bwMode="auto">
          <a:xfrm>
            <a:off x="5459413" y="3440113"/>
            <a:ext cx="2160587" cy="860425"/>
            <a:chOff x="2517" y="1162"/>
            <a:chExt cx="1361" cy="542"/>
          </a:xfrm>
        </p:grpSpPr>
        <p:sp>
          <p:nvSpPr>
            <p:cNvPr id="139281" name="Line 17"/>
            <p:cNvSpPr>
              <a:spLocks noChangeShapeType="1"/>
            </p:cNvSpPr>
            <p:nvPr/>
          </p:nvSpPr>
          <p:spPr bwMode="auto">
            <a:xfrm>
              <a:off x="2517" y="1298"/>
              <a:ext cx="63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9282" name="Group 18"/>
            <p:cNvGrpSpPr>
              <a:grpSpLocks/>
            </p:cNvGrpSpPr>
            <p:nvPr/>
          </p:nvGrpSpPr>
          <p:grpSpPr bwMode="auto">
            <a:xfrm>
              <a:off x="3198" y="1162"/>
              <a:ext cx="226" cy="288"/>
              <a:chOff x="567" y="3067"/>
              <a:chExt cx="226" cy="288"/>
            </a:xfrm>
          </p:grpSpPr>
          <p:sp>
            <p:nvSpPr>
              <p:cNvPr id="139283" name="Oval 19"/>
              <p:cNvSpPr>
                <a:spLocks noChangeArrowheads="1"/>
              </p:cNvSpPr>
              <p:nvPr/>
            </p:nvSpPr>
            <p:spPr bwMode="auto">
              <a:xfrm>
                <a:off x="567" y="3113"/>
                <a:ext cx="226" cy="226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84" name="Text Box 20"/>
              <p:cNvSpPr txBox="1">
                <a:spLocks noChangeArrowheads="1"/>
              </p:cNvSpPr>
              <p:nvPr/>
            </p:nvSpPr>
            <p:spPr bwMode="auto">
              <a:xfrm>
                <a:off x="581" y="306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2400">
                    <a:latin typeface="Times New Roman" pitchFamily="18" charset="0"/>
                  </a:rPr>
                  <a:t>x</a:t>
                </a:r>
              </a:p>
            </p:txBody>
          </p:sp>
        </p:grpSp>
        <p:sp>
          <p:nvSpPr>
            <p:cNvPr id="139285" name="Freeform 21"/>
            <p:cNvSpPr>
              <a:spLocks/>
            </p:cNvSpPr>
            <p:nvPr/>
          </p:nvSpPr>
          <p:spPr bwMode="auto">
            <a:xfrm>
              <a:off x="3469" y="1298"/>
              <a:ext cx="409" cy="318"/>
            </a:xfrm>
            <a:custGeom>
              <a:avLst/>
              <a:gdLst>
                <a:gd name="T0" fmla="*/ 409 w 409"/>
                <a:gd name="T1" fmla="*/ 318 h 318"/>
                <a:gd name="T2" fmla="*/ 227 w 409"/>
                <a:gd name="T3" fmla="*/ 0 h 318"/>
                <a:gd name="T4" fmla="*/ 0 w 409"/>
                <a:gd name="T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" h="318">
                  <a:moveTo>
                    <a:pt x="409" y="318"/>
                  </a:moveTo>
                  <a:lnTo>
                    <a:pt x="227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6" name="Freeform 22"/>
            <p:cNvSpPr>
              <a:spLocks/>
            </p:cNvSpPr>
            <p:nvPr/>
          </p:nvSpPr>
          <p:spPr bwMode="auto">
            <a:xfrm>
              <a:off x="3316" y="1434"/>
              <a:ext cx="2" cy="270"/>
            </a:xfrm>
            <a:custGeom>
              <a:avLst/>
              <a:gdLst>
                <a:gd name="T0" fmla="*/ 2 w 2"/>
                <a:gd name="T1" fmla="*/ 0 h 270"/>
                <a:gd name="T2" fmla="*/ 0 w 2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70">
                  <a:moveTo>
                    <a:pt x="2" y="0"/>
                  </a:moveTo>
                  <a:lnTo>
                    <a:pt x="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9287" name="Object 23"/>
          <p:cNvGraphicFramePr>
            <a:graphicFrameLocks noChangeAspect="1"/>
          </p:cNvGraphicFramePr>
          <p:nvPr>
            <p:ph/>
          </p:nvPr>
        </p:nvGraphicFramePr>
        <p:xfrm>
          <a:off x="3395663" y="1016000"/>
          <a:ext cx="494188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4" name="Equation" r:id="rId6" imgW="1358640" imgH="393480" progId="Equation.3">
                  <p:embed/>
                </p:oleObj>
              </mc:Choice>
              <mc:Fallback>
                <p:oleObj name="Equation" r:id="rId6" imgW="135864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1016000"/>
                        <a:ext cx="4941887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8" name="Line 24"/>
          <p:cNvSpPr>
            <a:spLocks noChangeShapeType="1"/>
          </p:cNvSpPr>
          <p:nvPr/>
        </p:nvSpPr>
        <p:spPr bwMode="auto">
          <a:xfrm flipH="1" flipV="1">
            <a:off x="7766050" y="2200275"/>
            <a:ext cx="98425" cy="1854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 flipH="1">
            <a:off x="5392738" y="2200275"/>
            <a:ext cx="1087437" cy="1260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1524000" y="228600"/>
            <a:ext cx="550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Differential Hebb Learning Rule</a:t>
            </a:r>
            <a:endParaRPr lang="en-US" altLang="en-US" sz="2800" b="1"/>
          </a:p>
        </p:txBody>
      </p: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4038600" y="40386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X</a:t>
            </a:r>
            <a:r>
              <a:rPr lang="en-GB" altLang="en-US" sz="3600" b="1" baseline="-25000"/>
              <a:t>i</a:t>
            </a:r>
            <a:endParaRPr lang="en-US" altLang="en-US" sz="3600" b="1" baseline="-25000"/>
          </a:p>
        </p:txBody>
      </p:sp>
      <p:sp>
        <p:nvSpPr>
          <p:cNvPr id="139296" name="Text Box 32"/>
          <p:cNvSpPr txBox="1">
            <a:spLocks noChangeArrowheads="1"/>
          </p:cNvSpPr>
          <p:nvPr/>
        </p:nvSpPr>
        <p:spPr bwMode="auto">
          <a:xfrm>
            <a:off x="4038600" y="5181600"/>
            <a:ext cx="59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X</a:t>
            </a:r>
            <a:r>
              <a:rPr lang="en-GB" altLang="en-US" sz="3600" b="1" baseline="-25000"/>
              <a:t>0</a:t>
            </a:r>
            <a:endParaRPr lang="en-US" altLang="en-US" sz="3600" b="1" baseline="-25000"/>
          </a:p>
        </p:txBody>
      </p:sp>
      <p:sp>
        <p:nvSpPr>
          <p:cNvPr id="139298" name="Text Box 34"/>
          <p:cNvSpPr txBox="1">
            <a:spLocks noChangeArrowheads="1"/>
          </p:cNvSpPr>
          <p:nvPr/>
        </p:nvSpPr>
        <p:spPr bwMode="auto">
          <a:xfrm>
            <a:off x="0" y="2438400"/>
            <a:ext cx="31845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>
                <a:solidFill>
                  <a:srgbClr val="FF0000"/>
                </a:solidFill>
              </a:rPr>
              <a:t>Simpler Notation</a:t>
            </a:r>
          </a:p>
          <a:p>
            <a:r>
              <a:rPr lang="en-GB" altLang="en-US" sz="3200">
                <a:solidFill>
                  <a:srgbClr val="FF0000"/>
                </a:solidFill>
              </a:rPr>
              <a:t>x = Input</a:t>
            </a:r>
          </a:p>
          <a:p>
            <a:r>
              <a:rPr lang="en-GB" altLang="en-US" sz="3200">
                <a:solidFill>
                  <a:srgbClr val="FF0000"/>
                </a:solidFill>
              </a:rPr>
              <a:t>u = Traced Input</a:t>
            </a:r>
            <a:endParaRPr lang="en-US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139303" name="Object 39"/>
          <p:cNvGraphicFramePr>
            <a:graphicFrameLocks noChangeAspect="1"/>
          </p:cNvGraphicFramePr>
          <p:nvPr/>
        </p:nvGraphicFramePr>
        <p:xfrm>
          <a:off x="4953000" y="3733800"/>
          <a:ext cx="1447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5" name="CorelDRAW" r:id="rId8" imgW="1490472" imgH="429463" progId="CorelDRAW.Graphic.9">
                  <p:embed/>
                </p:oleObj>
              </mc:Choice>
              <mc:Fallback>
                <p:oleObj name="CorelDRAW" r:id="rId8" imgW="1490472" imgH="429463" progId="CorelDRAW.Graphic.9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1447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5" name="Text Box 41"/>
          <p:cNvSpPr txBox="1">
            <a:spLocks noChangeArrowheads="1"/>
          </p:cNvSpPr>
          <p:nvPr/>
        </p:nvSpPr>
        <p:spPr bwMode="auto">
          <a:xfrm>
            <a:off x="7467600" y="42672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V</a:t>
            </a:r>
            <a:endParaRPr lang="en-US" altLang="en-US" sz="2800" b="1"/>
          </a:p>
        </p:txBody>
      </p:sp>
      <p:grpSp>
        <p:nvGrpSpPr>
          <p:cNvPr id="139310" name="Group 46"/>
          <p:cNvGrpSpPr>
            <a:grpSpLocks/>
          </p:cNvGrpSpPr>
          <p:nvPr/>
        </p:nvGrpSpPr>
        <p:grpSpPr bwMode="auto">
          <a:xfrm>
            <a:off x="7010400" y="1219200"/>
            <a:ext cx="1500188" cy="1066800"/>
            <a:chOff x="247" y="2880"/>
            <a:chExt cx="945" cy="672"/>
          </a:xfrm>
        </p:grpSpPr>
        <p:sp>
          <p:nvSpPr>
            <p:cNvPr id="139307" name="Rectangle 43"/>
            <p:cNvSpPr>
              <a:spLocks noChangeArrowheads="1"/>
            </p:cNvSpPr>
            <p:nvPr/>
          </p:nvSpPr>
          <p:spPr bwMode="auto">
            <a:xfrm>
              <a:off x="247" y="2880"/>
              <a:ext cx="8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8" name="Text Box 44"/>
            <p:cNvSpPr txBox="1">
              <a:spLocks noChangeArrowheads="1"/>
            </p:cNvSpPr>
            <p:nvPr/>
          </p:nvSpPr>
          <p:spPr bwMode="auto">
            <a:xfrm>
              <a:off x="373" y="2942"/>
              <a:ext cx="819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4400">
                  <a:latin typeface="Times New Roman" pitchFamily="18" charset="0"/>
                </a:rPr>
                <a:t>V’(t)</a:t>
              </a:r>
              <a:endParaRPr lang="en-US" altLang="en-US" sz="4400">
                <a:latin typeface="Times New Roman" pitchFamily="18" charset="0"/>
              </a:endParaRPr>
            </a:p>
          </p:txBody>
        </p:sp>
      </p:grpSp>
      <p:graphicFrame>
        <p:nvGraphicFramePr>
          <p:cNvPr id="139311" name="Object 47"/>
          <p:cNvGraphicFramePr>
            <a:graphicFrameLocks noChangeAspect="1"/>
          </p:cNvGraphicFramePr>
          <p:nvPr/>
        </p:nvGraphicFramePr>
        <p:xfrm>
          <a:off x="5715000" y="5562600"/>
          <a:ext cx="1447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6" name="CorelDRAW" r:id="rId10" imgW="1490472" imgH="429463" progId="CorelDRAW.Graphic.9">
                  <p:embed/>
                </p:oleObj>
              </mc:Choice>
              <mc:Fallback>
                <p:oleObj name="CorelDRAW" r:id="rId10" imgW="1490472" imgH="429463" progId="CorelDRAW.Graphic.9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62600"/>
                        <a:ext cx="1447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5257800" y="4343400"/>
            <a:ext cx="48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u</a:t>
            </a:r>
            <a:r>
              <a:rPr lang="en-GB" altLang="en-US" sz="3600" b="1" baseline="-25000"/>
              <a:t>i</a:t>
            </a:r>
            <a:endParaRPr lang="en-US" altLang="en-US" sz="3600" b="1" baseline="-25000"/>
          </a:p>
        </p:txBody>
      </p:sp>
      <p:sp>
        <p:nvSpPr>
          <p:cNvPr id="139313" name="Text Box 49"/>
          <p:cNvSpPr txBox="1">
            <a:spLocks noChangeArrowheads="1"/>
          </p:cNvSpPr>
          <p:nvPr/>
        </p:nvSpPr>
        <p:spPr bwMode="auto">
          <a:xfrm>
            <a:off x="5257800" y="548640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u</a:t>
            </a:r>
            <a:r>
              <a:rPr lang="en-GB" altLang="en-US" sz="3600" b="1" baseline="-25000"/>
              <a:t>0</a:t>
            </a:r>
            <a:endParaRPr lang="en-US" altLang="en-US" sz="36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9266"/>
                </p:tgtEl>
              </p:cMediaNode>
            </p:audio>
          </p:childTnLst>
        </p:cTn>
      </p:par>
    </p:tnLst>
    <p:bldLst>
      <p:bldP spid="1392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819400" y="228600"/>
            <a:ext cx="372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 b="1"/>
              <a:t>Defining the Trace</a:t>
            </a:r>
            <a:endParaRPr lang="en-US" altLang="en-US" sz="3200" b="1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57200" y="869950"/>
            <a:ext cx="8093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In general there are many ways to do this, but usually one chooses a trace that looks biologically realistic and allows for some analytical calculations, too.</a:t>
            </a:r>
            <a:endParaRPr lang="en-US" altLang="en-US" sz="2400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28600" y="3276600"/>
            <a:ext cx="316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EPSP-like functions:</a:t>
            </a:r>
            <a:endParaRPr lang="en-US" altLang="en-US" sz="2400" b="1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28600" y="3535363"/>
            <a:ext cx="1876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600" b="1">
                <a:latin typeface="Symbol" pitchFamily="18" charset="2"/>
              </a:rPr>
              <a:t>a</a:t>
            </a:r>
            <a:r>
              <a:rPr lang="en-GB" altLang="en-US" sz="2400" b="1"/>
              <a:t>-function:</a:t>
            </a:r>
            <a:endParaRPr lang="en-US" altLang="en-US" sz="2400" b="1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04800" y="5486400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Double exp.:</a:t>
            </a:r>
            <a:endParaRPr lang="en-US" altLang="en-US" sz="2400" b="1"/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304800" y="6156325"/>
            <a:ext cx="757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This one is most easy to handle analytically and, thus, often used.</a:t>
            </a:r>
            <a:endParaRPr lang="en-US" altLang="en-US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260350" y="4359275"/>
            <a:ext cx="175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Dampened</a:t>
            </a:r>
          </a:p>
          <a:p>
            <a:r>
              <a:rPr lang="en-GB" altLang="en-US" sz="2400" b="1"/>
              <a:t>Sine wave:</a:t>
            </a:r>
            <a:endParaRPr lang="en-US" altLang="en-US" sz="2400" b="1"/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7086600" y="3935413"/>
            <a:ext cx="2078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/>
              <a:t>Shows an oscillation.</a:t>
            </a:r>
            <a:endParaRPr lang="en-US" altLang="en-US" sz="1600"/>
          </a:p>
        </p:txBody>
      </p:sp>
      <p:graphicFrame>
        <p:nvGraphicFramePr>
          <p:cNvPr id="153616" name="Object 16"/>
          <p:cNvGraphicFramePr>
            <a:graphicFrameLocks noChangeAspect="1"/>
          </p:cNvGraphicFramePr>
          <p:nvPr/>
        </p:nvGraphicFramePr>
        <p:xfrm>
          <a:off x="6629400" y="2209800"/>
          <a:ext cx="17922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7" name="CorelDRAW" r:id="rId4" imgW="6329640" imgH="4224369" progId="CorelDRAW.Graphic.12">
                  <p:embed/>
                </p:oleObj>
              </mc:Choice>
              <mc:Fallback>
                <p:oleObj name="CorelDRAW" r:id="rId4" imgW="6329640" imgH="4224369" progId="CorelDRAW.Graphic.1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09800"/>
                        <a:ext cx="17922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8" name="Object 18"/>
          <p:cNvGraphicFramePr>
            <a:graphicFrameLocks noChangeAspect="1"/>
          </p:cNvGraphicFramePr>
          <p:nvPr/>
        </p:nvGraphicFramePr>
        <p:xfrm>
          <a:off x="6629400" y="3544888"/>
          <a:ext cx="17526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8" name="CorelDRAW" r:id="rId6" imgW="6329640" imgH="4258401" progId="CorelDRAW.Graphic.12">
                  <p:embed/>
                </p:oleObj>
              </mc:Choice>
              <mc:Fallback>
                <p:oleObj name="CorelDRAW" r:id="rId6" imgW="6329640" imgH="4258401" progId="CorelDRAW.Graphic.1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44888"/>
                        <a:ext cx="17526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9" name="Object 19"/>
          <p:cNvGraphicFramePr>
            <a:graphicFrameLocks noChangeAspect="1"/>
          </p:cNvGraphicFramePr>
          <p:nvPr/>
        </p:nvGraphicFramePr>
        <p:xfrm>
          <a:off x="6665913" y="4824413"/>
          <a:ext cx="1792287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9" name="CorelDRAW" r:id="rId8" imgW="6329640" imgH="4224369" progId="CorelDRAW.Graphic.12">
                  <p:embed/>
                </p:oleObj>
              </mc:Choice>
              <mc:Fallback>
                <p:oleObj name="CorelDRAW" r:id="rId8" imgW="6329640" imgH="4224369" progId="CorelDRAW.Graphic.1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4824413"/>
                        <a:ext cx="1792287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20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36576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623" name="Group 23"/>
          <p:cNvGrpSpPr>
            <a:grpSpLocks/>
          </p:cNvGrpSpPr>
          <p:nvPr/>
        </p:nvGrpSpPr>
        <p:grpSpPr bwMode="auto">
          <a:xfrm>
            <a:off x="2235200" y="3803650"/>
            <a:ext cx="1971675" cy="539750"/>
            <a:chOff x="1408" y="2396"/>
            <a:chExt cx="1242" cy="340"/>
          </a:xfrm>
        </p:grpSpPr>
        <p:pic>
          <p:nvPicPr>
            <p:cNvPr id="153610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" y="2396"/>
              <a:ext cx="124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1488" y="25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/>
                <a:t>k</a:t>
              </a:r>
              <a:endParaRPr lang="en-US" altLang="en-US" sz="1400" i="1"/>
            </a:p>
          </p:txBody>
        </p:sp>
      </p:grpSp>
      <p:grpSp>
        <p:nvGrpSpPr>
          <p:cNvPr id="153625" name="Group 25"/>
          <p:cNvGrpSpPr>
            <a:grpSpLocks/>
          </p:cNvGrpSpPr>
          <p:nvPr/>
        </p:nvGrpSpPr>
        <p:grpSpPr bwMode="auto">
          <a:xfrm>
            <a:off x="2241550" y="4572000"/>
            <a:ext cx="3276600" cy="609600"/>
            <a:chOff x="1412" y="2880"/>
            <a:chExt cx="2064" cy="384"/>
          </a:xfrm>
        </p:grpSpPr>
        <p:pic>
          <p:nvPicPr>
            <p:cNvPr id="153613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" y="2880"/>
              <a:ext cx="20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1488" y="30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/>
                <a:t>k</a:t>
              </a:r>
              <a:endParaRPr lang="en-US" altLang="en-US" sz="1400" i="1"/>
            </a:p>
          </p:txBody>
        </p:sp>
      </p:grpSp>
      <p:grpSp>
        <p:nvGrpSpPr>
          <p:cNvPr id="153626" name="Group 26"/>
          <p:cNvGrpSpPr>
            <a:grpSpLocks/>
          </p:cNvGrpSpPr>
          <p:nvPr/>
        </p:nvGrpSpPr>
        <p:grpSpPr bwMode="auto">
          <a:xfrm>
            <a:off x="2286000" y="5486400"/>
            <a:ext cx="3400425" cy="609600"/>
            <a:chOff x="1440" y="3456"/>
            <a:chExt cx="2142" cy="384"/>
          </a:xfrm>
        </p:grpSpPr>
        <p:pic>
          <p:nvPicPr>
            <p:cNvPr id="153608" name="Picture 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456"/>
              <a:ext cx="214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1488" y="36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/>
                <a:t>k</a:t>
              </a:r>
              <a:endParaRPr lang="en-US" altLang="en-US" sz="14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88" name="Group 20"/>
          <p:cNvGrpSpPr>
            <a:grpSpLocks/>
          </p:cNvGrpSpPr>
          <p:nvPr/>
        </p:nvGrpSpPr>
        <p:grpSpPr bwMode="auto">
          <a:xfrm>
            <a:off x="3733800" y="1936750"/>
            <a:ext cx="5021263" cy="1712913"/>
            <a:chOff x="2352" y="1220"/>
            <a:chExt cx="3163" cy="1079"/>
          </a:xfrm>
        </p:grpSpPr>
        <p:pic>
          <p:nvPicPr>
            <p:cNvPr id="186374" name="Picture 6" descr="40_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1652"/>
              <a:ext cx="955" cy="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375" name="Picture 7" descr="40_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220"/>
              <a:ext cx="172" cy="1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376" name="Picture 8" descr="40_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268"/>
              <a:ext cx="172" cy="1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2362200" y="228600"/>
            <a:ext cx="479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Defining the Traced Input u</a:t>
            </a:r>
            <a:endParaRPr lang="en-US" altLang="en-US" sz="2800" b="1"/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365125" y="4908550"/>
            <a:ext cx="8339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Convolution used to define the traced input,</a:t>
            </a:r>
          </a:p>
          <a:p>
            <a:endParaRPr lang="en-GB" altLang="en-US" sz="2400" b="1"/>
          </a:p>
          <a:p>
            <a:r>
              <a:rPr lang="en-GB" altLang="en-US" sz="2400" b="1"/>
              <a:t>Correlation used to calculate weight growth (see below).</a:t>
            </a:r>
            <a:endParaRPr lang="en-US" altLang="en-US" sz="2400" b="1"/>
          </a:p>
        </p:txBody>
      </p:sp>
      <p:grpSp>
        <p:nvGrpSpPr>
          <p:cNvPr id="186384" name="Group 16"/>
          <p:cNvGrpSpPr>
            <a:grpSpLocks/>
          </p:cNvGrpSpPr>
          <p:nvPr/>
        </p:nvGrpSpPr>
        <p:grpSpPr bwMode="auto">
          <a:xfrm>
            <a:off x="457200" y="946150"/>
            <a:ext cx="7629525" cy="1084263"/>
            <a:chOff x="288" y="596"/>
            <a:chExt cx="4806" cy="683"/>
          </a:xfrm>
        </p:grpSpPr>
        <p:pic>
          <p:nvPicPr>
            <p:cNvPr id="186372" name="Picture 4" descr="40_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96"/>
              <a:ext cx="4806" cy="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6383" name="Group 15"/>
            <p:cNvGrpSpPr>
              <a:grpSpLocks/>
            </p:cNvGrpSpPr>
            <p:nvPr/>
          </p:nvGrpSpPr>
          <p:grpSpPr bwMode="auto">
            <a:xfrm>
              <a:off x="816" y="816"/>
              <a:ext cx="336" cy="288"/>
              <a:chOff x="816" y="816"/>
              <a:chExt cx="336" cy="288"/>
            </a:xfrm>
          </p:grpSpPr>
          <p:sp>
            <p:nvSpPr>
              <p:cNvPr id="186381" name="Rectangle 13"/>
              <p:cNvSpPr>
                <a:spLocks noChangeArrowheads="1"/>
              </p:cNvSpPr>
              <p:nvPr/>
            </p:nvSpPr>
            <p:spPr bwMode="auto">
              <a:xfrm>
                <a:off x="816" y="81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80" name="Text Box 12"/>
              <p:cNvSpPr txBox="1">
                <a:spLocks noChangeArrowheads="1"/>
              </p:cNvSpPr>
              <p:nvPr/>
            </p:nvSpPr>
            <p:spPr bwMode="auto">
              <a:xfrm>
                <a:off x="929" y="81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2400" i="1"/>
                  <a:t>u</a:t>
                </a:r>
                <a:endParaRPr lang="en-US" altLang="en-US" sz="2400" i="1"/>
              </a:p>
            </p:txBody>
          </p:sp>
        </p:grpSp>
      </p:grpSp>
      <p:grpSp>
        <p:nvGrpSpPr>
          <p:cNvPr id="186387" name="Group 19"/>
          <p:cNvGrpSpPr>
            <a:grpSpLocks/>
          </p:cNvGrpSpPr>
          <p:nvPr/>
        </p:nvGrpSpPr>
        <p:grpSpPr bwMode="auto">
          <a:xfrm>
            <a:off x="523875" y="3384550"/>
            <a:ext cx="7629525" cy="1111250"/>
            <a:chOff x="330" y="2132"/>
            <a:chExt cx="4806" cy="700"/>
          </a:xfrm>
        </p:grpSpPr>
        <p:pic>
          <p:nvPicPr>
            <p:cNvPr id="186373" name="Picture 5" descr="40_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2132"/>
              <a:ext cx="4806" cy="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6386" name="Group 18"/>
            <p:cNvGrpSpPr>
              <a:grpSpLocks/>
            </p:cNvGrpSpPr>
            <p:nvPr/>
          </p:nvGrpSpPr>
          <p:grpSpPr bwMode="auto">
            <a:xfrm>
              <a:off x="864" y="2352"/>
              <a:ext cx="351" cy="336"/>
              <a:chOff x="864" y="2352"/>
              <a:chExt cx="351" cy="336"/>
            </a:xfrm>
          </p:grpSpPr>
          <p:sp>
            <p:nvSpPr>
              <p:cNvPr id="186382" name="Rectangle 14"/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85" name="Text Box 17"/>
              <p:cNvSpPr txBox="1">
                <a:spLocks noChangeArrowheads="1"/>
              </p:cNvSpPr>
              <p:nvPr/>
            </p:nvSpPr>
            <p:spPr bwMode="auto">
              <a:xfrm>
                <a:off x="960" y="235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2400" i="1"/>
                  <a:t>w</a:t>
                </a:r>
                <a:endParaRPr lang="en-US" altLang="en-US" sz="2400" i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2362200" y="228600"/>
            <a:ext cx="479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Defining the Traced Input u</a:t>
            </a:r>
            <a:endParaRPr lang="en-US" altLang="en-US" sz="2800" b="1"/>
          </a:p>
        </p:txBody>
      </p:sp>
      <p:grpSp>
        <p:nvGrpSpPr>
          <p:cNvPr id="190472" name="Group 8"/>
          <p:cNvGrpSpPr>
            <a:grpSpLocks/>
          </p:cNvGrpSpPr>
          <p:nvPr/>
        </p:nvGrpSpPr>
        <p:grpSpPr bwMode="auto">
          <a:xfrm>
            <a:off x="457200" y="946150"/>
            <a:ext cx="7629525" cy="1084263"/>
            <a:chOff x="288" y="596"/>
            <a:chExt cx="4806" cy="683"/>
          </a:xfrm>
        </p:grpSpPr>
        <p:pic>
          <p:nvPicPr>
            <p:cNvPr id="190473" name="Picture 9" descr="40_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96"/>
              <a:ext cx="4806" cy="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0474" name="Group 10"/>
            <p:cNvGrpSpPr>
              <a:grpSpLocks/>
            </p:cNvGrpSpPr>
            <p:nvPr/>
          </p:nvGrpSpPr>
          <p:grpSpPr bwMode="auto">
            <a:xfrm>
              <a:off x="816" y="816"/>
              <a:ext cx="336" cy="288"/>
              <a:chOff x="816" y="816"/>
              <a:chExt cx="336" cy="288"/>
            </a:xfrm>
          </p:grpSpPr>
          <p:sp>
            <p:nvSpPr>
              <p:cNvPr id="190475" name="Rectangle 11"/>
              <p:cNvSpPr>
                <a:spLocks noChangeArrowheads="1"/>
              </p:cNvSpPr>
              <p:nvPr/>
            </p:nvSpPr>
            <p:spPr bwMode="auto">
              <a:xfrm>
                <a:off x="816" y="81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476" name="Text Box 12"/>
              <p:cNvSpPr txBox="1">
                <a:spLocks noChangeArrowheads="1"/>
              </p:cNvSpPr>
              <p:nvPr/>
            </p:nvSpPr>
            <p:spPr bwMode="auto">
              <a:xfrm>
                <a:off x="929" y="81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2400" i="1"/>
                  <a:t>u</a:t>
                </a:r>
                <a:endParaRPr lang="en-US" altLang="en-US" sz="2400" i="1"/>
              </a:p>
            </p:txBody>
          </p:sp>
        </p:grpSp>
      </p:grpSp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152400" y="2057400"/>
            <a:ext cx="590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Specifically (we are dealing with causal functions!):</a:t>
            </a:r>
            <a:endParaRPr lang="en-US" altLang="en-US"/>
          </a:p>
        </p:txBody>
      </p:sp>
      <p:pic>
        <p:nvPicPr>
          <p:cNvPr id="19048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44750"/>
            <a:ext cx="495300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84" name="Text Box 20"/>
          <p:cNvSpPr txBox="1">
            <a:spLocks noChangeArrowheads="1"/>
          </p:cNvSpPr>
          <p:nvPr/>
        </p:nvSpPr>
        <p:spPr bwMode="auto">
          <a:xfrm>
            <a:off x="228600" y="3667125"/>
            <a:ext cx="2690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If x is a spike train</a:t>
            </a:r>
          </a:p>
          <a:p>
            <a:r>
              <a:rPr lang="en-GB" altLang="en-US"/>
              <a:t>(using the </a:t>
            </a:r>
            <a:r>
              <a:rPr lang="en-GB" altLang="en-US">
                <a:latin typeface="Symbol" pitchFamily="18" charset="2"/>
              </a:rPr>
              <a:t>d</a:t>
            </a:r>
            <a:r>
              <a:rPr lang="en-GB" altLang="en-US"/>
              <a:t>-function): </a:t>
            </a:r>
            <a:endParaRPr lang="en-US" altLang="en-US"/>
          </a:p>
        </p:txBody>
      </p:sp>
      <p:sp>
        <p:nvSpPr>
          <p:cNvPr id="190486" name="Text Box 22"/>
          <p:cNvSpPr txBox="1">
            <a:spLocks noChangeArrowheads="1"/>
          </p:cNvSpPr>
          <p:nvPr/>
        </p:nvSpPr>
        <p:spPr bwMode="auto">
          <a:xfrm>
            <a:off x="457200" y="4962525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Then: </a:t>
            </a:r>
            <a:endParaRPr lang="en-US" altLang="en-US"/>
          </a:p>
        </p:txBody>
      </p:sp>
      <p:sp>
        <p:nvSpPr>
          <p:cNvPr id="190489" name="Text Box 25"/>
          <p:cNvSpPr txBox="1">
            <a:spLocks noChangeArrowheads="1"/>
          </p:cNvSpPr>
          <p:nvPr/>
        </p:nvSpPr>
        <p:spPr bwMode="auto">
          <a:xfrm>
            <a:off x="212725" y="5954713"/>
            <a:ext cx="173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For example: </a:t>
            </a:r>
            <a:endParaRPr lang="en-US" altLang="en-US"/>
          </a:p>
        </p:txBody>
      </p:sp>
      <p:pic>
        <p:nvPicPr>
          <p:cNvPr id="190491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581525"/>
            <a:ext cx="35147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0493" name="Group 29"/>
          <p:cNvGrpSpPr>
            <a:grpSpLocks/>
          </p:cNvGrpSpPr>
          <p:nvPr/>
        </p:nvGrpSpPr>
        <p:grpSpPr bwMode="auto">
          <a:xfrm>
            <a:off x="3124200" y="5791200"/>
            <a:ext cx="3962400" cy="742950"/>
            <a:chOff x="1968" y="432"/>
            <a:chExt cx="3126" cy="756"/>
          </a:xfrm>
        </p:grpSpPr>
        <p:pic>
          <p:nvPicPr>
            <p:cNvPr id="190494" name="Picture 3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864"/>
              <a:ext cx="159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0495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432"/>
              <a:ext cx="115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0496" name="Picture 3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432"/>
              <a:ext cx="116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0497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18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0499" name="Picture 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2867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1524000" y="304800"/>
            <a:ext cx="605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Differential Hebb Rules – The Basic Rule</a:t>
            </a:r>
            <a:endParaRPr lang="en-US" altLang="en-US" sz="2400" b="1"/>
          </a:p>
        </p:txBody>
      </p:sp>
      <p:sp>
        <p:nvSpPr>
          <p:cNvPr id="185383" name="Text Box 39"/>
          <p:cNvSpPr txBox="1">
            <a:spLocks noChangeArrowheads="1"/>
          </p:cNvSpPr>
          <p:nvPr/>
        </p:nvSpPr>
        <p:spPr bwMode="auto">
          <a:xfrm>
            <a:off x="381000" y="1917700"/>
            <a:ext cx="26543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General:</a:t>
            </a:r>
          </a:p>
          <a:p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Two inputs only.</a:t>
            </a:r>
            <a:r>
              <a:rPr lang="en-GB" altLang="en-US"/>
              <a:t> Thus</a:t>
            </a:r>
          </a:p>
          <a:p>
            <a:r>
              <a:rPr lang="en-GB" altLang="en-US"/>
              <a:t>we get for the output:</a:t>
            </a:r>
            <a:endParaRPr lang="en-US" altLang="en-US"/>
          </a:p>
        </p:txBody>
      </p:sp>
      <p:pic>
        <p:nvPicPr>
          <p:cNvPr id="185384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36925"/>
            <a:ext cx="31527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5385" name="Text Box 41"/>
          <p:cNvSpPr txBox="1">
            <a:spLocks noChangeArrowheads="1"/>
          </p:cNvSpPr>
          <p:nvPr/>
        </p:nvSpPr>
        <p:spPr bwMode="auto">
          <a:xfrm>
            <a:off x="381000" y="4479925"/>
            <a:ext cx="159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</a:t>
            </a:r>
            <a:r>
              <a:rPr lang="en-GB" altLang="en-US" sz="2400" baseline="-25000"/>
              <a:t>0</a:t>
            </a:r>
            <a:r>
              <a:rPr lang="en-GB" altLang="en-US"/>
              <a:t>=1=const.</a:t>
            </a:r>
            <a:endParaRPr lang="en-US" altLang="en-US"/>
          </a:p>
        </p:txBody>
      </p:sp>
      <p:sp>
        <p:nvSpPr>
          <p:cNvPr id="185386" name="Text Box 42"/>
          <p:cNvSpPr txBox="1">
            <a:spLocks noChangeArrowheads="1"/>
          </p:cNvSpPr>
          <p:nvPr/>
        </p:nvSpPr>
        <p:spPr bwMode="auto">
          <a:xfrm>
            <a:off x="304800" y="4022725"/>
            <a:ext cx="2922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00"/>
                </a:solidFill>
              </a:rPr>
              <a:t>One weight unchanging: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387" name="Text Box 43"/>
          <p:cNvSpPr txBox="1">
            <a:spLocks noChangeArrowheads="1"/>
          </p:cNvSpPr>
          <p:nvPr/>
        </p:nvSpPr>
        <p:spPr bwMode="auto">
          <a:xfrm>
            <a:off x="381000" y="5165725"/>
            <a:ext cx="256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00"/>
                </a:solidFill>
              </a:rPr>
              <a:t>Same h for all inputs.</a:t>
            </a:r>
            <a:endParaRPr lang="en-US" altLang="en-US">
              <a:solidFill>
                <a:srgbClr val="FF0000"/>
              </a:solidFill>
            </a:endParaRPr>
          </a:p>
        </p:txBody>
      </p:sp>
      <p:grpSp>
        <p:nvGrpSpPr>
          <p:cNvPr id="185390" name="Group 46"/>
          <p:cNvGrpSpPr>
            <a:grpSpLocks/>
          </p:cNvGrpSpPr>
          <p:nvPr/>
        </p:nvGrpSpPr>
        <p:grpSpPr bwMode="auto">
          <a:xfrm>
            <a:off x="3733800" y="1295400"/>
            <a:ext cx="4724400" cy="5105400"/>
            <a:chOff x="2352" y="816"/>
            <a:chExt cx="2976" cy="3216"/>
          </a:xfrm>
        </p:grpSpPr>
        <p:sp>
          <p:nvSpPr>
            <p:cNvPr id="185368" name="Rectangle 24"/>
            <p:cNvSpPr>
              <a:spLocks noChangeArrowheads="1"/>
            </p:cNvSpPr>
            <p:nvPr/>
          </p:nvSpPr>
          <p:spPr bwMode="auto">
            <a:xfrm>
              <a:off x="2352" y="816"/>
              <a:ext cx="2976" cy="32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>
                <a:solidFill>
                  <a:srgbClr val="FF0000"/>
                </a:solidFill>
              </a:endParaRPr>
            </a:p>
          </p:txBody>
        </p:sp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2448" y="2832"/>
              <a:ext cx="7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ISO rule</a:t>
              </a:r>
              <a:endParaRPr lang="en-US" altLang="en-US"/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2640" y="3302"/>
              <a:ext cx="2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Isotropic Sequence Order Lng.</a:t>
              </a:r>
              <a:endParaRPr lang="en-US" altLang="en-US"/>
            </a:p>
          </p:txBody>
        </p:sp>
        <p:sp>
          <p:nvSpPr>
            <p:cNvPr id="185372" name="Text Box 28"/>
            <p:cNvSpPr txBox="1">
              <a:spLocks noChangeArrowheads="1"/>
            </p:cNvSpPr>
            <p:nvPr/>
          </p:nvSpPr>
          <p:spPr bwMode="auto">
            <a:xfrm>
              <a:off x="2496" y="3494"/>
              <a:ext cx="27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/>
                <a:t>(as we can also allow w</a:t>
              </a:r>
              <a:r>
                <a:rPr lang="en-GB" altLang="en-US" sz="2400" baseline="-25000"/>
                <a:t>0</a:t>
              </a:r>
              <a:r>
                <a:rPr lang="en-GB" altLang="en-US"/>
                <a:t> to change!)</a:t>
              </a:r>
              <a:endParaRPr lang="en-US" altLang="en-US"/>
            </a:p>
          </p:txBody>
        </p:sp>
        <p:pic>
          <p:nvPicPr>
            <p:cNvPr id="185381" name="Picture 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2760"/>
              <a:ext cx="149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5389" name="Group 45"/>
            <p:cNvGrpSpPr>
              <a:grpSpLocks/>
            </p:cNvGrpSpPr>
            <p:nvPr/>
          </p:nvGrpSpPr>
          <p:grpSpPr bwMode="auto">
            <a:xfrm>
              <a:off x="2880" y="960"/>
              <a:ext cx="1680" cy="1470"/>
              <a:chOff x="2880" y="960"/>
              <a:chExt cx="1680" cy="1470"/>
            </a:xfrm>
          </p:grpSpPr>
          <p:graphicFrame>
            <p:nvGraphicFramePr>
              <p:cNvPr id="185359" name="Object 15"/>
              <p:cNvGraphicFramePr>
                <a:graphicFrameLocks noChangeAspect="1"/>
              </p:cNvGraphicFramePr>
              <p:nvPr/>
            </p:nvGraphicFramePr>
            <p:xfrm>
              <a:off x="2880" y="1008"/>
              <a:ext cx="1680" cy="1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91" name="CorelDRAW" r:id="rId6" imgW="2236953" imgH="1894001" progId="CorelDRAW.Graphic.12">
                      <p:embed/>
                    </p:oleObj>
                  </mc:Choice>
                  <mc:Fallback>
                    <p:oleObj name="CorelDRAW" r:id="rId6" imgW="2236953" imgH="1894001" progId="CorelDRAW.Graphic.12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008"/>
                            <a:ext cx="1680" cy="1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388" name="Rectangle 44"/>
              <p:cNvSpPr>
                <a:spLocks noChangeArrowheads="1"/>
              </p:cNvSpPr>
              <p:nvPr/>
            </p:nvSpPr>
            <p:spPr bwMode="auto">
              <a:xfrm>
                <a:off x="3168" y="960"/>
                <a:ext cx="134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>
                  <a:solidFill>
                    <a:srgbClr val="FFFF66"/>
                  </a:solidFill>
                </a:endParaRPr>
              </a:p>
            </p:txBody>
          </p:sp>
        </p:grpSp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2688" y="960"/>
              <a:ext cx="2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/>
                <a:t>The basic rule: ISO-Learning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533400" y="268288"/>
            <a:ext cx="703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Differential Hebb Rules – More rules (but why?)</a:t>
            </a:r>
            <a:endParaRPr lang="en-US" altLang="en-US" sz="2400" b="1"/>
          </a:p>
        </p:txBody>
      </p:sp>
      <p:grpSp>
        <p:nvGrpSpPr>
          <p:cNvPr id="184347" name="Group 27"/>
          <p:cNvGrpSpPr>
            <a:grpSpLocks/>
          </p:cNvGrpSpPr>
          <p:nvPr/>
        </p:nvGrpSpPr>
        <p:grpSpPr bwMode="auto">
          <a:xfrm>
            <a:off x="4648200" y="1066800"/>
            <a:ext cx="4343400" cy="5562600"/>
            <a:chOff x="2928" y="672"/>
            <a:chExt cx="2736" cy="3504"/>
          </a:xfrm>
        </p:grpSpPr>
        <p:sp>
          <p:nvSpPr>
            <p:cNvPr id="184324" name="Rectangle 4"/>
            <p:cNvSpPr>
              <a:spLocks noChangeArrowheads="1"/>
            </p:cNvSpPr>
            <p:nvPr/>
          </p:nvSpPr>
          <p:spPr bwMode="auto">
            <a:xfrm>
              <a:off x="2928" y="672"/>
              <a:ext cx="2736" cy="350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/>
            </a:p>
          </p:txBody>
        </p:sp>
        <p:sp>
          <p:nvSpPr>
            <p:cNvPr id="184325" name="Text Box 5"/>
            <p:cNvSpPr txBox="1">
              <a:spLocks noChangeArrowheads="1"/>
            </p:cNvSpPr>
            <p:nvPr/>
          </p:nvSpPr>
          <p:spPr bwMode="auto">
            <a:xfrm>
              <a:off x="2976" y="302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ISO3</a:t>
              </a:r>
              <a:endParaRPr lang="en-US" altLang="en-US"/>
            </a:p>
          </p:txBody>
        </p:sp>
        <p:pic>
          <p:nvPicPr>
            <p:cNvPr id="184335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2976"/>
              <a:ext cx="209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337" name="Text Box 17"/>
            <p:cNvSpPr txBox="1">
              <a:spLocks noChangeArrowheads="1"/>
            </p:cNvSpPr>
            <p:nvPr/>
          </p:nvSpPr>
          <p:spPr bwMode="auto">
            <a:xfrm>
              <a:off x="3360" y="3456"/>
              <a:ext cx="15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0000"/>
                  </a:solidFill>
                </a:rPr>
                <a:t>Three factor learning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pic>
          <p:nvPicPr>
            <p:cNvPr id="184338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3744"/>
              <a:ext cx="7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339" name="Text Box 19"/>
            <p:cNvSpPr txBox="1">
              <a:spLocks noChangeArrowheads="1"/>
            </p:cNvSpPr>
            <p:nvPr/>
          </p:nvSpPr>
          <p:spPr bwMode="auto">
            <a:xfrm>
              <a:off x="3168" y="3696"/>
              <a:ext cx="226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The   denotes that we are only</a:t>
              </a:r>
            </a:p>
            <a:p>
              <a:r>
                <a:rPr lang="en-GB" altLang="en-US"/>
                <a:t>using positive contributions</a:t>
              </a:r>
              <a:endParaRPr lang="en-US" altLang="en-US"/>
            </a:p>
          </p:txBody>
        </p:sp>
        <p:grpSp>
          <p:nvGrpSpPr>
            <p:cNvPr id="184343" name="Group 23"/>
            <p:cNvGrpSpPr>
              <a:grpSpLocks/>
            </p:cNvGrpSpPr>
            <p:nvPr/>
          </p:nvGrpSpPr>
          <p:grpSpPr bwMode="auto">
            <a:xfrm>
              <a:off x="3264" y="864"/>
              <a:ext cx="2304" cy="2016"/>
              <a:chOff x="3264" y="864"/>
              <a:chExt cx="2304" cy="2016"/>
            </a:xfrm>
          </p:grpSpPr>
          <p:graphicFrame>
            <p:nvGraphicFramePr>
              <p:cNvPr id="184326" name="Object 6"/>
              <p:cNvGraphicFramePr>
                <a:graphicFrameLocks noChangeAspect="1"/>
              </p:cNvGraphicFramePr>
              <p:nvPr/>
            </p:nvGraphicFramePr>
            <p:xfrm>
              <a:off x="3264" y="903"/>
              <a:ext cx="2304" cy="19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48" name="CorelDRAW" r:id="rId6" imgW="2022119" imgH="1734975" progId="CorelDRAW.Graphic.12">
                      <p:embed/>
                    </p:oleObj>
                  </mc:Choice>
                  <mc:Fallback>
                    <p:oleObj name="CorelDRAW" r:id="rId6" imgW="2022119" imgH="1734975" progId="CorelDRAW.Graphic.12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903"/>
                            <a:ext cx="2304" cy="19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342" name="Rectangle 22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1296" cy="24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rgbClr val="99FF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344" name="Text Box 24"/>
            <p:cNvSpPr txBox="1">
              <a:spLocks noChangeArrowheads="1"/>
            </p:cNvSpPr>
            <p:nvPr/>
          </p:nvSpPr>
          <p:spPr bwMode="auto">
            <a:xfrm>
              <a:off x="3696" y="768"/>
              <a:ext cx="12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/>
                <a:t>ISO3 - Learning</a:t>
              </a:r>
              <a:endParaRPr lang="en-US" altLang="en-US" b="1"/>
            </a:p>
          </p:txBody>
        </p:sp>
      </p:grpSp>
      <p:grpSp>
        <p:nvGrpSpPr>
          <p:cNvPr id="184346" name="Group 26"/>
          <p:cNvGrpSpPr>
            <a:grpSpLocks/>
          </p:cNvGrpSpPr>
          <p:nvPr/>
        </p:nvGrpSpPr>
        <p:grpSpPr bwMode="auto">
          <a:xfrm>
            <a:off x="152400" y="1066800"/>
            <a:ext cx="4191000" cy="5638800"/>
            <a:chOff x="96" y="672"/>
            <a:chExt cx="2640" cy="3552"/>
          </a:xfrm>
        </p:grpSpPr>
        <p:sp>
          <p:nvSpPr>
            <p:cNvPr id="184327" name="Rectangle 7"/>
            <p:cNvSpPr>
              <a:spLocks noChangeArrowheads="1"/>
            </p:cNvSpPr>
            <p:nvPr/>
          </p:nvSpPr>
          <p:spPr bwMode="auto">
            <a:xfrm>
              <a:off x="96" y="672"/>
              <a:ext cx="2640" cy="35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/>
            </a:p>
          </p:txBody>
        </p:sp>
        <p:sp>
          <p:nvSpPr>
            <p:cNvPr id="184331" name="Text Box 11"/>
            <p:cNvSpPr txBox="1">
              <a:spLocks noChangeArrowheads="1"/>
            </p:cNvSpPr>
            <p:nvPr/>
          </p:nvSpPr>
          <p:spPr bwMode="auto">
            <a:xfrm>
              <a:off x="192" y="3024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ICO</a:t>
              </a:r>
              <a:endParaRPr lang="en-US" altLang="en-US"/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336" y="3494"/>
              <a:ext cx="19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0000"/>
                  </a:solidFill>
                </a:rPr>
                <a:t>Input correlation Learning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240" y="3734"/>
              <a:ext cx="237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(as we take the derivative of the</a:t>
              </a:r>
            </a:p>
            <a:p>
              <a:r>
                <a:rPr lang="en-GB" altLang="en-US"/>
                <a:t>unchanging input u</a:t>
              </a:r>
              <a:r>
                <a:rPr lang="en-GB" altLang="en-US" sz="2400" baseline="-25000"/>
                <a:t>0</a:t>
              </a:r>
              <a:r>
                <a:rPr lang="en-GB" altLang="en-US"/>
                <a:t>)</a:t>
              </a:r>
              <a:endParaRPr lang="en-US" altLang="en-US"/>
            </a:p>
          </p:txBody>
        </p:sp>
        <p:pic>
          <p:nvPicPr>
            <p:cNvPr id="18433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024"/>
              <a:ext cx="155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4341" name="Group 21"/>
            <p:cNvGrpSpPr>
              <a:grpSpLocks/>
            </p:cNvGrpSpPr>
            <p:nvPr/>
          </p:nvGrpSpPr>
          <p:grpSpPr bwMode="auto">
            <a:xfrm>
              <a:off x="288" y="1008"/>
              <a:ext cx="2016" cy="1488"/>
              <a:chOff x="288" y="768"/>
              <a:chExt cx="2016" cy="1488"/>
            </a:xfrm>
          </p:grpSpPr>
          <p:grpSp>
            <p:nvGrpSpPr>
              <p:cNvPr id="184328" name="Group 8"/>
              <p:cNvGrpSpPr>
                <a:grpSpLocks/>
              </p:cNvGrpSpPr>
              <p:nvPr/>
            </p:nvGrpSpPr>
            <p:grpSpPr bwMode="auto">
              <a:xfrm>
                <a:off x="288" y="842"/>
                <a:ext cx="2016" cy="1414"/>
                <a:chOff x="2880" y="816"/>
                <a:chExt cx="2016" cy="1414"/>
              </a:xfrm>
            </p:grpSpPr>
            <p:graphicFrame>
              <p:nvGraphicFramePr>
                <p:cNvPr id="184329" name="Object 9"/>
                <p:cNvGraphicFramePr>
                  <a:graphicFrameLocks noChangeAspect="1"/>
                </p:cNvGraphicFramePr>
                <p:nvPr/>
              </p:nvGraphicFramePr>
              <p:xfrm>
                <a:off x="2880" y="816"/>
                <a:ext cx="2016" cy="14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4349" name="CorelDRAW" r:id="rId9" imgW="1482165" imgH="1040349" progId="CorelDRAW.Graphic.12">
                        <p:embed/>
                      </p:oleObj>
                    </mc:Choice>
                    <mc:Fallback>
                      <p:oleObj name="CorelDRAW" r:id="rId9" imgW="1482165" imgH="1040349" progId="CorelDRAW.Graphic.12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0" y="816"/>
                              <a:ext cx="2016" cy="14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330" name="Freeform 10"/>
                <p:cNvSpPr>
                  <a:spLocks/>
                </p:cNvSpPr>
                <p:nvPr/>
              </p:nvSpPr>
              <p:spPr bwMode="auto">
                <a:xfrm>
                  <a:off x="3552" y="1030"/>
                  <a:ext cx="960" cy="240"/>
                </a:xfrm>
                <a:custGeom>
                  <a:avLst/>
                  <a:gdLst>
                    <a:gd name="T0" fmla="*/ 0 w 960"/>
                    <a:gd name="T1" fmla="*/ 240 h 240"/>
                    <a:gd name="T2" fmla="*/ 0 w 960"/>
                    <a:gd name="T3" fmla="*/ 0 h 240"/>
                    <a:gd name="T4" fmla="*/ 960 w 960"/>
                    <a:gd name="T5" fmla="*/ 0 h 240"/>
                    <a:gd name="T6" fmla="*/ 960 w 960"/>
                    <a:gd name="T7" fmla="*/ 240 h 240"/>
                    <a:gd name="T8" fmla="*/ 720 w 960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0" h="240">
                      <a:moveTo>
                        <a:pt x="0" y="240"/>
                      </a:moveTo>
                      <a:lnTo>
                        <a:pt x="0" y="0"/>
                      </a:lnTo>
                      <a:lnTo>
                        <a:pt x="960" y="0"/>
                      </a:lnTo>
                      <a:lnTo>
                        <a:pt x="960" y="240"/>
                      </a:lnTo>
                      <a:lnTo>
                        <a:pt x="720" y="24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340" name="Rectangle 20"/>
              <p:cNvSpPr>
                <a:spLocks noChangeArrowheads="1"/>
              </p:cNvSpPr>
              <p:nvPr/>
            </p:nvSpPr>
            <p:spPr bwMode="auto">
              <a:xfrm>
                <a:off x="864" y="768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345" name="Text Box 25"/>
            <p:cNvSpPr txBox="1">
              <a:spLocks noChangeArrowheads="1"/>
            </p:cNvSpPr>
            <p:nvPr/>
          </p:nvSpPr>
          <p:spPr bwMode="auto">
            <a:xfrm>
              <a:off x="799" y="768"/>
              <a:ext cx="1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/>
                <a:t>ICO - Learning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2659063" y="152400"/>
            <a:ext cx="313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Stability Analysis</a:t>
            </a:r>
            <a:endParaRPr lang="en-US" altLang="en-US" sz="2800" b="1"/>
          </a:p>
        </p:txBody>
      </p:sp>
      <p:pic>
        <p:nvPicPr>
          <p:cNvPr id="183299" name="music6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3643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900113" y="3065463"/>
            <a:ext cx="358775" cy="3603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1" name="Oval 5"/>
          <p:cNvSpPr>
            <a:spLocks noChangeArrowheads="1"/>
          </p:cNvSpPr>
          <p:nvPr/>
        </p:nvSpPr>
        <p:spPr bwMode="auto">
          <a:xfrm>
            <a:off x="2700338" y="3498850"/>
            <a:ext cx="576262" cy="5762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2" name="Freeform 6"/>
          <p:cNvSpPr>
            <a:spLocks/>
          </p:cNvSpPr>
          <p:nvPr/>
        </p:nvSpPr>
        <p:spPr bwMode="auto">
          <a:xfrm>
            <a:off x="1260475" y="3209925"/>
            <a:ext cx="1512888" cy="360363"/>
          </a:xfrm>
          <a:custGeom>
            <a:avLst/>
            <a:gdLst>
              <a:gd name="T0" fmla="*/ 0 w 953"/>
              <a:gd name="T1" fmla="*/ 0 h 227"/>
              <a:gd name="T2" fmla="*/ 726 w 953"/>
              <a:gd name="T3" fmla="*/ 0 h 227"/>
              <a:gd name="T4" fmla="*/ 953 w 953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227">
                <a:moveTo>
                  <a:pt x="0" y="0"/>
                </a:moveTo>
                <a:lnTo>
                  <a:pt x="726" y="0"/>
                </a:lnTo>
                <a:lnTo>
                  <a:pt x="953" y="227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 flipV="1">
            <a:off x="900113" y="4146550"/>
            <a:ext cx="358775" cy="3603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4" name="Freeform 8"/>
          <p:cNvSpPr>
            <a:spLocks/>
          </p:cNvSpPr>
          <p:nvPr/>
        </p:nvSpPr>
        <p:spPr bwMode="auto">
          <a:xfrm flipV="1">
            <a:off x="1260475" y="4002088"/>
            <a:ext cx="1512888" cy="360362"/>
          </a:xfrm>
          <a:custGeom>
            <a:avLst/>
            <a:gdLst>
              <a:gd name="T0" fmla="*/ 0 w 953"/>
              <a:gd name="T1" fmla="*/ 0 h 227"/>
              <a:gd name="T2" fmla="*/ 726 w 953"/>
              <a:gd name="T3" fmla="*/ 0 h 227"/>
              <a:gd name="T4" fmla="*/ 953 w 953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227">
                <a:moveTo>
                  <a:pt x="0" y="0"/>
                </a:moveTo>
                <a:lnTo>
                  <a:pt x="726" y="0"/>
                </a:lnTo>
                <a:lnTo>
                  <a:pt x="953" y="227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2773363" y="354488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latin typeface="Symbol" pitchFamily="18" charset="2"/>
              </a:rPr>
              <a:t>S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2730500" y="306705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latin typeface="Symbol" pitchFamily="18" charset="2"/>
              </a:rPr>
              <a:t>w</a:t>
            </a:r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3276600" y="3786188"/>
            <a:ext cx="2030413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3314" name="Group 18"/>
          <p:cNvGrpSpPr>
            <a:grpSpLocks/>
          </p:cNvGrpSpPr>
          <p:nvPr/>
        </p:nvGrpSpPr>
        <p:grpSpPr bwMode="auto">
          <a:xfrm>
            <a:off x="2730500" y="2346325"/>
            <a:ext cx="358775" cy="457200"/>
            <a:chOff x="567" y="3067"/>
            <a:chExt cx="226" cy="288"/>
          </a:xfrm>
        </p:grpSpPr>
        <p:sp>
          <p:nvSpPr>
            <p:cNvPr id="183315" name="Oval 19"/>
            <p:cNvSpPr>
              <a:spLocks noChangeArrowheads="1"/>
            </p:cNvSpPr>
            <p:nvPr/>
          </p:nvSpPr>
          <p:spPr bwMode="auto">
            <a:xfrm>
              <a:off x="567" y="3113"/>
              <a:ext cx="226" cy="226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6" name="Text Box 20"/>
            <p:cNvSpPr txBox="1">
              <a:spLocks noChangeArrowheads="1"/>
            </p:cNvSpPr>
            <p:nvPr/>
          </p:nvSpPr>
          <p:spPr bwMode="auto">
            <a:xfrm>
              <a:off x="581" y="306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400"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183318" name="Freeform 22"/>
          <p:cNvSpPr>
            <a:spLocks/>
          </p:cNvSpPr>
          <p:nvPr/>
        </p:nvSpPr>
        <p:spPr bwMode="auto">
          <a:xfrm>
            <a:off x="2917825" y="2778125"/>
            <a:ext cx="3175" cy="428625"/>
          </a:xfrm>
          <a:custGeom>
            <a:avLst/>
            <a:gdLst>
              <a:gd name="T0" fmla="*/ 2 w 2"/>
              <a:gd name="T1" fmla="*/ 0 h 270"/>
              <a:gd name="T2" fmla="*/ 0 w 2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270">
                <a:moveTo>
                  <a:pt x="2" y="0"/>
                </a:moveTo>
                <a:lnTo>
                  <a:pt x="0" y="27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228600" y="2944813"/>
            <a:ext cx="59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X</a:t>
            </a:r>
            <a:r>
              <a:rPr lang="en-GB" altLang="en-US" sz="3600" b="1" baseline="-25000"/>
              <a:t>1</a:t>
            </a:r>
            <a:endParaRPr lang="en-US" altLang="en-US" sz="3600" b="1" baseline="-25000"/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228600" y="4087813"/>
            <a:ext cx="59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X</a:t>
            </a:r>
            <a:r>
              <a:rPr lang="en-GB" altLang="en-US" sz="3600" b="1" baseline="-25000"/>
              <a:t>0</a:t>
            </a:r>
            <a:endParaRPr lang="en-US" altLang="en-US" sz="3600" b="1" baseline="-25000"/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3657600" y="317341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V</a:t>
            </a:r>
            <a:endParaRPr lang="en-US" altLang="en-US" sz="2800" b="1"/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1447800" y="3249613"/>
            <a:ext cx="57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u</a:t>
            </a:r>
            <a:r>
              <a:rPr lang="en-GB" altLang="en-US" sz="3600" b="1" baseline="-25000"/>
              <a:t>1</a:t>
            </a:r>
            <a:endParaRPr lang="en-US" altLang="en-US" sz="3600" b="1" baseline="-25000"/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1447800" y="4392613"/>
            <a:ext cx="57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u</a:t>
            </a:r>
            <a:r>
              <a:rPr lang="en-GB" altLang="en-US" sz="3600" b="1" baseline="-25000"/>
              <a:t>0</a:t>
            </a:r>
            <a:endParaRPr lang="en-US" altLang="en-US" sz="3600" b="1" baseline="-25000"/>
          </a:p>
        </p:txBody>
      </p:sp>
      <p:sp>
        <p:nvSpPr>
          <p:cNvPr id="183328" name="Freeform 32"/>
          <p:cNvSpPr>
            <a:spLocks/>
          </p:cNvSpPr>
          <p:nvPr/>
        </p:nvSpPr>
        <p:spPr bwMode="auto">
          <a:xfrm>
            <a:off x="1725613" y="2574925"/>
            <a:ext cx="914400" cy="838200"/>
          </a:xfrm>
          <a:custGeom>
            <a:avLst/>
            <a:gdLst>
              <a:gd name="T0" fmla="*/ 0 w 576"/>
              <a:gd name="T1" fmla="*/ 528 h 528"/>
              <a:gd name="T2" fmla="*/ 96 w 576"/>
              <a:gd name="T3" fmla="*/ 144 h 528"/>
              <a:gd name="T4" fmla="*/ 576 w 576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528">
                <a:moveTo>
                  <a:pt x="0" y="528"/>
                </a:moveTo>
                <a:lnTo>
                  <a:pt x="96" y="144"/>
                </a:lnTo>
                <a:lnTo>
                  <a:pt x="576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9" name="Freeform 33"/>
          <p:cNvSpPr>
            <a:spLocks/>
          </p:cNvSpPr>
          <p:nvPr/>
        </p:nvSpPr>
        <p:spPr bwMode="auto">
          <a:xfrm>
            <a:off x="3173413" y="2574925"/>
            <a:ext cx="762000" cy="609600"/>
          </a:xfrm>
          <a:custGeom>
            <a:avLst/>
            <a:gdLst>
              <a:gd name="T0" fmla="*/ 480 w 480"/>
              <a:gd name="T1" fmla="*/ 384 h 384"/>
              <a:gd name="T2" fmla="*/ 432 w 480"/>
              <a:gd name="T3" fmla="*/ 48 h 384"/>
              <a:gd name="T4" fmla="*/ 0 w 480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480" y="384"/>
                </a:moveTo>
                <a:lnTo>
                  <a:pt x="432" y="48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3347" name="Group 51"/>
          <p:cNvGrpSpPr>
            <a:grpSpLocks/>
          </p:cNvGrpSpPr>
          <p:nvPr/>
        </p:nvGrpSpPr>
        <p:grpSpPr bwMode="auto">
          <a:xfrm>
            <a:off x="1954213" y="3565525"/>
            <a:ext cx="1828800" cy="2378075"/>
            <a:chOff x="1231" y="2246"/>
            <a:chExt cx="1152" cy="1498"/>
          </a:xfrm>
        </p:grpSpPr>
        <p:sp>
          <p:nvSpPr>
            <p:cNvPr id="183327" name="Freeform 31"/>
            <p:cNvSpPr>
              <a:spLocks/>
            </p:cNvSpPr>
            <p:nvPr/>
          </p:nvSpPr>
          <p:spPr bwMode="auto">
            <a:xfrm>
              <a:off x="1231" y="2246"/>
              <a:ext cx="1152" cy="1080"/>
            </a:xfrm>
            <a:custGeom>
              <a:avLst/>
              <a:gdLst>
                <a:gd name="T0" fmla="*/ 0 w 1152"/>
                <a:gd name="T1" fmla="*/ 48 h 1080"/>
                <a:gd name="T2" fmla="*/ 634 w 1152"/>
                <a:gd name="T3" fmla="*/ 1080 h 1080"/>
                <a:gd name="T4" fmla="*/ 1152 w 1152"/>
                <a:gd name="T5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080">
                  <a:moveTo>
                    <a:pt x="0" y="48"/>
                  </a:moveTo>
                  <a:lnTo>
                    <a:pt x="634" y="1080"/>
                  </a:lnTo>
                  <a:lnTo>
                    <a:pt x="1152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1663" y="3417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800" b="1">
                  <a:solidFill>
                    <a:srgbClr val="FF0000"/>
                  </a:solidFill>
                </a:rPr>
                <a:t>AC</a:t>
              </a:r>
              <a:endParaRPr lang="en-US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83348" name="Group 52"/>
          <p:cNvGrpSpPr>
            <a:grpSpLocks/>
          </p:cNvGrpSpPr>
          <p:nvPr/>
        </p:nvGrpSpPr>
        <p:grpSpPr bwMode="auto">
          <a:xfrm>
            <a:off x="2106613" y="3413125"/>
            <a:ext cx="2359025" cy="2173288"/>
            <a:chOff x="1327" y="2150"/>
            <a:chExt cx="1486" cy="1369"/>
          </a:xfrm>
        </p:grpSpPr>
        <p:sp>
          <p:nvSpPr>
            <p:cNvPr id="183326" name="Freeform 30"/>
            <p:cNvSpPr>
              <a:spLocks/>
            </p:cNvSpPr>
            <p:nvPr/>
          </p:nvSpPr>
          <p:spPr bwMode="auto">
            <a:xfrm>
              <a:off x="1327" y="2150"/>
              <a:ext cx="1486" cy="1052"/>
            </a:xfrm>
            <a:custGeom>
              <a:avLst/>
              <a:gdLst>
                <a:gd name="T0" fmla="*/ 0 w 1486"/>
                <a:gd name="T1" fmla="*/ 816 h 1052"/>
                <a:gd name="T2" fmla="*/ 1007 w 1486"/>
                <a:gd name="T3" fmla="*/ 1052 h 1052"/>
                <a:gd name="T4" fmla="*/ 1486 w 1486"/>
                <a:gd name="T5" fmla="*/ 15 h 1052"/>
                <a:gd name="T6" fmla="*/ 1200 w 1486"/>
                <a:gd name="T7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6" h="1052">
                  <a:moveTo>
                    <a:pt x="0" y="816"/>
                  </a:moveTo>
                  <a:lnTo>
                    <a:pt x="1007" y="1052"/>
                  </a:lnTo>
                  <a:lnTo>
                    <a:pt x="1486" y="15"/>
                  </a:lnTo>
                  <a:lnTo>
                    <a:pt x="1200" y="0"/>
                  </a:lnTo>
                </a:path>
              </a:pathLst>
            </a:custGeom>
            <a:noFill/>
            <a:ln w="38100" cmpd="sng">
              <a:solidFill>
                <a:srgbClr val="FF339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2191" y="3192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800" b="1">
                  <a:solidFill>
                    <a:srgbClr val="FF3399"/>
                  </a:solidFill>
                </a:rPr>
                <a:t>CC</a:t>
              </a:r>
              <a:endParaRPr lang="en-US" altLang="en-US" sz="2800" b="1">
                <a:solidFill>
                  <a:srgbClr val="FF3399"/>
                </a:solidFill>
              </a:endParaRPr>
            </a:p>
          </p:txBody>
        </p:sp>
      </p:grpSp>
      <p:pic>
        <p:nvPicPr>
          <p:cNvPr id="183344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289560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345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4191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346" name="Picture 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980113"/>
            <a:ext cx="672465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3351" name="Group 55"/>
          <p:cNvGrpSpPr>
            <a:grpSpLocks/>
          </p:cNvGrpSpPr>
          <p:nvPr/>
        </p:nvGrpSpPr>
        <p:grpSpPr bwMode="auto">
          <a:xfrm>
            <a:off x="152400" y="990600"/>
            <a:ext cx="3200400" cy="1219200"/>
            <a:chOff x="96" y="624"/>
            <a:chExt cx="2016" cy="768"/>
          </a:xfrm>
        </p:grpSpPr>
        <p:sp>
          <p:nvSpPr>
            <p:cNvPr id="183339" name="Line 43"/>
            <p:cNvSpPr>
              <a:spLocks noChangeShapeType="1"/>
            </p:cNvSpPr>
            <p:nvPr/>
          </p:nvSpPr>
          <p:spPr bwMode="auto">
            <a:xfrm>
              <a:off x="384" y="1017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3349" name="Group 53"/>
            <p:cNvGrpSpPr>
              <a:grpSpLocks/>
            </p:cNvGrpSpPr>
            <p:nvPr/>
          </p:nvGrpSpPr>
          <p:grpSpPr bwMode="auto">
            <a:xfrm>
              <a:off x="768" y="768"/>
              <a:ext cx="432" cy="249"/>
              <a:chOff x="768" y="633"/>
              <a:chExt cx="432" cy="384"/>
            </a:xfrm>
          </p:grpSpPr>
          <p:sp>
            <p:nvSpPr>
              <p:cNvPr id="183340" name="Line 44"/>
              <p:cNvSpPr>
                <a:spLocks noChangeShapeType="1"/>
              </p:cNvSpPr>
              <p:nvPr/>
            </p:nvSpPr>
            <p:spPr bwMode="auto">
              <a:xfrm flipV="1">
                <a:off x="768" y="633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341" name="Line 45"/>
              <p:cNvSpPr>
                <a:spLocks noChangeShapeType="1"/>
              </p:cNvSpPr>
              <p:nvPr/>
            </p:nvSpPr>
            <p:spPr bwMode="auto">
              <a:xfrm flipV="1">
                <a:off x="1200" y="633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3342" name="Text Box 46"/>
            <p:cNvSpPr txBox="1">
              <a:spLocks noChangeArrowheads="1"/>
            </p:cNvSpPr>
            <p:nvPr/>
          </p:nvSpPr>
          <p:spPr bwMode="auto">
            <a:xfrm>
              <a:off x="1008" y="1065"/>
              <a:ext cx="3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800" b="1"/>
                <a:t>X</a:t>
              </a:r>
              <a:r>
                <a:rPr lang="en-GB" altLang="en-US" sz="3600" b="1" baseline="-25000"/>
                <a:t>0</a:t>
              </a:r>
              <a:endParaRPr lang="en-US" altLang="en-US" sz="3600" b="1" baseline="-25000"/>
            </a:p>
          </p:txBody>
        </p:sp>
        <p:sp>
          <p:nvSpPr>
            <p:cNvPr id="183343" name="Text Box 47"/>
            <p:cNvSpPr txBox="1">
              <a:spLocks noChangeArrowheads="1"/>
            </p:cNvSpPr>
            <p:nvPr/>
          </p:nvSpPr>
          <p:spPr bwMode="auto">
            <a:xfrm>
              <a:off x="576" y="1065"/>
              <a:ext cx="3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800" b="1"/>
                <a:t>X</a:t>
              </a:r>
              <a:r>
                <a:rPr lang="en-GB" altLang="en-US" sz="3600" b="1" baseline="-25000"/>
                <a:t>1</a:t>
              </a:r>
              <a:endParaRPr lang="en-US" altLang="en-US" sz="3600" b="1" baseline="-25000"/>
            </a:p>
          </p:txBody>
        </p:sp>
        <p:sp>
          <p:nvSpPr>
            <p:cNvPr id="183350" name="Text Box 54"/>
            <p:cNvSpPr txBox="1">
              <a:spLocks noChangeArrowheads="1"/>
            </p:cNvSpPr>
            <p:nvPr/>
          </p:nvSpPr>
          <p:spPr bwMode="auto">
            <a:xfrm>
              <a:off x="96" y="624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Inputs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329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667000" y="152400"/>
            <a:ext cx="313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Stability Analysis</a:t>
            </a:r>
            <a:endParaRPr lang="en-US" altLang="en-US" sz="2800" b="1"/>
          </a:p>
        </p:txBody>
      </p:sp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990600"/>
            <a:ext cx="67246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486400" y="1563688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FF3399"/>
                </a:solidFill>
              </a:rPr>
              <a:t>Desired contribution</a:t>
            </a:r>
            <a:endParaRPr lang="en-US" altLang="en-US" sz="2400">
              <a:solidFill>
                <a:srgbClr val="FF3399"/>
              </a:solidFill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667000" y="2020888"/>
            <a:ext cx="323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Undesired contribution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0" y="2743200"/>
            <a:ext cx="730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Some problems with these differential equations:</a:t>
            </a:r>
            <a:endParaRPr lang="en-US" altLang="en-US" sz="2400" b="1"/>
          </a:p>
        </p:txBody>
      </p:sp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4191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5257800" y="3429000"/>
            <a:ext cx="3657600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>
                <a:latin typeface="Arial Unicode MS" pitchFamily="34" charset="-128"/>
              </a:rPr>
              <a:t>1) As we are integrating to </a:t>
            </a:r>
            <a:r>
              <a:rPr lang="en-GB" altLang="en-US" sz="3200">
                <a:latin typeface="Arial Unicode MS" pitchFamily="34" charset="-128"/>
                <a:cs typeface="Arial" charset="0"/>
              </a:rPr>
              <a:t>∞ </a:t>
            </a:r>
            <a:r>
              <a:rPr lang="en-GB" altLang="en-US" sz="2400">
                <a:latin typeface="Arial Unicode MS" pitchFamily="34" charset="-128"/>
                <a:cs typeface="Arial" charset="0"/>
              </a:rPr>
              <a:t>strictly we need to assume that there is no second pulse pair coming in “ever”.</a:t>
            </a:r>
            <a:endParaRPr lang="en-GB" altLang="en-US" sz="3200">
              <a:latin typeface="Arial Unicode MS" pitchFamily="34" charset="-128"/>
              <a:cs typeface="Arial" charset="0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365125" y="5730875"/>
            <a:ext cx="855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2) Furthermore we should assume that w</a:t>
            </a:r>
            <a:r>
              <a:rPr lang="en-GB" altLang="en-US" sz="2800" baseline="-25000"/>
              <a:t>1</a:t>
            </a:r>
            <a:r>
              <a:rPr lang="en-GB" altLang="en-US" sz="2400"/>
              <a:t>’</a:t>
            </a:r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→0 (hence </a:t>
            </a:r>
            <a:r>
              <a:rPr lang="en-GB" altLang="en-US" sz="240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GB" alt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small) or we get second order influences,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  <p:bldP spid="182280" grpId="0"/>
      <p:bldP spid="1822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667000" y="152400"/>
            <a:ext cx="407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Stability Analysis (ISO)</a:t>
            </a:r>
            <a:endParaRPr lang="en-US" altLang="en-US" sz="2800" b="1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88925" y="609600"/>
            <a:ext cx="839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Under these assumptions we can calculate </a:t>
            </a:r>
            <a:r>
              <a:rPr lang="en-GB" altLang="en-US" sz="2400">
                <a:latin typeface="Symbol" pitchFamily="18" charset="2"/>
              </a:rPr>
              <a:t>D</a:t>
            </a:r>
            <a:r>
              <a:rPr lang="en-GB" altLang="en-US" sz="2400"/>
              <a:t>w</a:t>
            </a:r>
            <a:r>
              <a:rPr lang="en-GB" altLang="en-US" sz="2400" baseline="30000"/>
              <a:t>AC</a:t>
            </a:r>
            <a:r>
              <a:rPr lang="en-GB" altLang="en-US" sz="2400"/>
              <a:t> and </a:t>
            </a:r>
            <a:r>
              <a:rPr lang="en-GB" altLang="en-US" sz="2400">
                <a:latin typeface="Symbol" pitchFamily="18" charset="2"/>
              </a:rPr>
              <a:t>D</a:t>
            </a:r>
            <a:r>
              <a:rPr lang="en-GB" altLang="en-US" sz="2400"/>
              <a:t>w</a:t>
            </a:r>
            <a:r>
              <a:rPr lang="en-GB" altLang="en-US" sz="2400" baseline="30000"/>
              <a:t>CC</a:t>
            </a:r>
            <a:r>
              <a:rPr lang="en-GB" altLang="en-US" sz="2400"/>
              <a:t> to find out whether the rules are stable or not.</a:t>
            </a:r>
            <a:endParaRPr lang="en-US" altLang="en-US" sz="2400"/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288925" y="1600200"/>
            <a:ext cx="471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In general we assume two inputs:</a:t>
            </a:r>
            <a:endParaRPr lang="en-US" altLang="en-US" sz="2400"/>
          </a:p>
        </p:txBody>
      </p:sp>
      <p:pic>
        <p:nvPicPr>
          <p:cNvPr id="1812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3913"/>
            <a:ext cx="19335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514600" y="20939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and</a:t>
            </a:r>
            <a:endParaRPr lang="en-US" altLang="en-US" sz="2400"/>
          </a:p>
        </p:txBody>
      </p:sp>
      <p:pic>
        <p:nvPicPr>
          <p:cNvPr id="1812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70113"/>
            <a:ext cx="26193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1270" name="Group 22"/>
          <p:cNvGrpSpPr>
            <a:grpSpLocks/>
          </p:cNvGrpSpPr>
          <p:nvPr/>
        </p:nvGrpSpPr>
        <p:grpSpPr bwMode="auto">
          <a:xfrm>
            <a:off x="381000" y="2819400"/>
            <a:ext cx="5029200" cy="679450"/>
            <a:chOff x="240" y="1776"/>
            <a:chExt cx="3168" cy="428"/>
          </a:xfrm>
        </p:grpSpPr>
        <p:pic>
          <p:nvPicPr>
            <p:cNvPr id="1812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776"/>
              <a:ext cx="1392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1259" name="Text Box 11"/>
            <p:cNvSpPr txBox="1">
              <a:spLocks noChangeArrowheads="1"/>
            </p:cNvSpPr>
            <p:nvPr/>
          </p:nvSpPr>
          <p:spPr bwMode="auto">
            <a:xfrm>
              <a:off x="240" y="1872"/>
              <a:ext cx="14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/>
                <a:t>and get for </a:t>
              </a:r>
              <a:r>
                <a:rPr lang="en-GB" altLang="en-US" sz="2400" b="1"/>
                <a:t>ISO:</a:t>
              </a:r>
              <a:endParaRPr lang="en-US" altLang="en-US" sz="2400" b="1"/>
            </a:p>
          </p:txBody>
        </p:sp>
      </p:grpSp>
      <p:grpSp>
        <p:nvGrpSpPr>
          <p:cNvPr id="181267" name="Group 19"/>
          <p:cNvGrpSpPr>
            <a:grpSpLocks/>
          </p:cNvGrpSpPr>
          <p:nvPr/>
        </p:nvGrpSpPr>
        <p:grpSpPr bwMode="auto">
          <a:xfrm>
            <a:off x="304800" y="3800475"/>
            <a:ext cx="7467600" cy="542925"/>
            <a:chOff x="192" y="2394"/>
            <a:chExt cx="4704" cy="342"/>
          </a:xfrm>
        </p:grpSpPr>
        <p:pic>
          <p:nvPicPr>
            <p:cNvPr id="1812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400"/>
              <a:ext cx="29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126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2" y="2394"/>
              <a:ext cx="155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1268" name="Group 20"/>
          <p:cNvGrpSpPr>
            <a:grpSpLocks/>
          </p:cNvGrpSpPr>
          <p:nvPr/>
        </p:nvGrpSpPr>
        <p:grpSpPr bwMode="auto">
          <a:xfrm>
            <a:off x="381000" y="4724400"/>
            <a:ext cx="8610600" cy="609600"/>
            <a:chOff x="240" y="2976"/>
            <a:chExt cx="5424" cy="384"/>
          </a:xfrm>
        </p:grpSpPr>
        <p:pic>
          <p:nvPicPr>
            <p:cNvPr id="181263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24"/>
              <a:ext cx="33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1264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" y="2976"/>
              <a:ext cx="201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1269" name="Group 21"/>
          <p:cNvGrpSpPr>
            <a:grpSpLocks/>
          </p:cNvGrpSpPr>
          <p:nvPr/>
        </p:nvGrpSpPr>
        <p:grpSpPr bwMode="auto">
          <a:xfrm>
            <a:off x="381000" y="5105400"/>
            <a:ext cx="6705600" cy="1371600"/>
            <a:chOff x="240" y="3216"/>
            <a:chExt cx="4224" cy="864"/>
          </a:xfrm>
        </p:grpSpPr>
        <p:sp>
          <p:nvSpPr>
            <p:cNvPr id="181265" name="Text Box 17"/>
            <p:cNvSpPr txBox="1">
              <a:spLocks noChangeArrowheads="1"/>
            </p:cNvSpPr>
            <p:nvPr/>
          </p:nvSpPr>
          <p:spPr bwMode="auto">
            <a:xfrm>
              <a:off x="240" y="3792"/>
              <a:ext cx="3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/>
                <a:t>ISO is (only) asymptotically stable for t</a:t>
              </a:r>
              <a:r>
                <a:rPr lang="en-GB" altLang="en-US" sz="240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→</a:t>
              </a:r>
              <a:r>
                <a:rPr lang="en-GB" altLang="en-US" sz="2400">
                  <a:ea typeface="Arial Unicode MS" pitchFamily="34" charset="-128"/>
                  <a:cs typeface="Arial" charset="0"/>
                </a:rPr>
                <a:t>∞</a:t>
              </a:r>
            </a:p>
          </p:txBody>
        </p:sp>
        <p:sp>
          <p:nvSpPr>
            <p:cNvPr id="181266" name="Line 18"/>
            <p:cNvSpPr>
              <a:spLocks noChangeShapeType="1"/>
            </p:cNvSpPr>
            <p:nvPr/>
          </p:nvSpPr>
          <p:spPr bwMode="auto">
            <a:xfrm flipV="1">
              <a:off x="3792" y="3216"/>
              <a:ext cx="672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281" name="Group 33"/>
          <p:cNvGrpSpPr>
            <a:grpSpLocks/>
          </p:cNvGrpSpPr>
          <p:nvPr/>
        </p:nvGrpSpPr>
        <p:grpSpPr bwMode="auto">
          <a:xfrm>
            <a:off x="6172200" y="1752600"/>
            <a:ext cx="2159000" cy="869950"/>
            <a:chOff x="3888" y="1104"/>
            <a:chExt cx="1360" cy="548"/>
          </a:xfrm>
        </p:grpSpPr>
        <p:sp>
          <p:nvSpPr>
            <p:cNvPr id="181272" name="Line 24"/>
            <p:cNvSpPr>
              <a:spLocks noChangeShapeType="1"/>
            </p:cNvSpPr>
            <p:nvPr/>
          </p:nvSpPr>
          <p:spPr bwMode="auto">
            <a:xfrm>
              <a:off x="4528" y="142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273" name="Group 25"/>
            <p:cNvGrpSpPr>
              <a:grpSpLocks/>
            </p:cNvGrpSpPr>
            <p:nvPr/>
          </p:nvGrpSpPr>
          <p:grpSpPr bwMode="auto">
            <a:xfrm>
              <a:off x="4784" y="1200"/>
              <a:ext cx="288" cy="220"/>
              <a:chOff x="768" y="633"/>
              <a:chExt cx="432" cy="384"/>
            </a:xfrm>
          </p:grpSpPr>
          <p:sp>
            <p:nvSpPr>
              <p:cNvPr id="181274" name="Line 26"/>
              <p:cNvSpPr>
                <a:spLocks noChangeShapeType="1"/>
              </p:cNvSpPr>
              <p:nvPr/>
            </p:nvSpPr>
            <p:spPr bwMode="auto">
              <a:xfrm flipV="1">
                <a:off x="768" y="633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275" name="Line 27"/>
              <p:cNvSpPr>
                <a:spLocks noChangeShapeType="1"/>
              </p:cNvSpPr>
              <p:nvPr/>
            </p:nvSpPr>
            <p:spPr bwMode="auto">
              <a:xfrm flipV="1">
                <a:off x="1200" y="633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b="1"/>
                <a:t>X</a:t>
              </a:r>
              <a:r>
                <a:rPr lang="en-GB" altLang="en-US" sz="1600" b="1" baseline="-25000"/>
                <a:t>0</a:t>
              </a:r>
              <a:endParaRPr lang="en-US" altLang="en-US" sz="1600" b="1" baseline="-25000"/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4671" y="144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b="1"/>
                <a:t>X</a:t>
              </a:r>
              <a:r>
                <a:rPr lang="en-GB" altLang="en-US" sz="1600" b="1" baseline="-25000"/>
                <a:t>1</a:t>
              </a:r>
              <a:endParaRPr lang="en-US" altLang="en-US" sz="1600" b="1" baseline="-25000"/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3888" y="1296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Inputs</a:t>
              </a:r>
              <a:endParaRPr lang="en-US" altLang="en-US"/>
            </a:p>
          </p:txBody>
        </p:sp>
        <p:sp>
          <p:nvSpPr>
            <p:cNvPr id="181279" name="Text Box 31"/>
            <p:cNvSpPr txBox="1">
              <a:spLocks noChangeArrowheads="1"/>
            </p:cNvSpPr>
            <p:nvPr/>
          </p:nvSpPr>
          <p:spPr bwMode="auto">
            <a:xfrm>
              <a:off x="4816" y="11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/>
                <a:t>T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68" name="Group 44"/>
          <p:cNvGrpSpPr>
            <a:grpSpLocks/>
          </p:cNvGrpSpPr>
          <p:nvPr/>
        </p:nvGrpSpPr>
        <p:grpSpPr bwMode="auto">
          <a:xfrm>
            <a:off x="2362200" y="2427288"/>
            <a:ext cx="3048000" cy="544512"/>
            <a:chOff x="1488" y="1529"/>
            <a:chExt cx="1920" cy="343"/>
          </a:xfrm>
        </p:grpSpPr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1488" y="1680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6" name="Line 42"/>
            <p:cNvSpPr>
              <a:spLocks noChangeShapeType="1"/>
            </p:cNvSpPr>
            <p:nvPr/>
          </p:nvSpPr>
          <p:spPr bwMode="auto">
            <a:xfrm>
              <a:off x="1728" y="1776"/>
              <a:ext cx="1680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7" name="Text Box 43"/>
            <p:cNvSpPr txBox="1">
              <a:spLocks noChangeArrowheads="1"/>
            </p:cNvSpPr>
            <p:nvPr/>
          </p:nvSpPr>
          <p:spPr bwMode="auto">
            <a:xfrm rot="246934">
              <a:off x="1872" y="1529"/>
              <a:ext cx="1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>
                  <a:solidFill>
                    <a:schemeClr val="hlink"/>
                  </a:solidFill>
                </a:rPr>
                <a:t>Magn. of one step</a:t>
              </a:r>
            </a:p>
          </p:txBody>
        </p:sp>
      </p:grp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990600" y="152400"/>
            <a:ext cx="759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Stability Analysis for pulse pair inputs (ISO)</a:t>
            </a:r>
            <a:endParaRPr lang="en-US" altLang="en-US" sz="2800" b="1"/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304800" y="1524000"/>
          <a:ext cx="46482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9" name="CorelDRAW" r:id="rId4" imgW="5025973" imgH="4502983" progId="CorelDRAW.Graphic.12">
                  <p:embed/>
                </p:oleObj>
              </mc:Choice>
              <mc:Fallback>
                <p:oleObj name="CorelDRAW" r:id="rId4" imgW="5025973" imgH="4502983" progId="CorelDRAW.Graphic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46482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04800" y="10668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/>
              <a:t>w</a:t>
            </a:r>
            <a:r>
              <a:rPr lang="en-GB" altLang="en-US" sz="2800" baseline="-25000"/>
              <a:t>1</a:t>
            </a:r>
            <a:endParaRPr lang="en-US" altLang="en-US" sz="2800" baseline="-25000"/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1447800" y="838200"/>
            <a:ext cx="163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Setting x</a:t>
            </a:r>
            <a:r>
              <a:rPr lang="en-GB" altLang="en-US" b="1" baseline="-25000"/>
              <a:t>0</a:t>
            </a:r>
            <a:r>
              <a:rPr lang="en-GB" altLang="en-US" b="1"/>
              <a:t>=0</a:t>
            </a:r>
            <a:endParaRPr lang="en-US" altLang="en-US" b="1"/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2133600" y="1219200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0" y="5791200"/>
            <a:ext cx="548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The remaining upward drift is only due to the AC term influence (</a:t>
            </a:r>
            <a:r>
              <a:rPr lang="en-GB" altLang="en-US" sz="2400">
                <a:solidFill>
                  <a:srgbClr val="FF0000"/>
                </a:solidFill>
              </a:rPr>
              <a:t>Instable</a:t>
            </a:r>
            <a:r>
              <a:rPr lang="en-GB" altLang="en-US" sz="2400"/>
              <a:t> </a:t>
            </a:r>
            <a:r>
              <a:rPr lang="en-GB" altLang="en-US" sz="2400">
                <a:solidFill>
                  <a:srgbClr val="FF0000"/>
                </a:solidFill>
              </a:rPr>
              <a:t>!</a:t>
            </a:r>
            <a:r>
              <a:rPr lang="en-GB" altLang="en-US" sz="2400"/>
              <a:t>)</a:t>
            </a:r>
            <a:endParaRPr lang="en-US" altLang="en-US" sz="2400"/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02338" y="838200"/>
            <a:ext cx="2763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/>
              <a:t>Single pairing</a:t>
            </a:r>
          </a:p>
          <a:p>
            <a:pPr algn="ctr"/>
            <a:r>
              <a:rPr lang="en-GB" altLang="en-US" sz="2400"/>
              <a:t>relaxation behavior</a:t>
            </a:r>
            <a:endParaRPr lang="en-US" altLang="en-US" sz="2400"/>
          </a:p>
        </p:txBody>
      </p:sp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5638800" y="4648200"/>
            <a:ext cx="320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This shows that early arrival of a new pulse pair might easily fall into a not fully relaxed system. (</a:t>
            </a:r>
            <a:r>
              <a:rPr lang="en-GB" altLang="en-US" sz="2400">
                <a:solidFill>
                  <a:srgbClr val="FF0000"/>
                </a:solidFill>
              </a:rPr>
              <a:t>Instable !</a:t>
            </a:r>
            <a:r>
              <a:rPr lang="en-GB" altLang="en-US" sz="2400"/>
              <a:t>)</a:t>
            </a:r>
            <a:endParaRPr lang="en-US" altLang="en-US" sz="2400"/>
          </a:p>
        </p:txBody>
      </p:sp>
      <p:grpSp>
        <p:nvGrpSpPr>
          <p:cNvPr id="180264" name="Group 40"/>
          <p:cNvGrpSpPr>
            <a:grpSpLocks/>
          </p:cNvGrpSpPr>
          <p:nvPr/>
        </p:nvGrpSpPr>
        <p:grpSpPr bwMode="auto">
          <a:xfrm>
            <a:off x="5495925" y="1905000"/>
            <a:ext cx="2990850" cy="2243138"/>
            <a:chOff x="3462" y="1200"/>
            <a:chExt cx="1884" cy="1413"/>
          </a:xfrm>
        </p:grpSpPr>
        <p:graphicFrame>
          <p:nvGraphicFramePr>
            <p:cNvPr id="180262" name="Object 38"/>
            <p:cNvGraphicFramePr>
              <a:graphicFrameLocks noChangeAspect="1"/>
            </p:cNvGraphicFramePr>
            <p:nvPr/>
          </p:nvGraphicFramePr>
          <p:xfrm>
            <a:off x="3552" y="1296"/>
            <a:ext cx="1794" cy="1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70" name="CorelDRAW" r:id="rId6" imgW="3409950" imgH="1805330" progId="CorelDRAW.Graphic.12">
                    <p:embed/>
                  </p:oleObj>
                </mc:Choice>
                <mc:Fallback>
                  <p:oleObj name="CorelDRAW" r:id="rId6" imgW="3409950" imgH="1805330" progId="CorelDRAW.Graphic.12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96"/>
                          <a:ext cx="1794" cy="1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5" name="Line 31"/>
            <p:cNvSpPr>
              <a:spLocks noChangeShapeType="1"/>
            </p:cNvSpPr>
            <p:nvPr/>
          </p:nvSpPr>
          <p:spPr bwMode="auto">
            <a:xfrm flipV="1">
              <a:off x="3606" y="1488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>
              <a:off x="4224" y="248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7" name="Text Box 33"/>
            <p:cNvSpPr txBox="1">
              <a:spLocks noChangeArrowheads="1"/>
            </p:cNvSpPr>
            <p:nvPr/>
          </p:nvSpPr>
          <p:spPr bwMode="auto">
            <a:xfrm>
              <a:off x="5088" y="2342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t</a:t>
              </a:r>
            </a:p>
          </p:txBody>
        </p:sp>
        <p:sp>
          <p:nvSpPr>
            <p:cNvPr id="180258" name="Text Box 34"/>
            <p:cNvSpPr txBox="1">
              <a:spLocks noChangeArrowheads="1"/>
            </p:cNvSpPr>
            <p:nvPr/>
          </p:nvSpPr>
          <p:spPr bwMode="auto">
            <a:xfrm>
              <a:off x="3462" y="120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Symbol" pitchFamily="18" charset="2"/>
                </a:rPr>
                <a:t>D</a:t>
              </a:r>
              <a:r>
                <a:rPr lang="en-GB" altLang="en-US"/>
                <a:t>w</a:t>
              </a:r>
            </a:p>
          </p:txBody>
        </p:sp>
      </p:grpSp>
      <p:grpSp>
        <p:nvGrpSpPr>
          <p:cNvPr id="180263" name="Group 39"/>
          <p:cNvGrpSpPr>
            <a:grpSpLocks/>
          </p:cNvGrpSpPr>
          <p:nvPr/>
        </p:nvGrpSpPr>
        <p:grpSpPr bwMode="auto">
          <a:xfrm>
            <a:off x="6019800" y="2830513"/>
            <a:ext cx="2649538" cy="1131887"/>
            <a:chOff x="3792" y="1783"/>
            <a:chExt cx="1669" cy="713"/>
          </a:xfrm>
        </p:grpSpPr>
        <p:sp>
          <p:nvSpPr>
            <p:cNvPr id="180259" name="Freeform 35"/>
            <p:cNvSpPr>
              <a:spLocks/>
            </p:cNvSpPr>
            <p:nvPr/>
          </p:nvSpPr>
          <p:spPr bwMode="auto">
            <a:xfrm>
              <a:off x="3792" y="2064"/>
              <a:ext cx="528" cy="432"/>
            </a:xfrm>
            <a:custGeom>
              <a:avLst/>
              <a:gdLst>
                <a:gd name="T0" fmla="*/ 528 w 528"/>
                <a:gd name="T1" fmla="*/ 0 h 432"/>
                <a:gd name="T2" fmla="*/ 0 w 528"/>
                <a:gd name="T3" fmla="*/ 144 h 432"/>
                <a:gd name="T4" fmla="*/ 0 w 52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432">
                  <a:moveTo>
                    <a:pt x="528" y="0"/>
                  </a:moveTo>
                  <a:lnTo>
                    <a:pt x="0" y="144"/>
                  </a:lnTo>
                  <a:lnTo>
                    <a:pt x="0" y="432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0" name="Text Box 36"/>
            <p:cNvSpPr txBox="1">
              <a:spLocks noChangeArrowheads="1"/>
            </p:cNvSpPr>
            <p:nvPr/>
          </p:nvSpPr>
          <p:spPr bwMode="auto">
            <a:xfrm>
              <a:off x="4358" y="1783"/>
              <a:ext cx="110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0000"/>
                  </a:solidFill>
                </a:rPr>
                <a:t>Notice the AC</a:t>
              </a:r>
            </a:p>
            <a:p>
              <a:r>
                <a:rPr lang="en-GB" altLang="en-US">
                  <a:solidFill>
                    <a:srgbClr val="FF0000"/>
                  </a:solidFill>
                </a:rPr>
                <a:t>contribution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7" grpId="0"/>
      <p:bldP spid="1802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BiPo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5081588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171" name="Group 3"/>
          <p:cNvGrpSpPr>
            <a:grpSpLocks/>
          </p:cNvGrpSpPr>
          <p:nvPr/>
        </p:nvGrpSpPr>
        <p:grpSpPr bwMode="auto">
          <a:xfrm>
            <a:off x="0" y="2743200"/>
            <a:ext cx="3810000" cy="2682875"/>
            <a:chOff x="0" y="1728"/>
            <a:chExt cx="2400" cy="1690"/>
          </a:xfrm>
        </p:grpSpPr>
        <p:sp>
          <p:nvSpPr>
            <p:cNvPr id="135172" name="Text Box 4"/>
            <p:cNvSpPr txBox="1">
              <a:spLocks noChangeArrowheads="1"/>
            </p:cNvSpPr>
            <p:nvPr/>
          </p:nvSpPr>
          <p:spPr bwMode="auto">
            <a:xfrm>
              <a:off x="0" y="2880"/>
              <a:ext cx="148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>
                  <a:solidFill>
                    <a:srgbClr val="0000CC"/>
                  </a:solidFill>
                </a:rPr>
                <a:t>Pre follows Post: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>
                  <a:solidFill>
                    <a:srgbClr val="0000CC"/>
                  </a:solidFill>
                </a:rPr>
                <a:t>Long-term 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>
                  <a:solidFill>
                    <a:srgbClr val="0000CC"/>
                  </a:solidFill>
                </a:rPr>
                <a:t>Depression</a:t>
              </a:r>
            </a:p>
          </p:txBody>
        </p:sp>
        <p:sp>
          <p:nvSpPr>
            <p:cNvPr id="135173" name="Line 5"/>
            <p:cNvSpPr>
              <a:spLocks noChangeShapeType="1"/>
            </p:cNvSpPr>
            <p:nvPr/>
          </p:nvSpPr>
          <p:spPr bwMode="auto">
            <a:xfrm flipV="1">
              <a:off x="1344" y="2736"/>
              <a:ext cx="1056" cy="336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5174" name="Group 6"/>
            <p:cNvGrpSpPr>
              <a:grpSpLocks/>
            </p:cNvGrpSpPr>
            <p:nvPr/>
          </p:nvGrpSpPr>
          <p:grpSpPr bwMode="auto">
            <a:xfrm>
              <a:off x="96" y="1728"/>
              <a:ext cx="1267" cy="641"/>
              <a:chOff x="96" y="1392"/>
              <a:chExt cx="1267" cy="641"/>
            </a:xfrm>
          </p:grpSpPr>
          <p:sp>
            <p:nvSpPr>
              <p:cNvPr id="135175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300" y="1409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800"/>
                  <a:t>Pre</a:t>
                </a:r>
              </a:p>
            </p:txBody>
          </p:sp>
          <p:sp>
            <p:nvSpPr>
              <p:cNvPr id="135176" name="Line 8"/>
              <p:cNvSpPr>
                <a:spLocks noChangeAspect="1" noChangeShapeType="1"/>
              </p:cNvSpPr>
              <p:nvPr/>
            </p:nvSpPr>
            <p:spPr bwMode="auto">
              <a:xfrm>
                <a:off x="106" y="1565"/>
                <a:ext cx="0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5177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388" y="1802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800" i="1"/>
                  <a:t>t</a:t>
                </a:r>
                <a:r>
                  <a:rPr lang="en-GB" altLang="en-US" sz="1800" i="1" baseline="-25000"/>
                  <a:t>Pre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528" y="1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5179" name="Line 11"/>
              <p:cNvSpPr>
                <a:spLocks noChangeShapeType="1"/>
              </p:cNvSpPr>
              <p:nvPr/>
            </p:nvSpPr>
            <p:spPr bwMode="auto">
              <a:xfrm>
                <a:off x="96" y="1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35180" name="Group 12"/>
              <p:cNvGrpSpPr>
                <a:grpSpLocks/>
              </p:cNvGrpSpPr>
              <p:nvPr/>
            </p:nvGrpSpPr>
            <p:grpSpPr bwMode="auto">
              <a:xfrm>
                <a:off x="720" y="1392"/>
                <a:ext cx="643" cy="624"/>
                <a:chOff x="720" y="1680"/>
                <a:chExt cx="643" cy="624"/>
              </a:xfrm>
            </p:grpSpPr>
            <p:sp>
              <p:nvSpPr>
                <p:cNvPr id="135181" name="Text Box 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" y="1680"/>
                  <a:ext cx="5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sz="1800"/>
                    <a:t>Post</a:t>
                  </a:r>
                </a:p>
              </p:txBody>
            </p:sp>
            <p:sp>
              <p:nvSpPr>
                <p:cNvPr id="135182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768" y="1854"/>
                  <a:ext cx="0" cy="2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183" name="Text Box 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89" y="2073"/>
                  <a:ext cx="57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sz="1800" i="1"/>
                    <a:t>t</a:t>
                  </a:r>
                  <a:r>
                    <a:rPr lang="en-GB" altLang="en-US" sz="1800" i="1" baseline="-25000"/>
                    <a:t>Post</a:t>
                  </a:r>
                </a:p>
              </p:txBody>
            </p:sp>
            <p:sp>
              <p:nvSpPr>
                <p:cNvPr id="135184" name="Line 16"/>
                <p:cNvSpPr>
                  <a:spLocks noChangeShapeType="1"/>
                </p:cNvSpPr>
                <p:nvPr/>
              </p:nvSpPr>
              <p:spPr bwMode="auto">
                <a:xfrm>
                  <a:off x="816" y="1929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5185" name="Line 17"/>
                <p:cNvSpPr>
                  <a:spLocks noChangeShapeType="1"/>
                </p:cNvSpPr>
                <p:nvPr/>
              </p:nvSpPr>
              <p:spPr bwMode="auto">
                <a:xfrm>
                  <a:off x="741" y="2121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5186" name="Freeform 18"/>
            <p:cNvSpPr>
              <a:spLocks noChangeAspect="1"/>
            </p:cNvSpPr>
            <p:nvPr/>
          </p:nvSpPr>
          <p:spPr bwMode="auto">
            <a:xfrm rot="300000">
              <a:off x="144" y="2479"/>
              <a:ext cx="329" cy="120"/>
            </a:xfrm>
            <a:custGeom>
              <a:avLst/>
              <a:gdLst>
                <a:gd name="T0" fmla="*/ 907 w 1100"/>
                <a:gd name="T1" fmla="*/ 387 h 400"/>
                <a:gd name="T2" fmla="*/ 1093 w 1100"/>
                <a:gd name="T3" fmla="*/ 229 h 400"/>
                <a:gd name="T4" fmla="*/ 868 w 1100"/>
                <a:gd name="T5" fmla="*/ 193 h 400"/>
                <a:gd name="T6" fmla="*/ 1 w 1100"/>
                <a:gd name="T7" fmla="*/ 13 h 400"/>
                <a:gd name="T8" fmla="*/ 860 w 1100"/>
                <a:gd name="T9" fmla="*/ 270 h 400"/>
                <a:gd name="T10" fmla="*/ 907 w 1100"/>
                <a:gd name="T11" fmla="*/ 38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0" h="400">
                  <a:moveTo>
                    <a:pt x="907" y="387"/>
                  </a:moveTo>
                  <a:cubicBezTo>
                    <a:pt x="946" y="380"/>
                    <a:pt x="1100" y="261"/>
                    <a:pt x="1093" y="229"/>
                  </a:cubicBezTo>
                  <a:cubicBezTo>
                    <a:pt x="1086" y="197"/>
                    <a:pt x="1050" y="229"/>
                    <a:pt x="868" y="193"/>
                  </a:cubicBezTo>
                  <a:cubicBezTo>
                    <a:pt x="686" y="157"/>
                    <a:pt x="3" y="0"/>
                    <a:pt x="1" y="13"/>
                  </a:cubicBezTo>
                  <a:cubicBezTo>
                    <a:pt x="0" y="25"/>
                    <a:pt x="709" y="207"/>
                    <a:pt x="860" y="270"/>
                  </a:cubicBezTo>
                  <a:cubicBezTo>
                    <a:pt x="1010" y="333"/>
                    <a:pt x="871" y="400"/>
                    <a:pt x="907" y="3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187" name="Freeform 19"/>
            <p:cNvSpPr>
              <a:spLocks noChangeAspect="1"/>
            </p:cNvSpPr>
            <p:nvPr/>
          </p:nvSpPr>
          <p:spPr bwMode="auto">
            <a:xfrm>
              <a:off x="332" y="2342"/>
              <a:ext cx="863" cy="490"/>
            </a:xfrm>
            <a:custGeom>
              <a:avLst/>
              <a:gdLst>
                <a:gd name="T0" fmla="*/ 723 w 2881"/>
                <a:gd name="T1" fmla="*/ 469 h 1634"/>
                <a:gd name="T2" fmla="*/ 715 w 2881"/>
                <a:gd name="T3" fmla="*/ 749 h 1634"/>
                <a:gd name="T4" fmla="*/ 40 w 2881"/>
                <a:gd name="T5" fmla="*/ 1127 h 1634"/>
                <a:gd name="T6" fmla="*/ 953 w 2881"/>
                <a:gd name="T7" fmla="*/ 979 h 1634"/>
                <a:gd name="T8" fmla="*/ 969 w 2881"/>
                <a:gd name="T9" fmla="*/ 1612 h 1634"/>
                <a:gd name="T10" fmla="*/ 1315 w 2881"/>
                <a:gd name="T11" fmla="*/ 1111 h 1634"/>
                <a:gd name="T12" fmla="*/ 1967 w 2881"/>
                <a:gd name="T13" fmla="*/ 1267 h 1634"/>
                <a:gd name="T14" fmla="*/ 1485 w 2881"/>
                <a:gd name="T15" fmla="*/ 841 h 1634"/>
                <a:gd name="T16" fmla="*/ 2623 w 2881"/>
                <a:gd name="T17" fmla="*/ 755 h 1634"/>
                <a:gd name="T18" fmla="*/ 2761 w 2881"/>
                <a:gd name="T19" fmla="*/ 814 h 1634"/>
                <a:gd name="T20" fmla="*/ 2867 w 2881"/>
                <a:gd name="T21" fmla="*/ 722 h 1634"/>
                <a:gd name="T22" fmla="*/ 2755 w 2881"/>
                <a:gd name="T23" fmla="*/ 623 h 1634"/>
                <a:gd name="T24" fmla="*/ 2662 w 2881"/>
                <a:gd name="T25" fmla="*/ 682 h 1634"/>
                <a:gd name="T26" fmla="*/ 1439 w 2881"/>
                <a:gd name="T27" fmla="*/ 642 h 1634"/>
                <a:gd name="T28" fmla="*/ 1545 w 2881"/>
                <a:gd name="T29" fmla="*/ 153 h 1634"/>
                <a:gd name="T30" fmla="*/ 1101 w 2881"/>
                <a:gd name="T31" fmla="*/ 568 h 1634"/>
                <a:gd name="T32" fmla="*/ 443 w 2881"/>
                <a:gd name="T33" fmla="*/ 16 h 1634"/>
                <a:gd name="T34" fmla="*/ 723 w 2881"/>
                <a:gd name="T35" fmla="*/ 469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1" h="1634">
                  <a:moveTo>
                    <a:pt x="723" y="469"/>
                  </a:moveTo>
                  <a:cubicBezTo>
                    <a:pt x="768" y="591"/>
                    <a:pt x="829" y="640"/>
                    <a:pt x="715" y="749"/>
                  </a:cubicBezTo>
                  <a:cubicBezTo>
                    <a:pt x="601" y="858"/>
                    <a:pt x="0" y="1089"/>
                    <a:pt x="40" y="1127"/>
                  </a:cubicBezTo>
                  <a:cubicBezTo>
                    <a:pt x="80" y="1165"/>
                    <a:pt x="798" y="898"/>
                    <a:pt x="953" y="979"/>
                  </a:cubicBezTo>
                  <a:cubicBezTo>
                    <a:pt x="1108" y="1060"/>
                    <a:pt x="909" y="1590"/>
                    <a:pt x="969" y="1612"/>
                  </a:cubicBezTo>
                  <a:cubicBezTo>
                    <a:pt x="1029" y="1634"/>
                    <a:pt x="1149" y="1168"/>
                    <a:pt x="1315" y="1111"/>
                  </a:cubicBezTo>
                  <a:cubicBezTo>
                    <a:pt x="1481" y="1054"/>
                    <a:pt x="1939" y="1312"/>
                    <a:pt x="1967" y="1267"/>
                  </a:cubicBezTo>
                  <a:cubicBezTo>
                    <a:pt x="1995" y="1222"/>
                    <a:pt x="1375" y="926"/>
                    <a:pt x="1485" y="841"/>
                  </a:cubicBezTo>
                  <a:cubicBezTo>
                    <a:pt x="1594" y="755"/>
                    <a:pt x="2410" y="760"/>
                    <a:pt x="2623" y="755"/>
                  </a:cubicBezTo>
                  <a:cubicBezTo>
                    <a:pt x="2836" y="750"/>
                    <a:pt x="2721" y="820"/>
                    <a:pt x="2761" y="814"/>
                  </a:cubicBezTo>
                  <a:cubicBezTo>
                    <a:pt x="2802" y="809"/>
                    <a:pt x="2868" y="754"/>
                    <a:pt x="2867" y="722"/>
                  </a:cubicBezTo>
                  <a:cubicBezTo>
                    <a:pt x="2866" y="690"/>
                    <a:pt x="2789" y="629"/>
                    <a:pt x="2755" y="623"/>
                  </a:cubicBezTo>
                  <a:cubicBezTo>
                    <a:pt x="2721" y="617"/>
                    <a:pt x="2881" y="679"/>
                    <a:pt x="2662" y="682"/>
                  </a:cubicBezTo>
                  <a:cubicBezTo>
                    <a:pt x="2443" y="685"/>
                    <a:pt x="1625" y="730"/>
                    <a:pt x="1439" y="642"/>
                  </a:cubicBezTo>
                  <a:cubicBezTo>
                    <a:pt x="1253" y="554"/>
                    <a:pt x="1601" y="165"/>
                    <a:pt x="1545" y="153"/>
                  </a:cubicBezTo>
                  <a:cubicBezTo>
                    <a:pt x="1489" y="141"/>
                    <a:pt x="1285" y="591"/>
                    <a:pt x="1101" y="568"/>
                  </a:cubicBezTo>
                  <a:cubicBezTo>
                    <a:pt x="917" y="545"/>
                    <a:pt x="506" y="32"/>
                    <a:pt x="443" y="16"/>
                  </a:cubicBezTo>
                  <a:cubicBezTo>
                    <a:pt x="380" y="0"/>
                    <a:pt x="665" y="375"/>
                    <a:pt x="723" y="46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2743200" y="1435100"/>
            <a:ext cx="1600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2268538" y="1268413"/>
            <a:ext cx="122396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000000"/>
                </a:solidFill>
              </a:rPr>
              <a:t>Synaptic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000000"/>
                </a:solidFill>
              </a:rPr>
              <a:t>change %</a:t>
            </a:r>
          </a:p>
        </p:txBody>
      </p:sp>
      <p:sp>
        <p:nvSpPr>
          <p:cNvPr id="135190" name="Rectangle 22"/>
          <p:cNvSpPr>
            <a:spLocks noChangeArrowheads="1"/>
          </p:cNvSpPr>
          <p:nvPr/>
        </p:nvSpPr>
        <p:spPr bwMode="auto">
          <a:xfrm>
            <a:off x="198438" y="260350"/>
            <a:ext cx="876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solidFill>
                  <a:srgbClr val="000099"/>
                </a:solidFill>
              </a:rPr>
              <a:t>Spike Timing Dependent Plasticity: Temporal Hebbian Learning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3048000" y="5876925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Weight-change curve</a:t>
            </a:r>
            <a:r>
              <a:rPr lang="en-GB" altLang="en-US" b="1"/>
              <a:t> </a:t>
            </a:r>
            <a:r>
              <a:rPr lang="en-GB" altLang="en-US" sz="1600"/>
              <a:t>(Bi&amp;Poo, 2001)</a:t>
            </a:r>
          </a:p>
        </p:txBody>
      </p:sp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6732588" y="1052513"/>
            <a:ext cx="503237" cy="47529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93" name="Rectangle 25"/>
          <p:cNvSpPr>
            <a:spLocks noChangeArrowheads="1"/>
          </p:cNvSpPr>
          <p:nvPr/>
        </p:nvSpPr>
        <p:spPr bwMode="auto">
          <a:xfrm>
            <a:off x="5148263" y="1371600"/>
            <a:ext cx="1600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194" name="Group 26"/>
          <p:cNvGrpSpPr>
            <a:grpSpLocks/>
          </p:cNvGrpSpPr>
          <p:nvPr/>
        </p:nvGrpSpPr>
        <p:grpSpPr bwMode="auto">
          <a:xfrm>
            <a:off x="5300663" y="1295400"/>
            <a:ext cx="4114800" cy="2606675"/>
            <a:chOff x="3216" y="816"/>
            <a:chExt cx="2592" cy="1642"/>
          </a:xfrm>
        </p:grpSpPr>
        <p:sp>
          <p:nvSpPr>
            <p:cNvPr id="135195" name="Line 27"/>
            <p:cNvSpPr>
              <a:spLocks noChangeShapeType="1"/>
            </p:cNvSpPr>
            <p:nvPr/>
          </p:nvSpPr>
          <p:spPr bwMode="auto">
            <a:xfrm flipH="1">
              <a:off x="3216" y="2160"/>
              <a:ext cx="1104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5196" name="Group 28"/>
            <p:cNvGrpSpPr>
              <a:grpSpLocks/>
            </p:cNvGrpSpPr>
            <p:nvPr/>
          </p:nvGrpSpPr>
          <p:grpSpPr bwMode="auto">
            <a:xfrm>
              <a:off x="4168" y="816"/>
              <a:ext cx="1360" cy="624"/>
              <a:chOff x="4168" y="768"/>
              <a:chExt cx="1360" cy="624"/>
            </a:xfrm>
          </p:grpSpPr>
          <p:sp>
            <p:nvSpPr>
              <p:cNvPr id="135197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4176" y="768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800"/>
                  <a:t>Pre</a:t>
                </a:r>
              </a:p>
            </p:txBody>
          </p:sp>
          <p:sp>
            <p:nvSpPr>
              <p:cNvPr id="135198" name="Line 30"/>
              <p:cNvSpPr>
                <a:spLocks noChangeAspect="1" noChangeShapeType="1"/>
              </p:cNvSpPr>
              <p:nvPr/>
            </p:nvSpPr>
            <p:spPr bwMode="auto">
              <a:xfrm>
                <a:off x="4178" y="924"/>
                <a:ext cx="0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5199" name="Text Box 31"/>
              <p:cNvSpPr txBox="1">
                <a:spLocks noChangeAspect="1" noChangeArrowheads="1"/>
              </p:cNvSpPr>
              <p:nvPr/>
            </p:nvSpPr>
            <p:spPr bwMode="auto">
              <a:xfrm>
                <a:off x="4364" y="116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800" i="1"/>
                  <a:t>t</a:t>
                </a:r>
                <a:r>
                  <a:rPr lang="en-GB" altLang="en-US" sz="1800" i="1" baseline="-25000"/>
                  <a:t>Pre</a:t>
                </a:r>
              </a:p>
            </p:txBody>
          </p:sp>
          <p:sp>
            <p:nvSpPr>
              <p:cNvPr id="135200" name="Line 32"/>
              <p:cNvSpPr>
                <a:spLocks noChangeShapeType="1"/>
              </p:cNvSpPr>
              <p:nvPr/>
            </p:nvSpPr>
            <p:spPr bwMode="auto">
              <a:xfrm>
                <a:off x="4224" y="999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5201" name="Line 33"/>
              <p:cNvSpPr>
                <a:spLocks noChangeShapeType="1"/>
              </p:cNvSpPr>
              <p:nvPr/>
            </p:nvSpPr>
            <p:spPr bwMode="auto">
              <a:xfrm>
                <a:off x="4168" y="1191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5202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4992" y="768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800"/>
                  <a:t>Post</a:t>
                </a:r>
              </a:p>
            </p:txBody>
          </p:sp>
          <p:sp>
            <p:nvSpPr>
              <p:cNvPr id="135203" name="Line 35"/>
              <p:cNvSpPr>
                <a:spLocks noChangeAspect="1" noChangeShapeType="1"/>
              </p:cNvSpPr>
              <p:nvPr/>
            </p:nvSpPr>
            <p:spPr bwMode="auto">
              <a:xfrm>
                <a:off x="4840" y="942"/>
                <a:ext cx="0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5204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4861" y="1161"/>
                <a:ext cx="5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800" i="1"/>
                  <a:t>t</a:t>
                </a:r>
                <a:r>
                  <a:rPr lang="en-GB" altLang="en-US" sz="1800" i="1" baseline="-25000"/>
                  <a:t>Post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5232" y="101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5206" name="Line 38"/>
              <p:cNvSpPr>
                <a:spLocks noChangeShapeType="1"/>
              </p:cNvSpPr>
              <p:nvPr/>
            </p:nvSpPr>
            <p:spPr bwMode="auto">
              <a:xfrm>
                <a:off x="4813" y="1209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5207" name="Freeform 39"/>
            <p:cNvSpPr>
              <a:spLocks noChangeAspect="1"/>
            </p:cNvSpPr>
            <p:nvPr/>
          </p:nvSpPr>
          <p:spPr bwMode="auto">
            <a:xfrm rot="300000">
              <a:off x="4325" y="1550"/>
              <a:ext cx="329" cy="120"/>
            </a:xfrm>
            <a:custGeom>
              <a:avLst/>
              <a:gdLst>
                <a:gd name="T0" fmla="*/ 907 w 1100"/>
                <a:gd name="T1" fmla="*/ 387 h 400"/>
                <a:gd name="T2" fmla="*/ 1093 w 1100"/>
                <a:gd name="T3" fmla="*/ 229 h 400"/>
                <a:gd name="T4" fmla="*/ 868 w 1100"/>
                <a:gd name="T5" fmla="*/ 193 h 400"/>
                <a:gd name="T6" fmla="*/ 1 w 1100"/>
                <a:gd name="T7" fmla="*/ 13 h 400"/>
                <a:gd name="T8" fmla="*/ 860 w 1100"/>
                <a:gd name="T9" fmla="*/ 270 h 400"/>
                <a:gd name="T10" fmla="*/ 907 w 1100"/>
                <a:gd name="T11" fmla="*/ 38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0" h="400">
                  <a:moveTo>
                    <a:pt x="907" y="387"/>
                  </a:moveTo>
                  <a:cubicBezTo>
                    <a:pt x="946" y="380"/>
                    <a:pt x="1100" y="261"/>
                    <a:pt x="1093" y="229"/>
                  </a:cubicBezTo>
                  <a:cubicBezTo>
                    <a:pt x="1086" y="197"/>
                    <a:pt x="1050" y="229"/>
                    <a:pt x="868" y="193"/>
                  </a:cubicBezTo>
                  <a:cubicBezTo>
                    <a:pt x="686" y="157"/>
                    <a:pt x="3" y="0"/>
                    <a:pt x="1" y="13"/>
                  </a:cubicBezTo>
                  <a:cubicBezTo>
                    <a:pt x="0" y="25"/>
                    <a:pt x="709" y="207"/>
                    <a:pt x="860" y="270"/>
                  </a:cubicBezTo>
                  <a:cubicBezTo>
                    <a:pt x="1010" y="333"/>
                    <a:pt x="871" y="400"/>
                    <a:pt x="907" y="3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08" name="Freeform 40"/>
            <p:cNvSpPr>
              <a:spLocks noChangeAspect="1"/>
            </p:cNvSpPr>
            <p:nvPr/>
          </p:nvSpPr>
          <p:spPr bwMode="auto">
            <a:xfrm>
              <a:off x="4513" y="1413"/>
              <a:ext cx="863" cy="490"/>
            </a:xfrm>
            <a:custGeom>
              <a:avLst/>
              <a:gdLst>
                <a:gd name="T0" fmla="*/ 723 w 2881"/>
                <a:gd name="T1" fmla="*/ 469 h 1634"/>
                <a:gd name="T2" fmla="*/ 715 w 2881"/>
                <a:gd name="T3" fmla="*/ 749 h 1634"/>
                <a:gd name="T4" fmla="*/ 40 w 2881"/>
                <a:gd name="T5" fmla="*/ 1127 h 1634"/>
                <a:gd name="T6" fmla="*/ 953 w 2881"/>
                <a:gd name="T7" fmla="*/ 979 h 1634"/>
                <a:gd name="T8" fmla="*/ 969 w 2881"/>
                <a:gd name="T9" fmla="*/ 1612 h 1634"/>
                <a:gd name="T10" fmla="*/ 1315 w 2881"/>
                <a:gd name="T11" fmla="*/ 1111 h 1634"/>
                <a:gd name="T12" fmla="*/ 1967 w 2881"/>
                <a:gd name="T13" fmla="*/ 1267 h 1634"/>
                <a:gd name="T14" fmla="*/ 1485 w 2881"/>
                <a:gd name="T15" fmla="*/ 841 h 1634"/>
                <a:gd name="T16" fmla="*/ 2623 w 2881"/>
                <a:gd name="T17" fmla="*/ 755 h 1634"/>
                <a:gd name="T18" fmla="*/ 2761 w 2881"/>
                <a:gd name="T19" fmla="*/ 814 h 1634"/>
                <a:gd name="T20" fmla="*/ 2867 w 2881"/>
                <a:gd name="T21" fmla="*/ 722 h 1634"/>
                <a:gd name="T22" fmla="*/ 2755 w 2881"/>
                <a:gd name="T23" fmla="*/ 623 h 1634"/>
                <a:gd name="T24" fmla="*/ 2662 w 2881"/>
                <a:gd name="T25" fmla="*/ 682 h 1634"/>
                <a:gd name="T26" fmla="*/ 1439 w 2881"/>
                <a:gd name="T27" fmla="*/ 642 h 1634"/>
                <a:gd name="T28" fmla="*/ 1545 w 2881"/>
                <a:gd name="T29" fmla="*/ 153 h 1634"/>
                <a:gd name="T30" fmla="*/ 1101 w 2881"/>
                <a:gd name="T31" fmla="*/ 568 h 1634"/>
                <a:gd name="T32" fmla="*/ 443 w 2881"/>
                <a:gd name="T33" fmla="*/ 16 h 1634"/>
                <a:gd name="T34" fmla="*/ 723 w 2881"/>
                <a:gd name="T35" fmla="*/ 469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1" h="1634">
                  <a:moveTo>
                    <a:pt x="723" y="469"/>
                  </a:moveTo>
                  <a:cubicBezTo>
                    <a:pt x="768" y="591"/>
                    <a:pt x="829" y="640"/>
                    <a:pt x="715" y="749"/>
                  </a:cubicBezTo>
                  <a:cubicBezTo>
                    <a:pt x="601" y="858"/>
                    <a:pt x="0" y="1089"/>
                    <a:pt x="40" y="1127"/>
                  </a:cubicBezTo>
                  <a:cubicBezTo>
                    <a:pt x="80" y="1165"/>
                    <a:pt x="798" y="898"/>
                    <a:pt x="953" y="979"/>
                  </a:cubicBezTo>
                  <a:cubicBezTo>
                    <a:pt x="1108" y="1060"/>
                    <a:pt x="909" y="1590"/>
                    <a:pt x="969" y="1612"/>
                  </a:cubicBezTo>
                  <a:cubicBezTo>
                    <a:pt x="1029" y="1634"/>
                    <a:pt x="1149" y="1168"/>
                    <a:pt x="1315" y="1111"/>
                  </a:cubicBezTo>
                  <a:cubicBezTo>
                    <a:pt x="1481" y="1054"/>
                    <a:pt x="1939" y="1312"/>
                    <a:pt x="1967" y="1267"/>
                  </a:cubicBezTo>
                  <a:cubicBezTo>
                    <a:pt x="1995" y="1222"/>
                    <a:pt x="1375" y="926"/>
                    <a:pt x="1485" y="841"/>
                  </a:cubicBezTo>
                  <a:cubicBezTo>
                    <a:pt x="1594" y="755"/>
                    <a:pt x="2410" y="760"/>
                    <a:pt x="2623" y="755"/>
                  </a:cubicBezTo>
                  <a:cubicBezTo>
                    <a:pt x="2836" y="750"/>
                    <a:pt x="2721" y="820"/>
                    <a:pt x="2761" y="814"/>
                  </a:cubicBezTo>
                  <a:cubicBezTo>
                    <a:pt x="2802" y="809"/>
                    <a:pt x="2868" y="754"/>
                    <a:pt x="2867" y="722"/>
                  </a:cubicBezTo>
                  <a:cubicBezTo>
                    <a:pt x="2866" y="690"/>
                    <a:pt x="2789" y="629"/>
                    <a:pt x="2755" y="623"/>
                  </a:cubicBezTo>
                  <a:cubicBezTo>
                    <a:pt x="2721" y="617"/>
                    <a:pt x="2881" y="679"/>
                    <a:pt x="2662" y="682"/>
                  </a:cubicBezTo>
                  <a:cubicBezTo>
                    <a:pt x="2443" y="685"/>
                    <a:pt x="1625" y="730"/>
                    <a:pt x="1439" y="642"/>
                  </a:cubicBezTo>
                  <a:cubicBezTo>
                    <a:pt x="1253" y="554"/>
                    <a:pt x="1601" y="165"/>
                    <a:pt x="1545" y="153"/>
                  </a:cubicBezTo>
                  <a:cubicBezTo>
                    <a:pt x="1489" y="141"/>
                    <a:pt x="1285" y="591"/>
                    <a:pt x="1101" y="568"/>
                  </a:cubicBezTo>
                  <a:cubicBezTo>
                    <a:pt x="917" y="545"/>
                    <a:pt x="506" y="32"/>
                    <a:pt x="443" y="16"/>
                  </a:cubicBezTo>
                  <a:cubicBezTo>
                    <a:pt x="380" y="0"/>
                    <a:pt x="665" y="375"/>
                    <a:pt x="723" y="46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09" name="Text Box 41"/>
            <p:cNvSpPr txBox="1">
              <a:spLocks noChangeArrowheads="1"/>
            </p:cNvSpPr>
            <p:nvPr/>
          </p:nvSpPr>
          <p:spPr bwMode="auto">
            <a:xfrm>
              <a:off x="4080" y="1920"/>
              <a:ext cx="172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>
                  <a:solidFill>
                    <a:srgbClr val="FF3300"/>
                  </a:solidFill>
                </a:rPr>
                <a:t>Pre precedes Post: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>
                  <a:solidFill>
                    <a:srgbClr val="FF3300"/>
                  </a:solidFill>
                </a:rPr>
                <a:t>Long-term 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>
                  <a:solidFill>
                    <a:srgbClr val="FF3300"/>
                  </a:solidFill>
                </a:rPr>
                <a:t>Potentiation</a:t>
              </a:r>
            </a:p>
          </p:txBody>
        </p:sp>
      </p:grpSp>
      <p:sp>
        <p:nvSpPr>
          <p:cNvPr id="135210" name="Rectangle 42"/>
          <p:cNvSpPr>
            <a:spLocks noChangeArrowheads="1"/>
          </p:cNvSpPr>
          <p:nvPr/>
        </p:nvSpPr>
        <p:spPr bwMode="auto">
          <a:xfrm>
            <a:off x="5148263" y="1371600"/>
            <a:ext cx="1600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11" name="Text Box 43"/>
          <p:cNvSpPr txBox="1">
            <a:spLocks noChangeArrowheads="1"/>
          </p:cNvSpPr>
          <p:nvPr/>
        </p:nvSpPr>
        <p:spPr bwMode="auto">
          <a:xfrm rot="-3350626">
            <a:off x="168275" y="3068638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600" b="1">
                <a:solidFill>
                  <a:schemeClr val="accent2"/>
                </a:solidFill>
              </a:rPr>
              <a:t>Acausal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 rot="-23060836">
            <a:off x="7164388" y="1052513"/>
            <a:ext cx="1682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3600" b="1">
                <a:solidFill>
                  <a:srgbClr val="FF0000"/>
                </a:solidFill>
              </a:rPr>
              <a:t>Causal</a:t>
            </a:r>
          </a:p>
          <a:p>
            <a:pPr algn="ctr"/>
            <a:r>
              <a:rPr lang="en-GB" altLang="en-US" sz="1400" b="1">
                <a:solidFill>
                  <a:srgbClr val="FF0000"/>
                </a:solidFill>
              </a:rPr>
              <a:t>(possibly)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1" grpId="0"/>
      <p:bldP spid="1352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19" name="Group 19"/>
          <p:cNvGrpSpPr>
            <a:grpSpLocks/>
          </p:cNvGrpSpPr>
          <p:nvPr/>
        </p:nvGrpSpPr>
        <p:grpSpPr bwMode="auto">
          <a:xfrm>
            <a:off x="5486400" y="1143000"/>
            <a:ext cx="3657600" cy="3873500"/>
            <a:chOff x="3456" y="720"/>
            <a:chExt cx="2304" cy="2440"/>
          </a:xfrm>
        </p:grpSpPr>
        <p:grpSp>
          <p:nvGrpSpPr>
            <p:cNvPr id="179212" name="Group 12"/>
            <p:cNvGrpSpPr>
              <a:grpSpLocks/>
            </p:cNvGrpSpPr>
            <p:nvPr/>
          </p:nvGrpSpPr>
          <p:grpSpPr bwMode="auto">
            <a:xfrm>
              <a:off x="3456" y="1008"/>
              <a:ext cx="2304" cy="2152"/>
              <a:chOff x="1728" y="768"/>
              <a:chExt cx="3201" cy="2728"/>
            </a:xfrm>
          </p:grpSpPr>
          <p:pic>
            <p:nvPicPr>
              <p:cNvPr id="179213" name="Picture 13" descr="BiPo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8" y="768"/>
                <a:ext cx="3201" cy="2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9214" name="Group 14"/>
              <p:cNvGrpSpPr>
                <a:grpSpLocks/>
              </p:cNvGrpSpPr>
              <p:nvPr/>
            </p:nvGrpSpPr>
            <p:grpSpPr bwMode="auto">
              <a:xfrm>
                <a:off x="2160" y="864"/>
                <a:ext cx="2523" cy="904"/>
                <a:chOff x="2160" y="864"/>
                <a:chExt cx="2523" cy="904"/>
              </a:xfrm>
            </p:grpSpPr>
            <p:sp>
              <p:nvSpPr>
                <p:cNvPr id="17921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60" y="904"/>
                  <a:ext cx="1008" cy="8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2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675" y="864"/>
                  <a:ext cx="1008" cy="8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3675" y="864"/>
                  <a:ext cx="1008" cy="8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9218" name="Text Box 18"/>
            <p:cNvSpPr txBox="1">
              <a:spLocks noChangeArrowheads="1"/>
            </p:cNvSpPr>
            <p:nvPr/>
          </p:nvSpPr>
          <p:spPr bwMode="auto">
            <a:xfrm>
              <a:off x="3696" y="720"/>
              <a:ext cx="1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/>
                <a:t>Compare to STDP</a:t>
              </a:r>
              <a:endParaRPr lang="en-US" altLang="en-US" sz="2400"/>
            </a:p>
          </p:txBody>
        </p:sp>
      </p:grp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76200" y="1600200"/>
          <a:ext cx="5562600" cy="39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0" name="CorelDRAW" r:id="rId5" imgW="5554771" imgH="3905999" progId="CorelDRAW.Graphic.12">
                  <p:embed/>
                </p:oleObj>
              </mc:Choice>
              <mc:Fallback>
                <p:oleObj name="CorelDRAW" r:id="rId5" imgW="5554771" imgH="3905999" progId="CorelDRAW.Graphic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00200"/>
                        <a:ext cx="5562600" cy="391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374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ISO: Weight change curve</a:t>
            </a:r>
            <a:endParaRPr lang="en-US" altLang="en-US" sz="240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600200" y="2286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/>
              <a:t>Learning Window (weight change curve)</a:t>
            </a:r>
            <a:endParaRPr lang="en-US" altLang="en-US" sz="2400" b="1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381000" y="5562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The weight change curve plots </a:t>
            </a:r>
            <a:r>
              <a:rPr lang="en-GB" altLang="en-US" sz="2400">
                <a:latin typeface="Symbol" pitchFamily="18" charset="2"/>
              </a:rPr>
              <a:t>D</a:t>
            </a:r>
            <a:r>
              <a:rPr lang="en-GB" altLang="en-US" sz="2400"/>
              <a:t>w in dependence on the pulse pairing distance T in steps, where we define T&gt;0 if the x</a:t>
            </a:r>
            <a:r>
              <a:rPr lang="en-GB" altLang="en-US" sz="2400" baseline="-25000"/>
              <a:t>1</a:t>
            </a:r>
            <a:r>
              <a:rPr lang="en-GB" altLang="en-US" sz="2400"/>
              <a:t> signal arrives before x</a:t>
            </a:r>
            <a:r>
              <a:rPr lang="en-GB" altLang="en-US" sz="2400" baseline="-25000"/>
              <a:t>0</a:t>
            </a:r>
            <a:r>
              <a:rPr lang="en-GB" altLang="en-US" sz="2400"/>
              <a:t> and  T&lt;0 else.</a:t>
            </a:r>
            <a:endParaRPr lang="en-GB" alt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76200" y="1066800"/>
            <a:ext cx="4724400" cy="5562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ISO rule</a:t>
            </a:r>
            <a:endParaRPr lang="en-US" altLang="en-US"/>
          </a:p>
        </p:txBody>
      </p:sp>
      <p:pic>
        <p:nvPicPr>
          <p:cNvPr id="1925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381500"/>
            <a:ext cx="23717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2525" name="Group 13"/>
          <p:cNvGrpSpPr>
            <a:grpSpLocks/>
          </p:cNvGrpSpPr>
          <p:nvPr/>
        </p:nvGrpSpPr>
        <p:grpSpPr bwMode="auto">
          <a:xfrm>
            <a:off x="914400" y="1524000"/>
            <a:ext cx="2667000" cy="2333625"/>
            <a:chOff x="2880" y="960"/>
            <a:chExt cx="1680" cy="1470"/>
          </a:xfrm>
        </p:grpSpPr>
        <p:graphicFrame>
          <p:nvGraphicFramePr>
            <p:cNvPr id="192526" name="Object 14"/>
            <p:cNvGraphicFramePr>
              <a:graphicFrameLocks noChangeAspect="1"/>
            </p:cNvGraphicFramePr>
            <p:nvPr/>
          </p:nvGraphicFramePr>
          <p:xfrm>
            <a:off x="2880" y="1008"/>
            <a:ext cx="1680" cy="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43" name="CorelDRAW" r:id="rId5" imgW="2236953" imgH="1894001" progId="CorelDRAW.Graphic.12">
                    <p:embed/>
                  </p:oleObj>
                </mc:Choice>
                <mc:Fallback>
                  <p:oleObj name="CorelDRAW" r:id="rId5" imgW="2236953" imgH="1894001" progId="CorelDRAW.Graphic.1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08"/>
                          <a:ext cx="1680" cy="1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7" name="Rectangle 15"/>
            <p:cNvSpPr>
              <a:spLocks noChangeArrowheads="1"/>
            </p:cNvSpPr>
            <p:nvPr/>
          </p:nvSpPr>
          <p:spPr bwMode="auto">
            <a:xfrm>
              <a:off x="3168" y="960"/>
              <a:ext cx="1344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>
                <a:solidFill>
                  <a:srgbClr val="FFFF66"/>
                </a:solidFill>
              </a:endParaRPr>
            </a:p>
          </p:txBody>
        </p:sp>
      </p:grp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609600" y="1295400"/>
            <a:ext cx="363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The basic rule: ISO-Learning</a:t>
            </a:r>
            <a:endParaRPr lang="en-US" altLang="en-US" b="1"/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4876800" y="1066800"/>
            <a:ext cx="4191000" cy="563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en-US"/>
          </a:p>
        </p:txBody>
      </p:sp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5029200" y="44958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ICO</a:t>
            </a:r>
            <a:endParaRPr lang="en-US" altLang="en-US"/>
          </a:p>
        </p:txBody>
      </p:sp>
      <p:sp>
        <p:nvSpPr>
          <p:cNvPr id="192531" name="Text Box 19"/>
          <p:cNvSpPr txBox="1">
            <a:spLocks noChangeArrowheads="1"/>
          </p:cNvSpPr>
          <p:nvPr/>
        </p:nvSpPr>
        <p:spPr bwMode="auto">
          <a:xfrm>
            <a:off x="5257800" y="5334000"/>
            <a:ext cx="306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00"/>
                </a:solidFill>
              </a:rPr>
              <a:t>Input correlation Learning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5105400" y="5715000"/>
            <a:ext cx="3763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(as we take the derivative of the</a:t>
            </a:r>
          </a:p>
          <a:p>
            <a:r>
              <a:rPr lang="en-GB" altLang="en-US"/>
              <a:t>unchanging input u</a:t>
            </a:r>
            <a:r>
              <a:rPr lang="en-GB" altLang="en-US" sz="2400" baseline="-25000"/>
              <a:t>0</a:t>
            </a:r>
            <a:r>
              <a:rPr lang="en-GB" altLang="en-US"/>
              <a:t>)</a:t>
            </a:r>
            <a:endParaRPr lang="en-US" altLang="en-US"/>
          </a:p>
        </p:txBody>
      </p:sp>
      <p:pic>
        <p:nvPicPr>
          <p:cNvPr id="192533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2466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2534" name="Group 22"/>
          <p:cNvGrpSpPr>
            <a:grpSpLocks/>
          </p:cNvGrpSpPr>
          <p:nvPr/>
        </p:nvGrpSpPr>
        <p:grpSpPr bwMode="auto">
          <a:xfrm>
            <a:off x="5181600" y="1600200"/>
            <a:ext cx="3200400" cy="2362200"/>
            <a:chOff x="288" y="768"/>
            <a:chExt cx="2016" cy="1488"/>
          </a:xfrm>
        </p:grpSpPr>
        <p:grpSp>
          <p:nvGrpSpPr>
            <p:cNvPr id="192535" name="Group 23"/>
            <p:cNvGrpSpPr>
              <a:grpSpLocks/>
            </p:cNvGrpSpPr>
            <p:nvPr/>
          </p:nvGrpSpPr>
          <p:grpSpPr bwMode="auto">
            <a:xfrm>
              <a:off x="288" y="842"/>
              <a:ext cx="2016" cy="1414"/>
              <a:chOff x="2880" y="816"/>
              <a:chExt cx="2016" cy="1414"/>
            </a:xfrm>
          </p:grpSpPr>
          <p:graphicFrame>
            <p:nvGraphicFramePr>
              <p:cNvPr id="192536" name="Object 24"/>
              <p:cNvGraphicFramePr>
                <a:graphicFrameLocks noChangeAspect="1"/>
              </p:cNvGraphicFramePr>
              <p:nvPr/>
            </p:nvGraphicFramePr>
            <p:xfrm>
              <a:off x="2880" y="816"/>
              <a:ext cx="2016" cy="1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44" name="CorelDRAW" r:id="rId8" imgW="1482165" imgH="1040349" progId="CorelDRAW.Graphic.12">
                      <p:embed/>
                    </p:oleObj>
                  </mc:Choice>
                  <mc:Fallback>
                    <p:oleObj name="CorelDRAW" r:id="rId8" imgW="1482165" imgH="1040349" progId="CorelDRAW.Graphic.12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816"/>
                            <a:ext cx="2016" cy="14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2537" name="Freeform 25"/>
              <p:cNvSpPr>
                <a:spLocks/>
              </p:cNvSpPr>
              <p:nvPr/>
            </p:nvSpPr>
            <p:spPr bwMode="auto">
              <a:xfrm>
                <a:off x="3552" y="1030"/>
                <a:ext cx="960" cy="240"/>
              </a:xfrm>
              <a:custGeom>
                <a:avLst/>
                <a:gdLst>
                  <a:gd name="T0" fmla="*/ 0 w 960"/>
                  <a:gd name="T1" fmla="*/ 240 h 240"/>
                  <a:gd name="T2" fmla="*/ 0 w 960"/>
                  <a:gd name="T3" fmla="*/ 0 h 240"/>
                  <a:gd name="T4" fmla="*/ 960 w 960"/>
                  <a:gd name="T5" fmla="*/ 0 h 240"/>
                  <a:gd name="T6" fmla="*/ 960 w 960"/>
                  <a:gd name="T7" fmla="*/ 240 h 240"/>
                  <a:gd name="T8" fmla="*/ 720 w 96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0" h="240">
                    <a:moveTo>
                      <a:pt x="0" y="240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240"/>
                    </a:lnTo>
                    <a:lnTo>
                      <a:pt x="72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538" name="Rectangle 26"/>
            <p:cNvSpPr>
              <a:spLocks noChangeArrowheads="1"/>
            </p:cNvSpPr>
            <p:nvPr/>
          </p:nvSpPr>
          <p:spPr bwMode="auto">
            <a:xfrm>
              <a:off x="864" y="768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2539" name="Text Box 27"/>
          <p:cNvSpPr txBox="1">
            <a:spLocks noChangeArrowheads="1"/>
          </p:cNvSpPr>
          <p:nvPr/>
        </p:nvSpPr>
        <p:spPr bwMode="auto">
          <a:xfrm>
            <a:off x="5992813" y="1219200"/>
            <a:ext cx="193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ICO - Learning</a:t>
            </a:r>
            <a:endParaRPr lang="en-US" altLang="en-US" b="1"/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1965325" y="268288"/>
            <a:ext cx="614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Stability Analysis: Compare ISO with ICO</a:t>
            </a:r>
            <a:endParaRPr lang="en-US" altLang="en-US" sz="2400" b="1"/>
          </a:p>
        </p:txBody>
      </p:sp>
      <p:sp>
        <p:nvSpPr>
          <p:cNvPr id="192541" name="Freeform 29"/>
          <p:cNvSpPr>
            <a:spLocks/>
          </p:cNvSpPr>
          <p:nvPr/>
        </p:nvSpPr>
        <p:spPr bwMode="auto">
          <a:xfrm>
            <a:off x="2667000" y="4876800"/>
            <a:ext cx="5105400" cy="990600"/>
          </a:xfrm>
          <a:custGeom>
            <a:avLst/>
            <a:gdLst>
              <a:gd name="T0" fmla="*/ 624 w 3216"/>
              <a:gd name="T1" fmla="*/ 0 h 624"/>
              <a:gd name="T2" fmla="*/ 0 w 3216"/>
              <a:gd name="T3" fmla="*/ 624 h 624"/>
              <a:gd name="T4" fmla="*/ 3216 w 3216"/>
              <a:gd name="T5" fmla="*/ 48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6" h="624">
                <a:moveTo>
                  <a:pt x="624" y="0"/>
                </a:moveTo>
                <a:lnTo>
                  <a:pt x="0" y="624"/>
                </a:lnTo>
                <a:lnTo>
                  <a:pt x="3216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42" name="Text Box 30"/>
          <p:cNvSpPr txBox="1">
            <a:spLocks noChangeArrowheads="1"/>
          </p:cNvSpPr>
          <p:nvPr/>
        </p:nvSpPr>
        <p:spPr bwMode="auto">
          <a:xfrm>
            <a:off x="457200" y="5867400"/>
            <a:ext cx="319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rgbClr val="FF0000"/>
                </a:solidFill>
              </a:rPr>
              <a:t>Notice the difference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3124200" y="228600"/>
            <a:ext cx="343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Stability Analysis: ICO</a:t>
            </a:r>
            <a:endParaRPr lang="en-US" altLang="en-US" sz="2400" b="1"/>
          </a:p>
        </p:txBody>
      </p:sp>
      <p:pic>
        <p:nvPicPr>
          <p:cNvPr id="17819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1762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8194" name="Group 18"/>
          <p:cNvGrpSpPr>
            <a:grpSpLocks/>
          </p:cNvGrpSpPr>
          <p:nvPr/>
        </p:nvGrpSpPr>
        <p:grpSpPr bwMode="auto">
          <a:xfrm>
            <a:off x="457200" y="1143000"/>
            <a:ext cx="7467600" cy="542925"/>
            <a:chOff x="192" y="2394"/>
            <a:chExt cx="4704" cy="342"/>
          </a:xfrm>
        </p:grpSpPr>
        <p:pic>
          <p:nvPicPr>
            <p:cNvPr id="178195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400"/>
              <a:ext cx="29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196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2" y="2394"/>
              <a:ext cx="155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8197" name="Text Box 21"/>
          <p:cNvSpPr txBox="1">
            <a:spLocks noChangeArrowheads="1"/>
          </p:cNvSpPr>
          <p:nvPr/>
        </p:nvSpPr>
        <p:spPr bwMode="auto">
          <a:xfrm rot="-819363">
            <a:off x="6553200" y="45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Same as for ISO!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 rot="2412780">
            <a:off x="2074863" y="2360613"/>
            <a:ext cx="2030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Fully stable !</a:t>
            </a:r>
          </a:p>
          <a:p>
            <a:r>
              <a:rPr lang="en-GB" altLang="en-US" sz="2400">
                <a:solidFill>
                  <a:srgbClr val="FF0000"/>
                </a:solidFill>
              </a:rPr>
              <a:t>No more drift!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178199" name="Object 23"/>
          <p:cNvGraphicFramePr>
            <a:graphicFrameLocks noChangeAspect="1"/>
          </p:cNvGraphicFramePr>
          <p:nvPr/>
        </p:nvGraphicFramePr>
        <p:xfrm>
          <a:off x="0" y="3309938"/>
          <a:ext cx="4119563" cy="34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9" name="CorelDRAW" r:id="rId7" imgW="5344718" imgH="4503619" progId="CorelDRAW.Graphic.12">
                  <p:embed/>
                </p:oleObj>
              </mc:Choice>
              <mc:Fallback>
                <p:oleObj name="CorelDRAW" r:id="rId7" imgW="5344718" imgH="4503619" progId="CorelDRAW.Graphic.1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09938"/>
                        <a:ext cx="4119563" cy="347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204" name="Group 28"/>
          <p:cNvGrpSpPr>
            <a:grpSpLocks/>
          </p:cNvGrpSpPr>
          <p:nvPr/>
        </p:nvGrpSpPr>
        <p:grpSpPr bwMode="auto">
          <a:xfrm>
            <a:off x="5334000" y="4191000"/>
            <a:ext cx="3159125" cy="2667000"/>
            <a:chOff x="3360" y="2640"/>
            <a:chExt cx="1990" cy="1680"/>
          </a:xfrm>
        </p:grpSpPr>
        <p:graphicFrame>
          <p:nvGraphicFramePr>
            <p:cNvPr id="178200" name="Object 24"/>
            <p:cNvGraphicFramePr>
              <a:graphicFrameLocks noChangeAspect="1"/>
            </p:cNvGraphicFramePr>
            <p:nvPr/>
          </p:nvGraphicFramePr>
          <p:xfrm>
            <a:off x="3456" y="3071"/>
            <a:ext cx="1776" cy="1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0" name="CorelDRAW" r:id="rId9" imgW="5554771" imgH="3905999" progId="CorelDRAW.Graphic.12">
                    <p:embed/>
                  </p:oleObj>
                </mc:Choice>
                <mc:Fallback>
                  <p:oleObj name="CorelDRAW" r:id="rId9" imgW="5554771" imgH="3905999" progId="CorelDRAW.Graphic.1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071"/>
                          <a:ext cx="1776" cy="1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201" name="Text Box 25"/>
            <p:cNvSpPr txBox="1">
              <a:spLocks noChangeArrowheads="1"/>
            </p:cNvSpPr>
            <p:nvPr/>
          </p:nvSpPr>
          <p:spPr bwMode="auto">
            <a:xfrm>
              <a:off x="3360" y="2640"/>
              <a:ext cx="19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/>
                <a:t>ICO: Weight change curve</a:t>
              </a:r>
            </a:p>
            <a:p>
              <a:pPr algn="ctr"/>
              <a:r>
                <a:rPr lang="en-GB" altLang="en-US" sz="1600"/>
                <a:t>(same as for ISO)</a:t>
              </a:r>
              <a:endParaRPr lang="en-US" altLang="en-US" sz="1600"/>
            </a:p>
          </p:txBody>
        </p:sp>
      </p:grpSp>
      <p:grpSp>
        <p:nvGrpSpPr>
          <p:cNvPr id="178218" name="Group 42"/>
          <p:cNvGrpSpPr>
            <a:grpSpLocks/>
          </p:cNvGrpSpPr>
          <p:nvPr/>
        </p:nvGrpSpPr>
        <p:grpSpPr bwMode="auto">
          <a:xfrm>
            <a:off x="4868863" y="1828800"/>
            <a:ext cx="4046537" cy="2209800"/>
            <a:chOff x="3067" y="1152"/>
            <a:chExt cx="2549" cy="1392"/>
          </a:xfrm>
        </p:grpSpPr>
        <p:grpSp>
          <p:nvGrpSpPr>
            <p:cNvPr id="178217" name="Group 41"/>
            <p:cNvGrpSpPr>
              <a:grpSpLocks/>
            </p:cNvGrpSpPr>
            <p:nvPr/>
          </p:nvGrpSpPr>
          <p:grpSpPr bwMode="auto">
            <a:xfrm>
              <a:off x="3067" y="1152"/>
              <a:ext cx="2549" cy="1392"/>
              <a:chOff x="3067" y="1152"/>
              <a:chExt cx="2549" cy="1392"/>
            </a:xfrm>
          </p:grpSpPr>
          <p:sp>
            <p:nvSpPr>
              <p:cNvPr id="178210" name="Rectangle 34"/>
              <p:cNvSpPr>
                <a:spLocks noChangeArrowheads="1"/>
              </p:cNvSpPr>
              <p:nvPr/>
            </p:nvSpPr>
            <p:spPr bwMode="auto">
              <a:xfrm>
                <a:off x="3067" y="1152"/>
                <a:ext cx="2544" cy="13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8216" name="Group 40"/>
              <p:cNvGrpSpPr>
                <a:grpSpLocks/>
              </p:cNvGrpSpPr>
              <p:nvPr/>
            </p:nvGrpSpPr>
            <p:grpSpPr bwMode="auto">
              <a:xfrm>
                <a:off x="3067" y="1234"/>
                <a:ext cx="2549" cy="1255"/>
                <a:chOff x="3067" y="1234"/>
                <a:chExt cx="2549" cy="1255"/>
              </a:xfrm>
            </p:grpSpPr>
            <p:graphicFrame>
              <p:nvGraphicFramePr>
                <p:cNvPr id="178205" name="Object 29"/>
                <p:cNvGraphicFramePr>
                  <a:graphicFrameLocks noChangeAspect="1"/>
                </p:cNvGraphicFramePr>
                <p:nvPr/>
              </p:nvGraphicFramePr>
              <p:xfrm>
                <a:off x="3067" y="1234"/>
                <a:ext cx="2544" cy="1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8221" name="CorelDRAW" r:id="rId11" imgW="3401187" imgH="1798625" progId="CorelDRAW.Graphic.12">
                        <p:embed/>
                      </p:oleObj>
                    </mc:Choice>
                    <mc:Fallback>
                      <p:oleObj name="CorelDRAW" r:id="rId11" imgW="3401187" imgH="1798625" progId="CorelDRAW.Graphic.12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67" y="1234"/>
                              <a:ext cx="2544" cy="1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820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637" y="1800"/>
                  <a:ext cx="1979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/>
                    <a:t>Single pulse pair</a:t>
                  </a:r>
                </a:p>
                <a:p>
                  <a:r>
                    <a:rPr lang="en-GB" altLang="en-US"/>
                    <a:t>(no more AC term in ICO).</a:t>
                  </a:r>
                </a:p>
              </p:txBody>
            </p:sp>
          </p:grpSp>
        </p:grpSp>
        <p:sp>
          <p:nvSpPr>
            <p:cNvPr id="178208" name="Text Box 32"/>
            <p:cNvSpPr txBox="1">
              <a:spLocks noChangeArrowheads="1"/>
            </p:cNvSpPr>
            <p:nvPr/>
          </p:nvSpPr>
          <p:spPr bwMode="auto">
            <a:xfrm rot="10800000">
              <a:off x="3243" y="2038"/>
              <a:ext cx="30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GB" altLang="en-US">
                  <a:solidFill>
                    <a:srgbClr val="FF0000"/>
                  </a:solidFill>
                </a:rPr>
                <a:t>ISO</a:t>
              </a:r>
            </a:p>
          </p:txBody>
        </p:sp>
        <p:sp>
          <p:nvSpPr>
            <p:cNvPr id="178209" name="Text Box 33"/>
            <p:cNvSpPr txBox="1">
              <a:spLocks noChangeArrowheads="1"/>
            </p:cNvSpPr>
            <p:nvPr/>
          </p:nvSpPr>
          <p:spPr bwMode="auto">
            <a:xfrm>
              <a:off x="3593" y="2292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0000"/>
                  </a:solidFill>
                </a:rPr>
                <a:t>ICO</a:t>
              </a:r>
            </a:p>
          </p:txBody>
        </p:sp>
        <p:sp>
          <p:nvSpPr>
            <p:cNvPr id="178212" name="Line 36"/>
            <p:cNvSpPr>
              <a:spLocks noChangeShapeType="1"/>
            </p:cNvSpPr>
            <p:nvPr/>
          </p:nvSpPr>
          <p:spPr bwMode="auto">
            <a:xfrm flipV="1">
              <a:off x="3216" y="1488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3" name="Line 37"/>
            <p:cNvSpPr>
              <a:spLocks noChangeShapeType="1"/>
            </p:cNvSpPr>
            <p:nvPr/>
          </p:nvSpPr>
          <p:spPr bwMode="auto">
            <a:xfrm>
              <a:off x="4560" y="240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4" name="Text Box 38"/>
            <p:cNvSpPr txBox="1">
              <a:spLocks noChangeArrowheads="1"/>
            </p:cNvSpPr>
            <p:nvPr/>
          </p:nvSpPr>
          <p:spPr bwMode="auto">
            <a:xfrm>
              <a:off x="5360" y="225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t</a:t>
              </a:r>
            </a:p>
          </p:txBody>
        </p:sp>
        <p:sp>
          <p:nvSpPr>
            <p:cNvPr id="178215" name="Text Box 39"/>
            <p:cNvSpPr txBox="1">
              <a:spLocks noChangeArrowheads="1"/>
            </p:cNvSpPr>
            <p:nvPr/>
          </p:nvSpPr>
          <p:spPr bwMode="auto">
            <a:xfrm>
              <a:off x="3072" y="120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Symbol" pitchFamily="18" charset="2"/>
                </a:rPr>
                <a:t>D</a:t>
              </a:r>
              <a:r>
                <a:rPr lang="en-GB" altLang="en-US"/>
                <a:t>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76200" y="762000"/>
            <a:ext cx="4191000" cy="6096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28600" y="38481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ISO rule</a:t>
            </a:r>
            <a:endParaRPr lang="en-US" altLang="en-US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733800"/>
            <a:ext cx="23717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6613" name="Group 5"/>
          <p:cNvGrpSpPr>
            <a:grpSpLocks/>
          </p:cNvGrpSpPr>
          <p:nvPr/>
        </p:nvGrpSpPr>
        <p:grpSpPr bwMode="auto">
          <a:xfrm>
            <a:off x="914400" y="1066800"/>
            <a:ext cx="2667000" cy="2333625"/>
            <a:chOff x="2880" y="960"/>
            <a:chExt cx="1680" cy="1470"/>
          </a:xfrm>
        </p:grpSpPr>
        <p:graphicFrame>
          <p:nvGraphicFramePr>
            <p:cNvPr id="196614" name="Object 6"/>
            <p:cNvGraphicFramePr>
              <a:graphicFrameLocks noChangeAspect="1"/>
            </p:cNvGraphicFramePr>
            <p:nvPr/>
          </p:nvGraphicFramePr>
          <p:xfrm>
            <a:off x="2880" y="1008"/>
            <a:ext cx="1680" cy="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36" name="CorelDRAW" r:id="rId5" imgW="2236953" imgH="1894001" progId="CorelDRAW.Graphic.12">
                    <p:embed/>
                  </p:oleObj>
                </mc:Choice>
                <mc:Fallback>
                  <p:oleObj name="CorelDRAW" r:id="rId5" imgW="2236953" imgH="1894001" progId="CorelDRAW.Graphic.1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08"/>
                          <a:ext cx="1680" cy="1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15" name="Rectangle 7"/>
            <p:cNvSpPr>
              <a:spLocks noChangeArrowheads="1"/>
            </p:cNvSpPr>
            <p:nvPr/>
          </p:nvSpPr>
          <p:spPr bwMode="auto">
            <a:xfrm>
              <a:off x="3168" y="960"/>
              <a:ext cx="1344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>
                <a:solidFill>
                  <a:srgbClr val="FFFF66"/>
                </a:solidFill>
              </a:endParaRPr>
            </a:p>
          </p:txBody>
        </p:sp>
      </p:grp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609600" y="990600"/>
            <a:ext cx="363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The basic rule: ISO-Learning</a:t>
            </a:r>
            <a:endParaRPr lang="en-US" altLang="en-US" b="1"/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4419600" y="762000"/>
            <a:ext cx="4648200" cy="609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en-US"/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5029200" y="38481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ICO</a:t>
            </a:r>
            <a:endParaRPr lang="en-US" altLang="en-US"/>
          </a:p>
        </p:txBody>
      </p:sp>
      <p:pic>
        <p:nvPicPr>
          <p:cNvPr id="19662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48100"/>
            <a:ext cx="2466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6622" name="Group 14"/>
          <p:cNvGrpSpPr>
            <a:grpSpLocks/>
          </p:cNvGrpSpPr>
          <p:nvPr/>
        </p:nvGrpSpPr>
        <p:grpSpPr bwMode="auto">
          <a:xfrm>
            <a:off x="5181600" y="1143000"/>
            <a:ext cx="3200400" cy="2362200"/>
            <a:chOff x="288" y="768"/>
            <a:chExt cx="2016" cy="1488"/>
          </a:xfrm>
        </p:grpSpPr>
        <p:grpSp>
          <p:nvGrpSpPr>
            <p:cNvPr id="196623" name="Group 15"/>
            <p:cNvGrpSpPr>
              <a:grpSpLocks/>
            </p:cNvGrpSpPr>
            <p:nvPr/>
          </p:nvGrpSpPr>
          <p:grpSpPr bwMode="auto">
            <a:xfrm>
              <a:off x="288" y="842"/>
              <a:ext cx="2016" cy="1414"/>
              <a:chOff x="2880" y="816"/>
              <a:chExt cx="2016" cy="1414"/>
            </a:xfrm>
          </p:grpSpPr>
          <p:graphicFrame>
            <p:nvGraphicFramePr>
              <p:cNvPr id="196624" name="Object 16"/>
              <p:cNvGraphicFramePr>
                <a:graphicFrameLocks noChangeAspect="1"/>
              </p:cNvGraphicFramePr>
              <p:nvPr/>
            </p:nvGraphicFramePr>
            <p:xfrm>
              <a:off x="2880" y="816"/>
              <a:ext cx="2016" cy="1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37" name="CorelDRAW" r:id="rId8" imgW="1482165" imgH="1040349" progId="CorelDRAW.Graphic.12">
                      <p:embed/>
                    </p:oleObj>
                  </mc:Choice>
                  <mc:Fallback>
                    <p:oleObj name="CorelDRAW" r:id="rId8" imgW="1482165" imgH="1040349" progId="CorelDRAW.Graphic.12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816"/>
                            <a:ext cx="2016" cy="14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6625" name="Freeform 17"/>
              <p:cNvSpPr>
                <a:spLocks/>
              </p:cNvSpPr>
              <p:nvPr/>
            </p:nvSpPr>
            <p:spPr bwMode="auto">
              <a:xfrm>
                <a:off x="3552" y="1030"/>
                <a:ext cx="960" cy="240"/>
              </a:xfrm>
              <a:custGeom>
                <a:avLst/>
                <a:gdLst>
                  <a:gd name="T0" fmla="*/ 0 w 960"/>
                  <a:gd name="T1" fmla="*/ 240 h 240"/>
                  <a:gd name="T2" fmla="*/ 0 w 960"/>
                  <a:gd name="T3" fmla="*/ 0 h 240"/>
                  <a:gd name="T4" fmla="*/ 960 w 960"/>
                  <a:gd name="T5" fmla="*/ 0 h 240"/>
                  <a:gd name="T6" fmla="*/ 960 w 960"/>
                  <a:gd name="T7" fmla="*/ 240 h 240"/>
                  <a:gd name="T8" fmla="*/ 720 w 96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0" h="240">
                    <a:moveTo>
                      <a:pt x="0" y="240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240"/>
                    </a:lnTo>
                    <a:lnTo>
                      <a:pt x="72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626" name="Rectangle 18"/>
            <p:cNvSpPr>
              <a:spLocks noChangeArrowheads="1"/>
            </p:cNvSpPr>
            <p:nvPr/>
          </p:nvSpPr>
          <p:spPr bwMode="auto">
            <a:xfrm>
              <a:off x="864" y="768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5992813" y="914400"/>
            <a:ext cx="193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ICO - Learning</a:t>
            </a:r>
            <a:endParaRPr lang="en-US" altLang="en-US" b="1"/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1965325" y="152400"/>
            <a:ext cx="560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Stability Analysis: More comparisons</a:t>
            </a:r>
            <a:endParaRPr lang="en-US" altLang="en-US" sz="2400" b="1"/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28600" y="4854575"/>
            <a:ext cx="3913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Conjoint learning-control-</a:t>
            </a:r>
          </a:p>
          <a:p>
            <a:r>
              <a:rPr lang="en-GB" altLang="en-US" sz="2400">
                <a:solidFill>
                  <a:srgbClr val="FF0000"/>
                </a:solidFill>
              </a:rPr>
              <a:t>signal (same for all inputs !)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5029200" y="4838700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>
                <a:solidFill>
                  <a:srgbClr val="FF0000"/>
                </a:solidFill>
              </a:rPr>
              <a:t>Single input  as designated learning-control-signal.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 flipV="1">
            <a:off x="990600" y="4152900"/>
            <a:ext cx="2590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4" name="Line 26"/>
          <p:cNvSpPr>
            <a:spLocks noChangeShapeType="1"/>
          </p:cNvSpPr>
          <p:nvPr/>
        </p:nvSpPr>
        <p:spPr bwMode="auto">
          <a:xfrm flipV="1">
            <a:off x="5715000" y="4305300"/>
            <a:ext cx="1981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4714875" y="5638800"/>
            <a:ext cx="4200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Makes ICO a heterosynaptic rule of questionable biological realism.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965325" y="-76200"/>
            <a:ext cx="560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Stability Analysis: More comparisons</a:t>
            </a:r>
            <a:endParaRPr lang="en-US" altLang="en-US" sz="2400" b="1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8093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This difference is especially visible when wanting to symmetrize the rules (both weights can change!).</a:t>
            </a:r>
            <a:endParaRPr lang="en-US" altLang="en-US" sz="2400"/>
          </a:p>
        </p:txBody>
      </p:sp>
      <p:grpSp>
        <p:nvGrpSpPr>
          <p:cNvPr id="177165" name="Group 13"/>
          <p:cNvGrpSpPr>
            <a:grpSpLocks/>
          </p:cNvGrpSpPr>
          <p:nvPr/>
        </p:nvGrpSpPr>
        <p:grpSpPr bwMode="auto">
          <a:xfrm>
            <a:off x="228600" y="1295400"/>
            <a:ext cx="4267200" cy="5562600"/>
            <a:chOff x="144" y="816"/>
            <a:chExt cx="2688" cy="3504"/>
          </a:xfrm>
        </p:grpSpPr>
        <p:graphicFrame>
          <p:nvGraphicFramePr>
            <p:cNvPr id="177157" name="Object 5"/>
            <p:cNvGraphicFramePr>
              <a:graphicFrameLocks noChangeAspect="1"/>
            </p:cNvGraphicFramePr>
            <p:nvPr/>
          </p:nvGraphicFramePr>
          <p:xfrm>
            <a:off x="336" y="1104"/>
            <a:ext cx="2496" cy="1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67" name="CorelDRAW" r:id="rId4" imgW="1863384" imgH="1066429" progId="CorelDRAW.Graphic.12">
                    <p:embed/>
                  </p:oleObj>
                </mc:Choice>
                <mc:Fallback>
                  <p:oleObj name="CorelDRAW" r:id="rId4" imgW="1863384" imgH="1066429" progId="CorelDRAW.Graphic.1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104"/>
                          <a:ext cx="2496" cy="1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59" name="Text Box 7"/>
            <p:cNvSpPr txBox="1">
              <a:spLocks noChangeArrowheads="1"/>
            </p:cNvSpPr>
            <p:nvPr/>
          </p:nvSpPr>
          <p:spPr bwMode="auto">
            <a:xfrm>
              <a:off x="144" y="816"/>
              <a:ext cx="2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>
                  <a:solidFill>
                    <a:srgbClr val="FF0000"/>
                  </a:solidFill>
                </a:rPr>
                <a:t>ISO-Sym</a:t>
              </a:r>
              <a:r>
                <a:rPr lang="en-GB" altLang="en-US" sz="2400">
                  <a:solidFill>
                    <a:srgbClr val="FF0000"/>
                  </a:solidFill>
                </a:rPr>
                <a:t> One control signal !</a:t>
              </a:r>
              <a:endParaRPr lang="en-US" alt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177162" name="Object 10"/>
            <p:cNvGraphicFramePr>
              <a:graphicFrameLocks noChangeAspect="1"/>
            </p:cNvGraphicFramePr>
            <p:nvPr/>
          </p:nvGraphicFramePr>
          <p:xfrm>
            <a:off x="240" y="2535"/>
            <a:ext cx="2592" cy="1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68" name="CorelDRAW" r:id="rId6" imgW="4876800" imgH="3358631" progId="CorelDRAW.Graphic.12">
                    <p:embed/>
                  </p:oleObj>
                </mc:Choice>
                <mc:Fallback>
                  <p:oleObj name="CorelDRAW" r:id="rId6" imgW="4876800" imgH="3358631" progId="CorelDRAW.Graphic.1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35"/>
                          <a:ext cx="2592" cy="1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4724400" y="838200"/>
            <a:ext cx="4419600" cy="5837238"/>
            <a:chOff x="2976" y="528"/>
            <a:chExt cx="2784" cy="3677"/>
          </a:xfrm>
        </p:grpSpPr>
        <p:graphicFrame>
          <p:nvGraphicFramePr>
            <p:cNvPr id="177158" name="Object 6"/>
            <p:cNvGraphicFramePr>
              <a:graphicFrameLocks noChangeAspect="1"/>
            </p:cNvGraphicFramePr>
            <p:nvPr/>
          </p:nvGraphicFramePr>
          <p:xfrm>
            <a:off x="3264" y="864"/>
            <a:ext cx="2225" cy="1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69" name="CorelDRAW" r:id="rId8" imgW="1731742" imgH="1403246" progId="CorelDRAW.Graphic.12">
                    <p:embed/>
                  </p:oleObj>
                </mc:Choice>
                <mc:Fallback>
                  <p:oleObj name="CorelDRAW" r:id="rId8" imgW="1731742" imgH="1403246" progId="CorelDRAW.Graphic.1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864"/>
                          <a:ext cx="2225" cy="18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60" name="Text Box 8"/>
            <p:cNvSpPr txBox="1">
              <a:spLocks noChangeArrowheads="1"/>
            </p:cNvSpPr>
            <p:nvPr/>
          </p:nvSpPr>
          <p:spPr bwMode="auto">
            <a:xfrm>
              <a:off x="4833" y="528"/>
              <a:ext cx="92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>
                  <a:solidFill>
                    <a:srgbClr val="FF0000"/>
                  </a:solidFill>
                </a:rPr>
                <a:t>ICO-Sym</a:t>
              </a:r>
              <a:endParaRPr lang="en-GB" altLang="en-US" sz="2400">
                <a:solidFill>
                  <a:srgbClr val="FF0000"/>
                </a:solidFill>
              </a:endParaRPr>
            </a:p>
            <a:p>
              <a:r>
                <a:rPr lang="en-GB" altLang="en-US" sz="240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altLang="en-US" sz="2400">
                  <a:solidFill>
                    <a:srgbClr val="FF0000"/>
                  </a:solidFill>
                </a:rPr>
                <a:t>control</a:t>
              </a:r>
            </a:p>
            <a:p>
              <a:r>
                <a:rPr lang="en-GB" altLang="en-US" sz="2400">
                  <a:solidFill>
                    <a:srgbClr val="FF0000"/>
                  </a:solidFill>
                </a:rPr>
                <a:t>signals !</a:t>
              </a:r>
              <a:endParaRPr lang="en-US" alt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177163" name="Object 11"/>
            <p:cNvGraphicFramePr>
              <a:graphicFrameLocks noChangeAspect="1"/>
            </p:cNvGraphicFramePr>
            <p:nvPr/>
          </p:nvGraphicFramePr>
          <p:xfrm>
            <a:off x="3264" y="2688"/>
            <a:ext cx="2072" cy="1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70" name="CorelDRAW" r:id="rId10" imgW="4142093" imgH="3031673" progId="CorelDRAW.Graphic.12">
                    <p:embed/>
                  </p:oleObj>
                </mc:Choice>
                <mc:Fallback>
                  <p:oleObj name="CorelDRAW" r:id="rId10" imgW="4142093" imgH="3031673" progId="CorelDRAW.Graphic.1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88"/>
                          <a:ext cx="2072" cy="1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>
              <a:off x="2976" y="864"/>
              <a:ext cx="48" cy="33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304800" y="2971800"/>
          <a:ext cx="457200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7" name="CorelDRAW" r:id="rId4" imgW="4142093" imgH="3031673" progId="CorelDRAW.Graphic.12">
                  <p:embed/>
                </p:oleObj>
              </mc:Choice>
              <mc:Fallback>
                <p:oleObj name="CorelDRAW" r:id="rId4" imgW="4142093" imgH="3031673" progId="CorelDRAW.Graphic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4572000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257800" y="3048000"/>
            <a:ext cx="3429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ICO-sym is truly symmetrical, but needs two control signals.</a:t>
            </a:r>
          </a:p>
          <a:p>
            <a:endParaRPr lang="en-GB" altLang="en-US" sz="2400"/>
          </a:p>
          <a:p>
            <a:r>
              <a:rPr lang="en-GB" altLang="en-US" sz="2400"/>
              <a:t>ISO-sym behaves in a difficult and unstable oscillatory way.</a:t>
            </a:r>
            <a:endParaRPr lang="en-US" altLang="en-US" sz="2400"/>
          </a:p>
        </p:txBody>
      </p:sp>
      <p:grpSp>
        <p:nvGrpSpPr>
          <p:cNvPr id="176141" name="Group 13"/>
          <p:cNvGrpSpPr>
            <a:grpSpLocks/>
          </p:cNvGrpSpPr>
          <p:nvPr/>
        </p:nvGrpSpPr>
        <p:grpSpPr bwMode="auto">
          <a:xfrm>
            <a:off x="6477000" y="457200"/>
            <a:ext cx="2159000" cy="869950"/>
            <a:chOff x="3888" y="1104"/>
            <a:chExt cx="1360" cy="548"/>
          </a:xfrm>
        </p:grpSpPr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4528" y="142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6143" name="Group 15"/>
            <p:cNvGrpSpPr>
              <a:grpSpLocks/>
            </p:cNvGrpSpPr>
            <p:nvPr/>
          </p:nvGrpSpPr>
          <p:grpSpPr bwMode="auto">
            <a:xfrm>
              <a:off x="4784" y="1200"/>
              <a:ext cx="288" cy="220"/>
              <a:chOff x="768" y="633"/>
              <a:chExt cx="432" cy="384"/>
            </a:xfrm>
          </p:grpSpPr>
          <p:sp>
            <p:nvSpPr>
              <p:cNvPr id="176144" name="Line 16"/>
              <p:cNvSpPr>
                <a:spLocks noChangeShapeType="1"/>
              </p:cNvSpPr>
              <p:nvPr/>
            </p:nvSpPr>
            <p:spPr bwMode="auto">
              <a:xfrm flipV="1">
                <a:off x="768" y="633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45" name="Line 17"/>
              <p:cNvSpPr>
                <a:spLocks noChangeShapeType="1"/>
              </p:cNvSpPr>
              <p:nvPr/>
            </p:nvSpPr>
            <p:spPr bwMode="auto">
              <a:xfrm flipV="1">
                <a:off x="1200" y="633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146" name="Text Box 18"/>
            <p:cNvSpPr txBox="1">
              <a:spLocks noChangeArrowheads="1"/>
            </p:cNvSpPr>
            <p:nvPr/>
          </p:nvSpPr>
          <p:spPr bwMode="auto">
            <a:xfrm>
              <a:off x="4944" y="144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b="1"/>
                <a:t>X</a:t>
              </a:r>
              <a:r>
                <a:rPr lang="en-GB" altLang="en-US" sz="1600" b="1" baseline="-25000"/>
                <a:t>0</a:t>
              </a:r>
              <a:endParaRPr lang="en-US" altLang="en-US" sz="1600" b="1" baseline="-25000"/>
            </a:p>
          </p:txBody>
        </p:sp>
        <p:sp>
          <p:nvSpPr>
            <p:cNvPr id="176147" name="Text Box 19"/>
            <p:cNvSpPr txBox="1">
              <a:spLocks noChangeArrowheads="1"/>
            </p:cNvSpPr>
            <p:nvPr/>
          </p:nvSpPr>
          <p:spPr bwMode="auto">
            <a:xfrm>
              <a:off x="4671" y="144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b="1"/>
                <a:t>X</a:t>
              </a:r>
              <a:r>
                <a:rPr lang="en-GB" altLang="en-US" sz="1600" b="1" baseline="-25000"/>
                <a:t>1</a:t>
              </a:r>
              <a:endParaRPr lang="en-US" altLang="en-US" sz="1600" b="1" baseline="-25000"/>
            </a:p>
          </p:txBody>
        </p:sp>
        <p:sp>
          <p:nvSpPr>
            <p:cNvPr id="176148" name="Text Box 20"/>
            <p:cNvSpPr txBox="1">
              <a:spLocks noChangeArrowheads="1"/>
            </p:cNvSpPr>
            <p:nvPr/>
          </p:nvSpPr>
          <p:spPr bwMode="auto">
            <a:xfrm>
              <a:off x="3888" y="1296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Inputs</a:t>
              </a:r>
              <a:endParaRPr lang="en-US" altLang="en-US"/>
            </a:p>
          </p:txBody>
        </p:sp>
        <p:sp>
          <p:nvSpPr>
            <p:cNvPr id="176149" name="Text Box 21"/>
            <p:cNvSpPr txBox="1">
              <a:spLocks noChangeArrowheads="1"/>
            </p:cNvSpPr>
            <p:nvPr/>
          </p:nvSpPr>
          <p:spPr bwMode="auto">
            <a:xfrm>
              <a:off x="4816" y="11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/>
                <a:t>T</a:t>
              </a:r>
              <a:endParaRPr lang="en-US" altLang="en-US" b="1"/>
            </a:p>
          </p:txBody>
        </p:sp>
      </p:grpSp>
      <p:grpSp>
        <p:nvGrpSpPr>
          <p:cNvPr id="176155" name="Group 27"/>
          <p:cNvGrpSpPr>
            <a:grpSpLocks/>
          </p:cNvGrpSpPr>
          <p:nvPr/>
        </p:nvGrpSpPr>
        <p:grpSpPr bwMode="auto">
          <a:xfrm>
            <a:off x="609600" y="1447800"/>
            <a:ext cx="7467600" cy="1905000"/>
            <a:chOff x="384" y="912"/>
            <a:chExt cx="4704" cy="1200"/>
          </a:xfrm>
        </p:grpSpPr>
        <p:sp>
          <p:nvSpPr>
            <p:cNvPr id="176150" name="Text Box 22"/>
            <p:cNvSpPr txBox="1">
              <a:spLocks noChangeArrowheads="1"/>
            </p:cNvSpPr>
            <p:nvPr/>
          </p:nvSpPr>
          <p:spPr bwMode="auto">
            <a:xfrm>
              <a:off x="384" y="912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800"/>
                <a:t>Synapse w</a:t>
              </a:r>
              <a:r>
                <a:rPr lang="en-GB" altLang="en-US" sz="2800" baseline="-25000"/>
                <a:t>1</a:t>
              </a:r>
              <a:r>
                <a:rPr lang="en-GB" altLang="en-US" sz="2800"/>
                <a:t> grows   because x</a:t>
              </a:r>
              <a:r>
                <a:rPr lang="en-GB" altLang="en-US" sz="2800" baseline="-25000"/>
                <a:t>1</a:t>
              </a:r>
              <a:r>
                <a:rPr lang="en-GB" altLang="en-US" sz="2800"/>
                <a:t> is before x</a:t>
              </a:r>
              <a:r>
                <a:rPr lang="en-GB" altLang="en-US" sz="2800" baseline="-25000"/>
                <a:t>0</a:t>
              </a:r>
              <a:r>
                <a:rPr lang="en-GB" altLang="en-US" sz="2800"/>
                <a:t>.</a:t>
              </a:r>
            </a:p>
          </p:txBody>
        </p:sp>
        <p:sp>
          <p:nvSpPr>
            <p:cNvPr id="176151" name="Line 23"/>
            <p:cNvSpPr>
              <a:spLocks noChangeShapeType="1"/>
            </p:cNvSpPr>
            <p:nvPr/>
          </p:nvSpPr>
          <p:spPr bwMode="auto">
            <a:xfrm>
              <a:off x="1632" y="1200"/>
              <a:ext cx="624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2209800" y="330200"/>
            <a:ext cx="435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The Effects of Symmetry</a:t>
            </a:r>
            <a:endParaRPr lang="en-US" altLang="en-US" sz="2800" b="1"/>
          </a:p>
        </p:txBody>
      </p: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609600" y="2046288"/>
            <a:ext cx="7215188" cy="2906712"/>
            <a:chOff x="384" y="1289"/>
            <a:chExt cx="4545" cy="1831"/>
          </a:xfrm>
        </p:grpSpPr>
        <p:sp>
          <p:nvSpPr>
            <p:cNvPr id="176152" name="Line 24"/>
            <p:cNvSpPr>
              <a:spLocks noChangeShapeType="1"/>
            </p:cNvSpPr>
            <p:nvPr/>
          </p:nvSpPr>
          <p:spPr bwMode="auto">
            <a:xfrm>
              <a:off x="1536" y="1680"/>
              <a:ext cx="24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54" name="Text Box 26"/>
            <p:cNvSpPr txBox="1">
              <a:spLocks noChangeArrowheads="1"/>
            </p:cNvSpPr>
            <p:nvPr/>
          </p:nvSpPr>
          <p:spPr bwMode="auto">
            <a:xfrm>
              <a:off x="384" y="1289"/>
              <a:ext cx="4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800"/>
                <a:t>Synapse w</a:t>
              </a:r>
              <a:r>
                <a:rPr lang="en-GB" altLang="en-US" sz="2800" baseline="-25000"/>
                <a:t>0</a:t>
              </a:r>
              <a:r>
                <a:rPr lang="en-GB" altLang="en-US" sz="2800"/>
                <a:t> shrinks because x</a:t>
              </a:r>
              <a:r>
                <a:rPr lang="en-GB" altLang="en-US" sz="2800" baseline="-25000"/>
                <a:t>0</a:t>
              </a:r>
              <a:r>
                <a:rPr lang="en-GB" altLang="en-US" sz="2800"/>
                <a:t> is after    x</a:t>
              </a:r>
              <a:r>
                <a:rPr lang="en-GB" altLang="en-US" sz="2800" baseline="-25000"/>
                <a:t>1</a:t>
              </a:r>
              <a:r>
                <a:rPr lang="en-GB" altLang="en-US" sz="2800"/>
                <a:t>. 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228600" y="990600"/>
            <a:ext cx="4343400" cy="4572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en-US"/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806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ISO3: uses – like ISO – a single learning-control-signal</a:t>
            </a:r>
            <a:endParaRPr lang="en-US" altLang="en-US" sz="2400" b="1"/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04800" y="4724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ISO3</a:t>
            </a:r>
            <a:endParaRPr lang="en-US" altLang="en-US"/>
          </a:p>
        </p:txBody>
      </p:sp>
      <p:pic>
        <p:nvPicPr>
          <p:cNvPr id="1945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33242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4579" name="Group 19"/>
          <p:cNvGrpSpPr>
            <a:grpSpLocks/>
          </p:cNvGrpSpPr>
          <p:nvPr/>
        </p:nvGrpSpPr>
        <p:grpSpPr bwMode="auto">
          <a:xfrm>
            <a:off x="762000" y="1295400"/>
            <a:ext cx="3657600" cy="3200400"/>
            <a:chOff x="3264" y="864"/>
            <a:chExt cx="2304" cy="2016"/>
          </a:xfrm>
        </p:grpSpPr>
        <p:graphicFrame>
          <p:nvGraphicFramePr>
            <p:cNvPr id="194580" name="Object 20"/>
            <p:cNvGraphicFramePr>
              <a:graphicFrameLocks noChangeAspect="1"/>
            </p:cNvGraphicFramePr>
            <p:nvPr/>
          </p:nvGraphicFramePr>
          <p:xfrm>
            <a:off x="3264" y="903"/>
            <a:ext cx="2304" cy="1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8" name="CorelDRAW" r:id="rId5" imgW="2022119" imgH="1734975" progId="CorelDRAW.Graphic.12">
                    <p:embed/>
                  </p:oleObj>
                </mc:Choice>
                <mc:Fallback>
                  <p:oleObj name="CorelDRAW" r:id="rId5" imgW="2022119" imgH="1734975" progId="CorelDRAW.Graphic.1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03"/>
                          <a:ext cx="2304" cy="1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81" name="Rectangle 21"/>
            <p:cNvSpPr>
              <a:spLocks noChangeArrowheads="1"/>
            </p:cNvSpPr>
            <p:nvPr/>
          </p:nvSpPr>
          <p:spPr bwMode="auto">
            <a:xfrm>
              <a:off x="4080" y="864"/>
              <a:ext cx="1296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99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1447800" y="1143000"/>
            <a:ext cx="205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ISO3 - Learning</a:t>
            </a:r>
            <a:endParaRPr lang="en-US" altLang="en-US" b="1"/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5105400" y="762000"/>
            <a:ext cx="3657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1">
                <a:solidFill>
                  <a:srgbClr val="FF0000"/>
                </a:solidFill>
              </a:rPr>
              <a:t>Idea: The system should learn ONLY at that </a:t>
            </a:r>
            <a:r>
              <a:rPr lang="en-GB" altLang="en-US" sz="2400" b="1" i="1">
                <a:solidFill>
                  <a:srgbClr val="FF0000"/>
                </a:solidFill>
              </a:rPr>
              <a:t>moment in time</a:t>
            </a:r>
            <a:r>
              <a:rPr lang="en-GB" altLang="en-US" sz="2400" b="1">
                <a:solidFill>
                  <a:srgbClr val="FF0000"/>
                </a:solidFill>
              </a:rPr>
              <a:t> when there was a “relevant”  event r !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grpSp>
        <p:nvGrpSpPr>
          <p:cNvPr id="194587" name="Group 27"/>
          <p:cNvGrpSpPr>
            <a:grpSpLocks/>
          </p:cNvGrpSpPr>
          <p:nvPr/>
        </p:nvGrpSpPr>
        <p:grpSpPr bwMode="auto">
          <a:xfrm>
            <a:off x="228600" y="3048000"/>
            <a:ext cx="8686800" cy="3565525"/>
            <a:chOff x="144" y="1920"/>
            <a:chExt cx="5472" cy="2246"/>
          </a:xfrm>
        </p:grpSpPr>
        <p:sp>
          <p:nvSpPr>
            <p:cNvPr id="194585" name="Text Box 25"/>
            <p:cNvSpPr txBox="1">
              <a:spLocks noChangeArrowheads="1"/>
            </p:cNvSpPr>
            <p:nvPr/>
          </p:nvSpPr>
          <p:spPr bwMode="auto">
            <a:xfrm>
              <a:off x="3168" y="1920"/>
              <a:ext cx="2352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We use a shorter trace for r, as it should remain rather restricted in time.</a:t>
              </a:r>
            </a:p>
            <a:p>
              <a:pPr>
                <a:spcBef>
                  <a:spcPct val="50000"/>
                </a:spcBef>
              </a:pPr>
              <a:r>
                <a:rPr lang="en-GB" altLang="en-US" sz="2400"/>
                <a:t>Same filter function h but parameters a</a:t>
              </a:r>
              <a:r>
                <a:rPr lang="en-GB" altLang="en-US" sz="2400" baseline="-25000"/>
                <a:t>r</a:t>
              </a:r>
              <a:r>
                <a:rPr lang="en-GB" altLang="en-US" sz="2400"/>
                <a:t> and b</a:t>
              </a:r>
              <a:r>
                <a:rPr lang="en-GB" altLang="en-US" sz="2400" baseline="-25000"/>
                <a:t>r</a:t>
              </a:r>
              <a:r>
                <a:rPr lang="en-GB" altLang="en-US" sz="24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GB" altLang="en-US" sz="2400"/>
                <a:t>We also define T</a:t>
              </a:r>
              <a:r>
                <a:rPr lang="en-GB" altLang="en-US" sz="2400" baseline="-25000"/>
                <a:t>r</a:t>
              </a:r>
              <a:r>
                <a:rPr lang="en-GB" altLang="en-US" sz="2400"/>
                <a:t> as the</a:t>
              </a:r>
              <a:endParaRPr lang="en-US" altLang="en-US" sz="2400" baseline="-25000"/>
            </a:p>
          </p:txBody>
        </p:sp>
        <p:sp>
          <p:nvSpPr>
            <p:cNvPr id="194586" name="Text Box 26"/>
            <p:cNvSpPr txBox="1">
              <a:spLocks noChangeArrowheads="1"/>
            </p:cNvSpPr>
            <p:nvPr/>
          </p:nvSpPr>
          <p:spPr bwMode="auto">
            <a:xfrm>
              <a:off x="144" y="3648"/>
              <a:ext cx="54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interval between x</a:t>
              </a:r>
              <a:r>
                <a:rPr lang="en-GB" altLang="en-US" sz="2400" baseline="-25000"/>
                <a:t>1</a:t>
              </a:r>
              <a:r>
                <a:rPr lang="en-GB" altLang="en-US" sz="2400"/>
                <a:t> and r. Many times T</a:t>
              </a:r>
              <a:r>
                <a:rPr lang="en-GB" altLang="en-US" sz="2400" baseline="-25000"/>
                <a:t>r</a:t>
              </a:r>
              <a:r>
                <a:rPr lang="en-GB" altLang="en-US" sz="2400"/>
                <a:t>=T, hence r occurs together with x</a:t>
              </a:r>
              <a:r>
                <a:rPr lang="en-GB" altLang="en-US" sz="2400" baseline="-25000"/>
                <a:t>0</a:t>
              </a:r>
              <a:r>
                <a:rPr lang="en-GB" altLang="en-US" sz="2400"/>
                <a:t>.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3124200" y="228600"/>
            <a:ext cx="358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Stability Analysis: ISO3</a:t>
            </a:r>
            <a:endParaRPr lang="en-US" altLang="en-US" sz="2400" b="1"/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591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6267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228600" y="2514600"/>
            <a:ext cx="891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/>
              <a:t>Observations:</a:t>
            </a:r>
          </a:p>
          <a:p>
            <a:pPr>
              <a:buFontTx/>
              <a:buAutoNum type="arabicParenR"/>
            </a:pPr>
            <a:r>
              <a:rPr lang="en-GB" altLang="en-US" sz="2400"/>
              <a:t>Cannot be solved anymore!</a:t>
            </a:r>
          </a:p>
          <a:p>
            <a:pPr>
              <a:buFontTx/>
              <a:buAutoNum type="arabicParenR"/>
            </a:pPr>
            <a:r>
              <a:rPr lang="en-GB" altLang="en-US" sz="2400"/>
              <a:t>AC term is generally NOT equal to zero.</a:t>
            </a:r>
          </a:p>
          <a:p>
            <a:pPr>
              <a:buFontTx/>
              <a:buAutoNum type="arabicParenR"/>
            </a:pPr>
            <a:r>
              <a:rPr lang="en-GB" altLang="en-US" sz="2400"/>
              <a:t>Not even asymptotic convergence can be generally assured.</a:t>
            </a:r>
            <a:endParaRPr lang="en-US" altLang="en-US" sz="2400"/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2041525" y="4256088"/>
            <a:ext cx="4594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>
                <a:solidFill>
                  <a:srgbClr val="FF0000"/>
                </a:solidFill>
              </a:rPr>
              <a:t>So what have we gained ?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381000" y="5181600"/>
            <a:ext cx="8431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One can show that for T</a:t>
            </a:r>
            <a:r>
              <a:rPr lang="en-GB" altLang="en-US" sz="2400" baseline="-25000"/>
              <a:t>r</a:t>
            </a:r>
            <a:r>
              <a:rPr lang="en-GB" altLang="en-US" sz="2400"/>
              <a:t>=T the AC term vanishes if v has its maximum at T.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/>
      <p:bldP spid="175111" grpId="0"/>
      <p:bldP spid="175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3" name="Object 33"/>
          <p:cNvGraphicFramePr>
            <a:graphicFrameLocks noChangeAspect="1"/>
          </p:cNvGraphicFramePr>
          <p:nvPr/>
        </p:nvGraphicFramePr>
        <p:xfrm>
          <a:off x="1219200" y="1725613"/>
          <a:ext cx="29702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1" name="CorelDRAW" r:id="rId4" imgW="2970067" imgH="1421057" progId="CorelDRAW.Graphic.12">
                  <p:embed/>
                </p:oleObj>
              </mc:Choice>
              <mc:Fallback>
                <p:oleObj name="CorelDRAW" r:id="rId4" imgW="2970067" imgH="1421057" progId="CorelDRAW.Graphic.1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25613"/>
                        <a:ext cx="2970213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944813" y="76200"/>
            <a:ext cx="597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Stability Analysis: ISO3, graphical proof</a:t>
            </a:r>
            <a:endParaRPr lang="en-US" altLang="en-US" sz="2400" b="1"/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627063" y="1089025"/>
          <a:ext cx="4076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2" name="CorelDRAW" r:id="rId6" imgW="4077069" imgH="503477" progId="CorelDRAW.Graphic.12">
                  <p:embed/>
                </p:oleObj>
              </mc:Choice>
              <mc:Fallback>
                <p:oleObj name="CorelDRAW" r:id="rId6" imgW="4077069" imgH="503477" progId="CorelDRAW.Graphic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089025"/>
                        <a:ext cx="40767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571500" y="2141538"/>
          <a:ext cx="41894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3" name="CorelDRAW" r:id="rId8" imgW="4188948" imgH="886093" progId="CorelDRAW.Graphic.12">
                  <p:embed/>
                </p:oleObj>
              </mc:Choice>
              <mc:Fallback>
                <p:oleObj name="CorelDRAW" r:id="rId8" imgW="4188948" imgH="886093" progId="CorelDRAW.Graphic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141538"/>
                        <a:ext cx="41894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5" name="Object 15"/>
          <p:cNvGraphicFramePr>
            <a:graphicFrameLocks noChangeAspect="1"/>
          </p:cNvGraphicFramePr>
          <p:nvPr/>
        </p:nvGraphicFramePr>
        <p:xfrm>
          <a:off x="2360613" y="1955800"/>
          <a:ext cx="19097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4" name="CorelDRAW" r:id="rId10" imgW="1910239" imgH="1038440" progId="CorelDRAW.Graphic.12">
                  <p:embed/>
                </p:oleObj>
              </mc:Choice>
              <mc:Fallback>
                <p:oleObj name="CorelDRAW" r:id="rId10" imgW="1910239" imgH="1038440" progId="CorelDRAW.Graphic.1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1955800"/>
                        <a:ext cx="19097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0" name="Object 20"/>
          <p:cNvGraphicFramePr>
            <a:graphicFrameLocks noChangeAspect="1"/>
          </p:cNvGraphicFramePr>
          <p:nvPr/>
        </p:nvGraphicFramePr>
        <p:xfrm>
          <a:off x="608013" y="3113088"/>
          <a:ext cx="4057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5" name="CorelDRAW" r:id="rId12" imgW="4057625" imgH="525740" progId="CorelDRAW.Graphic.12">
                  <p:embed/>
                </p:oleObj>
              </mc:Choice>
              <mc:Fallback>
                <p:oleObj name="CorelDRAW" r:id="rId12" imgW="4057625" imgH="525740" progId="CorelDRAW.Graphic.1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113088"/>
                        <a:ext cx="4057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1" name="Group 31"/>
          <p:cNvGrpSpPr>
            <a:grpSpLocks/>
          </p:cNvGrpSpPr>
          <p:nvPr/>
        </p:nvGrpSpPr>
        <p:grpSpPr bwMode="auto">
          <a:xfrm>
            <a:off x="228600" y="2411413"/>
            <a:ext cx="2209800" cy="2465387"/>
            <a:chOff x="144" y="1855"/>
            <a:chExt cx="1392" cy="1553"/>
          </a:xfrm>
        </p:grpSpPr>
        <p:sp>
          <p:nvSpPr>
            <p:cNvPr id="174101" name="Line 21"/>
            <p:cNvSpPr>
              <a:spLocks noChangeShapeType="1"/>
            </p:cNvSpPr>
            <p:nvPr/>
          </p:nvSpPr>
          <p:spPr bwMode="auto">
            <a:xfrm flipV="1">
              <a:off x="624" y="1855"/>
              <a:ext cx="912" cy="12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02" name="Text Box 22"/>
            <p:cNvSpPr txBox="1">
              <a:spLocks noChangeArrowheads="1"/>
            </p:cNvSpPr>
            <p:nvPr/>
          </p:nvSpPr>
          <p:spPr bwMode="auto">
            <a:xfrm>
              <a:off x="144" y="3120"/>
              <a:ext cx="1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/>
                <a:t>Maximum at T</a:t>
              </a:r>
              <a:endParaRPr lang="en-US" altLang="en-US" sz="2400"/>
            </a:p>
          </p:txBody>
        </p:sp>
      </p:grpSp>
      <p:grpSp>
        <p:nvGrpSpPr>
          <p:cNvPr id="174110" name="Group 30"/>
          <p:cNvGrpSpPr>
            <a:grpSpLocks/>
          </p:cNvGrpSpPr>
          <p:nvPr/>
        </p:nvGrpSpPr>
        <p:grpSpPr bwMode="auto">
          <a:xfrm>
            <a:off x="1524000" y="228600"/>
            <a:ext cx="838200" cy="914400"/>
            <a:chOff x="960" y="480"/>
            <a:chExt cx="528" cy="576"/>
          </a:xfrm>
        </p:grpSpPr>
        <p:sp>
          <p:nvSpPr>
            <p:cNvPr id="174103" name="Text Box 23"/>
            <p:cNvSpPr txBox="1">
              <a:spLocks noChangeArrowheads="1"/>
            </p:cNvSpPr>
            <p:nvPr/>
          </p:nvSpPr>
          <p:spPr bwMode="auto">
            <a:xfrm>
              <a:off x="1104" y="48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/>
                <a:t>T</a:t>
              </a:r>
              <a:endParaRPr lang="en-US" altLang="en-US" sz="2400" b="1"/>
            </a:p>
          </p:txBody>
        </p:sp>
        <p:sp>
          <p:nvSpPr>
            <p:cNvPr id="174104" name="Freeform 24"/>
            <p:cNvSpPr>
              <a:spLocks/>
            </p:cNvSpPr>
            <p:nvPr/>
          </p:nvSpPr>
          <p:spPr bwMode="auto">
            <a:xfrm>
              <a:off x="960" y="768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28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288"/>
                  </a:moveTo>
                  <a:lnTo>
                    <a:pt x="288" y="0"/>
                  </a:lnTo>
                  <a:lnTo>
                    <a:pt x="528" y="288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12" name="Group 32"/>
          <p:cNvGrpSpPr>
            <a:grpSpLocks/>
          </p:cNvGrpSpPr>
          <p:nvPr/>
        </p:nvGrpSpPr>
        <p:grpSpPr bwMode="auto">
          <a:xfrm>
            <a:off x="1422400" y="3657600"/>
            <a:ext cx="6731000" cy="920750"/>
            <a:chOff x="864" y="2640"/>
            <a:chExt cx="4240" cy="580"/>
          </a:xfrm>
        </p:grpSpPr>
        <p:graphicFrame>
          <p:nvGraphicFramePr>
            <p:cNvPr id="174107" name="Object 27"/>
            <p:cNvGraphicFramePr>
              <a:graphicFrameLocks noChangeAspect="1"/>
            </p:cNvGraphicFramePr>
            <p:nvPr/>
          </p:nvGraphicFramePr>
          <p:xfrm>
            <a:off x="864" y="2640"/>
            <a:ext cx="1983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6" name="CorelDRAW" r:id="rId14" imgW="3147927" imgH="920125" progId="CorelDRAW.Graphic.12">
                    <p:embed/>
                  </p:oleObj>
                </mc:Choice>
                <mc:Fallback>
                  <p:oleObj name="CorelDRAW" r:id="rId14" imgW="3147927" imgH="920125" progId="CorelDRAW.Graphic.1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640"/>
                          <a:ext cx="1983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08" name="Text Box 28"/>
            <p:cNvSpPr txBox="1">
              <a:spLocks noChangeArrowheads="1"/>
            </p:cNvSpPr>
            <p:nvPr/>
          </p:nvSpPr>
          <p:spPr bwMode="auto">
            <a:xfrm>
              <a:off x="3014" y="2743"/>
              <a:ext cx="209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Contributions of AC and CC</a:t>
              </a:r>
            </a:p>
            <a:p>
              <a:r>
                <a:rPr lang="en-GB" altLang="en-US"/>
                <a:t>graphically depicted</a:t>
              </a:r>
              <a:endParaRPr lang="en-US" altLang="en-US"/>
            </a:p>
          </p:txBody>
        </p:sp>
      </p:grpSp>
      <p:graphicFrame>
        <p:nvGraphicFramePr>
          <p:cNvPr id="174114" name="Object 34"/>
          <p:cNvGraphicFramePr>
            <a:graphicFrameLocks noChangeAspect="1"/>
          </p:cNvGraphicFramePr>
          <p:nvPr/>
        </p:nvGraphicFramePr>
        <p:xfrm>
          <a:off x="1370013" y="2051050"/>
          <a:ext cx="28829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7" name="CorelDRAW" r:id="rId16" imgW="2882412" imgH="918535" progId="CorelDRAW.Graphic.12">
                  <p:embed/>
                </p:oleObj>
              </mc:Choice>
              <mc:Fallback>
                <p:oleObj name="CorelDRAW" r:id="rId16" imgW="2882412" imgH="918535" progId="CorelDRAW.Graphic.1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2051050"/>
                        <a:ext cx="28829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6" name="Group 36"/>
          <p:cNvGrpSpPr>
            <a:grpSpLocks/>
          </p:cNvGrpSpPr>
          <p:nvPr/>
        </p:nvGrpSpPr>
        <p:grpSpPr bwMode="auto">
          <a:xfrm>
            <a:off x="5257800" y="1371600"/>
            <a:ext cx="3352800" cy="1082675"/>
            <a:chOff x="3312" y="1200"/>
            <a:chExt cx="2112" cy="682"/>
          </a:xfrm>
        </p:grpSpPr>
        <p:pic>
          <p:nvPicPr>
            <p:cNvPr id="174097" name="Picture 1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8" y="1200"/>
              <a:ext cx="204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15" name="Text Box 35"/>
            <p:cNvSpPr txBox="1">
              <a:spLocks noChangeArrowheads="1"/>
            </p:cNvSpPr>
            <p:nvPr/>
          </p:nvSpPr>
          <p:spPr bwMode="auto">
            <a:xfrm>
              <a:off x="3312" y="1632"/>
              <a:ext cx="20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as x</a:t>
              </a:r>
              <a:r>
                <a:rPr lang="en-GB" altLang="en-US" baseline="-25000"/>
                <a:t>0</a:t>
              </a:r>
              <a:r>
                <a:rPr lang="en-GB" altLang="en-US"/>
                <a:t> has not yet happened</a:t>
              </a:r>
              <a:endParaRPr lang="en-US" altLang="en-US"/>
            </a:p>
          </p:txBody>
        </p:sp>
      </p:grpSp>
      <p:grpSp>
        <p:nvGrpSpPr>
          <p:cNvPr id="174118" name="Group 38"/>
          <p:cNvGrpSpPr>
            <a:grpSpLocks/>
          </p:cNvGrpSpPr>
          <p:nvPr/>
        </p:nvGrpSpPr>
        <p:grpSpPr bwMode="auto">
          <a:xfrm>
            <a:off x="2438400" y="2260600"/>
            <a:ext cx="5105400" cy="1473200"/>
            <a:chOff x="1536" y="1760"/>
            <a:chExt cx="3216" cy="928"/>
          </a:xfrm>
        </p:grpSpPr>
        <p:pic>
          <p:nvPicPr>
            <p:cNvPr id="174109" name="Picture 2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" y="2166"/>
              <a:ext cx="136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17" name="Freeform 37"/>
            <p:cNvSpPr>
              <a:spLocks/>
            </p:cNvSpPr>
            <p:nvPr/>
          </p:nvSpPr>
          <p:spPr bwMode="auto">
            <a:xfrm>
              <a:off x="1536" y="1760"/>
              <a:ext cx="1824" cy="496"/>
            </a:xfrm>
            <a:custGeom>
              <a:avLst/>
              <a:gdLst>
                <a:gd name="T0" fmla="*/ 0 w 1824"/>
                <a:gd name="T1" fmla="*/ 400 h 496"/>
                <a:gd name="T2" fmla="*/ 768 w 1824"/>
                <a:gd name="T3" fmla="*/ 16 h 496"/>
                <a:gd name="T4" fmla="*/ 1824 w 1824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4" h="496">
                  <a:moveTo>
                    <a:pt x="0" y="400"/>
                  </a:moveTo>
                  <a:cubicBezTo>
                    <a:pt x="232" y="200"/>
                    <a:pt x="464" y="0"/>
                    <a:pt x="768" y="16"/>
                  </a:cubicBezTo>
                  <a:cubicBezTo>
                    <a:pt x="1072" y="32"/>
                    <a:pt x="1448" y="264"/>
                    <a:pt x="1824" y="4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9" name="Text Box 39"/>
          <p:cNvSpPr txBox="1">
            <a:spLocks noChangeArrowheads="1"/>
          </p:cNvSpPr>
          <p:nvPr/>
        </p:nvSpPr>
        <p:spPr bwMode="auto">
          <a:xfrm>
            <a:off x="304800" y="5121275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If we restrict learning to the moment when x</a:t>
            </a:r>
            <a:r>
              <a:rPr lang="en-GB" altLang="en-US" sz="2400" baseline="-25000">
                <a:solidFill>
                  <a:srgbClr val="FF0000"/>
                </a:solidFill>
              </a:rPr>
              <a:t>0</a:t>
            </a:r>
            <a:r>
              <a:rPr lang="en-GB" altLang="en-US" sz="2400">
                <a:solidFill>
                  <a:srgbClr val="FF0000"/>
                </a:solidFill>
              </a:rPr>
              <a:t> occurs then we do not have any AC contribution.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74120" name="Text Box 40"/>
          <p:cNvSpPr txBox="1">
            <a:spLocks noChangeArrowheads="1"/>
          </p:cNvSpPr>
          <p:nvPr/>
        </p:nvSpPr>
        <p:spPr bwMode="auto">
          <a:xfrm>
            <a:off x="457200" y="6262688"/>
            <a:ext cx="820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>
                <a:solidFill>
                  <a:srgbClr val="0000FF"/>
                </a:solidFill>
              </a:rPr>
              <a:t>!! A questionable assumption: argmax(u</a:t>
            </a:r>
            <a:r>
              <a:rPr lang="en-GB" altLang="en-US" sz="2800" b="1" baseline="-25000">
                <a:solidFill>
                  <a:srgbClr val="0000FF"/>
                </a:solidFill>
              </a:rPr>
              <a:t>1</a:t>
            </a:r>
            <a:r>
              <a:rPr lang="en-GB" altLang="en-US" sz="2800" b="1">
                <a:solidFill>
                  <a:srgbClr val="0000FF"/>
                </a:solidFill>
              </a:rPr>
              <a:t>) = T !!</a:t>
            </a:r>
            <a:endParaRPr lang="en-US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9" grpId="0"/>
      <p:bldP spid="1741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738438" y="152400"/>
            <a:ext cx="358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Stability Analysis: ISO3</a:t>
            </a:r>
            <a:endParaRPr lang="en-US" altLang="en-US" sz="2400" b="1"/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152400" y="2139950"/>
          <a:ext cx="4648200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3" name="CorelDRAW" r:id="rId4" imgW="6171819" imgH="4561637" progId="CorelDRAW.Graphic.12">
                  <p:embed/>
                </p:oleObj>
              </mc:Choice>
              <mc:Fallback>
                <p:oleObj name="CorelDRAW" r:id="rId4" imgW="6171819" imgH="4561637" progId="CorelDRAW.Graphic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9950"/>
                        <a:ext cx="4648200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26" name="Group 18"/>
          <p:cNvGrpSpPr>
            <a:grpSpLocks/>
          </p:cNvGrpSpPr>
          <p:nvPr/>
        </p:nvGrpSpPr>
        <p:grpSpPr bwMode="auto">
          <a:xfrm>
            <a:off x="4724400" y="838200"/>
            <a:ext cx="4287838" cy="2209800"/>
            <a:chOff x="2976" y="528"/>
            <a:chExt cx="2701" cy="1392"/>
          </a:xfrm>
        </p:grpSpPr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693" cy="139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/>
            </a:p>
          </p:txBody>
        </p:sp>
        <p:sp>
          <p:nvSpPr>
            <p:cNvPr id="171017" name="Text Box 9"/>
            <p:cNvSpPr txBox="1">
              <a:spLocks noChangeArrowheads="1"/>
            </p:cNvSpPr>
            <p:nvPr/>
          </p:nvSpPr>
          <p:spPr bwMode="auto">
            <a:xfrm>
              <a:off x="3642" y="1056"/>
              <a:ext cx="20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Single pulse pair</a:t>
              </a:r>
            </a:p>
            <a:p>
              <a:r>
                <a:rPr lang="en-GB" altLang="en-US"/>
                <a:t>(ISO3 is stable and relaxes</a:t>
              </a:r>
            </a:p>
            <a:p>
              <a:r>
                <a:rPr lang="en-GB" altLang="en-US"/>
                <a:t>instantaneously).</a:t>
              </a:r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 rot="10800000">
              <a:off x="3152" y="1414"/>
              <a:ext cx="30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GB" altLang="en-US">
                  <a:solidFill>
                    <a:srgbClr val="FF0000"/>
                  </a:solidFill>
                </a:rPr>
                <a:t>ISO</a:t>
              </a:r>
            </a:p>
          </p:txBody>
        </p:sp>
        <p:sp>
          <p:nvSpPr>
            <p:cNvPr id="171019" name="Text Box 11"/>
            <p:cNvSpPr txBox="1">
              <a:spLocks noChangeArrowheads="1"/>
            </p:cNvSpPr>
            <p:nvPr/>
          </p:nvSpPr>
          <p:spPr bwMode="auto">
            <a:xfrm>
              <a:off x="3502" y="16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0000"/>
                  </a:solidFill>
                </a:rPr>
                <a:t>ISO3</a:t>
              </a:r>
            </a:p>
          </p:txBody>
        </p:sp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 flipV="1">
              <a:off x="3125" y="864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1" name="Line 13"/>
            <p:cNvSpPr>
              <a:spLocks noChangeShapeType="1"/>
            </p:cNvSpPr>
            <p:nvPr/>
          </p:nvSpPr>
          <p:spPr bwMode="auto">
            <a:xfrm>
              <a:off x="4469" y="177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5269" y="1632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t</a:t>
              </a:r>
            </a:p>
          </p:txBody>
        </p:sp>
        <p:sp>
          <p:nvSpPr>
            <p:cNvPr id="171023" name="Text Box 15"/>
            <p:cNvSpPr txBox="1">
              <a:spLocks noChangeArrowheads="1"/>
            </p:cNvSpPr>
            <p:nvPr/>
          </p:nvSpPr>
          <p:spPr bwMode="auto">
            <a:xfrm>
              <a:off x="2981" y="576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Symbol" pitchFamily="18" charset="2"/>
                </a:rPr>
                <a:t>D</a:t>
              </a:r>
              <a:r>
                <a:rPr lang="en-GB" altLang="en-US"/>
                <a:t>w</a:t>
              </a:r>
            </a:p>
          </p:txBody>
        </p:sp>
        <p:graphicFrame>
          <p:nvGraphicFramePr>
            <p:cNvPr id="171024" name="Object 16"/>
            <p:cNvGraphicFramePr>
              <a:graphicFrameLocks noChangeAspect="1"/>
            </p:cNvGraphicFramePr>
            <p:nvPr/>
          </p:nvGraphicFramePr>
          <p:xfrm>
            <a:off x="3077" y="606"/>
            <a:ext cx="2160" cy="1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34" name="CorelDRAW" r:id="rId6" imgW="5586603" imgH="3151632" progId="CorelDRAW.Graphic.12">
                    <p:embed/>
                  </p:oleObj>
                </mc:Choice>
                <mc:Fallback>
                  <p:oleObj name="CorelDRAW" r:id="rId6" imgW="5586603" imgH="3151632" progId="CorelDRAW.Graphic.1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606"/>
                          <a:ext cx="2160" cy="1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32" name="Group 24"/>
          <p:cNvGrpSpPr>
            <a:grpSpLocks/>
          </p:cNvGrpSpPr>
          <p:nvPr/>
        </p:nvGrpSpPr>
        <p:grpSpPr bwMode="auto">
          <a:xfrm>
            <a:off x="5156200" y="3352800"/>
            <a:ext cx="3759200" cy="3581400"/>
            <a:chOff x="3248" y="2112"/>
            <a:chExt cx="2368" cy="2256"/>
          </a:xfrm>
        </p:grpSpPr>
        <p:graphicFrame>
          <p:nvGraphicFramePr>
            <p:cNvPr id="171027" name="Object 19"/>
            <p:cNvGraphicFramePr>
              <a:graphicFrameLocks noChangeAspect="1"/>
            </p:cNvGraphicFramePr>
            <p:nvPr/>
          </p:nvGraphicFramePr>
          <p:xfrm>
            <a:off x="3248" y="2593"/>
            <a:ext cx="2368" cy="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35" name="CorelDRAW" r:id="rId8" imgW="4622292" imgH="2816657" progId="CorelDRAW.Graphic.12">
                    <p:embed/>
                  </p:oleObj>
                </mc:Choice>
                <mc:Fallback>
                  <p:oleObj name="CorelDRAW" r:id="rId8" imgW="4622292" imgH="2816657" progId="CorelDRAW.Graphic.12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2593"/>
                          <a:ext cx="2368" cy="1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3806" y="2112"/>
              <a:ext cx="16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/>
                <a:t>Weight change curve</a:t>
              </a:r>
            </a:p>
            <a:p>
              <a:pPr algn="ctr"/>
              <a:r>
                <a:rPr lang="en-GB" altLang="en-US"/>
                <a:t>(no more STDP!)</a:t>
              </a:r>
            </a:p>
          </p:txBody>
        </p:sp>
      </p:grp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212725" y="1154113"/>
            <a:ext cx="397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/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457200" y="1143000"/>
            <a:ext cx="381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>
                <a:solidFill>
                  <a:srgbClr val="FF0000"/>
                </a:solidFill>
              </a:rPr>
              <a:t>No more upwards drift for ISO3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0" y="625475"/>
          <a:ext cx="9144000" cy="625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CorelDRAW" r:id="rId4" imgW="9752760" imgH="7187760" progId="CorelDRAW.Graphic.12">
                  <p:embed/>
                </p:oleObj>
              </mc:Choice>
              <mc:Fallback>
                <p:oleObj name="CorelDRAW" r:id="rId4" imgW="9752760" imgH="7187760" progId="CorelDRAW.Graphic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5475"/>
                        <a:ext cx="9144000" cy="625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124075" y="92075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>
                <a:solidFill>
                  <a:schemeClr val="accent2"/>
                </a:solidFill>
              </a:rPr>
              <a:t>Overview over different methods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581400" y="1371600"/>
            <a:ext cx="2057400" cy="838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b="1"/>
              <a:t>You are here !</a:t>
            </a:r>
            <a:endParaRPr lang="en-US" altLang="en-US" b="1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5638800" y="2057400"/>
            <a:ext cx="1295400" cy="106680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5029200" y="2209800"/>
            <a:ext cx="76200" cy="60960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81000" y="1524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/>
              <a:t>A General Problem: T is usually unknown and variable</a:t>
            </a:r>
            <a:endParaRPr lang="en-US" altLang="en-US" sz="2800" b="1"/>
          </a:p>
        </p:txBody>
      </p:sp>
      <p:grpSp>
        <p:nvGrpSpPr>
          <p:cNvPr id="173076" name="Group 20"/>
          <p:cNvGrpSpPr>
            <a:grpSpLocks/>
          </p:cNvGrpSpPr>
          <p:nvPr/>
        </p:nvGrpSpPr>
        <p:grpSpPr bwMode="auto">
          <a:xfrm>
            <a:off x="152400" y="1219200"/>
            <a:ext cx="5105400" cy="4953000"/>
            <a:chOff x="96" y="768"/>
            <a:chExt cx="3216" cy="3120"/>
          </a:xfrm>
        </p:grpSpPr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6" y="768"/>
              <a:ext cx="3216" cy="312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92" y="1066"/>
              <a:ext cx="30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Introducing a </a:t>
              </a:r>
              <a:r>
                <a:rPr lang="en-GB" altLang="en-US" sz="2400" b="1">
                  <a:solidFill>
                    <a:srgbClr val="FF0000"/>
                  </a:solidFill>
                </a:rPr>
                <a:t>filter bank:</a:t>
              </a:r>
              <a:r>
                <a:rPr lang="en-GB" altLang="en-US" sz="2400"/>
                <a:t>  (example ISO)</a:t>
              </a:r>
              <a:endParaRPr lang="en-US" altLang="en-US" sz="2400"/>
            </a:p>
          </p:txBody>
        </p:sp>
        <p:graphicFrame>
          <p:nvGraphicFramePr>
            <p:cNvPr id="173070" name="Object 14"/>
            <p:cNvGraphicFramePr>
              <a:graphicFrameLocks noChangeAspect="1"/>
            </p:cNvGraphicFramePr>
            <p:nvPr/>
          </p:nvGraphicFramePr>
          <p:xfrm>
            <a:off x="336" y="1697"/>
            <a:ext cx="2832" cy="2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78" name="CorelDRAW" r:id="rId4" imgW="5150358" imgH="3130601" progId="CorelDRAW.Graphic.12">
                    <p:embed/>
                  </p:oleObj>
                </mc:Choice>
                <mc:Fallback>
                  <p:oleObj name="CorelDRAW" r:id="rId4" imgW="5150358" imgH="3130601" progId="CorelDRAW.Graphic.1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697"/>
                          <a:ext cx="2832" cy="20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077" name="Group 21"/>
          <p:cNvGrpSpPr>
            <a:grpSpLocks/>
          </p:cNvGrpSpPr>
          <p:nvPr/>
        </p:nvGrpSpPr>
        <p:grpSpPr bwMode="auto">
          <a:xfrm>
            <a:off x="5410200" y="1350963"/>
            <a:ext cx="3733800" cy="4745037"/>
            <a:chOff x="3408" y="851"/>
            <a:chExt cx="2352" cy="2989"/>
          </a:xfrm>
        </p:grpSpPr>
        <p:pic>
          <p:nvPicPr>
            <p:cNvPr id="173066" name="Picture 10" descr="fib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187"/>
              <a:ext cx="2016" cy="1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73072" name="Object 16"/>
            <p:cNvGraphicFramePr>
              <a:graphicFrameLocks noChangeAspect="1"/>
            </p:cNvGraphicFramePr>
            <p:nvPr/>
          </p:nvGraphicFramePr>
          <p:xfrm>
            <a:off x="3408" y="851"/>
            <a:ext cx="114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79" name="CorelDRAW" r:id="rId7" imgW="598932" imgH="184099" progId="CorelDRAW.Graphic.12">
                    <p:embed/>
                  </p:oleObj>
                </mc:Choice>
                <mc:Fallback>
                  <p:oleObj name="CorelDRAW" r:id="rId7" imgW="598932" imgH="184099" progId="CorelDRAW.Graphic.1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851"/>
                          <a:ext cx="114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4" name="Text Box 18"/>
            <p:cNvSpPr txBox="1">
              <a:spLocks noChangeArrowheads="1"/>
            </p:cNvSpPr>
            <p:nvPr/>
          </p:nvSpPr>
          <p:spPr bwMode="auto">
            <a:xfrm>
              <a:off x="3456" y="3322"/>
              <a:ext cx="23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Spreading out the earlier input over time!</a:t>
              </a:r>
            </a:p>
          </p:txBody>
        </p:sp>
      </p:grp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-76200" y="6172200"/>
            <a:ext cx="924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>
                <a:solidFill>
                  <a:srgbClr val="0000FF"/>
                </a:solidFill>
              </a:rPr>
              <a:t>Remember: “A questionable assumption: argmax(u</a:t>
            </a:r>
            <a:r>
              <a:rPr lang="en-GB" altLang="en-US" sz="2800" baseline="-25000">
                <a:solidFill>
                  <a:srgbClr val="0000FF"/>
                </a:solidFill>
              </a:rPr>
              <a:t>1</a:t>
            </a:r>
            <a:r>
              <a:rPr lang="en-GB" altLang="en-US" sz="2800">
                <a:solidFill>
                  <a:srgbClr val="0000FF"/>
                </a:solidFill>
              </a:rPr>
              <a:t>) = T”</a:t>
            </a:r>
            <a:endParaRPr lang="en-US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1676400" y="228600"/>
            <a:ext cx="607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Stability Analysis: ISO3 with a filter bank</a:t>
            </a:r>
            <a:endParaRPr lang="en-US" altLang="en-US" sz="2400" b="1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452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With a filter bank we get for the output:</a:t>
            </a:r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09600"/>
            <a:ext cx="32861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9763"/>
            <a:ext cx="3962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365125" y="2514600"/>
            <a:ext cx="3729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Single weights develop now as:</a:t>
            </a:r>
          </a:p>
        </p:txBody>
      </p:sp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960688"/>
            <a:ext cx="27813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3242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441325" y="1306513"/>
            <a:ext cx="224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Original Rule was:</a:t>
            </a:r>
          </a:p>
        </p:txBody>
      </p:sp>
      <p:sp>
        <p:nvSpPr>
          <p:cNvPr id="172044" name="Freeform 12"/>
          <p:cNvSpPr>
            <a:spLocks/>
          </p:cNvSpPr>
          <p:nvPr/>
        </p:nvSpPr>
        <p:spPr bwMode="auto">
          <a:xfrm>
            <a:off x="3657600" y="3179763"/>
            <a:ext cx="152400" cy="457200"/>
          </a:xfrm>
          <a:custGeom>
            <a:avLst/>
            <a:gdLst>
              <a:gd name="T0" fmla="*/ 96 w 96"/>
              <a:gd name="T1" fmla="*/ 0 h 288"/>
              <a:gd name="T2" fmla="*/ 96 w 96"/>
              <a:gd name="T3" fmla="*/ 288 h 288"/>
              <a:gd name="T4" fmla="*/ 0 w 9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88">
                <a:moveTo>
                  <a:pt x="96" y="0"/>
                </a:moveTo>
                <a:lnTo>
                  <a:pt x="96" y="288"/>
                </a:lnTo>
                <a:lnTo>
                  <a:pt x="0" y="288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5" name="Freeform 13"/>
          <p:cNvSpPr>
            <a:spLocks/>
          </p:cNvSpPr>
          <p:nvPr/>
        </p:nvSpPr>
        <p:spPr bwMode="auto">
          <a:xfrm>
            <a:off x="7162800" y="3255963"/>
            <a:ext cx="152400" cy="457200"/>
          </a:xfrm>
          <a:custGeom>
            <a:avLst/>
            <a:gdLst>
              <a:gd name="T0" fmla="*/ 96 w 96"/>
              <a:gd name="T1" fmla="*/ 0 h 288"/>
              <a:gd name="T2" fmla="*/ 96 w 96"/>
              <a:gd name="T3" fmla="*/ 288 h 288"/>
              <a:gd name="T4" fmla="*/ 0 w 9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88">
                <a:moveTo>
                  <a:pt x="96" y="0"/>
                </a:moveTo>
                <a:lnTo>
                  <a:pt x="96" y="288"/>
                </a:lnTo>
                <a:lnTo>
                  <a:pt x="0" y="288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2438400" y="38862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>
                <a:solidFill>
                  <a:srgbClr val="FF0000"/>
                </a:solidFill>
              </a:rPr>
              <a:t>CC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5562600" y="3886200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>
                <a:solidFill>
                  <a:srgbClr val="FF0000"/>
                </a:solidFill>
              </a:rPr>
              <a:t>AC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365125" y="4419600"/>
            <a:ext cx="556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With delta-function inputs at t=0 and t=T we get:</a:t>
            </a:r>
          </a:p>
        </p:txBody>
      </p:sp>
      <p:pic>
        <p:nvPicPr>
          <p:cNvPr id="17204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42005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50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00600"/>
            <a:ext cx="32956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228600" y="5867400"/>
            <a:ext cx="891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>
                <a:solidFill>
                  <a:srgbClr val="FF0000"/>
                </a:solidFill>
              </a:rPr>
              <a:t>It is possible to prove that                        this term becomes zero </a:t>
            </a:r>
            <a:r>
              <a:rPr lang="en-GB" altLang="en-US" sz="2400" b="1" i="1">
                <a:solidFill>
                  <a:srgbClr val="FF0000"/>
                </a:solidFill>
              </a:rPr>
              <a:t>as a consequence</a:t>
            </a:r>
            <a:r>
              <a:rPr lang="en-GB" altLang="en-US" sz="2400">
                <a:solidFill>
                  <a:srgbClr val="FF0000"/>
                </a:solidFill>
              </a:rPr>
              <a:t> of the learning!</a:t>
            </a:r>
          </a:p>
        </p:txBody>
      </p:sp>
      <p:pic>
        <p:nvPicPr>
          <p:cNvPr id="17205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676900"/>
            <a:ext cx="1962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kk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89175"/>
            <a:ext cx="565785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59" name="Picture 3" descr="kk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89175"/>
            <a:ext cx="5654675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0" name="Picture 4" descr="kk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89175"/>
            <a:ext cx="5654675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1" name="Picture 5" descr="kk4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89175"/>
            <a:ext cx="5654675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2" name="Picture 6" descr="pawlow 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268413"/>
            <a:ext cx="2093913" cy="31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7308850" y="45815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 b="1"/>
              <a:t>I. Pawlow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82575" y="44450"/>
            <a:ext cx="8175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800" b="1"/>
              <a:t>History of the Concept of Temporally</a:t>
            </a:r>
          </a:p>
          <a:p>
            <a:pPr algn="ctr"/>
            <a:r>
              <a:rPr lang="en-GB" altLang="en-US" sz="2800" b="1"/>
              <a:t>Asymmetrical Learning: Classical Conditioning</a:t>
            </a:r>
            <a:endParaRPr lang="en-US" altLang="en-US" sz="2800" b="1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pav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3900" y="-1476375"/>
            <a:ext cx="7024688" cy="93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6" name="Picture 6" descr="pawlow 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268413"/>
            <a:ext cx="2093913" cy="31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7308850" y="45815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 b="1"/>
              <a:t>I. Pawlow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282575" y="44450"/>
            <a:ext cx="8175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800" b="1"/>
              <a:t>History of the Concept of Temporally</a:t>
            </a:r>
          </a:p>
          <a:p>
            <a:pPr algn="ctr"/>
            <a:r>
              <a:rPr lang="en-GB" altLang="en-US" sz="2800" b="1"/>
              <a:t>Asymmetrical Learning: Classical Conditioning</a:t>
            </a:r>
            <a:endParaRPr lang="en-US" altLang="en-US" sz="2800" b="1">
              <a:cs typeface="Arial" charset="0"/>
            </a:endParaRP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609600" y="1273175"/>
            <a:ext cx="55022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Correlating two stimuli which are shifted with respect to each other in time.</a:t>
            </a:r>
          </a:p>
          <a:p>
            <a:endParaRPr lang="en-GB" altLang="en-US" sz="2400"/>
          </a:p>
          <a:p>
            <a:r>
              <a:rPr lang="en-GB" altLang="en-US" sz="2400"/>
              <a:t>Pavlov’s Dog: “Bell </a:t>
            </a:r>
            <a:r>
              <a:rPr lang="en-GB" altLang="en-US" sz="2400" i="1"/>
              <a:t>comes earlier</a:t>
            </a:r>
            <a:r>
              <a:rPr lang="en-GB" altLang="en-US" sz="2400"/>
              <a:t> than Food”</a:t>
            </a:r>
          </a:p>
          <a:p>
            <a:endParaRPr lang="en-GB" altLang="en-US" sz="2400"/>
          </a:p>
          <a:p>
            <a:r>
              <a:rPr lang="en-GB" altLang="en-US" sz="2400"/>
              <a:t>This requires to </a:t>
            </a:r>
            <a:r>
              <a:rPr lang="en-GB" altLang="en-US" sz="2400">
                <a:solidFill>
                  <a:srgbClr val="FF0000"/>
                </a:solidFill>
              </a:rPr>
              <a:t>remember</a:t>
            </a:r>
            <a:r>
              <a:rPr lang="en-GB" altLang="en-US" sz="2400"/>
              <a:t> the stimuli in the system.</a:t>
            </a:r>
          </a:p>
          <a:p>
            <a:endParaRPr lang="en-GB" altLang="en-US" sz="2400"/>
          </a:p>
          <a:p>
            <a:r>
              <a:rPr lang="en-GB" altLang="en-US" sz="2400">
                <a:solidFill>
                  <a:srgbClr val="FF0000"/>
                </a:solidFill>
              </a:rPr>
              <a:t>Eligibility Trace</a:t>
            </a:r>
            <a:r>
              <a:rPr lang="en-GB" altLang="en-US" sz="2400"/>
              <a:t>: A synapse remains “eligible” for modification for some time </a:t>
            </a:r>
            <a:r>
              <a:rPr lang="en-GB" altLang="en-US" sz="2400" i="1"/>
              <a:t>after</a:t>
            </a:r>
            <a:r>
              <a:rPr lang="en-GB" altLang="en-US" sz="2400"/>
              <a:t> it was active (Hull 1938, then a still abstract concept).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4" name="Group 2"/>
          <p:cNvGrpSpPr>
            <a:grpSpLocks/>
          </p:cNvGrpSpPr>
          <p:nvPr/>
        </p:nvGrpSpPr>
        <p:grpSpPr bwMode="auto">
          <a:xfrm>
            <a:off x="250825" y="765175"/>
            <a:ext cx="8893175" cy="5426075"/>
            <a:chOff x="158" y="482"/>
            <a:chExt cx="5602" cy="3418"/>
          </a:xfrm>
        </p:grpSpPr>
        <p:sp>
          <p:nvSpPr>
            <p:cNvPr id="141315" name="Oval 3"/>
            <p:cNvSpPr>
              <a:spLocks noChangeArrowheads="1"/>
            </p:cNvSpPr>
            <p:nvPr/>
          </p:nvSpPr>
          <p:spPr bwMode="auto">
            <a:xfrm>
              <a:off x="3470" y="2387"/>
              <a:ext cx="86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8000">
                  <a:latin typeface="Symbol" pitchFamily="18" charset="2"/>
                </a:rPr>
                <a:t>S</a:t>
              </a:r>
            </a:p>
          </p:txBody>
        </p:sp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>
              <a:off x="204" y="3566"/>
              <a:ext cx="26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 flipV="1">
              <a:off x="2880" y="3158"/>
              <a:ext cx="726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204" y="754"/>
              <a:ext cx="29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19" name="Line 7"/>
            <p:cNvSpPr>
              <a:spLocks noChangeShapeType="1"/>
            </p:cNvSpPr>
            <p:nvPr/>
          </p:nvSpPr>
          <p:spPr bwMode="auto">
            <a:xfrm>
              <a:off x="3198" y="754"/>
              <a:ext cx="544" cy="1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1320" name="Object 8"/>
            <p:cNvGraphicFramePr>
              <a:graphicFrameLocks noChangeAspect="1"/>
            </p:cNvGraphicFramePr>
            <p:nvPr/>
          </p:nvGraphicFramePr>
          <p:xfrm>
            <a:off x="340" y="2758"/>
            <a:ext cx="199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0" name="CorelDRAW" r:id="rId4" imgW="1488338" imgH="306934" progId="CorelDRAW.Graphic.9">
                    <p:embed/>
                  </p:oleObj>
                </mc:Choice>
                <mc:Fallback>
                  <p:oleObj name="CorelDRAW" r:id="rId4" imgW="1488338" imgH="306934" progId="CorelDRAW.Graphic.9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758"/>
                          <a:ext cx="1996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4332" y="2795"/>
              <a:ext cx="9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1322" name="Object 10"/>
            <p:cNvGraphicFramePr>
              <a:graphicFrameLocks noChangeAspect="1"/>
            </p:cNvGraphicFramePr>
            <p:nvPr/>
          </p:nvGraphicFramePr>
          <p:xfrm>
            <a:off x="3764" y="1885"/>
            <a:ext cx="199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1" name="CorelDRAW" r:id="rId6" imgW="1488338" imgH="306934" progId="CorelDRAW.Graphic.9">
                    <p:embed/>
                  </p:oleObj>
                </mc:Choice>
                <mc:Fallback>
                  <p:oleObj name="CorelDRAW" r:id="rId6" imgW="1488338" imgH="306934" progId="CorelDRAW.Graphic.9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1885"/>
                          <a:ext cx="1996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3" name="Text Box 11"/>
            <p:cNvSpPr txBox="1">
              <a:spLocks noChangeArrowheads="1"/>
            </p:cNvSpPr>
            <p:nvPr/>
          </p:nvSpPr>
          <p:spPr bwMode="auto">
            <a:xfrm>
              <a:off x="3470" y="3294"/>
              <a:ext cx="7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3200">
                  <a:latin typeface="Symbol" pitchFamily="18" charset="2"/>
                </a:rPr>
                <a:t>w</a:t>
              </a:r>
              <a:r>
                <a:rPr lang="en-GB" altLang="en-US" sz="3200" baseline="-25000">
                  <a:latin typeface="Times New Roman" pitchFamily="18" charset="0"/>
                </a:rPr>
                <a:t>0</a:t>
              </a:r>
              <a:r>
                <a:rPr lang="en-GB" altLang="en-US" sz="3200">
                  <a:latin typeface="Times New Roman" pitchFamily="18" charset="0"/>
                </a:rPr>
                <a:t> = 1</a:t>
              </a:r>
            </a:p>
          </p:txBody>
        </p:sp>
        <p:sp>
          <p:nvSpPr>
            <p:cNvPr id="141324" name="Text Box 12"/>
            <p:cNvSpPr txBox="1">
              <a:spLocks noChangeArrowheads="1"/>
            </p:cNvSpPr>
            <p:nvPr/>
          </p:nvSpPr>
          <p:spPr bwMode="auto">
            <a:xfrm>
              <a:off x="3198" y="2294"/>
              <a:ext cx="3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3200">
                  <a:latin typeface="Symbol" pitchFamily="18" charset="2"/>
                </a:rPr>
                <a:t>w</a:t>
              </a:r>
              <a:r>
                <a:rPr lang="en-GB" altLang="en-US" sz="32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1325" name="Text Box 13"/>
            <p:cNvSpPr txBox="1">
              <a:spLocks noChangeArrowheads="1"/>
            </p:cNvSpPr>
            <p:nvPr/>
          </p:nvSpPr>
          <p:spPr bwMode="auto">
            <a:xfrm>
              <a:off x="170" y="3612"/>
              <a:ext cx="2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/>
                <a:t>Unconditioned Stimulus (Food)</a:t>
              </a:r>
            </a:p>
          </p:txBody>
        </p:sp>
        <p:sp>
          <p:nvSpPr>
            <p:cNvPr id="141326" name="Text Box 14"/>
            <p:cNvSpPr txBox="1">
              <a:spLocks noChangeArrowheads="1"/>
            </p:cNvSpPr>
            <p:nvPr/>
          </p:nvSpPr>
          <p:spPr bwMode="auto">
            <a:xfrm>
              <a:off x="158" y="482"/>
              <a:ext cx="2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/>
                <a:t>Conditioned Stimulus (Bell)</a:t>
              </a:r>
            </a:p>
          </p:txBody>
        </p:sp>
        <p:pic>
          <p:nvPicPr>
            <p:cNvPr id="141327" name="Picture 15" descr="bell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799"/>
              <a:ext cx="487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41328" name="Object 16"/>
            <p:cNvGraphicFramePr>
              <a:graphicFrameLocks noChangeAspect="1"/>
            </p:cNvGraphicFramePr>
            <p:nvPr/>
          </p:nvGraphicFramePr>
          <p:xfrm>
            <a:off x="295" y="981"/>
            <a:ext cx="222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2" name="CorelDRAW" r:id="rId8" imgW="1495958" imgH="306934" progId="CorelDRAW.Graphic.9">
                    <p:embed/>
                  </p:oleObj>
                </mc:Choice>
                <mc:Fallback>
                  <p:oleObj name="CorelDRAW" r:id="rId8" imgW="1495958" imgH="306934" progId="CorelDRAW.Graphic.9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981"/>
                          <a:ext cx="222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1329" name="Picture 17" descr="pavl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523"/>
              <a:ext cx="562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330" name="Picture 18" descr="pedigre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2523"/>
              <a:ext cx="554" cy="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4756" y="2840"/>
              <a:ext cx="9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/>
                <a:t>Response</a:t>
              </a:r>
            </a:p>
          </p:txBody>
        </p:sp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4286" y="2296"/>
              <a:ext cx="34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4800">
                  <a:latin typeface="Symbol" pitchFamily="18" charset="2"/>
                </a:rPr>
                <a:t>S</a:t>
              </a:r>
            </a:p>
          </p:txBody>
        </p:sp>
      </p:grpSp>
      <p:grpSp>
        <p:nvGrpSpPr>
          <p:cNvPr id="141335" name="Group 23"/>
          <p:cNvGrpSpPr>
            <a:grpSpLocks/>
          </p:cNvGrpSpPr>
          <p:nvPr/>
        </p:nvGrpSpPr>
        <p:grpSpPr bwMode="auto">
          <a:xfrm>
            <a:off x="2916238" y="2708275"/>
            <a:ext cx="5040312" cy="1516063"/>
            <a:chOff x="1837" y="1706"/>
            <a:chExt cx="3175" cy="955"/>
          </a:xfrm>
        </p:grpSpPr>
        <p:sp>
          <p:nvSpPr>
            <p:cNvPr id="141336" name="Oval 24"/>
            <p:cNvSpPr>
              <a:spLocks noChangeArrowheads="1"/>
            </p:cNvSpPr>
            <p:nvPr/>
          </p:nvSpPr>
          <p:spPr bwMode="auto">
            <a:xfrm>
              <a:off x="2517" y="1706"/>
              <a:ext cx="317" cy="31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1337" name="Line 25"/>
            <p:cNvSpPr>
              <a:spLocks noChangeShapeType="1"/>
            </p:cNvSpPr>
            <p:nvPr/>
          </p:nvSpPr>
          <p:spPr bwMode="auto">
            <a:xfrm>
              <a:off x="1837" y="1842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8" name="Line 26"/>
            <p:cNvSpPr>
              <a:spLocks noChangeShapeType="1"/>
            </p:cNvSpPr>
            <p:nvPr/>
          </p:nvSpPr>
          <p:spPr bwMode="auto">
            <a:xfrm flipH="1" flipV="1">
              <a:off x="2835" y="1842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9" name="Text Box 27"/>
            <p:cNvSpPr txBox="1">
              <a:spLocks noChangeArrowheads="1"/>
            </p:cNvSpPr>
            <p:nvPr/>
          </p:nvSpPr>
          <p:spPr bwMode="auto">
            <a:xfrm>
              <a:off x="2426" y="2296"/>
              <a:ext cx="5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3200">
                  <a:latin typeface="Symbol" pitchFamily="18" charset="2"/>
                </a:rPr>
                <a:t>Dw</a:t>
              </a:r>
              <a:r>
                <a:rPr lang="en-GB" altLang="en-US" sz="3200" baseline="-25000">
                  <a:latin typeface="Symbol" pitchFamily="18" charset="2"/>
                </a:rPr>
                <a:t>1</a:t>
              </a:r>
            </a:p>
          </p:txBody>
        </p:sp>
        <p:sp>
          <p:nvSpPr>
            <p:cNvPr id="141340" name="Line 28"/>
            <p:cNvSpPr>
              <a:spLocks noChangeShapeType="1"/>
            </p:cNvSpPr>
            <p:nvPr/>
          </p:nvSpPr>
          <p:spPr bwMode="auto">
            <a:xfrm>
              <a:off x="2835" y="2478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41" name="Line 29"/>
            <p:cNvSpPr>
              <a:spLocks noChangeShapeType="1"/>
            </p:cNvSpPr>
            <p:nvPr/>
          </p:nvSpPr>
          <p:spPr bwMode="auto">
            <a:xfrm>
              <a:off x="2653" y="2024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42" name="Text Box 30"/>
            <p:cNvSpPr txBox="1">
              <a:spLocks noChangeArrowheads="1"/>
            </p:cNvSpPr>
            <p:nvPr/>
          </p:nvSpPr>
          <p:spPr bwMode="auto">
            <a:xfrm>
              <a:off x="2925" y="2251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/>
                <a:t>+</a:t>
              </a:r>
            </a:p>
          </p:txBody>
        </p:sp>
      </p:grpSp>
      <p:grpSp>
        <p:nvGrpSpPr>
          <p:cNvPr id="141344" name="Group 32"/>
          <p:cNvGrpSpPr>
            <a:grpSpLocks/>
          </p:cNvGrpSpPr>
          <p:nvPr/>
        </p:nvGrpSpPr>
        <p:grpSpPr bwMode="auto">
          <a:xfrm>
            <a:off x="252413" y="2420938"/>
            <a:ext cx="3382962" cy="1465262"/>
            <a:chOff x="159" y="1525"/>
            <a:chExt cx="2131" cy="923"/>
          </a:xfrm>
        </p:grpSpPr>
        <p:graphicFrame>
          <p:nvGraphicFramePr>
            <p:cNvPr id="141345" name="Object 33"/>
            <p:cNvGraphicFramePr>
              <a:graphicFrameLocks noChangeAspect="1"/>
            </p:cNvGraphicFramePr>
            <p:nvPr/>
          </p:nvGraphicFramePr>
          <p:xfrm>
            <a:off x="248" y="1525"/>
            <a:ext cx="2042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3" name="CorelDRAW" r:id="rId12" imgW="1490472" imgH="429463" progId="CorelDRAW.Graphic.9">
                    <p:embed/>
                  </p:oleObj>
                </mc:Choice>
                <mc:Fallback>
                  <p:oleObj name="CorelDRAW" r:id="rId12" imgW="1490472" imgH="429463" progId="CorelDRAW.Graphic.9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" y="1525"/>
                          <a:ext cx="2042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46" name="Text Box 34"/>
            <p:cNvSpPr txBox="1">
              <a:spLocks noChangeArrowheads="1"/>
            </p:cNvSpPr>
            <p:nvPr/>
          </p:nvSpPr>
          <p:spPr bwMode="auto">
            <a:xfrm>
              <a:off x="159" y="2160"/>
              <a:ext cx="16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>
                  <a:solidFill>
                    <a:srgbClr val="FF0066"/>
                  </a:solidFill>
                </a:rPr>
                <a:t>Stimulus Trace E</a:t>
              </a:r>
            </a:p>
          </p:txBody>
        </p:sp>
      </p:grpSp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238125" y="6211888"/>
            <a:ext cx="875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 b="1">
                <a:solidFill>
                  <a:srgbClr val="FF0000"/>
                </a:solidFill>
              </a:rPr>
              <a:t>The first stimulus needs to be “remembered” in the system</a:t>
            </a:r>
          </a:p>
        </p:txBody>
      </p:sp>
      <p:sp>
        <p:nvSpPr>
          <p:cNvPr id="141349" name="Text Box 37"/>
          <p:cNvSpPr txBox="1">
            <a:spLocks noChangeArrowheads="1"/>
          </p:cNvSpPr>
          <p:nvPr/>
        </p:nvSpPr>
        <p:spPr bwMode="auto">
          <a:xfrm>
            <a:off x="838200" y="44450"/>
            <a:ext cx="706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800" b="1"/>
              <a:t>Classical Conditioning: Eligibility Traces</a:t>
            </a:r>
            <a:endParaRPr lang="en-US" altLang="en-US" sz="2800" b="1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pawlow 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268413"/>
            <a:ext cx="2093913" cy="31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7308850" y="45815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 b="1"/>
              <a:t>I. Pawlow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82575" y="44450"/>
            <a:ext cx="81756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800" b="1"/>
              <a:t>History of the Concept of Temporally</a:t>
            </a:r>
          </a:p>
          <a:p>
            <a:pPr algn="ctr"/>
            <a:r>
              <a:rPr lang="en-GB" altLang="en-US" sz="2800" b="1"/>
              <a:t>Asymmetrical Learning: Classical Conditioning</a:t>
            </a:r>
          </a:p>
          <a:p>
            <a:pPr algn="ctr"/>
            <a:endParaRPr lang="en-GB" altLang="en-US" sz="2800" b="1"/>
          </a:p>
          <a:p>
            <a:pPr algn="ctr"/>
            <a:r>
              <a:rPr lang="en-GB" altLang="en-US" sz="2800" b="1"/>
              <a:t>Eligibility Traces</a:t>
            </a:r>
            <a:endParaRPr lang="en-US" altLang="en-US" sz="2800" b="1">
              <a:cs typeface="Arial" charset="0"/>
            </a:endParaRP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28600" y="2362200"/>
            <a:ext cx="64008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Note: There are </a:t>
            </a:r>
            <a:r>
              <a:rPr lang="en-GB" altLang="en-US" sz="2400">
                <a:solidFill>
                  <a:srgbClr val="FF0000"/>
                </a:solidFill>
              </a:rPr>
              <a:t>vastly different time-scales</a:t>
            </a:r>
            <a:r>
              <a:rPr lang="en-GB" altLang="en-US" sz="2400"/>
              <a:t> for (Pavlov’s) behavioural experiments:</a:t>
            </a:r>
          </a:p>
          <a:p>
            <a:pPr>
              <a:spcBef>
                <a:spcPct val="50000"/>
              </a:spcBef>
            </a:pPr>
            <a:r>
              <a:rPr lang="en-GB" altLang="en-US" sz="2400"/>
              <a:t>Typically up to </a:t>
            </a:r>
            <a:r>
              <a:rPr lang="en-GB" altLang="en-US" sz="2400">
                <a:solidFill>
                  <a:srgbClr val="FF0000"/>
                </a:solidFill>
              </a:rPr>
              <a:t>4 seconds</a:t>
            </a:r>
          </a:p>
          <a:p>
            <a:pPr>
              <a:spcBef>
                <a:spcPct val="50000"/>
              </a:spcBef>
            </a:pPr>
            <a:r>
              <a:rPr lang="en-GB" altLang="en-US" sz="2400"/>
              <a:t>	as compared to STDP at neurons:</a:t>
            </a:r>
          </a:p>
          <a:p>
            <a:pPr>
              <a:spcBef>
                <a:spcPct val="50000"/>
              </a:spcBef>
            </a:pPr>
            <a:r>
              <a:rPr lang="en-GB" altLang="en-US" sz="2400"/>
              <a:t>Typically </a:t>
            </a:r>
            <a:r>
              <a:rPr lang="en-GB" altLang="en-US" sz="2400">
                <a:solidFill>
                  <a:srgbClr val="FF0000"/>
                </a:solidFill>
              </a:rPr>
              <a:t>40-60 milliseconds</a:t>
            </a:r>
            <a:r>
              <a:rPr lang="en-GB" altLang="en-US" sz="2400"/>
              <a:t> (max.)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0" y="625475"/>
          <a:ext cx="9144000" cy="625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8" name="CorelDRAW" r:id="rId4" imgW="9752760" imgH="7187760" progId="CorelDRAW.Graphic.12">
                  <p:embed/>
                </p:oleObj>
              </mc:Choice>
              <mc:Fallback>
                <p:oleObj name="CorelDRAW" r:id="rId4" imgW="9752760" imgH="7187760" progId="CorelDRAW.Graphic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5475"/>
                        <a:ext cx="9144000" cy="625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124075" y="92075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>
                <a:solidFill>
                  <a:schemeClr val="accent2"/>
                </a:solidFill>
              </a:rPr>
              <a:t>Overview over different methods</a:t>
            </a:r>
          </a:p>
        </p:txBody>
      </p:sp>
      <p:grpSp>
        <p:nvGrpSpPr>
          <p:cNvPr id="149517" name="Group 13"/>
          <p:cNvGrpSpPr>
            <a:grpSpLocks/>
          </p:cNvGrpSpPr>
          <p:nvPr/>
        </p:nvGrpSpPr>
        <p:grpSpPr bwMode="auto">
          <a:xfrm>
            <a:off x="4267200" y="609600"/>
            <a:ext cx="4419600" cy="3200400"/>
            <a:chOff x="2688" y="384"/>
            <a:chExt cx="2784" cy="2016"/>
          </a:xfrm>
        </p:grpSpPr>
        <p:grpSp>
          <p:nvGrpSpPr>
            <p:cNvPr id="149513" name="Group 9"/>
            <p:cNvGrpSpPr>
              <a:grpSpLocks/>
            </p:cNvGrpSpPr>
            <p:nvPr/>
          </p:nvGrpSpPr>
          <p:grpSpPr bwMode="auto">
            <a:xfrm>
              <a:off x="2928" y="1680"/>
              <a:ext cx="2352" cy="720"/>
              <a:chOff x="2928" y="1680"/>
              <a:chExt cx="2352" cy="720"/>
            </a:xfrm>
          </p:grpSpPr>
          <p:sp>
            <p:nvSpPr>
              <p:cNvPr id="149511" name="Oval 7"/>
              <p:cNvSpPr>
                <a:spLocks noChangeArrowheads="1"/>
              </p:cNvSpPr>
              <p:nvPr/>
            </p:nvSpPr>
            <p:spPr bwMode="auto">
              <a:xfrm>
                <a:off x="2928" y="1680"/>
                <a:ext cx="960" cy="720"/>
              </a:xfrm>
              <a:prstGeom prst="ellips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2" name="Oval 8"/>
              <p:cNvSpPr>
                <a:spLocks noChangeArrowheads="1"/>
              </p:cNvSpPr>
              <p:nvPr/>
            </p:nvSpPr>
            <p:spPr bwMode="auto">
              <a:xfrm>
                <a:off x="4320" y="1680"/>
                <a:ext cx="960" cy="720"/>
              </a:xfrm>
              <a:prstGeom prst="ellips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516" name="Group 12"/>
            <p:cNvGrpSpPr>
              <a:grpSpLocks/>
            </p:cNvGrpSpPr>
            <p:nvPr/>
          </p:nvGrpSpPr>
          <p:grpSpPr bwMode="auto">
            <a:xfrm>
              <a:off x="2688" y="384"/>
              <a:ext cx="2784" cy="1248"/>
              <a:chOff x="2688" y="384"/>
              <a:chExt cx="2784" cy="1248"/>
            </a:xfrm>
          </p:grpSpPr>
          <p:sp>
            <p:nvSpPr>
              <p:cNvPr id="149514" name="Rectangle 10"/>
              <p:cNvSpPr>
                <a:spLocks noChangeArrowheads="1"/>
              </p:cNvSpPr>
              <p:nvPr/>
            </p:nvSpPr>
            <p:spPr bwMode="auto">
              <a:xfrm>
                <a:off x="2688" y="384"/>
                <a:ext cx="2784" cy="12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5" name="Text Box 11"/>
              <p:cNvSpPr txBox="1">
                <a:spLocks noChangeArrowheads="1"/>
              </p:cNvSpPr>
              <p:nvPr/>
            </p:nvSpPr>
            <p:spPr bwMode="auto">
              <a:xfrm>
                <a:off x="2832" y="480"/>
                <a:ext cx="2448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en-US" sz="2400" b="1">
                    <a:solidFill>
                      <a:schemeClr val="bg1"/>
                    </a:solidFill>
                  </a:rPr>
                  <a:t>Mathematical formulation of learning rules is similar but time-scales are much different.</a:t>
                </a:r>
                <a:endParaRPr lang="en-US" altLang="en-US" sz="24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1310</Words>
  <Application>Microsoft Office PowerPoint</Application>
  <PresentationFormat>On-screen Show (4:3)</PresentationFormat>
  <Paragraphs>300</Paragraphs>
  <Slides>31</Slides>
  <Notes>31</Notes>
  <HiddenSlides>0</HiddenSlides>
  <MMClips>2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Times New Roman</vt:lpstr>
      <vt:lpstr>Calibri</vt:lpstr>
      <vt:lpstr>Symbol</vt:lpstr>
      <vt:lpstr>Arial Unicode MS</vt:lpstr>
      <vt:lpstr>Standarddesign</vt:lpstr>
      <vt:lpstr>CorelDRAW 12.0 Graphic</vt:lpstr>
      <vt:lpstr>CorelDRAW 9.0 Graphic</vt:lpstr>
      <vt:lpstr>Microsoft Formel-Editor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MPI/BCCN/Uni Goe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FW</dc:creator>
  <cp:lastModifiedBy>Worgott</cp:lastModifiedBy>
  <cp:revision>107</cp:revision>
  <dcterms:created xsi:type="dcterms:W3CDTF">2007-08-31T14:20:16Z</dcterms:created>
  <dcterms:modified xsi:type="dcterms:W3CDTF">2013-10-29T14:29:57Z</dcterms:modified>
</cp:coreProperties>
</file>